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  <p:sldMasterId id="2147483650" r:id="rId2"/>
    <p:sldMasterId id="2147483653" r:id="rId3"/>
    <p:sldMasterId id="2147483654" r:id="rId4"/>
    <p:sldMasterId id="2147483651" r:id="rId5"/>
    <p:sldMasterId id="2147483652" r:id="rId6"/>
  </p:sldMasterIdLst>
  <p:notesMasterIdLst>
    <p:notesMasterId r:id="rId8"/>
  </p:notesMasterIdLst>
  <p:sldIdLst>
    <p:sldId id="256" r:id="rId7"/>
  </p:sldIdLst>
  <p:sldSz cx="29260800" cy="51206400"/>
  <p:notesSz cx="32461200" cy="43434000"/>
  <p:embeddedFontLst>
    <p:embeddedFont>
      <p:font typeface="Algerian" panose="04020705040A02060702" pitchFamily="82" charset="0"/>
      <p:regular r:id="rId9"/>
    </p:embeddedFont>
    <p:embeddedFont>
      <p:font typeface="Arial Black" panose="020B0A04020102020204" pitchFamily="34" charset="0"/>
      <p:bold r:id="rId10"/>
    </p:embeddedFon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mic Sans MS" panose="030F0702030302020204" pitchFamily="66" charset="0"/>
      <p:regular r:id="rId19"/>
      <p:bold r:id="rId20"/>
      <p:italic r:id="rId21"/>
      <p:boldItalic r:id="rId22"/>
    </p:embeddedFont>
  </p:embeddedFontLst>
  <p:defaultTextStyle>
    <a:lvl1pPr marL="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1pPr>
    <a:lvl2pPr marL="4572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2pPr>
    <a:lvl3pPr marL="9144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3pPr>
    <a:lvl4pPr marL="13716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4pPr>
    <a:lvl5pPr marL="18288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1775" autoAdjust="0"/>
  </p:normalViewPr>
  <p:slideViewPr>
    <p:cSldViewPr>
      <p:cViewPr>
        <p:scale>
          <a:sx n="33" d="100"/>
          <a:sy n="33" d="100"/>
        </p:scale>
        <p:origin x="408" y="-5885"/>
      </p:cViewPr>
      <p:guideLst>
        <p:guide orient="horz" pos="3360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3.fntdata"/><Relationship Id="rId7" Type="http://schemas.openxmlformats.org/officeDocument/2006/relationships/slide" Target="slides/slide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EED8F-A3C5-4AD2-862E-DB4F0FDDFF39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77638" y="3257550"/>
            <a:ext cx="9305925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0631150"/>
            <a:ext cx="25968325" cy="19545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4363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1254363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17F0B-7E38-43ED-9530-C5EE66A92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4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7638" y="3257550"/>
            <a:ext cx="9305925" cy="16287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F0B-7E38-43ED-9530-C5EE66A926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3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5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8" name="Rectangle 1027"/>
          <p:cNvSpPr>
            <a:spLocks/>
          </p:cNvSpPr>
          <p:nvPr/>
        </p:nvSpPr>
        <p:spPr>
          <a:xfrm>
            <a:off x="0" y="29634"/>
            <a:ext cx="29260800" cy="7420681"/>
          </a:xfrm>
          <a:prstGeom prst="rect">
            <a:avLst/>
          </a:prstGeom>
          <a:solidFill>
            <a:srgbClr val="D8B088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9" name="Rectangle 1028"/>
          <p:cNvSpPr>
            <a:spLocks/>
          </p:cNvSpPr>
          <p:nvPr/>
        </p:nvSpPr>
        <p:spPr>
          <a:xfrm>
            <a:off x="0" y="7437968"/>
            <a:ext cx="29260800" cy="202494"/>
          </a:xfrm>
          <a:prstGeom prst="rect">
            <a:avLst/>
          </a:prstGeom>
          <a:solidFill>
            <a:srgbClr val="660000"/>
          </a:solidFill>
          <a:ln>
            <a:solidFill>
              <a:srgbClr val="8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1" name="Rectangle 1030"/>
          <p:cNvSpPr>
            <a:spLocks/>
          </p:cNvSpPr>
          <p:nvPr/>
        </p:nvSpPr>
        <p:spPr>
          <a:xfrm>
            <a:off x="7653867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2" name="Rectangle 1031"/>
          <p:cNvSpPr>
            <a:spLocks/>
          </p:cNvSpPr>
          <p:nvPr/>
        </p:nvSpPr>
        <p:spPr>
          <a:xfrm>
            <a:off x="14850533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3" name="Title 1032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Text Placeholder 1033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1035" name="TextBox 1034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49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1" name="Rectangle 2050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2" name="Rectangle 2051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3" name="Rectangle 2052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4" name="Rectangle 2053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5" name="Title 2054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6" name="Text Placeholder 2055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2057" name="Rectangle 2056"/>
          <p:cNvSpPr>
            <a:spLocks/>
          </p:cNvSpPr>
          <p:nvPr/>
        </p:nvSpPr>
        <p:spPr>
          <a:xfrm>
            <a:off x="7664451" y="8781344"/>
            <a:ext cx="13829241" cy="18994967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8" name="Rectangle 2057"/>
          <p:cNvSpPr>
            <a:spLocks/>
          </p:cNvSpPr>
          <p:nvPr/>
        </p:nvSpPr>
        <p:spPr>
          <a:xfrm>
            <a:off x="7664451" y="29178956"/>
            <a:ext cx="13829241" cy="20891500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9" name="TextBox 2058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3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5" name="Rectangle 3074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6" name="Rectangle 3075"/>
          <p:cNvSpPr>
            <a:spLocks/>
          </p:cNvSpPr>
          <p:nvPr/>
        </p:nvSpPr>
        <p:spPr>
          <a:xfrm>
            <a:off x="524933" y="8771467"/>
            <a:ext cx="28227867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7" name="Rectangle 3076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8" name="Title 3077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9" name="Text Placeholder 3078"/>
          <p:cNvSpPr>
            <a:spLocks noGrp="1"/>
          </p:cNvSpPr>
          <p:nvPr>
            <p:ph type="body" idx="1"/>
          </p:nvPr>
        </p:nvSpPr>
        <p:spPr>
          <a:xfrm>
            <a:off x="1148292" y="9783940"/>
            <a:ext cx="26935641" cy="38977713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3080" name="TextBox 3079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097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099" name="Rectangle 4098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0" name="Rectangle 4099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1" name="Rectangle 4100"/>
          <p:cNvSpPr>
            <a:spLocks/>
          </p:cNvSpPr>
          <p:nvPr/>
        </p:nvSpPr>
        <p:spPr>
          <a:xfrm>
            <a:off x="457200" y="8554155"/>
            <a:ext cx="90932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2" name="Title 4101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3" name="Text Placeholder 4102"/>
          <p:cNvSpPr>
            <a:spLocks noGrp="1"/>
          </p:cNvSpPr>
          <p:nvPr>
            <p:ph type="body" idx="1"/>
          </p:nvPr>
        </p:nvSpPr>
        <p:spPr>
          <a:xfrm>
            <a:off x="1148292" y="9981495"/>
            <a:ext cx="7687733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4104" name="Rectangle 4103"/>
          <p:cNvSpPr>
            <a:spLocks/>
          </p:cNvSpPr>
          <p:nvPr/>
        </p:nvSpPr>
        <p:spPr>
          <a:xfrm>
            <a:off x="10077451" y="8554155"/>
            <a:ext cx="90932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5" name="Rectangle 4104"/>
          <p:cNvSpPr>
            <a:spLocks/>
          </p:cNvSpPr>
          <p:nvPr/>
        </p:nvSpPr>
        <p:spPr>
          <a:xfrm>
            <a:off x="19697700" y="8554155"/>
            <a:ext cx="9093201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6" name="TextBox 4105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121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3" name="Rectangle 5122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4" name="Rectangle 5123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5" name="Rectangle 5124"/>
          <p:cNvSpPr>
            <a:spLocks/>
          </p:cNvSpPr>
          <p:nvPr/>
        </p:nvSpPr>
        <p:spPr>
          <a:xfrm>
            <a:off x="442384" y="8771467"/>
            <a:ext cx="13868401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6" name="Rectangle 5125"/>
          <p:cNvSpPr>
            <a:spLocks/>
          </p:cNvSpPr>
          <p:nvPr/>
        </p:nvSpPr>
        <p:spPr>
          <a:xfrm>
            <a:off x="14848416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7" name="Rectangle 5126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8" name="Title 5127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9" name="Text Placeholder 5128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5130" name="TextBox 5129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145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7" name="Rectangle 6146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8" name="Rectangle 6147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9" name="Rectangle 6148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0" name="Rectangle 6149"/>
          <p:cNvSpPr>
            <a:spLocks/>
          </p:cNvSpPr>
          <p:nvPr/>
        </p:nvSpPr>
        <p:spPr>
          <a:xfrm>
            <a:off x="7655984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1" name="Rectangle 6150"/>
          <p:cNvSpPr>
            <a:spLocks/>
          </p:cNvSpPr>
          <p:nvPr/>
        </p:nvSpPr>
        <p:spPr>
          <a:xfrm>
            <a:off x="14848416" y="8771467"/>
            <a:ext cx="13834533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2" name="Title 6151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53" name="Text Placeholder 6152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6154" name="TextBox 6153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5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8" name="Rectangle 1027"/>
          <p:cNvSpPr>
            <a:spLocks/>
          </p:cNvSpPr>
          <p:nvPr/>
        </p:nvSpPr>
        <p:spPr>
          <a:xfrm>
            <a:off x="0" y="29634"/>
            <a:ext cx="29260800" cy="7420681"/>
          </a:xfrm>
          <a:prstGeom prst="rect">
            <a:avLst/>
          </a:prstGeom>
          <a:solidFill>
            <a:srgbClr val="D8B088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9" name="Rectangle 1028"/>
          <p:cNvSpPr>
            <a:spLocks/>
          </p:cNvSpPr>
          <p:nvPr/>
        </p:nvSpPr>
        <p:spPr>
          <a:xfrm>
            <a:off x="0" y="7437968"/>
            <a:ext cx="29260800" cy="202494"/>
          </a:xfrm>
          <a:prstGeom prst="rect">
            <a:avLst/>
          </a:prstGeom>
          <a:solidFill>
            <a:srgbClr val="660000"/>
          </a:solidFill>
          <a:ln>
            <a:solidFill>
              <a:srgbClr val="8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1" name="Rectangle 1030"/>
          <p:cNvSpPr>
            <a:spLocks/>
          </p:cNvSpPr>
          <p:nvPr/>
        </p:nvSpPr>
        <p:spPr>
          <a:xfrm>
            <a:off x="7653867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2" name="Rectangle 1031"/>
          <p:cNvSpPr>
            <a:spLocks/>
          </p:cNvSpPr>
          <p:nvPr/>
        </p:nvSpPr>
        <p:spPr>
          <a:xfrm>
            <a:off x="14850533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3" name="Title Placeholder 1032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Text Placeholder 1033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1035" name="TextBox 1034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12" r:id="rId1"/>
    <p:sldLayoutId id="2147489113" r:id="rId2"/>
    <p:sldLayoutId id="2147489114" r:id="rId3"/>
    <p:sldLayoutId id="2147489115" r:id="rId4"/>
    <p:sldLayoutId id="2147489116" r:id="rId5"/>
    <p:sldLayoutId id="2147489117" r:id="rId6"/>
    <p:sldLayoutId id="2147489118" r:id="rId7"/>
    <p:sldLayoutId id="2147489119" r:id="rId8"/>
    <p:sldLayoutId id="2147489120" r:id="rId9"/>
    <p:sldLayoutId id="2147489121" r:id="rId10"/>
    <p:sldLayoutId id="2147489122" r:id="rId11"/>
    <p:sldLayoutId id="2147489123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1F497D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49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1" name="Rectangle 2050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2" name="Rectangle 2051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3" name="Rectangle 2052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4" name="Rectangle 2053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5" name="Title Placeholder 2054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6" name="Text Placeholder 2055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2057" name="Rectangle 2056"/>
          <p:cNvSpPr>
            <a:spLocks/>
          </p:cNvSpPr>
          <p:nvPr/>
        </p:nvSpPr>
        <p:spPr>
          <a:xfrm>
            <a:off x="7664451" y="8781344"/>
            <a:ext cx="13829241" cy="18994967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8" name="Rectangle 2057"/>
          <p:cNvSpPr>
            <a:spLocks/>
          </p:cNvSpPr>
          <p:nvPr/>
        </p:nvSpPr>
        <p:spPr>
          <a:xfrm>
            <a:off x="7664451" y="29178956"/>
            <a:ext cx="13829241" cy="20891500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9" name="TextBox 2058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24" r:id="rId1"/>
    <p:sldLayoutId id="2147489125" r:id="rId2"/>
    <p:sldLayoutId id="2147489126" r:id="rId3"/>
    <p:sldLayoutId id="2147489127" r:id="rId4"/>
    <p:sldLayoutId id="2147489128" r:id="rId5"/>
    <p:sldLayoutId id="2147489129" r:id="rId6"/>
    <p:sldLayoutId id="2147489130" r:id="rId7"/>
    <p:sldLayoutId id="2147489131" r:id="rId8"/>
    <p:sldLayoutId id="2147489132" r:id="rId9"/>
    <p:sldLayoutId id="2147489133" r:id="rId10"/>
    <p:sldLayoutId id="2147489134" r:id="rId11"/>
    <p:sldLayoutId id="2147489135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3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5" name="Rectangle 3074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6" name="Rectangle 3075"/>
          <p:cNvSpPr>
            <a:spLocks/>
          </p:cNvSpPr>
          <p:nvPr/>
        </p:nvSpPr>
        <p:spPr>
          <a:xfrm>
            <a:off x="524933" y="8771467"/>
            <a:ext cx="28227867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7" name="Rectangle 3076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8" name="Title Placeholder 3077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9" name="Text Placeholder 3078"/>
          <p:cNvSpPr>
            <a:spLocks noGrp="1"/>
          </p:cNvSpPr>
          <p:nvPr>
            <p:ph type="body" idx="1"/>
          </p:nvPr>
        </p:nvSpPr>
        <p:spPr>
          <a:xfrm>
            <a:off x="1148292" y="9783940"/>
            <a:ext cx="26935641" cy="38977713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3080" name="TextBox 3079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36" r:id="rId1"/>
    <p:sldLayoutId id="2147489137" r:id="rId2"/>
    <p:sldLayoutId id="2147489138" r:id="rId3"/>
    <p:sldLayoutId id="2147489139" r:id="rId4"/>
    <p:sldLayoutId id="2147489140" r:id="rId5"/>
    <p:sldLayoutId id="2147489141" r:id="rId6"/>
    <p:sldLayoutId id="2147489142" r:id="rId7"/>
    <p:sldLayoutId id="2147489143" r:id="rId8"/>
    <p:sldLayoutId id="2147489144" r:id="rId9"/>
    <p:sldLayoutId id="2147489145" r:id="rId10"/>
    <p:sldLayoutId id="2147489146" r:id="rId11"/>
    <p:sldLayoutId id="2147489147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097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099" name="Rectangle 4098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0" name="Rectangle 4099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1" name="Rectangle 4100"/>
          <p:cNvSpPr>
            <a:spLocks/>
          </p:cNvSpPr>
          <p:nvPr/>
        </p:nvSpPr>
        <p:spPr>
          <a:xfrm>
            <a:off x="457200" y="8554155"/>
            <a:ext cx="90932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2" name="Title Placeholder 4101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3" name="Text Placeholder 4102"/>
          <p:cNvSpPr>
            <a:spLocks noGrp="1"/>
          </p:cNvSpPr>
          <p:nvPr>
            <p:ph type="body" idx="1"/>
          </p:nvPr>
        </p:nvSpPr>
        <p:spPr>
          <a:xfrm>
            <a:off x="1148292" y="9981495"/>
            <a:ext cx="7687733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4104" name="Rectangle 4103"/>
          <p:cNvSpPr>
            <a:spLocks/>
          </p:cNvSpPr>
          <p:nvPr/>
        </p:nvSpPr>
        <p:spPr>
          <a:xfrm>
            <a:off x="10077451" y="8554155"/>
            <a:ext cx="90932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5" name="Rectangle 4104"/>
          <p:cNvSpPr>
            <a:spLocks/>
          </p:cNvSpPr>
          <p:nvPr/>
        </p:nvSpPr>
        <p:spPr>
          <a:xfrm>
            <a:off x="19697700" y="8554155"/>
            <a:ext cx="9093201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6" name="TextBox 4105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48" r:id="rId1"/>
    <p:sldLayoutId id="2147489149" r:id="rId2"/>
    <p:sldLayoutId id="2147489150" r:id="rId3"/>
    <p:sldLayoutId id="2147489151" r:id="rId4"/>
    <p:sldLayoutId id="2147489152" r:id="rId5"/>
    <p:sldLayoutId id="2147489153" r:id="rId6"/>
    <p:sldLayoutId id="2147489154" r:id="rId7"/>
    <p:sldLayoutId id="2147489155" r:id="rId8"/>
    <p:sldLayoutId id="2147489156" r:id="rId9"/>
    <p:sldLayoutId id="2147489157" r:id="rId10"/>
    <p:sldLayoutId id="2147489158" r:id="rId11"/>
    <p:sldLayoutId id="2147489159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121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3" name="Rectangle 5122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4" name="Rectangle 5123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5" name="Rectangle 5124"/>
          <p:cNvSpPr>
            <a:spLocks/>
          </p:cNvSpPr>
          <p:nvPr/>
        </p:nvSpPr>
        <p:spPr>
          <a:xfrm>
            <a:off x="442384" y="8771467"/>
            <a:ext cx="13868401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6" name="Rectangle 5125"/>
          <p:cNvSpPr>
            <a:spLocks/>
          </p:cNvSpPr>
          <p:nvPr/>
        </p:nvSpPr>
        <p:spPr>
          <a:xfrm>
            <a:off x="14848416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7" name="Rectangle 5126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8" name="Title Placeholder 5127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9" name="Text Placeholder 5128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5130" name="TextBox 5129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60" r:id="rId1"/>
    <p:sldLayoutId id="2147489161" r:id="rId2"/>
    <p:sldLayoutId id="2147489162" r:id="rId3"/>
    <p:sldLayoutId id="2147489163" r:id="rId4"/>
    <p:sldLayoutId id="2147489164" r:id="rId5"/>
    <p:sldLayoutId id="2147489165" r:id="rId6"/>
    <p:sldLayoutId id="2147489166" r:id="rId7"/>
    <p:sldLayoutId id="2147489167" r:id="rId8"/>
    <p:sldLayoutId id="2147489168" r:id="rId9"/>
    <p:sldLayoutId id="2147489169" r:id="rId10"/>
    <p:sldLayoutId id="2147489170" r:id="rId11"/>
    <p:sldLayoutId id="2147489171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145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7" name="Rectangle 6146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8" name="Rectangle 6147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9" name="Rectangle 6148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0" name="Rectangle 6149"/>
          <p:cNvSpPr>
            <a:spLocks/>
          </p:cNvSpPr>
          <p:nvPr/>
        </p:nvSpPr>
        <p:spPr>
          <a:xfrm>
            <a:off x="7655984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1" name="Rectangle 6150"/>
          <p:cNvSpPr>
            <a:spLocks/>
          </p:cNvSpPr>
          <p:nvPr/>
        </p:nvSpPr>
        <p:spPr>
          <a:xfrm>
            <a:off x="14848416" y="8771467"/>
            <a:ext cx="13834533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2" name="Title Placeholder 6151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53" name="Text Placeholder 6152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6154" name="TextBox 6153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72" r:id="rId1"/>
    <p:sldLayoutId id="2147489173" r:id="rId2"/>
    <p:sldLayoutId id="2147489174" r:id="rId3"/>
    <p:sldLayoutId id="2147489175" r:id="rId4"/>
    <p:sldLayoutId id="2147489176" r:id="rId5"/>
    <p:sldLayoutId id="2147489177" r:id="rId6"/>
    <p:sldLayoutId id="2147489178" r:id="rId7"/>
    <p:sldLayoutId id="2147489179" r:id="rId8"/>
    <p:sldLayoutId id="2147489180" r:id="rId9"/>
    <p:sldLayoutId id="2147489181" r:id="rId10"/>
    <p:sldLayoutId id="2147489182" r:id="rId11"/>
    <p:sldLayoutId id="2147489183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8194"/>
          <p:cNvSpPr txBox="1">
            <a:spLocks/>
          </p:cNvSpPr>
          <p:nvPr/>
        </p:nvSpPr>
        <p:spPr>
          <a:xfrm>
            <a:off x="316160" y="7817356"/>
            <a:ext cx="28201126" cy="98487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60951" tIns="30473" rIns="60951" bIns="30473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charset="0"/>
              </a:rPr>
              <a:t> Introduction </a:t>
            </a:r>
          </a:p>
        </p:txBody>
      </p:sp>
      <p:sp>
        <p:nvSpPr>
          <p:cNvPr id="8204" name="Freeform 8203"/>
          <p:cNvSpPr>
            <a:spLocks/>
          </p:cNvSpPr>
          <p:nvPr/>
        </p:nvSpPr>
        <p:spPr bwMode="auto">
          <a:xfrm>
            <a:off x="18382192" y="32407226"/>
            <a:ext cx="124883" cy="2595033"/>
          </a:xfrm>
          <a:custGeom>
            <a:avLst/>
            <a:gdLst>
              <a:gd name="T0" fmla="*/ 0 w 105"/>
              <a:gd name="T1" fmla="*/ 2147483646 h 2139"/>
              <a:gd name="T2" fmla="*/ 0 w 105"/>
              <a:gd name="T3" fmla="*/ 2147483646 h 2139"/>
              <a:gd name="T4" fmla="*/ 2147483646 w 105"/>
              <a:gd name="T5" fmla="*/ 0 h 2139"/>
              <a:gd name="T6" fmla="*/ 2147483646 w 105"/>
              <a:gd name="T7" fmla="*/ 2147483646 h 2139"/>
              <a:gd name="T8" fmla="*/ 0 w 105"/>
              <a:gd name="T9" fmla="*/ 2147483646 h 2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2139"/>
              <a:gd name="T17" fmla="*/ 105 w 105"/>
              <a:gd name="T18" fmla="*/ 2139 h 2139"/>
            </a:gdLst>
            <a:ahLst/>
            <a:cxnLst/>
            <a:rect l="T15" t="T16" r="T17" b="T18"/>
            <a:pathLst>
              <a:path w="105" h="2139">
                <a:moveTo>
                  <a:pt x="0" y="2139"/>
                </a:moveTo>
                <a:lnTo>
                  <a:pt x="0" y="111"/>
                </a:lnTo>
                <a:lnTo>
                  <a:pt x="105" y="0"/>
                </a:lnTo>
                <a:lnTo>
                  <a:pt x="105" y="2027"/>
                </a:lnTo>
                <a:lnTo>
                  <a:pt x="0" y="2139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 sz="1933"/>
          </a:p>
        </p:txBody>
      </p:sp>
      <p:sp>
        <p:nvSpPr>
          <p:cNvPr id="8205" name="Rectangle 8204"/>
          <p:cNvSpPr>
            <a:spLocks/>
          </p:cNvSpPr>
          <p:nvPr/>
        </p:nvSpPr>
        <p:spPr>
          <a:xfrm>
            <a:off x="18507075" y="32407225"/>
            <a:ext cx="2569633" cy="245956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>
              <a:spcBef>
                <a:spcPct val="0"/>
              </a:spcBef>
              <a:buNone/>
            </a:pPr>
            <a:endParaRPr lang="en-US" altLang="en-US" sz="1933" dirty="0">
              <a:latin typeface="Arial Narrow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C1B9020-6222-4675-A593-7D07268A07B5}"/>
              </a:ext>
            </a:extLst>
          </p:cNvPr>
          <p:cNvSpPr>
            <a:spLocks/>
          </p:cNvSpPr>
          <p:nvPr/>
        </p:nvSpPr>
        <p:spPr>
          <a:xfrm>
            <a:off x="8002038" y="560778"/>
            <a:ext cx="13256724" cy="3339349"/>
          </a:xfrm>
          <a:prstGeom prst="rect">
            <a:avLst/>
          </a:prstGeom>
          <a:noFill/>
          <a:ln>
            <a:noFill/>
          </a:ln>
        </p:spPr>
        <p:txBody>
          <a:bodyPr wrap="square" lIns="60935" tIns="30467" rIns="60935" bIns="30467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6600" b="1" i="1" dirty="0">
                <a:solidFill>
                  <a:schemeClr val="tx2"/>
                </a:solidFill>
                <a:latin typeface="Algerian" panose="04020705040A02060702" pitchFamily="82" charset="0"/>
              </a:rPr>
              <a:t>Egyptian Universities Training Satellite 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altLang="en-US" sz="5400" b="1" i="1" dirty="0">
                <a:solidFill>
                  <a:schemeClr val="tx2"/>
                </a:solidFill>
                <a:latin typeface="Algerian" panose="04020705040A02060702" pitchFamily="82" charset="0"/>
              </a:rPr>
              <a:t>Summer training 2021</a:t>
            </a:r>
            <a:endParaRPr lang="en-US" altLang="en-US" sz="5400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BEAA5A5-B335-4261-8F2A-801AB8766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120" y="786201"/>
            <a:ext cx="4176464" cy="2782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55B82DC-437F-4696-BC8E-4A4C6FFF17E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"/>
          <a:stretch/>
        </p:blipFill>
        <p:spPr bwMode="auto">
          <a:xfrm>
            <a:off x="-59232" y="534155"/>
            <a:ext cx="4216160" cy="2782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FC5DCF-A1ED-48B4-8511-8EC1B1686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64" y="803752"/>
            <a:ext cx="4216160" cy="240496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6E52B98-424B-46EA-903E-13A4B1F28C08}"/>
              </a:ext>
            </a:extLst>
          </p:cNvPr>
          <p:cNvSpPr>
            <a:spLocks/>
          </p:cNvSpPr>
          <p:nvPr/>
        </p:nvSpPr>
        <p:spPr>
          <a:xfrm>
            <a:off x="3429882" y="4461414"/>
            <a:ext cx="22937821" cy="1077192"/>
          </a:xfrm>
          <a:prstGeom prst="rect">
            <a:avLst/>
          </a:prstGeom>
          <a:noFill/>
          <a:ln>
            <a:noFill/>
          </a:ln>
        </p:spPr>
        <p:txBody>
          <a:bodyPr wrap="square" lIns="60935" tIns="30467" rIns="60935" bIns="30467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66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Anomaly detection for satellite telemetry DATA</a:t>
            </a:r>
            <a:endParaRPr lang="en-US" altLang="en-US" sz="5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BA9B651-047D-4C61-B6A9-FA8A047089EF}"/>
              </a:ext>
            </a:extLst>
          </p:cNvPr>
          <p:cNvSpPr>
            <a:spLocks/>
          </p:cNvSpPr>
          <p:nvPr/>
        </p:nvSpPr>
        <p:spPr>
          <a:xfrm>
            <a:off x="5812866" y="6102807"/>
            <a:ext cx="17785976" cy="1538857"/>
          </a:xfrm>
          <a:prstGeom prst="rect">
            <a:avLst/>
          </a:prstGeom>
          <a:noFill/>
          <a:ln>
            <a:noFill/>
          </a:ln>
        </p:spPr>
        <p:txBody>
          <a:bodyPr wrap="square" lIns="60935" tIns="30467" rIns="60935" bIns="30467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48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T42 - Computer and Artificial intelligence Helwan University</a:t>
            </a:r>
            <a:endParaRPr lang="en-US" altLang="en-US" sz="4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AC287-DBFD-4DBF-9469-13FE9579932C}"/>
              </a:ext>
            </a:extLst>
          </p:cNvPr>
          <p:cNvSpPr txBox="1"/>
          <p:nvPr/>
        </p:nvSpPr>
        <p:spPr>
          <a:xfrm>
            <a:off x="298152" y="9091368"/>
            <a:ext cx="9360069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Telemetry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4E755-9762-4562-A559-E4A59601A7D8}"/>
              </a:ext>
            </a:extLst>
          </p:cNvPr>
          <p:cNvSpPr txBox="1"/>
          <p:nvPr/>
        </p:nvSpPr>
        <p:spPr>
          <a:xfrm>
            <a:off x="298152" y="10598616"/>
            <a:ext cx="5907312" cy="6247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b Grotesque"/>
              </a:rPr>
              <a:t>Telemetry Definition: </a:t>
            </a:r>
          </a:p>
          <a:p>
            <a:r>
              <a:rPr lang="en-US" sz="4000" i="0" dirty="0">
                <a:ln w="0"/>
                <a:solidFill>
                  <a:schemeClr val="tx1"/>
                </a:solidFill>
                <a:latin typeface="Lab Grotesque"/>
              </a:rPr>
              <a:t>Telemetry is the automated communication processes from multiple data sources. Telemetry data is used to improve customer experiences, monitor security, application health, quality, and performance.</a:t>
            </a:r>
            <a:endParaRPr lang="en-US" sz="4000" dirty="0">
              <a:ln w="0"/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satellite, accessory&#10;&#10;Description automatically generated">
            <a:extLst>
              <a:ext uri="{FF2B5EF4-FFF2-40B4-BE49-F238E27FC236}">
                <a16:creationId xmlns:a16="http://schemas.microsoft.com/office/drawing/2014/main" id="{77B3ED0D-ACFF-4091-89F9-153F4B751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60" y="10434208"/>
            <a:ext cx="3287672" cy="6023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D33D8F0-ECD8-4AF9-AEAD-1EED172B8B3A}"/>
              </a:ext>
            </a:extLst>
          </p:cNvPr>
          <p:cNvSpPr txBox="1"/>
          <p:nvPr/>
        </p:nvSpPr>
        <p:spPr>
          <a:xfrm>
            <a:off x="17989464" y="9063948"/>
            <a:ext cx="8392575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Time Series?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812605-0306-424D-A68C-7405D2D90537}"/>
              </a:ext>
            </a:extLst>
          </p:cNvPr>
          <p:cNvSpPr txBox="1"/>
          <p:nvPr/>
        </p:nvSpPr>
        <p:spPr>
          <a:xfrm>
            <a:off x="17989465" y="10274570"/>
            <a:ext cx="8392574" cy="3657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0" u="sng" dirty="0">
                <a:solidFill>
                  <a:srgbClr val="111111"/>
                </a:solidFill>
                <a:effectLst/>
                <a:latin typeface="SourceSansPro"/>
              </a:rPr>
              <a:t>A time series </a:t>
            </a:r>
            <a:r>
              <a:rPr lang="en-US" sz="4000" b="0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is a sequence of data points that occur in successive order over some period of time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A4037-F921-4E4B-9DDA-E5DE863DB307}"/>
              </a:ext>
            </a:extLst>
          </p:cNvPr>
          <p:cNvSpPr txBox="1"/>
          <p:nvPr/>
        </p:nvSpPr>
        <p:spPr>
          <a:xfrm>
            <a:off x="17989464" y="13706708"/>
            <a:ext cx="8392574" cy="31700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0" u="sng" dirty="0">
                <a:solidFill>
                  <a:srgbClr val="111111"/>
                </a:solidFill>
                <a:effectLst/>
                <a:latin typeface="SourceSansPro"/>
              </a:rPr>
              <a:t>It Include Analysis AS: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Time Series Analysis</a:t>
            </a:r>
          </a:p>
          <a:p>
            <a:pPr lvl="1"/>
            <a:endParaRPr lang="en-US" sz="4000" b="0" i="0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SansPro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Time Series Forecasting</a:t>
            </a:r>
          </a:p>
          <a:p>
            <a:pPr lvl="1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AutoShape 2" descr="Time Series Data Analysis - Overview, Causal Questions, Correlation">
            <a:extLst>
              <a:ext uri="{FF2B5EF4-FFF2-40B4-BE49-F238E27FC236}">
                <a16:creationId xmlns:a16="http://schemas.microsoft.com/office/drawing/2014/main" id="{4CC39894-5779-437B-8B40-7AC5AF1F2F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41768" y="19914568"/>
            <a:ext cx="5841032" cy="58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B4A4F2-132A-4ECC-AF77-932B63215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046" y="9039677"/>
            <a:ext cx="2953115" cy="7803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846C5A-9D9D-414E-A8C5-6571997017C4}"/>
              </a:ext>
            </a:extLst>
          </p:cNvPr>
          <p:cNvSpPr txBox="1"/>
          <p:nvPr/>
        </p:nvSpPr>
        <p:spPr>
          <a:xfrm>
            <a:off x="298152" y="17187039"/>
            <a:ext cx="10371808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Aim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6CE249-DEE2-4BEE-B5C1-8C4F24108E7B}"/>
              </a:ext>
            </a:extLst>
          </p:cNvPr>
          <p:cNvSpPr txBox="1"/>
          <p:nvPr/>
        </p:nvSpPr>
        <p:spPr>
          <a:xfrm>
            <a:off x="298152" y="18640647"/>
            <a:ext cx="10371808" cy="685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2286000" rtlCol="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Project aim to analysis and predict Temperature data that come from satellite Over interval of time through various time series analysis Algorithms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DD741-DBEF-41E3-9B3F-BA80E03BEF95}"/>
              </a:ext>
            </a:extLst>
          </p:cNvPr>
          <p:cNvSpPr txBox="1"/>
          <p:nvPr/>
        </p:nvSpPr>
        <p:spPr>
          <a:xfrm>
            <a:off x="11587022" y="17143757"/>
            <a:ext cx="16295922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 and tools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1F4FD-7BE3-42D1-A3F2-1D9C4FC87047}"/>
              </a:ext>
            </a:extLst>
          </p:cNvPr>
          <p:cNvSpPr txBox="1"/>
          <p:nvPr/>
        </p:nvSpPr>
        <p:spPr>
          <a:xfrm>
            <a:off x="11628010" y="18552438"/>
            <a:ext cx="16254934" cy="69711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822960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 dirty="0"/>
              <a:t>For our work, our implementation language is Python 3</a:t>
            </a:r>
          </a:p>
          <a:p>
            <a:pPr marL="571500" indent="-571500">
              <a:buFontTx/>
              <a:buChar char="-"/>
            </a:pPr>
            <a:r>
              <a:rPr lang="en-US" sz="4400" dirty="0"/>
              <a:t>Using Library as: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Pandas Library For Data Manipulation Processing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NumPy Library For  Array manipulation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Matplotlib Library For Data Visualization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Scikit-learn Library for calculate Mean square error between Actual and Predicted data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Statsmodels Library For ARIMA &amp; ARMA</a:t>
            </a:r>
          </a:p>
          <a:p>
            <a:pPr marL="571500" indent="-571500">
              <a:buFontTx/>
              <a:buChar char="-"/>
            </a:pPr>
            <a:r>
              <a:rPr lang="en-US" sz="4400" dirty="0"/>
              <a:t>Our Work Done Under Jupiter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47D437-ECB9-4300-90CC-FCA7EE476C9B}"/>
              </a:ext>
            </a:extLst>
          </p:cNvPr>
          <p:cNvSpPr txBox="1"/>
          <p:nvPr/>
        </p:nvSpPr>
        <p:spPr>
          <a:xfrm>
            <a:off x="298152" y="25993050"/>
            <a:ext cx="27797744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Plan and Algorithms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BBB4D-A390-47EB-9BDB-AF6E8EB38BDF}"/>
              </a:ext>
            </a:extLst>
          </p:cNvPr>
          <p:cNvSpPr txBox="1"/>
          <p:nvPr/>
        </p:nvSpPr>
        <p:spPr>
          <a:xfrm>
            <a:off x="316160" y="27521252"/>
            <a:ext cx="12154000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1-Data Preprocessing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EF3071-86B6-4B2B-A4F6-36A7EA352FC2}"/>
              </a:ext>
            </a:extLst>
          </p:cNvPr>
          <p:cNvSpPr txBox="1"/>
          <p:nvPr/>
        </p:nvSpPr>
        <p:spPr>
          <a:xfrm>
            <a:off x="316160" y="28979961"/>
            <a:ext cx="12154000" cy="28007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first step was Clean and Analysis datasets, In Cleaning data set we depends on Remove missing value from dataset and change data type for some columns in the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259173-FA0D-4253-8233-44C9F7EDB613}"/>
              </a:ext>
            </a:extLst>
          </p:cNvPr>
          <p:cNvSpPr txBox="1"/>
          <p:nvPr/>
        </p:nvSpPr>
        <p:spPr>
          <a:xfrm>
            <a:off x="13921907" y="34242171"/>
            <a:ext cx="14791534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Simple Exponential Smoothing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B7C6C2-0D19-429D-A702-2D4F22C031C6}"/>
              </a:ext>
            </a:extLst>
          </p:cNvPr>
          <p:cNvSpPr txBox="1"/>
          <p:nvPr/>
        </p:nvSpPr>
        <p:spPr>
          <a:xfrm>
            <a:off x="9750712" y="9104882"/>
            <a:ext cx="7898640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7D349-0838-45E4-BCFE-B0C220F66FBD}"/>
              </a:ext>
            </a:extLst>
          </p:cNvPr>
          <p:cNvSpPr txBox="1"/>
          <p:nvPr/>
        </p:nvSpPr>
        <p:spPr>
          <a:xfrm>
            <a:off x="9770432" y="10401724"/>
            <a:ext cx="7878920" cy="6400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1280160" rtlCol="0">
            <a:spAutoFit/>
          </a:bodyPr>
          <a:lstStyle/>
          <a:p>
            <a:r>
              <a:rPr lang="en-US" sz="4000" dirty="0">
                <a:ln w="0"/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Our Datasets consist of Two CSV file</a:t>
            </a:r>
          </a:p>
          <a:p>
            <a:pPr algn="ctr"/>
            <a:r>
              <a:rPr lang="en-US" sz="4000" dirty="0">
                <a:ln w="0"/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 -  first file with Colum date and Temperature</a:t>
            </a:r>
          </a:p>
          <a:p>
            <a:r>
              <a:rPr lang="en-US" sz="4000" dirty="0">
                <a:ln w="0"/>
                <a:solidFill>
                  <a:srgbClr val="11111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SansPro"/>
              </a:rPr>
              <a:t>      -  </a:t>
            </a:r>
            <a:r>
              <a:rPr lang="en-US" sz="4000" dirty="0">
                <a:ln w="0"/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Second file with Two columns 	Date and Sunspots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45AB1B-70E0-4A37-B98E-E71DA54A721B}"/>
              </a:ext>
            </a:extLst>
          </p:cNvPr>
          <p:cNvSpPr txBox="1"/>
          <p:nvPr/>
        </p:nvSpPr>
        <p:spPr>
          <a:xfrm>
            <a:off x="13718693" y="27521252"/>
            <a:ext cx="14673709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GRU Algorithm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F71D9B-0BE7-4C6C-880D-AD9BC951990E}"/>
              </a:ext>
            </a:extLst>
          </p:cNvPr>
          <p:cNvSpPr txBox="1"/>
          <p:nvPr/>
        </p:nvSpPr>
        <p:spPr>
          <a:xfrm>
            <a:off x="13843577" y="41547520"/>
            <a:ext cx="14673709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D51E8F-1A49-4400-B211-9FB0D1FD9262}"/>
              </a:ext>
            </a:extLst>
          </p:cNvPr>
          <p:cNvSpPr txBox="1"/>
          <p:nvPr/>
        </p:nvSpPr>
        <p:spPr>
          <a:xfrm>
            <a:off x="13921907" y="42956201"/>
            <a:ext cx="14673709" cy="48320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- We learnt about time series data, data analysis and unsupervised machine learning models used on time series data for anomaly detection. 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Algorithm that predict data based on mean square error</a:t>
            </a:r>
          </a:p>
          <a:p>
            <a:pPr marL="857250" lvl="8" indent="-857250">
              <a:buFontTx/>
              <a:buChar char="-"/>
            </a:pP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Dataset 1 is :      </a:t>
            </a:r>
          </a:p>
          <a:p>
            <a:pPr marL="857250" lvl="8" indent="-857250">
              <a:buFontTx/>
              <a:buChar char="-"/>
            </a:pP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Dataset 2 is :      </a:t>
            </a:r>
          </a:p>
          <a:p>
            <a:pPr marL="857250" lvl="8" indent="-857250">
              <a:buFontTx/>
              <a:buChar char="-"/>
            </a:pP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94494A-BFAD-466A-A8FF-F70253C1FDAE}"/>
              </a:ext>
            </a:extLst>
          </p:cNvPr>
          <p:cNvSpPr txBox="1"/>
          <p:nvPr/>
        </p:nvSpPr>
        <p:spPr>
          <a:xfrm>
            <a:off x="229474" y="42957614"/>
            <a:ext cx="13108112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Team Behind this Work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8E7712-C5D7-4E11-B6D6-39462310F999}"/>
              </a:ext>
            </a:extLst>
          </p:cNvPr>
          <p:cNvSpPr txBox="1"/>
          <p:nvPr/>
        </p:nvSpPr>
        <p:spPr>
          <a:xfrm>
            <a:off x="229474" y="44702854"/>
            <a:ext cx="13108113" cy="6400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0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Prepared By:</a:t>
            </a:r>
          </a:p>
          <a:p>
            <a:r>
              <a:rPr lang="en-US" sz="4400" dirty="0"/>
              <a:t>		- 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Yousef Khaled 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		- Mohmmed Ramzi		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- Mohmmed Maher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		- Yousef Medhat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- Mustafa Mahmoud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- Mohamed Anas	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493FE-7B0B-4269-B3AA-7E6944F5488C}"/>
              </a:ext>
            </a:extLst>
          </p:cNvPr>
          <p:cNvSpPr txBox="1"/>
          <p:nvPr/>
        </p:nvSpPr>
        <p:spPr>
          <a:xfrm>
            <a:off x="13922179" y="48185363"/>
            <a:ext cx="14673709" cy="28007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: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Helwan University</a:t>
            </a:r>
          </a:p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: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Eng. Ahmed Salama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D7DBC4A7-7F43-4CEC-BD10-D5700FCF83B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5845145" y="534154"/>
            <a:ext cx="2953115" cy="3034597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BCFAB7A4-16FB-46EC-9E64-D2D1AADBF12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726" y="35450342"/>
            <a:ext cx="14588890" cy="6169700"/>
          </a:xfrm>
          <a:prstGeom prst="rect">
            <a:avLst/>
          </a:prstGeom>
          <a:noFill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B3EAB62-51AE-4DBC-9881-FC5092C0A6FE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693" y="28895751"/>
            <a:ext cx="15447258" cy="513238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50AE651-A1A1-4FC9-8481-C78307C96550}"/>
              </a:ext>
            </a:extLst>
          </p:cNvPr>
          <p:cNvSpPr txBox="1"/>
          <p:nvPr/>
        </p:nvSpPr>
        <p:spPr>
          <a:xfrm>
            <a:off x="316160" y="32128145"/>
            <a:ext cx="12154000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Algorithms used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4E2A27-B407-4D65-8D04-FB952CA8FB71}"/>
              </a:ext>
            </a:extLst>
          </p:cNvPr>
          <p:cNvSpPr txBox="1"/>
          <p:nvPr/>
        </p:nvSpPr>
        <p:spPr>
          <a:xfrm>
            <a:off x="229474" y="33526109"/>
            <a:ext cx="12154000" cy="81683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822960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Exponential Smoothing “SES”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Short Term Memory ‘LSTM’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XGBosst Regression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Gated recurrent Unit “GRU”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used </a:t>
            </a:r>
            <a:r>
              <a:rPr lang="en-US" sz="400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Algorithms Model 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Datasets to be shown</a:t>
            </a:r>
            <a:r>
              <a:rPr lang="en-US" sz="4000" dirty="0">
                <a:ln w="0"/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A0EE2F-6142-4AEE-9BEE-937FEB187F85}"/>
              </a:ext>
            </a:extLst>
          </p:cNvPr>
          <p:cNvSpPr txBox="1"/>
          <p:nvPr/>
        </p:nvSpPr>
        <p:spPr>
          <a:xfrm>
            <a:off x="24307694" y="29312021"/>
            <a:ext cx="428792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 Square Error : 15.42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F5F975-C69B-49F3-B436-02C16E77985C}"/>
              </a:ext>
            </a:extLst>
          </p:cNvPr>
          <p:cNvSpPr txBox="1"/>
          <p:nvPr/>
        </p:nvSpPr>
        <p:spPr>
          <a:xfrm>
            <a:off x="24078085" y="36133115"/>
            <a:ext cx="428792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 Square Error : 2.56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402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Lab Grotesque</vt:lpstr>
      <vt:lpstr>Arial Black</vt:lpstr>
      <vt:lpstr>Algerian</vt:lpstr>
      <vt:lpstr>Arial Narrow</vt:lpstr>
      <vt:lpstr>SourceSansPro</vt:lpstr>
      <vt:lpstr>Calibri</vt:lpstr>
      <vt:lpstr>Comic Sans MS</vt:lpstr>
      <vt:lpstr>Arial</vt:lpstr>
      <vt:lpstr/>
      <vt:lpstr/>
      <vt:lpstr/>
      <vt:lpstr/>
      <vt:lpstr/>
      <vt:lpstr/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cubesat</dc:creator>
  <cp:lastModifiedBy>Yousef Khaled</cp:lastModifiedBy>
  <cp:revision>132</cp:revision>
  <dcterms:modified xsi:type="dcterms:W3CDTF">2021-09-13T17:33:26Z</dcterms:modified>
</cp:coreProperties>
</file>