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4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/>
              </a:gs>
              <a:gs pos="50000">
                <a:srgbClr val="dfdbd5"/>
              </a:gs>
              <a:gs pos="100000">
                <a:srgbClr val="dfdbd5"/>
              </a:gs>
            </a:gsLst>
            <a:lin ang="5400000"/>
          </a:gra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6" descr=""/>
          <p:cNvPicPr/>
          <p:nvPr/>
        </p:nvPicPr>
        <p:blipFill>
          <a:blip r:embed="rId3"/>
          <a:srcRect l="0" t="0" r="0" b="-1560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 w="0"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>
                <a:alpha val="2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6"/>
          <p:cNvSpPr/>
          <p:nvPr/>
        </p:nvSpPr>
        <p:spPr>
          <a:xfrm>
            <a:off x="1292040" y="1486440"/>
            <a:ext cx="9607680" cy="360"/>
          </a:xfrm>
          <a:prstGeom prst="line">
            <a:avLst/>
          </a:prstGeom>
          <a:ln w="31680">
            <a:solidFill>
              <a:srgbClr val="b71e4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4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/>
              </a:gs>
              <a:gs pos="50000">
                <a:srgbClr val="dfdbd5"/>
              </a:gs>
              <a:gs pos="100000">
                <a:srgbClr val="dfdbd5"/>
              </a:gs>
            </a:gsLst>
            <a:lin ang="5400000"/>
          </a:gra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Picture 6" descr=""/>
          <p:cNvPicPr/>
          <p:nvPr/>
        </p:nvPicPr>
        <p:blipFill>
          <a:blip r:embed="rId3"/>
          <a:srcRect l="0" t="0" r="0" b="-1560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 w="0"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>
                <a:alpha val="2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6"/>
          <p:cNvSpPr/>
          <p:nvPr/>
        </p:nvSpPr>
        <p:spPr>
          <a:xfrm>
            <a:off x="1292040" y="1486440"/>
            <a:ext cx="9607680" cy="360"/>
          </a:xfrm>
          <a:prstGeom prst="line">
            <a:avLst/>
          </a:prstGeom>
          <a:ln w="31680">
            <a:solidFill>
              <a:srgbClr val="b71e4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/>
          <p:nvPr/>
        </p:nvSpPr>
        <p:spPr>
          <a:xfrm>
            <a:off x="1294200" y="2015640"/>
            <a:ext cx="9602280" cy="34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 algn="ctr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latin typeface="Gill Sans MT"/>
                <a:ea typeface="DejaVu Sans"/>
              </a:rPr>
              <a:t>Simple exponential smoothing (SES)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/>
          <p:nvPr/>
        </p:nvSpPr>
        <p:spPr>
          <a:xfrm>
            <a:off x="151200" y="1787040"/>
            <a:ext cx="10363680" cy="301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 Black"/>
                <a:ea typeface="Microsoft YaHei"/>
              </a:rPr>
              <a:t>Exponential Smoothing is an elementary and pragmatic technique used for forecasting where the forecast is made through the exponentially weighted average of prior observations.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 Black"/>
                <a:ea typeface="Microsoft YaHei"/>
              </a:rPr>
              <a:t>It analyzes data from a specific period of time via providing more importance to recent data and less importance to former data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 Black"/>
                <a:ea typeface="Microsoft YaHe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 Black"/>
                <a:ea typeface="Microsoft YaHei"/>
              </a:rPr>
              <a:t>This method produces “smoothed data”, the data that has a noise removed, and allows trends and patterns to be more clearly visible.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6" name="TextShape 2"/>
          <p:cNvSpPr/>
          <p:nvPr/>
        </p:nvSpPr>
        <p:spPr>
          <a:xfrm>
            <a:off x="455400" y="551160"/>
            <a:ext cx="9602280" cy="104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Introduction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/>
          <p:nvPr/>
        </p:nvSpPr>
        <p:spPr>
          <a:xfrm>
            <a:off x="1327320" y="2015640"/>
            <a:ext cx="9602280" cy="34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Idea:-</a:t>
            </a:r>
            <a:r>
              <a:rPr b="0" lang="en-US" sz="2000" spc="-1" strike="noStrike">
                <a:solidFill>
                  <a:srgbClr val="000000"/>
                </a:solidFill>
                <a:latin typeface="Bahnschrift Light"/>
                <a:ea typeface="DejaVu Sans"/>
              </a:rPr>
              <a:t>Forecast future values using a weighted average of all previous values in the series.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 Black"/>
                <a:ea typeface="Microsoft YaHei"/>
              </a:rPr>
              <a:t>Uses:-</a:t>
            </a:r>
            <a:r>
              <a:rPr b="0" lang="en-US" sz="2000" spc="-1" strike="noStrike">
                <a:solidFill>
                  <a:srgbClr val="000000"/>
                </a:solidFill>
                <a:latin typeface="Bahnschrift"/>
                <a:ea typeface="DejaVu Sans"/>
              </a:rPr>
              <a:t>Forecast a series with no trend and no seasonality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 Black"/>
                <a:ea typeface="Microsoft YaHei"/>
              </a:rPr>
              <a:t>Types:-</a:t>
            </a:r>
            <a:r>
              <a:rPr b="0" lang="en-US" sz="2000" spc="-1" strike="noStrike">
                <a:solidFill>
                  <a:srgbClr val="000000"/>
                </a:solidFill>
                <a:latin typeface="Bahnschrift"/>
                <a:ea typeface="Microsoft YaHei"/>
              </a:rPr>
              <a:t> 1-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Simple exponential Smoothing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(For series with no trend or seasonality) </a:t>
            </a:r>
            <a:r>
              <a:rPr b="0" lang="en-US" sz="2000" spc="-1" strike="noStrike">
                <a:solidFill>
                  <a:srgbClr val="c9211e"/>
                </a:solidFill>
                <a:latin typeface="Gill Sans MT"/>
                <a:ea typeface="DejaVu Sans"/>
              </a:rPr>
              <a:t>Good for our case!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2-Holt’s Exponential Smoothing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(For series with trend but no seasonality)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icrosoft YaHei"/>
              </a:rPr>
              <a:t>3-Winter’s Exponential Smoothing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Microsoft YaHe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icrosoft YaHei"/>
              </a:rPr>
              <a:t>(For series with trend and seasonality)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Black"/>
                <a:ea typeface="Microsoft YaHei"/>
              </a:rPr>
              <a:t>Key concepts:-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Smoothing Constant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Advantages: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 Simple, Popular and adaptive0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TextShape 2"/>
          <p:cNvSpPr/>
          <p:nvPr/>
        </p:nvSpPr>
        <p:spPr>
          <a:xfrm>
            <a:off x="129420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Idea:-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/>
          <p:nvPr/>
        </p:nvSpPr>
        <p:spPr>
          <a:xfrm>
            <a:off x="457200" y="93960"/>
            <a:ext cx="9602280" cy="104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Flow Chart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886200" y="686160"/>
            <a:ext cx="4197960" cy="594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0" y="685800"/>
            <a:ext cx="32000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9211e"/>
                </a:solidFill>
                <a:latin typeface="Impact"/>
              </a:rPr>
              <a:t>Plotted graph of first dataset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6172200" y="685800"/>
            <a:ext cx="32000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9211e"/>
                </a:solidFill>
                <a:latin typeface="Impact"/>
              </a:rPr>
              <a:t>Plotted graph of second dataset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114800" y="914400"/>
            <a:ext cx="4266720" cy="4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9211e"/>
                </a:solidFill>
                <a:latin typeface="Impact"/>
              </a:rPr>
              <a:t>Mean_sqr_error=2.16876874275847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84600" y="1809720"/>
            <a:ext cx="12031200" cy="459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>
            <a:off x="0" y="685800"/>
            <a:ext cx="32000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686160" y="685800"/>
            <a:ext cx="32000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9211e"/>
                </a:solidFill>
                <a:latin typeface="Impact"/>
              </a:rPr>
              <a:t>Plotted graph of second dataset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5257800" y="901800"/>
            <a:ext cx="3886200" cy="69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9211e"/>
                </a:solidFill>
                <a:latin typeface="Impact"/>
              </a:rPr>
              <a:t>Mean_sqr_error=17.21472624307182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70280" y="1743120"/>
            <a:ext cx="11945520" cy="465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769</TotalTime>
  <Application>LibreOffice/7.1.4.2$Windows_X86_64 LibreOffice_project/a529a4fab45b75fefc5b6226684193eb000654f6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2021-08-26T12:02:31Z</dcterms:created>
  <dc:creator>Yousef Khaled</dc:creator>
  <dc:description/>
  <dc:language>en-US</dc:language>
  <cp:lastModifiedBy/>
  <dcterms:modified xsi:type="dcterms:W3CDTF">2021-09-11T23:20:57Z</dcterms:modified>
  <cp:revision>9</cp:revision>
  <dc:subject/>
  <dc:title>Parking space detection APP.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