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22"/>
  </p:notesMasterIdLst>
  <p:sldIdLst>
    <p:sldId id="256" r:id="rId2"/>
    <p:sldId id="257" r:id="rId3"/>
    <p:sldId id="258" r:id="rId4"/>
    <p:sldId id="259" r:id="rId5"/>
    <p:sldId id="271" r:id="rId6"/>
    <p:sldId id="260" r:id="rId7"/>
    <p:sldId id="261" r:id="rId8"/>
    <p:sldId id="263" r:id="rId9"/>
    <p:sldId id="264" r:id="rId10"/>
    <p:sldId id="273" r:id="rId11"/>
    <p:sldId id="274" r:id="rId12"/>
    <p:sldId id="266" r:id="rId13"/>
    <p:sldId id="278" r:id="rId14"/>
    <p:sldId id="267" r:id="rId15"/>
    <p:sldId id="268" r:id="rId16"/>
    <p:sldId id="275" r:id="rId17"/>
    <p:sldId id="276"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18417D-A782-40D4-A584-73B67049D5F8}">
  <a:tblStyle styleId="{2B18417D-A782-40D4-A584-73B67049D5F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snapToObjects="1">
      <p:cViewPr varScale="1">
        <p:scale>
          <a:sx n="57" d="100"/>
          <a:sy n="57" d="100"/>
        </p:scale>
        <p:origin x="62"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6e2f77bb5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6e2f77bb5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6e2f77bb5_17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6e2f77bb5_1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6de7f2c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6de7f2c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6de7f2c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6de7f2c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6de7f2cb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6de7f2cb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6de7f2cb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6de7f2cb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6de7f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6de7f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According to the given data the replication length is set as 1,00,000 minute and for a warmup period of 500 minute for 5 different IAT( Normal(15,001),Normal (15,2),Normal(15,4),Normal(15,6),Normal(15,8))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6e2f77bb5_11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6e2f77bb5_11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6de7f2c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6de7f2cb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6de7f2cb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6de7f2cb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6de7f2c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6de7f2c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758550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982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398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8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952075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409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32318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38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126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161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8506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1020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cid:ii_k9nm9vai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cid:ii_k9nm8r3u3"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cid:ii_k9nm99qw4"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200367" y="1186198"/>
            <a:ext cx="9134759" cy="762915"/>
          </a:xfrm>
          <a:prstGeom prst="rect">
            <a:avLst/>
          </a:prstGeom>
          <a:noFill/>
          <a:ln>
            <a:noFill/>
          </a:ln>
        </p:spPr>
        <p:txBody>
          <a:bodyPr spcFirstLastPara="1" wrap="square" lIns="91425" tIns="45700" rIns="91425" bIns="45700" anchor="b" anchorCtr="0">
            <a:noAutofit/>
          </a:bodyPr>
          <a:lstStyle/>
          <a:p>
            <a:pPr algn="l"/>
            <a:r>
              <a:rPr lang="en-US" sz="2400" b="1" dirty="0"/>
              <a:t>project Title: EVALUATION OF AGV CAPACITY IN A FLEXIBLE </a:t>
            </a:r>
            <a:r>
              <a:rPr lang="ar-SA" sz="2400" b="1" dirty="0"/>
              <a:t>‎</a:t>
            </a:r>
            <a:r>
              <a:rPr lang="en-US" sz="2400" b="1" dirty="0"/>
              <a:t>MANUFACTURING SYSTEM</a:t>
            </a:r>
            <a:endParaRPr lang="en-US" sz="2400" dirty="0"/>
          </a:p>
        </p:txBody>
      </p:sp>
      <p:sp>
        <p:nvSpPr>
          <p:cNvPr id="235" name="Google Shape;235;p19"/>
          <p:cNvSpPr txBox="1">
            <a:spLocks noGrp="1"/>
          </p:cNvSpPr>
          <p:nvPr>
            <p:ph type="subTitle" idx="1"/>
          </p:nvPr>
        </p:nvSpPr>
        <p:spPr>
          <a:xfrm>
            <a:off x="1360825" y="4692001"/>
            <a:ext cx="9670800" cy="979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1"/>
              </a:buClr>
              <a:buSzPts val="2250"/>
              <a:buNone/>
            </a:pPr>
            <a:r>
              <a:rPr lang="en-US" sz="1800" b="1" dirty="0">
                <a:solidFill>
                  <a:srgbClr val="0070C0"/>
                </a:solidFill>
              </a:rPr>
              <a:t>GROUP MEMBERS:</a:t>
            </a:r>
            <a:endParaRPr dirty="0">
              <a:solidFill>
                <a:srgbClr val="0070C0"/>
              </a:solidFill>
            </a:endParaRPr>
          </a:p>
          <a:p>
            <a:pPr marL="0" lvl="0" indent="0" algn="l" rtl="0">
              <a:lnSpc>
                <a:spcPct val="120000"/>
              </a:lnSpc>
              <a:spcBef>
                <a:spcPts val="1000"/>
              </a:spcBef>
              <a:spcAft>
                <a:spcPts val="0"/>
              </a:spcAft>
              <a:buClr>
                <a:schemeClr val="lt1"/>
              </a:buClr>
              <a:buSzPts val="2250"/>
              <a:buNone/>
            </a:pPr>
            <a:r>
              <a:rPr lang="en-US" sz="1800" b="1" dirty="0">
                <a:solidFill>
                  <a:srgbClr val="0070C0"/>
                </a:solidFill>
              </a:rPr>
              <a:t>MOHAMED MEGAHED, HADEER ELMAHDY, CHUJUN HUANG, NICK GOLINA, SUMANTH AVUNURI</a:t>
            </a:r>
            <a:endParaRPr sz="1800" b="1" dirty="0">
              <a:solidFill>
                <a:srgbClr val="0070C0"/>
              </a:solidFill>
            </a:endParaRPr>
          </a:p>
        </p:txBody>
      </p:sp>
      <p:sp>
        <p:nvSpPr>
          <p:cNvPr id="236" name="Google Shape;236;p19"/>
          <p:cNvSpPr txBox="1"/>
          <p:nvPr/>
        </p:nvSpPr>
        <p:spPr>
          <a:xfrm>
            <a:off x="1732546" y="1949115"/>
            <a:ext cx="6601681" cy="2742885"/>
          </a:xfrm>
          <a:prstGeom prst="rect">
            <a:avLst/>
          </a:prstGeom>
          <a:noFill/>
          <a:ln>
            <a:noFill/>
          </a:ln>
        </p:spPr>
        <p:txBody>
          <a:bodyPr spcFirstLastPara="1" wrap="square" lIns="91425" tIns="45700" rIns="91425" bIns="45700" anchor="t" anchorCtr="0">
            <a:noAutofit/>
          </a:bodyPr>
          <a:lstStyle/>
          <a:p>
            <a:pPr marL="285750" marR="0" lvl="0" indent="-304800" algn="l" rtl="0">
              <a:lnSpc>
                <a:spcPct val="200000"/>
              </a:lnSpc>
              <a:spcBef>
                <a:spcPts val="0"/>
              </a:spcBef>
              <a:spcAft>
                <a:spcPts val="0"/>
              </a:spcAft>
              <a:buClr>
                <a:schemeClr val="lt1"/>
              </a:buClr>
              <a:buSzPts val="2300"/>
              <a:buFont typeface="Noto Sans Symbols"/>
              <a:buChar char="❖"/>
            </a:pPr>
            <a:r>
              <a:rPr lang="en-US" sz="2300" b="0" i="0" u="none" strike="noStrike" cap="none" dirty="0">
                <a:latin typeface="Twentieth Century"/>
                <a:ea typeface="Twentieth Century"/>
                <a:cs typeface="Twentieth Century"/>
                <a:sym typeface="Twentieth Century"/>
              </a:rPr>
              <a:t>Abstract &amp; Introduction</a:t>
            </a:r>
            <a:endParaRPr sz="1700" dirty="0"/>
          </a:p>
          <a:p>
            <a:pPr marL="285750" marR="0" lvl="0" indent="-304800" algn="l" rtl="0">
              <a:lnSpc>
                <a:spcPct val="200000"/>
              </a:lnSpc>
              <a:spcBef>
                <a:spcPts val="0"/>
              </a:spcBef>
              <a:spcAft>
                <a:spcPts val="0"/>
              </a:spcAft>
              <a:buClr>
                <a:schemeClr val="lt1"/>
              </a:buClr>
              <a:buSzPts val="2300"/>
              <a:buFont typeface="Noto Sans Symbols"/>
              <a:buChar char="❖"/>
            </a:pPr>
            <a:r>
              <a:rPr lang="en-US" sz="2300" b="0" i="0" u="none" strike="noStrike" cap="none" dirty="0">
                <a:latin typeface="Twentieth Century"/>
                <a:ea typeface="Twentieth Century"/>
                <a:cs typeface="Twentieth Century"/>
                <a:sym typeface="Twentieth Century"/>
              </a:rPr>
              <a:t>Model Description</a:t>
            </a:r>
            <a:endParaRPr sz="1700" dirty="0"/>
          </a:p>
          <a:p>
            <a:pPr marL="285750" marR="0" lvl="0" indent="-304800" algn="l" rtl="0">
              <a:lnSpc>
                <a:spcPct val="200000"/>
              </a:lnSpc>
              <a:spcBef>
                <a:spcPts val="0"/>
              </a:spcBef>
              <a:spcAft>
                <a:spcPts val="0"/>
              </a:spcAft>
              <a:buClr>
                <a:schemeClr val="lt1"/>
              </a:buClr>
              <a:buSzPts val="2300"/>
              <a:buFont typeface="Noto Sans Symbols"/>
              <a:buChar char="❖"/>
            </a:pPr>
            <a:r>
              <a:rPr lang="en-US" sz="2300" b="0" i="0" u="none" strike="noStrike" cap="none" dirty="0">
                <a:latin typeface="Twentieth Century"/>
                <a:ea typeface="Twentieth Century"/>
                <a:cs typeface="Twentieth Century"/>
                <a:sym typeface="Twentieth Century"/>
              </a:rPr>
              <a:t>Data Overview</a:t>
            </a:r>
            <a:endParaRPr sz="1700" dirty="0"/>
          </a:p>
          <a:p>
            <a:pPr marL="285750" marR="0" lvl="0" indent="-304800" algn="l" rtl="0">
              <a:lnSpc>
                <a:spcPct val="200000"/>
              </a:lnSpc>
              <a:spcBef>
                <a:spcPts val="0"/>
              </a:spcBef>
              <a:spcAft>
                <a:spcPts val="0"/>
              </a:spcAft>
              <a:buClr>
                <a:schemeClr val="lt1"/>
              </a:buClr>
              <a:buSzPts val="2300"/>
              <a:buFont typeface="Noto Sans Symbols"/>
              <a:buChar char="❖"/>
            </a:pPr>
            <a:r>
              <a:rPr lang="en-US" sz="2300" b="0" i="0" u="none" strike="noStrike" cap="none" dirty="0">
                <a:latin typeface="Twentieth Century"/>
                <a:ea typeface="Twentieth Century"/>
                <a:cs typeface="Twentieth Century"/>
                <a:sym typeface="Twentieth Century"/>
              </a:rPr>
              <a:t>Results &amp; Conclusion</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9D670-44E1-42D4-B86C-BFAC61A08CC9}"/>
              </a:ext>
            </a:extLst>
          </p:cNvPr>
          <p:cNvSpPr>
            <a:spLocks noGrp="1"/>
          </p:cNvSpPr>
          <p:nvPr>
            <p:ph idx="1"/>
          </p:nvPr>
        </p:nvSpPr>
        <p:spPr>
          <a:xfrm>
            <a:off x="1963270" y="652184"/>
            <a:ext cx="9601200" cy="4773699"/>
          </a:xfrm>
        </p:spPr>
        <p:txBody>
          <a:bodyPr>
            <a:normAutofit/>
          </a:bodyPr>
          <a:lstStyle/>
          <a:p>
            <a:r>
              <a:rPr lang="en-US" sz="3600" dirty="0"/>
              <a:t>IAT  vs AGV utilization</a:t>
            </a:r>
          </a:p>
        </p:txBody>
      </p:sp>
      <p:pic>
        <p:nvPicPr>
          <p:cNvPr id="2049" name="Picture 21">
            <a:extLst>
              <a:ext uri="{FF2B5EF4-FFF2-40B4-BE49-F238E27FC236}">
                <a16:creationId xmlns:a16="http://schemas.microsoft.com/office/drawing/2014/main" id="{D21E1534-380B-49E5-9F86-E0D3B16B3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2" y="1304368"/>
            <a:ext cx="8946774" cy="3946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D2F27F2-1F47-4CAD-83E1-2C2B4626A79D}"/>
              </a:ext>
            </a:extLst>
          </p:cNvPr>
          <p:cNvSpPr>
            <a:spLocks noChangeArrowheads="1"/>
          </p:cNvSpPr>
          <p:nvPr/>
        </p:nvSpPr>
        <p:spPr bwMode="auto">
          <a:xfrm>
            <a:off x="591670" y="19162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204A9BDB-5CFC-4E3F-A45E-20D556A3B8F6}"/>
              </a:ext>
            </a:extLst>
          </p:cNvPr>
          <p:cNvSpPr/>
          <p:nvPr/>
        </p:nvSpPr>
        <p:spPr>
          <a:xfrm>
            <a:off x="1615887" y="5553631"/>
            <a:ext cx="9652747" cy="862800"/>
          </a:xfrm>
          <a:prstGeom prst="rect">
            <a:avLst/>
          </a:prstGeom>
        </p:spPr>
        <p:txBody>
          <a:bodyPr wrap="square">
            <a:spAutoFit/>
          </a:bodyPr>
          <a:lstStyle/>
          <a:p>
            <a:pPr>
              <a:lnSpc>
                <a:spcPct val="107000"/>
              </a:lnSpc>
            </a:pP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From the above graph change in AGV utilization is significantly small with </a:t>
            </a:r>
            <a:r>
              <a:rPr lang="ar-SA"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r>
              <a:rPr lang="en-US"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increase of IAT.</a:t>
            </a:r>
            <a:r>
              <a:rPr lang="ar-SA" sz="2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46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ED30-B62E-4224-83B8-777884A7FF8C}"/>
              </a:ext>
            </a:extLst>
          </p:cNvPr>
          <p:cNvSpPr>
            <a:spLocks noGrp="1"/>
          </p:cNvSpPr>
          <p:nvPr>
            <p:ph type="title"/>
          </p:nvPr>
        </p:nvSpPr>
        <p:spPr>
          <a:xfrm>
            <a:off x="1023561" y="147917"/>
            <a:ext cx="8510404" cy="1485900"/>
          </a:xfrm>
        </p:spPr>
        <p:txBody>
          <a:bodyPr>
            <a:normAutofit/>
          </a:bodyPr>
          <a:lstStyle/>
          <a:p>
            <a:r>
              <a:rPr lang="en-US" sz="3400" dirty="0"/>
              <a:t>Inter arrival time vs Throughput Time</a:t>
            </a:r>
          </a:p>
        </p:txBody>
      </p:sp>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E658C1B2-D3BF-4000-91CB-60AD122BAAD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1090541" y="774259"/>
            <a:ext cx="10077898" cy="4044520"/>
          </a:xfrm>
          <a:prstGeom prst="rect">
            <a:avLst/>
          </a:prstGeom>
          <a:noFill/>
        </p:spPr>
      </p:pic>
      <p:sp>
        <p:nvSpPr>
          <p:cNvPr id="10" name="Content Placeholder 7">
            <a:extLst>
              <a:ext uri="{FF2B5EF4-FFF2-40B4-BE49-F238E27FC236}">
                <a16:creationId xmlns:a16="http://schemas.microsoft.com/office/drawing/2014/main" id="{E974F867-8AE5-41A3-956A-77544B3E3159}"/>
              </a:ext>
            </a:extLst>
          </p:cNvPr>
          <p:cNvSpPr>
            <a:spLocks noGrp="1"/>
          </p:cNvSpPr>
          <p:nvPr>
            <p:ph idx="1"/>
          </p:nvPr>
        </p:nvSpPr>
        <p:spPr>
          <a:xfrm>
            <a:off x="7860667" y="2286000"/>
            <a:ext cx="3656419" cy="3581400"/>
          </a:xfrm>
        </p:spPr>
        <p:txBody>
          <a:bodyPr>
            <a:normAutofit/>
          </a:bodyPr>
          <a:lstStyle/>
          <a:p>
            <a:endParaRPr lang="en-US"/>
          </a:p>
        </p:txBody>
      </p:sp>
      <p:sp>
        <p:nvSpPr>
          <p:cNvPr id="3" name="Rectangle 2">
            <a:extLst>
              <a:ext uri="{FF2B5EF4-FFF2-40B4-BE49-F238E27FC236}">
                <a16:creationId xmlns:a16="http://schemas.microsoft.com/office/drawing/2014/main" id="{922C5F28-C420-4EB9-850C-25E6C5F3FE46}"/>
              </a:ext>
            </a:extLst>
          </p:cNvPr>
          <p:cNvSpPr/>
          <p:nvPr/>
        </p:nvSpPr>
        <p:spPr>
          <a:xfrm>
            <a:off x="775447" y="5234918"/>
            <a:ext cx="11064688" cy="1112997"/>
          </a:xfrm>
          <a:prstGeom prst="rect">
            <a:avLst/>
          </a:prstGeom>
        </p:spPr>
        <p:txBody>
          <a:bodyPr wrap="square">
            <a:spAutoFit/>
          </a:bodyPr>
          <a:lstStyle/>
          <a:p>
            <a:pPr marL="301625" marR="697865" algn="just">
              <a:lnSpc>
                <a:spcPct val="147000"/>
              </a:lnSpc>
              <a:spcBef>
                <a:spcPts val="385"/>
              </a:spcBef>
              <a:spcAft>
                <a:spcPts val="0"/>
              </a:spcAft>
            </a:pPr>
            <a:r>
              <a:rPr lang="en-US" sz="2400" dirty="0">
                <a:latin typeface="Times New Roman" panose="02020603050405020304" pitchFamily="18" charset="0"/>
                <a:ea typeface="DejaVu Sans"/>
                <a:cs typeface="DejaVu Sans"/>
              </a:rPr>
              <a:t>From the above graph it is observed that the throughput time increases with increase of IAT </a:t>
            </a:r>
            <a:r>
              <a:rPr lang="en-US" sz="2400" dirty="0" err="1">
                <a:latin typeface="Times New Roman" panose="02020603050405020304" pitchFamily="18" charset="0"/>
                <a:ea typeface="DejaVu Sans"/>
                <a:cs typeface="DejaVu Sans"/>
              </a:rPr>
              <a:t>untill</a:t>
            </a:r>
            <a:r>
              <a:rPr lang="en-US" sz="2400" dirty="0">
                <a:latin typeface="Times New Roman" panose="02020603050405020304" pitchFamily="18" charset="0"/>
                <a:ea typeface="DejaVu Sans"/>
                <a:cs typeface="DejaVu Sans"/>
              </a:rPr>
              <a:t> Norm(15,4) and then deceases again.</a:t>
            </a:r>
            <a:endParaRPr lang="en-US" sz="2000" dirty="0">
              <a:effectLst/>
              <a:latin typeface="DejaVu Sans"/>
              <a:ea typeface="DejaVu Sans"/>
              <a:cs typeface="DejaVu Sans"/>
            </a:endParaRPr>
          </a:p>
        </p:txBody>
      </p:sp>
    </p:spTree>
    <p:extLst>
      <p:ext uri="{BB962C8B-B14F-4D97-AF65-F5344CB8AC3E}">
        <p14:creationId xmlns:p14="http://schemas.microsoft.com/office/powerpoint/2010/main" val="39596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770021" y="132050"/>
            <a:ext cx="6244390" cy="901800"/>
          </a:xfrm>
          <a:prstGeom prst="rect">
            <a:avLst/>
          </a:prstGeom>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sz="4000" dirty="0">
                <a:solidFill>
                  <a:srgbClr val="000000"/>
                </a:solidFill>
              </a:rPr>
              <a:t>RESULT &amp; CONCLUSION</a:t>
            </a:r>
            <a:endParaRPr sz="4000" dirty="0">
              <a:solidFill>
                <a:srgbClr val="000000"/>
              </a:solidFill>
            </a:endParaRPr>
          </a:p>
          <a:p>
            <a:pPr marL="0" lvl="0" indent="0" algn="l" rtl="0">
              <a:spcBef>
                <a:spcPts val="0"/>
              </a:spcBef>
              <a:spcAft>
                <a:spcPts val="0"/>
              </a:spcAft>
              <a:buNone/>
            </a:pPr>
            <a:endParaRPr dirty="0">
              <a:solidFill>
                <a:srgbClr val="000000"/>
              </a:solidFill>
            </a:endParaRPr>
          </a:p>
        </p:txBody>
      </p:sp>
      <p:sp>
        <p:nvSpPr>
          <p:cNvPr id="301" name="Google Shape;301;p29"/>
          <p:cNvSpPr txBox="1">
            <a:spLocks noGrp="1"/>
          </p:cNvSpPr>
          <p:nvPr>
            <p:ph idx="1"/>
          </p:nvPr>
        </p:nvSpPr>
        <p:spPr>
          <a:xfrm>
            <a:off x="970500" y="909125"/>
            <a:ext cx="10251000" cy="1890000"/>
          </a:xfrm>
          <a:prstGeom prst="rect">
            <a:avLst/>
          </a:prstGeom>
        </p:spPr>
        <p:txBody>
          <a:bodyPr spcFirstLastPara="1" wrap="square" lIns="91425" tIns="45700" rIns="91425" bIns="45700" anchor="t" anchorCtr="0">
            <a:noAutofit/>
          </a:bodyPr>
          <a:lstStyle/>
          <a:p>
            <a:pPr marL="457200" lvl="0" indent="-361950" algn="l" rtl="0">
              <a:lnSpc>
                <a:spcPct val="115000"/>
              </a:lnSpc>
              <a:spcBef>
                <a:spcPts val="0"/>
              </a:spcBef>
              <a:spcAft>
                <a:spcPts val="0"/>
              </a:spcAft>
              <a:buClr>
                <a:srgbClr val="000000"/>
              </a:buClr>
              <a:buSzPts val="2100"/>
              <a:buFont typeface="Times New Roman"/>
              <a:buChar char="❖"/>
            </a:pPr>
            <a:r>
              <a:rPr lang="en-US" sz="2100" b="1" dirty="0">
                <a:solidFill>
                  <a:srgbClr val="000000"/>
                </a:solidFill>
                <a:latin typeface="Times New Roman"/>
                <a:ea typeface="Times New Roman"/>
                <a:cs typeface="Times New Roman"/>
                <a:sym typeface="Times New Roman"/>
              </a:rPr>
              <a:t>Change in AGV utilization is significantly small with ‎increase of IAT.‎</a:t>
            </a:r>
            <a:endParaRPr sz="1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dirty="0"/>
          </a:p>
        </p:txBody>
      </p:sp>
      <p:pic>
        <p:nvPicPr>
          <p:cNvPr id="302" name="Google Shape;302;p29"/>
          <p:cNvPicPr preferRelativeResize="0"/>
          <p:nvPr/>
        </p:nvPicPr>
        <p:blipFill>
          <a:blip r:embed="rId3">
            <a:alphaModFix/>
          </a:blip>
          <a:stretch>
            <a:fillRect/>
          </a:stretch>
        </p:blipFill>
        <p:spPr>
          <a:xfrm>
            <a:off x="1645850" y="1502026"/>
            <a:ext cx="9098350" cy="3735604"/>
          </a:xfrm>
          <a:prstGeom prst="rect">
            <a:avLst/>
          </a:prstGeom>
          <a:noFill/>
          <a:ln>
            <a:noFill/>
          </a:ln>
        </p:spPr>
      </p:pic>
      <p:sp>
        <p:nvSpPr>
          <p:cNvPr id="2" name="Rectangle 1">
            <a:extLst>
              <a:ext uri="{FF2B5EF4-FFF2-40B4-BE49-F238E27FC236}">
                <a16:creationId xmlns:a16="http://schemas.microsoft.com/office/drawing/2014/main" id="{1843EBD1-9478-48A4-B5B9-071958830367}"/>
              </a:ext>
            </a:extLst>
          </p:cNvPr>
          <p:cNvSpPr/>
          <p:nvPr/>
        </p:nvSpPr>
        <p:spPr>
          <a:xfrm>
            <a:off x="1293158" y="5476074"/>
            <a:ext cx="9733429" cy="1051506"/>
          </a:xfrm>
          <a:prstGeom prst="rect">
            <a:avLst/>
          </a:prstGeom>
        </p:spPr>
        <p:txBody>
          <a:bodyPr wrap="square">
            <a:spAutoFit/>
          </a:bodyPr>
          <a:lstStyle/>
          <a:p>
            <a:pPr indent="457200" algn="just">
              <a:lnSpc>
                <a:spcPct val="115000"/>
              </a:lnSpc>
            </a:pPr>
            <a:r>
              <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From the above graph it is understood that according to the changes in Inter arrival time </a:t>
            </a:r>
            <a:r>
              <a:rPr lang="ar-SA"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r>
              <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machine utilization decreases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F5B-744D-4DF0-89B5-D7D7D4997E00}"/>
              </a:ext>
            </a:extLst>
          </p:cNvPr>
          <p:cNvSpPr>
            <a:spLocks noGrp="1"/>
          </p:cNvSpPr>
          <p:nvPr>
            <p:ph type="title"/>
          </p:nvPr>
        </p:nvSpPr>
        <p:spPr/>
        <p:txBody>
          <a:bodyPr/>
          <a:lstStyle/>
          <a:p>
            <a:r>
              <a:rPr lang="en-US" b="1" dirty="0"/>
              <a:t>Conclusion of 1 hypothesis:</a:t>
            </a:r>
            <a:r>
              <a:rPr lang="ar-SA" b="1" dirty="0"/>
              <a:t>‎</a:t>
            </a:r>
            <a:br>
              <a:rPr lang="en-US" dirty="0"/>
            </a:br>
            <a:endParaRPr lang="en-US" dirty="0"/>
          </a:p>
        </p:txBody>
      </p:sp>
      <p:sp>
        <p:nvSpPr>
          <p:cNvPr id="3" name="Content Placeholder 2">
            <a:extLst>
              <a:ext uri="{FF2B5EF4-FFF2-40B4-BE49-F238E27FC236}">
                <a16:creationId xmlns:a16="http://schemas.microsoft.com/office/drawing/2014/main" id="{C296DABA-7FC5-47DF-B300-FE9A49C13330}"/>
              </a:ext>
            </a:extLst>
          </p:cNvPr>
          <p:cNvSpPr>
            <a:spLocks noGrp="1"/>
          </p:cNvSpPr>
          <p:nvPr>
            <p:ph idx="1"/>
          </p:nvPr>
        </p:nvSpPr>
        <p:spPr>
          <a:xfrm>
            <a:off x="1371600" y="1633818"/>
            <a:ext cx="10663518" cy="4233582"/>
          </a:xfrm>
        </p:spPr>
        <p:txBody>
          <a:bodyPr>
            <a:normAutofit/>
          </a:bodyPr>
          <a:lstStyle/>
          <a:p>
            <a:pPr algn="just"/>
            <a:r>
              <a:rPr lang="en-US" sz="3200" dirty="0"/>
              <a:t>From the above results it is found that machine utilization should not have </a:t>
            </a:r>
            <a:r>
              <a:rPr lang="ar-SA" sz="3200" dirty="0"/>
              <a:t>‎</a:t>
            </a:r>
            <a:r>
              <a:rPr lang="en-US" sz="3200" dirty="0"/>
              <a:t>significant variation for same IATs. When IAT are changing from Normal(15,.001) to </a:t>
            </a:r>
            <a:r>
              <a:rPr lang="ar-SA" sz="3200" dirty="0"/>
              <a:t>‎</a:t>
            </a:r>
            <a:r>
              <a:rPr lang="en-US" sz="3200" dirty="0"/>
              <a:t>Normal (15,8) the machine utilization decreases, output decreases and throughput time </a:t>
            </a:r>
            <a:r>
              <a:rPr lang="ar-SA" sz="3200" dirty="0"/>
              <a:t>‎</a:t>
            </a:r>
            <a:r>
              <a:rPr lang="en-US" sz="3200" dirty="0"/>
              <a:t>increases. So, we can say the Hypothesis is accepted.</a:t>
            </a:r>
            <a:r>
              <a:rPr lang="ar-SA" sz="3200" dirty="0"/>
              <a:t>‎</a:t>
            </a:r>
            <a:endParaRPr lang="en-US" sz="3200" dirty="0"/>
          </a:p>
          <a:p>
            <a:endParaRPr lang="en-US" dirty="0"/>
          </a:p>
        </p:txBody>
      </p:sp>
    </p:spTree>
    <p:extLst>
      <p:ext uri="{BB962C8B-B14F-4D97-AF65-F5344CB8AC3E}">
        <p14:creationId xmlns:p14="http://schemas.microsoft.com/office/powerpoint/2010/main" val="209283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idx="1"/>
          </p:nvPr>
        </p:nvSpPr>
        <p:spPr>
          <a:xfrm>
            <a:off x="1141400" y="1251284"/>
            <a:ext cx="9906000" cy="4540010"/>
          </a:xfrm>
          <a:prstGeom prst="rect">
            <a:avLst/>
          </a:prstGeom>
        </p:spPr>
        <p:txBody>
          <a:bodyPr spcFirstLastPara="1" wrap="square" lIns="91425" tIns="45700" rIns="91425" bIns="45700" anchor="t" anchorCtr="0">
            <a:noAutofit/>
          </a:bodyPr>
          <a:lstStyle/>
          <a:p>
            <a:pPr marL="177800" marR="927100" lvl="0" indent="-152400" algn="l" rtl="0">
              <a:lnSpc>
                <a:spcPct val="147000"/>
              </a:lnSpc>
              <a:spcBef>
                <a:spcPts val="900"/>
              </a:spcBef>
              <a:spcAft>
                <a:spcPts val="0"/>
              </a:spcAft>
              <a:buClr>
                <a:schemeClr val="dk1"/>
              </a:buClr>
              <a:buSzPts val="1100"/>
              <a:buFont typeface="Arial"/>
              <a:buNone/>
            </a:pPr>
            <a:endParaRPr lang="en-US" b="1" dirty="0">
              <a:solidFill>
                <a:schemeClr val="dk1"/>
              </a:solidFill>
              <a:latin typeface="Arial"/>
              <a:ea typeface="Arial"/>
              <a:cs typeface="Arial"/>
              <a:sym typeface="Arial"/>
            </a:endParaRPr>
          </a:p>
          <a:p>
            <a:pPr marL="177800" marR="927100" lvl="0" indent="-152400" algn="l" rtl="0">
              <a:lnSpc>
                <a:spcPct val="147000"/>
              </a:lnSpc>
              <a:spcBef>
                <a:spcPts val="900"/>
              </a:spcBef>
              <a:spcAft>
                <a:spcPts val="0"/>
              </a:spcAft>
              <a:buClr>
                <a:schemeClr val="dk1"/>
              </a:buClr>
              <a:buSzPts val="1100"/>
              <a:buFont typeface="Arial"/>
              <a:buNone/>
            </a:pPr>
            <a:r>
              <a:rPr lang="en-US" b="1" dirty="0">
                <a:solidFill>
                  <a:schemeClr val="dk1"/>
                </a:solidFill>
                <a:latin typeface="Arial"/>
                <a:ea typeface="Arial"/>
                <a:cs typeface="Arial"/>
                <a:sym typeface="Arial"/>
              </a:rPr>
              <a:t>2. </a:t>
            </a:r>
            <a:r>
              <a:rPr lang="en-US" sz="2400" b="1" dirty="0">
                <a:solidFill>
                  <a:schemeClr val="dk1"/>
                </a:solidFill>
                <a:latin typeface="Times New Roman"/>
                <a:ea typeface="Times New Roman"/>
                <a:cs typeface="Times New Roman"/>
                <a:sym typeface="Times New Roman"/>
              </a:rPr>
              <a:t>Effect of number of AGV’s on FMS performance</a:t>
            </a:r>
            <a:endParaRPr sz="2400" b="1" dirty="0">
              <a:solidFill>
                <a:schemeClr val="dk1"/>
              </a:solidFill>
              <a:latin typeface="Times New Roman"/>
              <a:ea typeface="Times New Roman"/>
              <a:cs typeface="Times New Roman"/>
              <a:sym typeface="Times New Roman"/>
            </a:endParaRPr>
          </a:p>
          <a:p>
            <a:pPr marL="0" lvl="0" indent="0" algn="just" rtl="0">
              <a:lnSpc>
                <a:spcPct val="115000"/>
              </a:lnSpc>
              <a:spcBef>
                <a:spcPts val="400"/>
              </a:spcBef>
              <a:spcAft>
                <a:spcPts val="0"/>
              </a:spcAft>
              <a:buNone/>
            </a:pPr>
            <a:r>
              <a:rPr lang="en-US" sz="2400" dirty="0">
                <a:solidFill>
                  <a:schemeClr val="dk1"/>
                </a:solidFill>
                <a:latin typeface="Times New Roman"/>
                <a:ea typeface="Times New Roman"/>
                <a:cs typeface="Times New Roman"/>
                <a:sym typeface="Times New Roman"/>
              </a:rPr>
              <a:t>Hypothesis tested: increase in the number of AGVs increases the system performance initially and then decreases it.</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r>
              <a:rPr lang="en-US" b="1" dirty="0">
                <a:solidFill>
                  <a:schemeClr val="dk1"/>
                </a:solidFill>
                <a:latin typeface="Times New Roman"/>
                <a:ea typeface="Times New Roman"/>
                <a:cs typeface="Times New Roman"/>
                <a:sym typeface="Times New Roman"/>
              </a:rPr>
              <a:t>MODEL DESCRIPTION</a:t>
            </a:r>
            <a:endParaRPr b="1" dirty="0">
              <a:solidFill>
                <a:schemeClr val="dk1"/>
              </a:solidFill>
              <a:latin typeface="Times New Roman"/>
              <a:ea typeface="Times New Roman"/>
              <a:cs typeface="Times New Roman"/>
              <a:sym typeface="Times New Roman"/>
            </a:endParaRPr>
          </a:p>
          <a:p>
            <a:pPr marL="0" marR="25400" lvl="0" indent="0" algn="just" rtl="0">
              <a:lnSpc>
                <a:spcPct val="148000"/>
              </a:lnSpc>
              <a:spcBef>
                <a:spcPts val="400"/>
              </a:spcBef>
              <a:spcAft>
                <a:spcPts val="0"/>
              </a:spcAft>
              <a:buClr>
                <a:schemeClr val="dk1"/>
              </a:buClr>
              <a:buSzPts val="1100"/>
              <a:buFont typeface="Arial"/>
              <a:buNone/>
            </a:pPr>
            <a:r>
              <a:rPr lang="en-US" sz="1800" dirty="0">
                <a:solidFill>
                  <a:schemeClr val="dk1"/>
                </a:solidFill>
                <a:latin typeface="Times New Roman"/>
                <a:ea typeface="Times New Roman"/>
                <a:cs typeface="Times New Roman"/>
                <a:sym typeface="Times New Roman"/>
              </a:rPr>
              <a:t>Model created in AREA based on the above procedure. Here in this model the number of transporters is initially set as one. The number of AGV varied to2, 3, 4, 5 and 6. To get variation in model performance the processing time is set as Norm (15, 8).</a:t>
            </a:r>
            <a:endParaRPr sz="18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
        <p:nvSpPr>
          <p:cNvPr id="3" name="Google Shape;293;p28">
            <a:extLst>
              <a:ext uri="{FF2B5EF4-FFF2-40B4-BE49-F238E27FC236}">
                <a16:creationId xmlns:a16="http://schemas.microsoft.com/office/drawing/2014/main" id="{55811149-5711-A54E-B748-D36AEDDEBDBE}"/>
              </a:ext>
            </a:extLst>
          </p:cNvPr>
          <p:cNvSpPr txBox="1">
            <a:spLocks noGrp="1"/>
          </p:cNvSpPr>
          <p:nvPr>
            <p:ph type="title"/>
          </p:nvPr>
        </p:nvSpPr>
        <p:spPr>
          <a:xfrm>
            <a:off x="768421" y="565484"/>
            <a:ext cx="5668474" cy="829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000" dirty="0">
                <a:solidFill>
                  <a:srgbClr val="000000"/>
                </a:solidFill>
              </a:rPr>
              <a:t>Second Hypothesis:</a:t>
            </a:r>
            <a:endParaRPr sz="40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idx="1"/>
          </p:nvPr>
        </p:nvSpPr>
        <p:spPr>
          <a:xfrm>
            <a:off x="1141400" y="202126"/>
            <a:ext cx="9906000" cy="6078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300" b="1" dirty="0">
                <a:solidFill>
                  <a:srgbClr val="000000"/>
                </a:solidFill>
                <a:latin typeface="Times New Roman"/>
                <a:ea typeface="Times New Roman"/>
                <a:cs typeface="Times New Roman"/>
                <a:sym typeface="Times New Roman"/>
              </a:rPr>
              <a:t>RESULT AND DISCUSSION</a:t>
            </a:r>
            <a:endParaRPr sz="2300" b="1" dirty="0">
              <a:solidFill>
                <a:srgbClr val="000000"/>
              </a:solidFill>
              <a:latin typeface="Times New Roman"/>
              <a:ea typeface="Times New Roman"/>
              <a:cs typeface="Times New Roman"/>
              <a:sym typeface="Times New Roman"/>
            </a:endParaRPr>
          </a:p>
          <a:p>
            <a:pPr marL="0" marR="25400" lvl="0" indent="0" algn="just" rtl="0">
              <a:lnSpc>
                <a:spcPct val="148000"/>
              </a:lnSpc>
              <a:spcBef>
                <a:spcPts val="400"/>
              </a:spcBef>
              <a:spcAft>
                <a:spcPts val="0"/>
              </a:spcAft>
              <a:buNone/>
            </a:pPr>
            <a:r>
              <a:rPr lang="en-US" sz="2000" dirty="0">
                <a:solidFill>
                  <a:srgbClr val="000000"/>
                </a:solidFill>
                <a:latin typeface="Times New Roman"/>
                <a:ea typeface="Times New Roman"/>
                <a:cs typeface="Times New Roman"/>
                <a:sym typeface="Times New Roman"/>
              </a:rPr>
              <a:t>In the experiment the number of AGV is varied as 1, 2, 3, 4, 5 and 6. The utilization of the three machines M1, M2, M3, AGV utilization, output, throughput time are noted from the output sheets after running the simulation model.</a:t>
            </a:r>
          </a:p>
          <a:p>
            <a:pPr marL="0" marR="25400" lvl="0" indent="0" algn="just" rtl="0">
              <a:lnSpc>
                <a:spcPct val="148000"/>
              </a:lnSpc>
              <a:spcBef>
                <a:spcPts val="400"/>
              </a:spcBef>
              <a:spcAft>
                <a:spcPts val="0"/>
              </a:spcAft>
              <a:buNone/>
            </a:pPr>
            <a:endParaRPr sz="2000" dirty="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
        <p:nvSpPr>
          <p:cNvPr id="3" name="Google Shape;280;p26">
            <a:extLst>
              <a:ext uri="{FF2B5EF4-FFF2-40B4-BE49-F238E27FC236}">
                <a16:creationId xmlns:a16="http://schemas.microsoft.com/office/drawing/2014/main" id="{5B68C6CE-6030-4A96-8289-19CA6F26AF3D}"/>
              </a:ext>
            </a:extLst>
          </p:cNvPr>
          <p:cNvSpPr txBox="1">
            <a:spLocks noGrp="1"/>
          </p:cNvSpPr>
          <p:nvPr>
            <p:ph type="title"/>
          </p:nvPr>
        </p:nvSpPr>
        <p:spPr>
          <a:xfrm>
            <a:off x="806116" y="2245659"/>
            <a:ext cx="6737684" cy="829800"/>
          </a:xfrm>
          <a:prstGeom prst="rect">
            <a:avLst/>
          </a:prstGeom>
        </p:spPr>
        <p:txBody>
          <a:bodyPr spcFirstLastPara="1" wrap="square" lIns="91425" tIns="45700" rIns="91425" bIns="45700" anchor="ctr" anchorCtr="0">
            <a:noAutofit/>
          </a:bodyPr>
          <a:lstStyle/>
          <a:p>
            <a:r>
              <a:rPr lang="en-US" dirty="0"/>
              <a:t>Process Analyzer Results </a:t>
            </a:r>
          </a:p>
        </p:txBody>
      </p:sp>
      <p:pic>
        <p:nvPicPr>
          <p:cNvPr id="4" name="Picture 3" descr="A screenshot of a cell phone&#10;&#10;Description automatically generated">
            <a:extLst>
              <a:ext uri="{FF2B5EF4-FFF2-40B4-BE49-F238E27FC236}">
                <a16:creationId xmlns:a16="http://schemas.microsoft.com/office/drawing/2014/main" id="{AFA90A86-EBD5-4900-8DEB-1AAD6A08FED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07227" y="3241276"/>
            <a:ext cx="11284773" cy="3039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40A-C408-44C7-A512-AB05FA25A6A7}"/>
              </a:ext>
            </a:extLst>
          </p:cNvPr>
          <p:cNvSpPr>
            <a:spLocks noGrp="1"/>
          </p:cNvSpPr>
          <p:nvPr>
            <p:ph type="title"/>
          </p:nvPr>
        </p:nvSpPr>
        <p:spPr>
          <a:xfrm>
            <a:off x="1371600" y="685800"/>
            <a:ext cx="8955741" cy="1331259"/>
          </a:xfrm>
        </p:spPr>
        <p:txBody>
          <a:bodyPr>
            <a:normAutofit fontScale="90000"/>
          </a:bodyPr>
          <a:lstStyle/>
          <a:p>
            <a:r>
              <a:rPr lang="en-US" dirty="0"/>
              <a:t>Number of AGV v/s Machine utilization</a:t>
            </a:r>
            <a:br>
              <a:rPr lang="en-US" dirty="0"/>
            </a:br>
            <a:endParaRPr lang="en-US" dirty="0"/>
          </a:p>
        </p:txBody>
      </p:sp>
      <p:pic>
        <p:nvPicPr>
          <p:cNvPr id="4" name="Content Placeholder 3">
            <a:extLst>
              <a:ext uri="{FF2B5EF4-FFF2-40B4-BE49-F238E27FC236}">
                <a16:creationId xmlns:a16="http://schemas.microsoft.com/office/drawing/2014/main" id="{9492B824-F798-4E5B-B181-0352F90DEF20}"/>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1183341" y="1459005"/>
            <a:ext cx="8424582" cy="3482789"/>
          </a:xfrm>
          <a:prstGeom prst="rect">
            <a:avLst/>
          </a:prstGeom>
          <a:noFill/>
          <a:ln>
            <a:noFill/>
          </a:ln>
        </p:spPr>
      </p:pic>
      <p:sp>
        <p:nvSpPr>
          <p:cNvPr id="5" name="Rectangle 4">
            <a:extLst>
              <a:ext uri="{FF2B5EF4-FFF2-40B4-BE49-F238E27FC236}">
                <a16:creationId xmlns:a16="http://schemas.microsoft.com/office/drawing/2014/main" id="{82D25A69-5869-4D3E-A17D-8AE1E375B27F}"/>
              </a:ext>
            </a:extLst>
          </p:cNvPr>
          <p:cNvSpPr/>
          <p:nvPr/>
        </p:nvSpPr>
        <p:spPr>
          <a:xfrm>
            <a:off x="988358" y="5150224"/>
            <a:ext cx="11019865" cy="1666097"/>
          </a:xfrm>
          <a:prstGeom prst="rect">
            <a:avLst/>
          </a:prstGeom>
        </p:spPr>
        <p:txBody>
          <a:bodyPr wrap="square">
            <a:spAutoFit/>
          </a:bodyPr>
          <a:lstStyle/>
          <a:p>
            <a:pPr marR="19050" algn="just">
              <a:lnSpc>
                <a:spcPct val="148000"/>
              </a:lnSpc>
              <a:spcBef>
                <a:spcPts val="15"/>
              </a:spcBef>
            </a:pPr>
            <a:r>
              <a:rPr lang="en-US" sz="2400" dirty="0">
                <a:solidFill>
                  <a:srgbClr val="000000"/>
                </a:solidFill>
                <a:latin typeface="Times New Roman" panose="02020603050405020304" pitchFamily="18" charset="0"/>
                <a:ea typeface="Times New Roman" panose="02020603050405020304" pitchFamily="18" charset="0"/>
                <a:cs typeface="DejaVu Sans"/>
              </a:rPr>
              <a:t>From above graph, machine utilization initially increases and shows decreasing trend with increase in number of AGV‘s. Machine M1, M2, M3 achieve the maximum utilization corresponding to 3, 4, 6no. of AGV‘s.</a:t>
            </a:r>
            <a:endParaRPr lang="en-US" sz="2000" dirty="0">
              <a:effectLst/>
              <a:latin typeface="DejaVu Sans"/>
              <a:ea typeface="DejaVu Sans"/>
              <a:cs typeface="DejaVu Sans"/>
            </a:endParaRPr>
          </a:p>
        </p:txBody>
      </p:sp>
    </p:spTree>
    <p:extLst>
      <p:ext uri="{BB962C8B-B14F-4D97-AF65-F5344CB8AC3E}">
        <p14:creationId xmlns:p14="http://schemas.microsoft.com/office/powerpoint/2010/main" val="147078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40A-C408-44C7-A512-AB05FA25A6A7}"/>
              </a:ext>
            </a:extLst>
          </p:cNvPr>
          <p:cNvSpPr>
            <a:spLocks noGrp="1"/>
          </p:cNvSpPr>
          <p:nvPr>
            <p:ph type="title"/>
          </p:nvPr>
        </p:nvSpPr>
        <p:spPr>
          <a:xfrm>
            <a:off x="1371600" y="685800"/>
            <a:ext cx="8955741" cy="1331259"/>
          </a:xfrm>
        </p:spPr>
        <p:txBody>
          <a:bodyPr>
            <a:normAutofit fontScale="90000"/>
          </a:bodyPr>
          <a:lstStyle/>
          <a:p>
            <a:r>
              <a:rPr lang="en-US" dirty="0"/>
              <a:t>Number of AGV v/s Throughput utilization</a:t>
            </a:r>
            <a:br>
              <a:rPr lang="en-US" dirty="0"/>
            </a:br>
            <a:endParaRPr lang="en-US" dirty="0"/>
          </a:p>
        </p:txBody>
      </p:sp>
      <p:sp>
        <p:nvSpPr>
          <p:cNvPr id="5" name="Rectangle 4">
            <a:extLst>
              <a:ext uri="{FF2B5EF4-FFF2-40B4-BE49-F238E27FC236}">
                <a16:creationId xmlns:a16="http://schemas.microsoft.com/office/drawing/2014/main" id="{82D25A69-5869-4D3E-A17D-8AE1E375B27F}"/>
              </a:ext>
            </a:extLst>
          </p:cNvPr>
          <p:cNvSpPr/>
          <p:nvPr/>
        </p:nvSpPr>
        <p:spPr>
          <a:xfrm>
            <a:off x="988358" y="5150224"/>
            <a:ext cx="11019865" cy="1569660"/>
          </a:xfrm>
          <a:prstGeom prst="rect">
            <a:avLst/>
          </a:prstGeom>
        </p:spPr>
        <p:txBody>
          <a:bodyPr wrap="square">
            <a:spAutoFit/>
          </a:bodyPr>
          <a:lstStyle/>
          <a:p>
            <a:r>
              <a:rPr lang="en-US" sz="2400" dirty="0"/>
              <a:t>Throughput time shows fluctuation with variation in number of AGV‘s, it initially increases , reaches a maximum value and then decreases. It again shows positive trend with further increase in number of AGV‘s. AGV utilization is maximum at 4 and 6 no. of AGV‘s.</a:t>
            </a:r>
          </a:p>
        </p:txBody>
      </p:sp>
      <p:sp>
        <p:nvSpPr>
          <p:cNvPr id="6" name="Content Placeholder 5">
            <a:extLst>
              <a:ext uri="{FF2B5EF4-FFF2-40B4-BE49-F238E27FC236}">
                <a16:creationId xmlns:a16="http://schemas.microsoft.com/office/drawing/2014/main" id="{8313C841-A297-4C4B-B1D5-72806AFF9EDC}"/>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7B0E4ED-9A2C-42D5-9039-CE8576CAE0A1}"/>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25070" y="1433515"/>
            <a:ext cx="9793941" cy="3581399"/>
          </a:xfrm>
          <a:prstGeom prst="rect">
            <a:avLst/>
          </a:prstGeom>
          <a:noFill/>
          <a:ln>
            <a:noFill/>
          </a:ln>
        </p:spPr>
      </p:pic>
    </p:spTree>
    <p:extLst>
      <p:ext uri="{BB962C8B-B14F-4D97-AF65-F5344CB8AC3E}">
        <p14:creationId xmlns:p14="http://schemas.microsoft.com/office/powerpoint/2010/main" val="151429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40A-C408-44C7-A512-AB05FA25A6A7}"/>
              </a:ext>
            </a:extLst>
          </p:cNvPr>
          <p:cNvSpPr>
            <a:spLocks noGrp="1"/>
          </p:cNvSpPr>
          <p:nvPr>
            <p:ph type="title"/>
          </p:nvPr>
        </p:nvSpPr>
        <p:spPr>
          <a:xfrm>
            <a:off x="1371600" y="685800"/>
            <a:ext cx="8955741" cy="1331259"/>
          </a:xfrm>
        </p:spPr>
        <p:txBody>
          <a:bodyPr>
            <a:normAutofit/>
          </a:bodyPr>
          <a:lstStyle/>
          <a:p>
            <a:r>
              <a:rPr lang="en-US" dirty="0"/>
              <a:t>Number of AGV v/s Output</a:t>
            </a:r>
            <a:br>
              <a:rPr lang="en-US" dirty="0"/>
            </a:br>
            <a:endParaRPr lang="en-US" dirty="0"/>
          </a:p>
        </p:txBody>
      </p:sp>
      <p:sp>
        <p:nvSpPr>
          <p:cNvPr id="5" name="Rectangle 4">
            <a:extLst>
              <a:ext uri="{FF2B5EF4-FFF2-40B4-BE49-F238E27FC236}">
                <a16:creationId xmlns:a16="http://schemas.microsoft.com/office/drawing/2014/main" id="{82D25A69-5869-4D3E-A17D-8AE1E375B27F}"/>
              </a:ext>
            </a:extLst>
          </p:cNvPr>
          <p:cNvSpPr/>
          <p:nvPr/>
        </p:nvSpPr>
        <p:spPr>
          <a:xfrm>
            <a:off x="988358" y="5150224"/>
            <a:ext cx="11019865" cy="1384995"/>
          </a:xfrm>
          <a:prstGeom prst="rect">
            <a:avLst/>
          </a:prstGeom>
        </p:spPr>
        <p:txBody>
          <a:bodyPr wrap="square">
            <a:spAutoFit/>
          </a:bodyPr>
          <a:lstStyle/>
          <a:p>
            <a:r>
              <a:rPr lang="en-US" sz="2800" dirty="0"/>
              <a:t>The output varies slightly with the increase in number of AGV‘s. The trend is to increase initially, then to decrease. The maximum output corresponds to 2 AGV‘s.</a:t>
            </a:r>
          </a:p>
        </p:txBody>
      </p:sp>
      <p:sp>
        <p:nvSpPr>
          <p:cNvPr id="6" name="Content Placeholder 5">
            <a:extLst>
              <a:ext uri="{FF2B5EF4-FFF2-40B4-BE49-F238E27FC236}">
                <a16:creationId xmlns:a16="http://schemas.microsoft.com/office/drawing/2014/main" id="{38A0421E-0E48-4AAD-9BCB-F5380769B9C7}"/>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700562E-C57F-4DD4-BA33-3FA61D1BA861}"/>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63171" y="1568824"/>
            <a:ext cx="9809629" cy="3581400"/>
          </a:xfrm>
          <a:prstGeom prst="rect">
            <a:avLst/>
          </a:prstGeom>
          <a:noFill/>
          <a:ln>
            <a:noFill/>
          </a:ln>
        </p:spPr>
      </p:pic>
    </p:spTree>
    <p:extLst>
      <p:ext uri="{BB962C8B-B14F-4D97-AF65-F5344CB8AC3E}">
        <p14:creationId xmlns:p14="http://schemas.microsoft.com/office/powerpoint/2010/main" val="1950590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idx="1"/>
          </p:nvPr>
        </p:nvSpPr>
        <p:spPr>
          <a:xfrm>
            <a:off x="667375" y="69025"/>
            <a:ext cx="10322100" cy="64554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2500" b="1" dirty="0">
              <a:solidFill>
                <a:srgbClr val="000000"/>
              </a:solidFill>
              <a:latin typeface="Times New Roman"/>
              <a:ea typeface="Times New Roman"/>
              <a:cs typeface="Times New Roman"/>
              <a:sym typeface="Times New Roman"/>
            </a:endParaRPr>
          </a:p>
          <a:p>
            <a:pPr marL="914400" lvl="0" indent="0" algn="l" rtl="0">
              <a:lnSpc>
                <a:spcPct val="100000"/>
              </a:lnSpc>
              <a:spcBef>
                <a:spcPts val="0"/>
              </a:spcBef>
              <a:spcAft>
                <a:spcPts val="0"/>
              </a:spcAft>
              <a:buNone/>
            </a:pPr>
            <a:endParaRPr sz="1800" b="1" dirty="0">
              <a:solidFill>
                <a:srgbClr val="000000"/>
              </a:solidFill>
              <a:highlight>
                <a:srgbClr val="073763"/>
              </a:highlight>
            </a:endParaRPr>
          </a:p>
          <a:p>
            <a:pPr marL="457200" lvl="0" indent="-349250" algn="l"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When IAT are changing from Normal(15,.001) to ‎Normal (15,8) the machine utilization decreases, output decreases and throughput time ‎increases. So, we can say the Hypothesis is accepted.</a:t>
            </a:r>
            <a:endParaRPr sz="1900" b="1" dirty="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From the simulation it can be seen that the increase in performance of the system is small compared to the decrease in AGV utilization with respect to the variation in no. of AGV‘s. </a:t>
            </a:r>
            <a:endParaRPr sz="1900" b="1" dirty="0">
              <a:solidFill>
                <a:srgbClr val="000000"/>
              </a:solidFill>
              <a:latin typeface="Times New Roman"/>
              <a:ea typeface="Times New Roman"/>
              <a:cs typeface="Times New Roman"/>
              <a:sym typeface="Times New Roman"/>
            </a:endParaRPr>
          </a:p>
          <a:p>
            <a:pPr marL="457200" marR="25400" lvl="0" indent="0" algn="just"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The AGV utilization continually shows a downward trend. </a:t>
            </a:r>
            <a:endParaRPr sz="1900" b="1" dirty="0">
              <a:solidFill>
                <a:srgbClr val="000000"/>
              </a:solidFill>
              <a:latin typeface="Times New Roman"/>
              <a:ea typeface="Times New Roman"/>
              <a:cs typeface="Times New Roman"/>
              <a:sym typeface="Times New Roman"/>
            </a:endParaRPr>
          </a:p>
          <a:p>
            <a:pPr marL="457200" marR="25400" lvl="0" indent="0" algn="just"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The test considers the AGV‘s without specifying the route or variation in speed. </a:t>
            </a:r>
            <a:endParaRPr sz="1900" b="1" dirty="0">
              <a:solidFill>
                <a:srgbClr val="000000"/>
              </a:solidFill>
              <a:latin typeface="Times New Roman"/>
              <a:ea typeface="Times New Roman"/>
              <a:cs typeface="Times New Roman"/>
              <a:sym typeface="Times New Roman"/>
            </a:endParaRPr>
          </a:p>
          <a:p>
            <a:pPr marL="457200" marR="25400" lvl="0" indent="0" algn="just"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The loading/unloading time assumed to be zero. But practical situations may be different from the assumed. </a:t>
            </a:r>
            <a:endParaRPr sz="1900" b="1" dirty="0">
              <a:solidFill>
                <a:srgbClr val="000000"/>
              </a:solidFill>
              <a:latin typeface="Times New Roman"/>
              <a:ea typeface="Times New Roman"/>
              <a:cs typeface="Times New Roman"/>
              <a:sym typeface="Times New Roman"/>
            </a:endParaRPr>
          </a:p>
          <a:p>
            <a:pPr marL="457200" marR="25400" lvl="0" indent="0" algn="just"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As the uncertainties in processing time and inter arrival time increases, the effect of no. of AGV on utilization of resources also increase. </a:t>
            </a:r>
            <a:endParaRPr sz="1900" b="1" dirty="0">
              <a:solidFill>
                <a:srgbClr val="000000"/>
              </a:solidFill>
              <a:latin typeface="Times New Roman"/>
              <a:ea typeface="Times New Roman"/>
              <a:cs typeface="Times New Roman"/>
              <a:sym typeface="Times New Roman"/>
            </a:endParaRPr>
          </a:p>
          <a:p>
            <a:pPr marL="457200" marR="25400" lvl="0" indent="0" algn="just" rtl="0">
              <a:lnSpc>
                <a:spcPct val="100000"/>
              </a:lnSpc>
              <a:spcBef>
                <a:spcPts val="0"/>
              </a:spcBef>
              <a:spcAft>
                <a:spcPts val="0"/>
              </a:spcAft>
              <a:buNone/>
            </a:pPr>
            <a:endParaRPr sz="1900" b="1" dirty="0">
              <a:solidFill>
                <a:srgbClr val="000000"/>
              </a:solidFill>
              <a:latin typeface="Times New Roman"/>
              <a:ea typeface="Times New Roman"/>
              <a:cs typeface="Times New Roman"/>
              <a:sym typeface="Times New Roman"/>
            </a:endParaRPr>
          </a:p>
          <a:p>
            <a:pPr marL="457200" marR="25400" lvl="0" indent="-349250" algn="just" rtl="0">
              <a:lnSpc>
                <a:spcPct val="100000"/>
              </a:lnSpc>
              <a:spcBef>
                <a:spcPts val="0"/>
              </a:spcBef>
              <a:spcAft>
                <a:spcPts val="0"/>
              </a:spcAft>
              <a:buClr>
                <a:srgbClr val="000000"/>
              </a:buClr>
              <a:buSzPts val="1900"/>
              <a:buFont typeface="Times New Roman"/>
              <a:buChar char="➢"/>
            </a:pPr>
            <a:r>
              <a:rPr lang="en-US" sz="1900" b="1" dirty="0">
                <a:solidFill>
                  <a:srgbClr val="000000"/>
                </a:solidFill>
                <a:latin typeface="Times New Roman"/>
                <a:ea typeface="Times New Roman"/>
                <a:cs typeface="Times New Roman"/>
                <a:sym typeface="Times New Roman"/>
              </a:rPr>
              <a:t>To account that effect here both the time are considered as Norm (15, 8) instead of Norm (15, .001) in other experiments.</a:t>
            </a:r>
            <a:endParaRPr sz="8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100" b="1" dirty="0">
                <a:solidFill>
                  <a:srgbClr val="000000"/>
                </a:solidFill>
                <a:latin typeface="Times New Roman"/>
                <a:ea typeface="Times New Roman"/>
                <a:cs typeface="Times New Roman"/>
                <a:sym typeface="Times New Roman"/>
              </a:rPr>
              <a:t>‎</a:t>
            </a:r>
            <a:endParaRPr sz="1400" b="1" dirty="0">
              <a:solidFill>
                <a:srgbClr val="FFFFFF"/>
              </a:solidFill>
            </a:endParaRPr>
          </a:p>
          <a:p>
            <a:pPr marL="0" lvl="0" indent="0" algn="l" rtl="0">
              <a:lnSpc>
                <a:spcPct val="100000"/>
              </a:lnSpc>
              <a:spcBef>
                <a:spcPts val="1000"/>
              </a:spcBef>
              <a:spcAft>
                <a:spcPts val="0"/>
              </a:spcAft>
              <a:buNone/>
            </a:pPr>
            <a:endParaRPr b="1" dirty="0"/>
          </a:p>
        </p:txBody>
      </p:sp>
      <p:sp>
        <p:nvSpPr>
          <p:cNvPr id="323" name="Google Shape;323;p33"/>
          <p:cNvSpPr txBox="1"/>
          <p:nvPr/>
        </p:nvSpPr>
        <p:spPr>
          <a:xfrm>
            <a:off x="667375" y="69025"/>
            <a:ext cx="8523690" cy="5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CONCLUSION of 2 hypothesis</a:t>
            </a:r>
            <a:endParaRPr sz="2800" b="1" dirty="0">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826750" y="138450"/>
            <a:ext cx="5240500" cy="625973"/>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chemeClr val="tx1"/>
                </a:solidFill>
              </a:rPr>
              <a:t>ABSTRACT &amp; INTRODUCTION </a:t>
            </a:r>
            <a:endParaRPr sz="3200" dirty="0">
              <a:solidFill>
                <a:schemeClr val="tx1"/>
              </a:solidFill>
            </a:endParaRPr>
          </a:p>
        </p:txBody>
      </p:sp>
      <p:sp>
        <p:nvSpPr>
          <p:cNvPr id="242" name="Google Shape;242;p20"/>
          <p:cNvSpPr txBox="1">
            <a:spLocks noGrp="1"/>
          </p:cNvSpPr>
          <p:nvPr>
            <p:ph idx="1"/>
          </p:nvPr>
        </p:nvSpPr>
        <p:spPr>
          <a:xfrm>
            <a:off x="914400" y="1014370"/>
            <a:ext cx="4993105" cy="3220746"/>
          </a:xfrm>
          <a:prstGeom prst="rect">
            <a:avLst/>
          </a:prstGeom>
        </p:spPr>
        <p:txBody>
          <a:bodyPr spcFirstLastPara="1" wrap="square" lIns="91425" tIns="45700" rIns="91425" bIns="45700" anchor="t" anchorCtr="0">
            <a:noAutofit/>
          </a:bodyPr>
          <a:lstStyle/>
          <a:p>
            <a:pPr algn="just">
              <a:lnSpc>
                <a:spcPct val="150000"/>
              </a:lnSpc>
              <a:spcAft>
                <a:spcPts val="0"/>
              </a:spcAft>
            </a:pPr>
            <a:r>
              <a:rPr lang="en-US" sz="1400" dirty="0">
                <a:solidFill>
                  <a:srgbClr val="073763"/>
                </a:solidFill>
              </a:rPr>
              <a:t>The performance of manufacturing systems is one of the major concerns of the manufacturer. It helps companies adapt and survives in today’s competitive business environment. </a:t>
            </a:r>
            <a:r>
              <a:rPr lang="en-US" sz="1000" dirty="0">
                <a:solidFill>
                  <a:srgbClr val="073763"/>
                </a:solidFill>
                <a:latin typeface="Times New Roman"/>
                <a:ea typeface="Times New Roman"/>
                <a:cs typeface="Times New Roman"/>
                <a:sym typeface="Times New Roman"/>
              </a:rPr>
              <a:t> </a:t>
            </a:r>
            <a:endParaRPr sz="1000" dirty="0">
              <a:solidFill>
                <a:srgbClr val="073763"/>
              </a:solidFill>
              <a:latin typeface="Times New Roman"/>
              <a:ea typeface="Times New Roman"/>
              <a:cs typeface="Times New Roman"/>
              <a:sym typeface="Times New Roman"/>
            </a:endParaRPr>
          </a:p>
          <a:p>
            <a:pPr algn="just">
              <a:lnSpc>
                <a:spcPct val="150000"/>
              </a:lnSpc>
              <a:spcAft>
                <a:spcPts val="0"/>
              </a:spcAft>
            </a:pPr>
            <a:r>
              <a:rPr lang="en-US" sz="1400" dirty="0">
                <a:solidFill>
                  <a:srgbClr val="073763"/>
                </a:solidFill>
              </a:rPr>
              <a:t>Automated guided vehicles (AGVs) have now become commonplace in the manufacturing world. Manufacturers of ‎electronic goods and large automobile manufacturers are some well-known examples of industries that use AGVs in their ‎manufacturing operations. </a:t>
            </a:r>
            <a:endParaRPr sz="1400" dirty="0">
              <a:solidFill>
                <a:srgbClr val="073763"/>
              </a:solidFill>
            </a:endParaRPr>
          </a:p>
          <a:p>
            <a:pPr marL="0" lvl="0" indent="0" algn="l" rtl="0">
              <a:lnSpc>
                <a:spcPct val="150000"/>
              </a:lnSpc>
              <a:spcBef>
                <a:spcPts val="1000"/>
              </a:spcBef>
              <a:spcAft>
                <a:spcPts val="0"/>
              </a:spcAft>
              <a:buNone/>
            </a:pPr>
            <a:endParaRPr sz="1400" dirty="0">
              <a:solidFill>
                <a:srgbClr val="073763"/>
              </a:solidFill>
            </a:endParaRPr>
          </a:p>
          <a:p>
            <a:pPr marL="0" lvl="0" indent="0" algn="l" rtl="0">
              <a:lnSpc>
                <a:spcPct val="150000"/>
              </a:lnSpc>
              <a:spcBef>
                <a:spcPts val="1000"/>
              </a:spcBef>
              <a:spcAft>
                <a:spcPts val="0"/>
              </a:spcAft>
              <a:buNone/>
            </a:pPr>
            <a:endParaRPr sz="1900" dirty="0">
              <a:solidFill>
                <a:srgbClr val="073763"/>
              </a:solidFill>
            </a:endParaRPr>
          </a:p>
          <a:p>
            <a:pPr marL="0" lvl="0" indent="0" algn="l" rtl="0">
              <a:lnSpc>
                <a:spcPct val="150000"/>
              </a:lnSpc>
              <a:spcBef>
                <a:spcPts val="1000"/>
              </a:spcBef>
              <a:spcAft>
                <a:spcPts val="0"/>
              </a:spcAft>
              <a:buNone/>
            </a:pPr>
            <a:endParaRPr sz="1200" dirty="0">
              <a:solidFill>
                <a:srgbClr val="073763"/>
              </a:solidFill>
              <a:latin typeface="Times New Roman"/>
              <a:ea typeface="Times New Roman"/>
              <a:cs typeface="Times New Roman"/>
              <a:sym typeface="Times New Roman"/>
            </a:endParaRPr>
          </a:p>
        </p:txBody>
      </p:sp>
      <p:pic>
        <p:nvPicPr>
          <p:cNvPr id="243" name="Google Shape;243;p20"/>
          <p:cNvPicPr preferRelativeResize="0"/>
          <p:nvPr/>
        </p:nvPicPr>
        <p:blipFill>
          <a:blip r:embed="rId3">
            <a:alphaModFix/>
          </a:blip>
          <a:stretch>
            <a:fillRect/>
          </a:stretch>
        </p:blipFill>
        <p:spPr>
          <a:xfrm>
            <a:off x="6013105" y="511760"/>
            <a:ext cx="5838001" cy="3591008"/>
          </a:xfrm>
          <a:prstGeom prst="rect">
            <a:avLst/>
          </a:prstGeom>
          <a:noFill/>
          <a:ln>
            <a:noFill/>
          </a:ln>
          <a:effectLst>
            <a:outerShdw blurRad="57150" dist="19050" dir="5400000" algn="bl" rotWithShape="0">
              <a:srgbClr val="000000">
                <a:alpha val="50000"/>
              </a:srgbClr>
            </a:outerShdw>
          </a:effectLst>
        </p:spPr>
      </p:pic>
      <p:sp>
        <p:nvSpPr>
          <p:cNvPr id="244" name="Google Shape;244;p20"/>
          <p:cNvSpPr txBox="1"/>
          <p:nvPr/>
        </p:nvSpPr>
        <p:spPr>
          <a:xfrm>
            <a:off x="808800" y="4235116"/>
            <a:ext cx="7517053" cy="2141621"/>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1000"/>
              </a:spcBef>
              <a:spcAft>
                <a:spcPts val="0"/>
              </a:spcAft>
              <a:buFont typeface="Wingdings" pitchFamily="2" charset="2"/>
              <a:buChar char="§"/>
            </a:pPr>
            <a:r>
              <a:rPr lang="en-US" sz="1400" dirty="0">
                <a:latin typeface="Twentieth Century"/>
                <a:ea typeface="Twentieth Century"/>
                <a:cs typeface="Twentieth Century"/>
                <a:sym typeface="Twentieth Century"/>
              </a:rPr>
              <a:t>  The usage of AGVs in the US has increased signiﬁcantly in the last few years because of increasing ‎labor costs associated with human-operated material-handling systems (</a:t>
            </a:r>
            <a:r>
              <a:rPr lang="en-US" sz="1400" dirty="0" err="1">
                <a:latin typeface="Twentieth Century"/>
                <a:ea typeface="Twentieth Century"/>
                <a:cs typeface="Twentieth Century"/>
                <a:sym typeface="Twentieth Century"/>
              </a:rPr>
              <a:t>Heragu,S</a:t>
            </a:r>
            <a:r>
              <a:rPr lang="en-US" sz="1400" dirty="0">
                <a:latin typeface="Twentieth Century"/>
                <a:ea typeface="Twentieth Century"/>
                <a:cs typeface="Twentieth Century"/>
                <a:sym typeface="Twentieth Century"/>
              </a:rPr>
              <a:t> 2008). It is the case, however, that AGV systems ‎themselves tend to be very expensive. Even a single vehicle can cost several thousand dollars. On the other hand, even ‎one AGV can signiﬁcantly reduce the material-handling time and thereby increase throughput and reduce inventory. </a:t>
            </a:r>
            <a:endParaRPr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00D3-19D8-5C40-83E9-6F88D302F44F}"/>
              </a:ext>
            </a:extLst>
          </p:cNvPr>
          <p:cNvSpPr>
            <a:spLocks noGrp="1"/>
          </p:cNvSpPr>
          <p:nvPr>
            <p:ph type="title"/>
          </p:nvPr>
        </p:nvSpPr>
        <p:spPr>
          <a:xfrm>
            <a:off x="1371600" y="685800"/>
            <a:ext cx="9601200" cy="1022684"/>
          </a:xfrm>
        </p:spPr>
        <p:txBody>
          <a:bodyPr/>
          <a:lstStyle/>
          <a:p>
            <a:r>
              <a:rPr lang="en-US" dirty="0"/>
              <a:t>   </a:t>
            </a:r>
          </a:p>
        </p:txBody>
      </p:sp>
      <p:sp>
        <p:nvSpPr>
          <p:cNvPr id="3" name="Content Placeholder 2">
            <a:extLst>
              <a:ext uri="{FF2B5EF4-FFF2-40B4-BE49-F238E27FC236}">
                <a16:creationId xmlns:a16="http://schemas.microsoft.com/office/drawing/2014/main" id="{9E9127FB-2471-A34B-9C89-9468191D2DCB}"/>
              </a:ext>
            </a:extLst>
          </p:cNvPr>
          <p:cNvSpPr>
            <a:spLocks noGrp="1"/>
          </p:cNvSpPr>
          <p:nvPr>
            <p:ph idx="1"/>
          </p:nvPr>
        </p:nvSpPr>
        <p:spPr>
          <a:xfrm>
            <a:off x="1371600" y="1888958"/>
            <a:ext cx="9601200" cy="2442410"/>
          </a:xfrm>
        </p:spPr>
        <p:txBody>
          <a:bodyPr>
            <a:normAutofit/>
          </a:bodyPr>
          <a:lstStyle/>
          <a:p>
            <a:pPr marL="0" indent="0" algn="ctr">
              <a:buNone/>
            </a:pPr>
            <a:r>
              <a:rPr lang="en-US" sz="6600" b="1" dirty="0">
                <a:latin typeface="Book Antiqua" panose="02040602050305030304" pitchFamily="18" charset="0"/>
              </a:rPr>
              <a:t>THANK YOU!</a:t>
            </a:r>
          </a:p>
        </p:txBody>
      </p:sp>
    </p:spTree>
    <p:extLst>
      <p:ext uri="{BB962C8B-B14F-4D97-AF65-F5344CB8AC3E}">
        <p14:creationId xmlns:p14="http://schemas.microsoft.com/office/powerpoint/2010/main" val="9067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801775" y="144378"/>
            <a:ext cx="6246900" cy="641071"/>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rgbClr val="000000"/>
                </a:solidFill>
              </a:rPr>
              <a:t>DATA OVERVIEW</a:t>
            </a:r>
            <a:endParaRPr dirty="0">
              <a:solidFill>
                <a:srgbClr val="000000"/>
              </a:solidFill>
            </a:endParaRPr>
          </a:p>
        </p:txBody>
      </p:sp>
      <p:sp>
        <p:nvSpPr>
          <p:cNvPr id="250" name="Google Shape;250;p21"/>
          <p:cNvSpPr txBox="1">
            <a:spLocks noGrp="1"/>
          </p:cNvSpPr>
          <p:nvPr>
            <p:ph idx="1"/>
          </p:nvPr>
        </p:nvSpPr>
        <p:spPr>
          <a:xfrm>
            <a:off x="470250" y="986588"/>
            <a:ext cx="6246900" cy="5238999"/>
          </a:xfrm>
          <a:prstGeom prst="rect">
            <a:avLst/>
          </a:prstGeom>
        </p:spPr>
        <p:txBody>
          <a:bodyPr spcFirstLastPara="1" wrap="square" lIns="91425" tIns="45700" rIns="91425" bIns="45700" anchor="t" anchorCtr="0">
            <a:noAutofit/>
          </a:bodyPr>
          <a:lstStyle/>
          <a:p>
            <a:pPr marL="304800" lvl="0" indent="0" algn="just" rtl="0">
              <a:lnSpc>
                <a:spcPct val="115000"/>
              </a:lnSpc>
              <a:spcBef>
                <a:spcPts val="100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 </a:t>
            </a:r>
            <a:r>
              <a:rPr lang="en-US" sz="1800" b="1" u="sng" dirty="0">
                <a:solidFill>
                  <a:schemeClr val="dk1"/>
                </a:solidFill>
                <a:latin typeface="Times New Roman"/>
                <a:ea typeface="Times New Roman"/>
                <a:cs typeface="Times New Roman"/>
                <a:sym typeface="Times New Roman"/>
              </a:rPr>
              <a:t>Incremental Time</a:t>
            </a:r>
            <a:r>
              <a:rPr lang="en-US" sz="1800" b="1" dirty="0">
                <a:solidFill>
                  <a:schemeClr val="dk1"/>
                </a:solidFill>
                <a:latin typeface="Times New Roman"/>
                <a:ea typeface="Times New Roman"/>
                <a:cs typeface="Times New Roman"/>
                <a:sym typeface="Times New Roman"/>
              </a:rPr>
              <a:t>:</a:t>
            </a:r>
            <a:r>
              <a:rPr lang="en-US" sz="1800" dirty="0">
                <a:solidFill>
                  <a:schemeClr val="dk1"/>
                </a:solidFill>
                <a:latin typeface="Times New Roman"/>
                <a:ea typeface="Times New Roman"/>
                <a:cs typeface="Times New Roman"/>
                <a:sym typeface="Times New Roman"/>
              </a:rPr>
              <a:t> Norm (15, 0.001) min</a:t>
            </a:r>
            <a:endParaRPr sz="1800" dirty="0">
              <a:solidFill>
                <a:schemeClr val="dk1"/>
              </a:solidFill>
              <a:latin typeface="Times New Roman"/>
              <a:ea typeface="Times New Roman"/>
              <a:cs typeface="Times New Roman"/>
              <a:sym typeface="Times New Roman"/>
            </a:endParaRPr>
          </a:p>
          <a:p>
            <a:pPr marL="304800" marR="685800" lvl="0" indent="88900" algn="just" rtl="0">
              <a:lnSpc>
                <a:spcPct val="148000"/>
              </a:lnSpc>
              <a:spcBef>
                <a:spcPts val="70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To study the effect of demand uncertainty, IAT is varied with a co- efficient of variance of 0.13, 0.26, 0.4, and 0.53 respectively.</a:t>
            </a:r>
            <a:endParaRPr sz="1600" dirty="0">
              <a:solidFill>
                <a:schemeClr val="dk1"/>
              </a:solidFill>
              <a:latin typeface="Times New Roman"/>
              <a:ea typeface="Times New Roman"/>
              <a:cs typeface="Times New Roman"/>
              <a:sym typeface="Times New Roman"/>
            </a:endParaRPr>
          </a:p>
          <a:p>
            <a:pPr marL="304800" lvl="0" indent="0" algn="just" rtl="0">
              <a:lnSpc>
                <a:spcPct val="114583"/>
              </a:lnSpc>
              <a:spcBef>
                <a:spcPts val="0"/>
              </a:spcBef>
              <a:spcAft>
                <a:spcPts val="0"/>
              </a:spcAft>
              <a:buClr>
                <a:schemeClr val="dk1"/>
              </a:buClr>
              <a:buSzPts val="1100"/>
              <a:buFont typeface="Arial"/>
              <a:buNone/>
            </a:pPr>
            <a:r>
              <a:rPr lang="en-US" sz="1800" b="1" u="sng" dirty="0">
                <a:solidFill>
                  <a:schemeClr val="dk1"/>
                </a:solidFill>
                <a:latin typeface="Times New Roman"/>
                <a:ea typeface="Times New Roman"/>
                <a:cs typeface="Times New Roman"/>
                <a:sym typeface="Times New Roman"/>
              </a:rPr>
              <a:t>Processing Time</a:t>
            </a:r>
            <a:r>
              <a:rPr lang="en-US" sz="1800" dirty="0">
                <a:solidFill>
                  <a:schemeClr val="dk1"/>
                </a:solidFill>
                <a:latin typeface="Times New Roman"/>
                <a:ea typeface="Times New Roman"/>
                <a:cs typeface="Times New Roman"/>
                <a:sym typeface="Times New Roman"/>
              </a:rPr>
              <a:t>: Norm (15, 0.001) min</a:t>
            </a:r>
            <a:endParaRPr sz="1800" dirty="0">
              <a:solidFill>
                <a:schemeClr val="dk1"/>
              </a:solidFill>
              <a:latin typeface="Times New Roman"/>
              <a:ea typeface="Times New Roman"/>
              <a:cs typeface="Times New Roman"/>
              <a:sym typeface="Times New Roman"/>
            </a:endParaRPr>
          </a:p>
          <a:p>
            <a:pPr marL="304800" marR="685800" lvl="0" indent="88900" algn="just" rtl="0">
              <a:lnSpc>
                <a:spcPct val="148000"/>
              </a:lnSpc>
              <a:spcBef>
                <a:spcPts val="70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To check which machine has minimum impact, the processing time of machine are made to vary with a co-efficient of variance of 0.13, 0.26, 0.4, and 0.53 respectively.</a:t>
            </a:r>
            <a:endParaRPr sz="1600" dirty="0">
              <a:solidFill>
                <a:schemeClr val="dk1"/>
              </a:solidFill>
              <a:latin typeface="Times New Roman"/>
              <a:ea typeface="Times New Roman"/>
              <a:cs typeface="Times New Roman"/>
              <a:sym typeface="Times New Roman"/>
            </a:endParaRPr>
          </a:p>
          <a:p>
            <a:pPr marL="304800" lvl="0" indent="0" algn="just" rtl="0">
              <a:lnSpc>
                <a:spcPct val="115000"/>
              </a:lnSpc>
              <a:spcBef>
                <a:spcPts val="0"/>
              </a:spcBef>
              <a:spcAft>
                <a:spcPts val="0"/>
              </a:spcAft>
              <a:buClr>
                <a:schemeClr val="dk1"/>
              </a:buClr>
              <a:buSzPts val="1100"/>
              <a:buFont typeface="Arial"/>
              <a:buNone/>
            </a:pPr>
            <a:r>
              <a:rPr lang="en-US" sz="1800" b="1" u="sng" dirty="0">
                <a:solidFill>
                  <a:schemeClr val="dk1"/>
                </a:solidFill>
                <a:latin typeface="Times New Roman"/>
                <a:ea typeface="Times New Roman"/>
                <a:cs typeface="Times New Roman"/>
                <a:sym typeface="Times New Roman"/>
              </a:rPr>
              <a:t>No of AGVs</a:t>
            </a:r>
            <a:r>
              <a:rPr lang="en-US" sz="1800" u="sng" dirty="0">
                <a:solidFill>
                  <a:schemeClr val="dk1"/>
                </a:solidFill>
                <a:latin typeface="Times New Roman"/>
                <a:ea typeface="Times New Roman"/>
                <a:cs typeface="Times New Roman"/>
                <a:sym typeface="Times New Roman"/>
              </a:rPr>
              <a:t>:</a:t>
            </a:r>
            <a:endParaRPr sz="1800" u="sng" dirty="0">
              <a:solidFill>
                <a:schemeClr val="dk1"/>
              </a:solidFill>
              <a:latin typeface="Times New Roman"/>
              <a:ea typeface="Times New Roman"/>
              <a:cs typeface="Times New Roman"/>
              <a:sym typeface="Times New Roman"/>
            </a:endParaRPr>
          </a:p>
          <a:p>
            <a:pPr marL="304800" marR="685800" lvl="0" indent="88900" algn="just" rtl="0">
              <a:lnSpc>
                <a:spcPct val="115000"/>
              </a:lnSpc>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To analyze the system performance with respect to number of AGVs, the number is increased from 1,2,3,4 and 5 respectively.</a:t>
            </a:r>
            <a:endParaRPr sz="1600" dirty="0">
              <a:solidFill>
                <a:schemeClr val="dk1"/>
              </a:solidFill>
              <a:latin typeface="Times New Roman"/>
              <a:ea typeface="Times New Roman"/>
              <a:cs typeface="Times New Roman"/>
              <a:sym typeface="Times New Roman"/>
            </a:endParaRPr>
          </a:p>
          <a:p>
            <a:pPr marL="0" marR="685800" lvl="0" indent="0" algn="just" rtl="0">
              <a:lnSpc>
                <a:spcPct val="115000"/>
              </a:lnSpc>
              <a:spcBef>
                <a:spcPts val="0"/>
              </a:spcBef>
              <a:spcAft>
                <a:spcPts val="0"/>
              </a:spcAft>
              <a:buNone/>
            </a:pPr>
            <a:r>
              <a:rPr lang="en-US" sz="1600" dirty="0">
                <a:solidFill>
                  <a:schemeClr val="dk1"/>
                </a:solidFill>
                <a:latin typeface="Times New Roman"/>
                <a:ea typeface="Times New Roman"/>
                <a:cs typeface="Times New Roman"/>
                <a:sym typeface="Times New Roman"/>
              </a:rPr>
              <a:t>     IAT: Norm (15, 8) min,  PT: Norm (15, 8) min,         </a:t>
            </a:r>
            <a:endParaRPr sz="1600" dirty="0">
              <a:solidFill>
                <a:schemeClr val="dk1"/>
              </a:solidFill>
              <a:latin typeface="Times New Roman"/>
              <a:ea typeface="Times New Roman"/>
              <a:cs typeface="Times New Roman"/>
              <a:sym typeface="Times New Roman"/>
            </a:endParaRPr>
          </a:p>
          <a:p>
            <a:pPr marL="0" marR="685800" lvl="0" indent="0" algn="just" rtl="0">
              <a:lnSpc>
                <a:spcPct val="115000"/>
              </a:lnSpc>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     Load/Unload times are 1</a:t>
            </a:r>
            <a:endParaRPr sz="16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900" dirty="0"/>
          </a:p>
        </p:txBody>
      </p:sp>
      <p:graphicFrame>
        <p:nvGraphicFramePr>
          <p:cNvPr id="251" name="Google Shape;251;p21"/>
          <p:cNvGraphicFramePr/>
          <p:nvPr>
            <p:extLst>
              <p:ext uri="{D42A27DB-BD31-4B8C-83A1-F6EECF244321}">
                <p14:modId xmlns:p14="http://schemas.microsoft.com/office/powerpoint/2010/main" val="2183603779"/>
              </p:ext>
            </p:extLst>
          </p:nvPr>
        </p:nvGraphicFramePr>
        <p:xfrm>
          <a:off x="6813403" y="1613442"/>
          <a:ext cx="5004600" cy="3247316"/>
        </p:xfrm>
        <a:graphic>
          <a:graphicData uri="http://schemas.openxmlformats.org/drawingml/2006/table">
            <a:tbl>
              <a:tblPr>
                <a:noFill/>
                <a:tableStyleId>{2B18417D-A782-40D4-A584-73B67049D5F8}</a:tableStyleId>
              </a:tblPr>
              <a:tblGrid>
                <a:gridCol w="2944208">
                  <a:extLst>
                    <a:ext uri="{9D8B030D-6E8A-4147-A177-3AD203B41FA5}">
                      <a16:colId xmlns:a16="http://schemas.microsoft.com/office/drawing/2014/main" val="20000"/>
                    </a:ext>
                  </a:extLst>
                </a:gridCol>
                <a:gridCol w="2060392">
                  <a:extLst>
                    <a:ext uri="{9D8B030D-6E8A-4147-A177-3AD203B41FA5}">
                      <a16:colId xmlns:a16="http://schemas.microsoft.com/office/drawing/2014/main" val="20001"/>
                    </a:ext>
                  </a:extLst>
                </a:gridCol>
              </a:tblGrid>
              <a:tr h="564274">
                <a:tc>
                  <a:txBody>
                    <a:bodyPr/>
                    <a:lstStyle/>
                    <a:p>
                      <a:pPr marL="63500" lvl="0" indent="0" algn="l" rtl="0">
                        <a:lnSpc>
                          <a:spcPct val="57291"/>
                        </a:lnSpc>
                        <a:spcBef>
                          <a:spcPts val="0"/>
                        </a:spcBef>
                        <a:spcAft>
                          <a:spcPts val="0"/>
                        </a:spcAft>
                        <a:buNone/>
                      </a:pPr>
                      <a:endParaRPr lang="en-US" sz="1600" b="1"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600" b="1" dirty="0">
                          <a:solidFill>
                            <a:srgbClr val="002060"/>
                          </a:solidFill>
                          <a:latin typeface="Times New Roman"/>
                          <a:ea typeface="Times New Roman"/>
                          <a:cs typeface="Times New Roman"/>
                          <a:sym typeface="Times New Roman"/>
                        </a:rPr>
                        <a:t>AGV velocity</a:t>
                      </a:r>
                      <a:endParaRPr sz="1600" b="1"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57291"/>
                        </a:lnSpc>
                        <a:spcBef>
                          <a:spcPts val="0"/>
                        </a:spcBef>
                        <a:spcAft>
                          <a:spcPts val="0"/>
                        </a:spcAft>
                        <a:buNone/>
                      </a:pPr>
                      <a:endParaRPr lang="en-US" sz="1800" b="0"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800" b="0" dirty="0">
                          <a:solidFill>
                            <a:srgbClr val="002060"/>
                          </a:solidFill>
                          <a:latin typeface="Times New Roman"/>
                          <a:ea typeface="Times New Roman"/>
                          <a:cs typeface="Times New Roman"/>
                          <a:sym typeface="Times New Roman"/>
                        </a:rPr>
                        <a:t>20 meter/minute</a:t>
                      </a:r>
                      <a:endParaRPr sz="1800" b="0"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90337">
                <a:tc>
                  <a:txBody>
                    <a:bodyPr/>
                    <a:lstStyle/>
                    <a:p>
                      <a:pPr marL="63500" lvl="0" indent="0" algn="l" rtl="0">
                        <a:lnSpc>
                          <a:spcPct val="57291"/>
                        </a:lnSpc>
                        <a:spcBef>
                          <a:spcPts val="0"/>
                        </a:spcBef>
                        <a:spcAft>
                          <a:spcPts val="0"/>
                        </a:spcAft>
                        <a:buNone/>
                      </a:pPr>
                      <a:endParaRPr lang="en-US" sz="1600" b="1"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600" b="1" dirty="0">
                          <a:solidFill>
                            <a:srgbClr val="002060"/>
                          </a:solidFill>
                          <a:latin typeface="Times New Roman"/>
                          <a:ea typeface="Times New Roman"/>
                          <a:cs typeface="Times New Roman"/>
                          <a:sym typeface="Times New Roman"/>
                        </a:rPr>
                        <a:t>Distance between each segment</a:t>
                      </a:r>
                      <a:endParaRPr sz="1600" b="1"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57291"/>
                        </a:lnSpc>
                        <a:spcBef>
                          <a:spcPts val="0"/>
                        </a:spcBef>
                        <a:spcAft>
                          <a:spcPts val="0"/>
                        </a:spcAft>
                        <a:buNone/>
                      </a:pPr>
                      <a:endParaRPr lang="en-US" sz="1800" b="0"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800" b="0" dirty="0">
                          <a:solidFill>
                            <a:srgbClr val="002060"/>
                          </a:solidFill>
                          <a:latin typeface="Times New Roman"/>
                          <a:ea typeface="Times New Roman"/>
                          <a:cs typeface="Times New Roman"/>
                          <a:sym typeface="Times New Roman"/>
                        </a:rPr>
                        <a:t>10 meter</a:t>
                      </a:r>
                      <a:endParaRPr sz="1800" b="0"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3453">
                <a:tc>
                  <a:txBody>
                    <a:bodyPr/>
                    <a:lstStyle/>
                    <a:p>
                      <a:pPr marL="63500" lvl="0" indent="0" algn="l" rtl="0">
                        <a:lnSpc>
                          <a:spcPct val="57291"/>
                        </a:lnSpc>
                        <a:spcBef>
                          <a:spcPts val="0"/>
                        </a:spcBef>
                        <a:spcAft>
                          <a:spcPts val="0"/>
                        </a:spcAft>
                        <a:buNone/>
                      </a:pPr>
                      <a:endParaRPr lang="en-US" sz="1600" b="1"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600" b="1" dirty="0">
                          <a:solidFill>
                            <a:srgbClr val="002060"/>
                          </a:solidFill>
                          <a:latin typeface="Times New Roman"/>
                          <a:ea typeface="Times New Roman"/>
                          <a:cs typeface="Times New Roman"/>
                          <a:sym typeface="Times New Roman"/>
                        </a:rPr>
                        <a:t>Replication Length</a:t>
                      </a:r>
                      <a:endParaRPr sz="1600" b="1"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57291"/>
                        </a:lnSpc>
                        <a:spcBef>
                          <a:spcPts val="0"/>
                        </a:spcBef>
                        <a:spcAft>
                          <a:spcPts val="0"/>
                        </a:spcAft>
                        <a:buNone/>
                      </a:pPr>
                      <a:endParaRPr lang="en-US" sz="1800" b="0"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800" b="0" dirty="0">
                          <a:solidFill>
                            <a:srgbClr val="002060"/>
                          </a:solidFill>
                          <a:latin typeface="Times New Roman"/>
                          <a:ea typeface="Times New Roman"/>
                          <a:cs typeface="Times New Roman"/>
                          <a:sym typeface="Times New Roman"/>
                        </a:rPr>
                        <a:t>100000</a:t>
                      </a:r>
                      <a:endParaRPr sz="1800" b="0"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1579">
                <a:tc>
                  <a:txBody>
                    <a:bodyPr/>
                    <a:lstStyle/>
                    <a:p>
                      <a:pPr marL="63500" lvl="0" indent="0" algn="l" rtl="0">
                        <a:lnSpc>
                          <a:spcPct val="57708"/>
                        </a:lnSpc>
                        <a:spcBef>
                          <a:spcPts val="0"/>
                        </a:spcBef>
                        <a:spcAft>
                          <a:spcPts val="0"/>
                        </a:spcAft>
                        <a:buNone/>
                      </a:pPr>
                      <a:endParaRPr lang="en-US" sz="1600" b="1" dirty="0">
                        <a:solidFill>
                          <a:srgbClr val="002060"/>
                        </a:solidFill>
                        <a:latin typeface="Times New Roman"/>
                        <a:ea typeface="Times New Roman"/>
                        <a:cs typeface="Times New Roman"/>
                        <a:sym typeface="Times New Roman"/>
                      </a:endParaRPr>
                    </a:p>
                    <a:p>
                      <a:pPr marL="63500" lvl="0" indent="0" algn="l" rtl="0">
                        <a:lnSpc>
                          <a:spcPct val="57708"/>
                        </a:lnSpc>
                        <a:spcBef>
                          <a:spcPts val="0"/>
                        </a:spcBef>
                        <a:spcAft>
                          <a:spcPts val="0"/>
                        </a:spcAft>
                        <a:buNone/>
                      </a:pPr>
                      <a:r>
                        <a:rPr lang="en-US" sz="1600" b="1" dirty="0">
                          <a:solidFill>
                            <a:srgbClr val="002060"/>
                          </a:solidFill>
                          <a:latin typeface="Times New Roman"/>
                          <a:ea typeface="Times New Roman"/>
                          <a:cs typeface="Times New Roman"/>
                          <a:sym typeface="Times New Roman"/>
                        </a:rPr>
                        <a:t>Number of replication</a:t>
                      </a:r>
                      <a:endParaRPr sz="1600" b="1"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57708"/>
                        </a:lnSpc>
                        <a:spcBef>
                          <a:spcPts val="0"/>
                        </a:spcBef>
                        <a:spcAft>
                          <a:spcPts val="0"/>
                        </a:spcAft>
                        <a:buNone/>
                      </a:pPr>
                      <a:endParaRPr lang="en-US" sz="1800" b="0" dirty="0">
                        <a:solidFill>
                          <a:srgbClr val="002060"/>
                        </a:solidFill>
                        <a:latin typeface="Times New Roman"/>
                        <a:ea typeface="Times New Roman"/>
                        <a:cs typeface="Times New Roman"/>
                        <a:sym typeface="Times New Roman"/>
                      </a:endParaRPr>
                    </a:p>
                    <a:p>
                      <a:pPr marL="63500" lvl="0" indent="0" algn="l" rtl="0">
                        <a:lnSpc>
                          <a:spcPct val="57708"/>
                        </a:lnSpc>
                        <a:spcBef>
                          <a:spcPts val="0"/>
                        </a:spcBef>
                        <a:spcAft>
                          <a:spcPts val="0"/>
                        </a:spcAft>
                        <a:buNone/>
                      </a:pPr>
                      <a:r>
                        <a:rPr lang="en-US" sz="1800" b="0" dirty="0">
                          <a:solidFill>
                            <a:srgbClr val="002060"/>
                          </a:solidFill>
                          <a:latin typeface="Times New Roman"/>
                          <a:ea typeface="Times New Roman"/>
                          <a:cs typeface="Times New Roman"/>
                          <a:sym typeface="Times New Roman"/>
                        </a:rPr>
                        <a:t>1</a:t>
                      </a:r>
                      <a:endParaRPr sz="1800" b="0"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7673">
                <a:tc>
                  <a:txBody>
                    <a:bodyPr/>
                    <a:lstStyle/>
                    <a:p>
                      <a:pPr marL="63500" lvl="0" indent="0" algn="l" rtl="0">
                        <a:lnSpc>
                          <a:spcPct val="57291"/>
                        </a:lnSpc>
                        <a:spcBef>
                          <a:spcPts val="0"/>
                        </a:spcBef>
                        <a:spcAft>
                          <a:spcPts val="0"/>
                        </a:spcAft>
                        <a:buNone/>
                      </a:pPr>
                      <a:endParaRPr lang="en-US" sz="1600" b="1"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600" b="1" dirty="0">
                          <a:solidFill>
                            <a:srgbClr val="002060"/>
                          </a:solidFill>
                          <a:latin typeface="Times New Roman"/>
                          <a:ea typeface="Times New Roman"/>
                          <a:cs typeface="Times New Roman"/>
                          <a:sym typeface="Times New Roman"/>
                        </a:rPr>
                        <a:t>Warm up time</a:t>
                      </a:r>
                      <a:endParaRPr sz="1600" b="1"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57291"/>
                        </a:lnSpc>
                        <a:spcBef>
                          <a:spcPts val="0"/>
                        </a:spcBef>
                        <a:spcAft>
                          <a:spcPts val="0"/>
                        </a:spcAft>
                        <a:buNone/>
                      </a:pPr>
                      <a:endParaRPr lang="en-US" sz="1800" b="0" dirty="0">
                        <a:solidFill>
                          <a:srgbClr val="002060"/>
                        </a:solidFill>
                        <a:latin typeface="Times New Roman"/>
                        <a:ea typeface="Times New Roman"/>
                        <a:cs typeface="Times New Roman"/>
                        <a:sym typeface="Times New Roman"/>
                      </a:endParaRPr>
                    </a:p>
                    <a:p>
                      <a:pPr marL="63500" lvl="0" indent="0" algn="l" rtl="0">
                        <a:lnSpc>
                          <a:spcPct val="57291"/>
                        </a:lnSpc>
                        <a:spcBef>
                          <a:spcPts val="0"/>
                        </a:spcBef>
                        <a:spcAft>
                          <a:spcPts val="0"/>
                        </a:spcAft>
                        <a:buNone/>
                      </a:pPr>
                      <a:r>
                        <a:rPr lang="en-US" sz="1800" b="0" dirty="0">
                          <a:solidFill>
                            <a:srgbClr val="002060"/>
                          </a:solidFill>
                          <a:latin typeface="Times New Roman"/>
                          <a:ea typeface="Times New Roman"/>
                          <a:cs typeface="Times New Roman"/>
                          <a:sym typeface="Times New Roman"/>
                        </a:rPr>
                        <a:t>500 minute</a:t>
                      </a:r>
                      <a:endParaRPr sz="1800" b="0" dirty="0">
                        <a:solidFill>
                          <a:srgbClr val="002060"/>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title"/>
          </p:nvPr>
        </p:nvSpPr>
        <p:spPr>
          <a:xfrm>
            <a:off x="725750" y="0"/>
            <a:ext cx="6246900" cy="876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000000"/>
                </a:solidFill>
              </a:rPr>
              <a:t>DATA OVERVIEW</a:t>
            </a:r>
            <a:endParaRPr>
              <a:solidFill>
                <a:srgbClr val="000000"/>
              </a:solidFill>
            </a:endParaRPr>
          </a:p>
        </p:txBody>
      </p:sp>
      <p:sp>
        <p:nvSpPr>
          <p:cNvPr id="257" name="Google Shape;257;p22"/>
          <p:cNvSpPr txBox="1"/>
          <p:nvPr/>
        </p:nvSpPr>
        <p:spPr>
          <a:xfrm>
            <a:off x="725750" y="876900"/>
            <a:ext cx="7215092" cy="65270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500"/>
              </a:spcBef>
              <a:spcAft>
                <a:spcPts val="0"/>
              </a:spcAft>
              <a:buClr>
                <a:schemeClr val="dk1"/>
              </a:buClr>
              <a:buSzPts val="1100"/>
              <a:buFont typeface="Arial"/>
              <a:buNone/>
            </a:pPr>
            <a:r>
              <a:rPr lang="en-US" sz="1600" b="1" dirty="0">
                <a:solidFill>
                  <a:schemeClr val="dk1"/>
                </a:solidFill>
                <a:latin typeface="Times New Roman"/>
                <a:ea typeface="Times New Roman"/>
                <a:cs typeface="Times New Roman"/>
                <a:sym typeface="Times New Roman"/>
              </a:rPr>
              <a:t>ADVANCED TRANSFER/DISTANCE</a:t>
            </a:r>
            <a:endParaRPr sz="1600" b="1" dirty="0">
              <a:solidFill>
                <a:schemeClr val="dk1"/>
              </a:solidFill>
              <a:latin typeface="Times New Roman"/>
              <a:ea typeface="Times New Roman"/>
              <a:cs typeface="Times New Roman"/>
              <a:sym typeface="Times New Roman"/>
            </a:endParaRPr>
          </a:p>
          <a:p>
            <a:pPr marL="0" marR="3937000" lvl="0" indent="0" algn="just" rtl="0">
              <a:lnSpc>
                <a:spcPct val="148000"/>
              </a:lnSpc>
              <a:spcBef>
                <a:spcPts val="80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Transporter1.Distance </a:t>
            </a:r>
            <a:endParaRPr sz="1600" dirty="0">
              <a:solidFill>
                <a:schemeClr val="dk1"/>
              </a:solidFill>
              <a:latin typeface="Times New Roman"/>
              <a:ea typeface="Times New Roman"/>
              <a:cs typeface="Times New Roman"/>
              <a:sym typeface="Times New Roman"/>
            </a:endParaRPr>
          </a:p>
          <a:p>
            <a:endParaRPr lang="en-US" b="1" dirty="0"/>
          </a:p>
          <a:p>
            <a:r>
              <a:rPr lang="en-US" b="1" dirty="0"/>
              <a:t>SYSTEM LAYOUT</a:t>
            </a:r>
            <a:endParaRPr lang="en-US" dirty="0"/>
          </a:p>
          <a:p>
            <a:pPr marL="0" lvl="0" indent="0" algn="l" rtl="0">
              <a:spcBef>
                <a:spcPts val="0"/>
              </a:spcBef>
              <a:spcAft>
                <a:spcPts val="0"/>
              </a:spcAft>
              <a:buNone/>
            </a:pPr>
            <a:endParaRPr dirty="0">
              <a:latin typeface="Twentieth Century"/>
              <a:ea typeface="Twentieth Century"/>
              <a:cs typeface="Twentieth Century"/>
              <a:sym typeface="Twentieth Century"/>
            </a:endParaRPr>
          </a:p>
        </p:txBody>
      </p:sp>
      <p:graphicFrame>
        <p:nvGraphicFramePr>
          <p:cNvPr id="258" name="Google Shape;258;p22"/>
          <p:cNvGraphicFramePr/>
          <p:nvPr>
            <p:extLst>
              <p:ext uri="{D42A27DB-BD31-4B8C-83A1-F6EECF244321}">
                <p14:modId xmlns:p14="http://schemas.microsoft.com/office/powerpoint/2010/main" val="1164423912"/>
              </p:ext>
            </p:extLst>
          </p:nvPr>
        </p:nvGraphicFramePr>
        <p:xfrm>
          <a:off x="5005137" y="1529605"/>
          <a:ext cx="6435988" cy="5121834"/>
        </p:xfrm>
        <a:graphic>
          <a:graphicData uri="http://schemas.openxmlformats.org/drawingml/2006/table">
            <a:tbl>
              <a:tblPr>
                <a:noFill/>
                <a:tableStyleId>{2B18417D-A782-40D4-A584-73B67049D5F8}</a:tableStyleId>
              </a:tblPr>
              <a:tblGrid>
                <a:gridCol w="590444">
                  <a:extLst>
                    <a:ext uri="{9D8B030D-6E8A-4147-A177-3AD203B41FA5}">
                      <a16:colId xmlns:a16="http://schemas.microsoft.com/office/drawing/2014/main" val="20000"/>
                    </a:ext>
                  </a:extLst>
                </a:gridCol>
                <a:gridCol w="2279163">
                  <a:extLst>
                    <a:ext uri="{9D8B030D-6E8A-4147-A177-3AD203B41FA5}">
                      <a16:colId xmlns:a16="http://schemas.microsoft.com/office/drawing/2014/main" val="20001"/>
                    </a:ext>
                  </a:extLst>
                </a:gridCol>
                <a:gridCol w="2491759">
                  <a:extLst>
                    <a:ext uri="{9D8B030D-6E8A-4147-A177-3AD203B41FA5}">
                      <a16:colId xmlns:a16="http://schemas.microsoft.com/office/drawing/2014/main" val="20002"/>
                    </a:ext>
                  </a:extLst>
                </a:gridCol>
                <a:gridCol w="1074622">
                  <a:extLst>
                    <a:ext uri="{9D8B030D-6E8A-4147-A177-3AD203B41FA5}">
                      <a16:colId xmlns:a16="http://schemas.microsoft.com/office/drawing/2014/main" val="20003"/>
                    </a:ext>
                  </a:extLst>
                </a:gridCol>
              </a:tblGrid>
              <a:tr h="576345">
                <a:tc>
                  <a:txBody>
                    <a:bodyPr/>
                    <a:lstStyle/>
                    <a:p>
                      <a:pPr marL="63500" lvl="0" indent="0" algn="just" rtl="0">
                        <a:lnSpc>
                          <a:spcPct val="81470"/>
                        </a:lnSpc>
                        <a:spcBef>
                          <a:spcPts val="0"/>
                        </a:spcBef>
                        <a:spcAft>
                          <a:spcPts val="0"/>
                        </a:spcAft>
                        <a:buNone/>
                      </a:pPr>
                      <a:r>
                        <a:rPr lang="en-US" sz="2100" b="1" dirty="0">
                          <a:solidFill>
                            <a:schemeClr val="tx1"/>
                          </a:solidFill>
                          <a:latin typeface="Times New Roman"/>
                          <a:ea typeface="Times New Roman"/>
                          <a:cs typeface="Times New Roman"/>
                          <a:sym typeface="Times New Roman"/>
                        </a:rPr>
                        <a:t>No</a:t>
                      </a:r>
                      <a:endParaRPr sz="2100" b="1"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1" dirty="0">
                          <a:solidFill>
                            <a:schemeClr val="tx1"/>
                          </a:solidFill>
                          <a:latin typeface="Times New Roman"/>
                          <a:ea typeface="Times New Roman"/>
                          <a:cs typeface="Times New Roman"/>
                          <a:sym typeface="Times New Roman"/>
                        </a:rPr>
                        <a:t>Beginning station</a:t>
                      </a:r>
                      <a:endParaRPr sz="2100" b="1"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1">
                          <a:solidFill>
                            <a:schemeClr val="tx1"/>
                          </a:solidFill>
                          <a:latin typeface="Times New Roman"/>
                          <a:ea typeface="Times New Roman"/>
                          <a:cs typeface="Times New Roman"/>
                          <a:sym typeface="Times New Roman"/>
                        </a:rPr>
                        <a:t>Ending station</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1">
                          <a:solidFill>
                            <a:schemeClr val="tx1"/>
                          </a:solidFill>
                          <a:latin typeface="Times New Roman"/>
                          <a:ea typeface="Times New Roman"/>
                          <a:cs typeface="Times New Roman"/>
                          <a:sym typeface="Times New Roman"/>
                        </a:rPr>
                        <a:t>Distance</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1</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Arrive Dock</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1</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20</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2</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1</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2</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20</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3311">
                <a:tc>
                  <a:txBody>
                    <a:bodyPr/>
                    <a:lstStyle/>
                    <a:p>
                      <a:pPr marL="63500" lvl="0" indent="0" algn="just" rtl="0">
                        <a:lnSpc>
                          <a:spcPct val="81470"/>
                        </a:lnSpc>
                        <a:spcBef>
                          <a:spcPts val="0"/>
                        </a:spcBef>
                        <a:spcAft>
                          <a:spcPts val="0"/>
                        </a:spcAft>
                        <a:buNone/>
                      </a:pPr>
                      <a:r>
                        <a:rPr lang="en-US" sz="2100" b="1">
                          <a:solidFill>
                            <a:schemeClr val="tx1"/>
                          </a:solidFill>
                          <a:latin typeface="Times New Roman"/>
                          <a:ea typeface="Times New Roman"/>
                          <a:cs typeface="Times New Roman"/>
                          <a:sym typeface="Times New Roman"/>
                        </a:rPr>
                        <a:t>3</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2</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3</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a:solidFill>
                            <a:schemeClr val="tx1"/>
                          </a:solidFill>
                          <a:latin typeface="Times New Roman"/>
                          <a:ea typeface="Times New Roman"/>
                          <a:cs typeface="Times New Roman"/>
                          <a:sym typeface="Times New Roman"/>
                        </a:rPr>
                        <a:t>30</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4</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3</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Exit shop</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20</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5</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Arrive Dock</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2 </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20</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3311">
                <a:tc>
                  <a:txBody>
                    <a:bodyPr/>
                    <a:lstStyle/>
                    <a:p>
                      <a:pPr marL="63500" lvl="0" indent="0" algn="just" rtl="0">
                        <a:lnSpc>
                          <a:spcPct val="81470"/>
                        </a:lnSpc>
                        <a:spcBef>
                          <a:spcPts val="0"/>
                        </a:spcBef>
                        <a:spcAft>
                          <a:spcPts val="0"/>
                        </a:spcAft>
                        <a:buNone/>
                      </a:pPr>
                      <a:r>
                        <a:rPr lang="en-US" sz="2100" b="1">
                          <a:solidFill>
                            <a:schemeClr val="tx1"/>
                          </a:solidFill>
                          <a:latin typeface="Times New Roman"/>
                          <a:ea typeface="Times New Roman"/>
                          <a:cs typeface="Times New Roman"/>
                          <a:sym typeface="Times New Roman"/>
                        </a:rPr>
                        <a:t>6</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a:solidFill>
                            <a:schemeClr val="tx1"/>
                          </a:solidFill>
                          <a:latin typeface="Times New Roman"/>
                          <a:ea typeface="Times New Roman"/>
                          <a:cs typeface="Times New Roman"/>
                          <a:sym typeface="Times New Roman"/>
                        </a:rPr>
                        <a:t>Arrive Dock</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dirty="0">
                          <a:solidFill>
                            <a:schemeClr val="tx1"/>
                          </a:solidFill>
                          <a:latin typeface="Times New Roman"/>
                          <a:ea typeface="Times New Roman"/>
                          <a:cs typeface="Times New Roman"/>
                          <a:sym typeface="Times New Roman"/>
                        </a:rPr>
                        <a:t>Station 3</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1470"/>
                        </a:lnSpc>
                        <a:spcBef>
                          <a:spcPts val="0"/>
                        </a:spcBef>
                        <a:spcAft>
                          <a:spcPts val="0"/>
                        </a:spcAft>
                        <a:buNone/>
                      </a:pPr>
                      <a:r>
                        <a:rPr lang="en-US" sz="2100" b="0" dirty="0">
                          <a:solidFill>
                            <a:schemeClr val="tx1"/>
                          </a:solidFill>
                          <a:latin typeface="Times New Roman"/>
                          <a:ea typeface="Times New Roman"/>
                          <a:cs typeface="Times New Roman"/>
                          <a:sym typeface="Times New Roman"/>
                        </a:rPr>
                        <a:t>30</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7</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Arrive Dock</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Exit shop</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30</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8</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1</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3</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30</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9</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1</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Exit shop</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30</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3311">
                <a:tc>
                  <a:txBody>
                    <a:bodyPr/>
                    <a:lstStyle/>
                    <a:p>
                      <a:pPr marL="63500" lvl="0" indent="0" algn="just" rtl="0">
                        <a:lnSpc>
                          <a:spcPct val="80882"/>
                        </a:lnSpc>
                        <a:spcBef>
                          <a:spcPts val="0"/>
                        </a:spcBef>
                        <a:spcAft>
                          <a:spcPts val="0"/>
                        </a:spcAft>
                        <a:buNone/>
                      </a:pPr>
                      <a:r>
                        <a:rPr lang="en-US" sz="2100" b="1">
                          <a:solidFill>
                            <a:schemeClr val="tx1"/>
                          </a:solidFill>
                          <a:latin typeface="Times New Roman"/>
                          <a:ea typeface="Times New Roman"/>
                          <a:cs typeface="Times New Roman"/>
                          <a:sym typeface="Times New Roman"/>
                        </a:rPr>
                        <a:t>10</a:t>
                      </a:r>
                      <a:endParaRPr sz="2100" b="1">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Station 2</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a:solidFill>
                            <a:schemeClr val="tx1"/>
                          </a:solidFill>
                          <a:latin typeface="Times New Roman"/>
                          <a:ea typeface="Times New Roman"/>
                          <a:cs typeface="Times New Roman"/>
                          <a:sym typeface="Times New Roman"/>
                        </a:rPr>
                        <a:t>Exit shop</a:t>
                      </a:r>
                      <a:endParaRPr sz="2100" b="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lnSpc>
                          <a:spcPct val="80882"/>
                        </a:lnSpc>
                        <a:spcBef>
                          <a:spcPts val="0"/>
                        </a:spcBef>
                        <a:spcAft>
                          <a:spcPts val="0"/>
                        </a:spcAft>
                        <a:buNone/>
                      </a:pPr>
                      <a:r>
                        <a:rPr lang="en-US" sz="2100" b="0" dirty="0">
                          <a:solidFill>
                            <a:schemeClr val="tx1"/>
                          </a:solidFill>
                          <a:latin typeface="Times New Roman"/>
                          <a:ea typeface="Times New Roman"/>
                          <a:cs typeface="Times New Roman"/>
                          <a:sym typeface="Times New Roman"/>
                        </a:rPr>
                        <a:t>30</a:t>
                      </a:r>
                      <a:endParaRPr sz="2100" b="0" dirty="0">
                        <a:solidFill>
                          <a:schemeClr val="tx1"/>
                        </a:solidFill>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5" name="image136.png">
            <a:extLst>
              <a:ext uri="{FF2B5EF4-FFF2-40B4-BE49-F238E27FC236}">
                <a16:creationId xmlns:a16="http://schemas.microsoft.com/office/drawing/2014/main" id="{B072FED5-7B65-4956-9D2A-A6803E9854ED}"/>
              </a:ext>
            </a:extLst>
          </p:cNvPr>
          <p:cNvPicPr/>
          <p:nvPr/>
        </p:nvPicPr>
        <p:blipFill>
          <a:blip r:embed="rId3" cstate="print"/>
          <a:stretch>
            <a:fillRect/>
          </a:stretch>
        </p:blipFill>
        <p:spPr>
          <a:xfrm>
            <a:off x="1120464" y="2569594"/>
            <a:ext cx="3489960" cy="35627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5B78-2636-3646-98B6-64433F2C85C1}"/>
              </a:ext>
            </a:extLst>
          </p:cNvPr>
          <p:cNvSpPr>
            <a:spLocks noGrp="1"/>
          </p:cNvSpPr>
          <p:nvPr>
            <p:ph type="title"/>
          </p:nvPr>
        </p:nvSpPr>
        <p:spPr>
          <a:xfrm>
            <a:off x="1371600" y="685800"/>
            <a:ext cx="9601200" cy="962526"/>
          </a:xfrm>
        </p:spPr>
        <p:txBody>
          <a:bodyPr/>
          <a:lstStyle/>
          <a:p>
            <a:r>
              <a:rPr lang="en-US" dirty="0">
                <a:solidFill>
                  <a:srgbClr val="000000"/>
                </a:solidFill>
              </a:rPr>
              <a:t>First Hypothesis:</a:t>
            </a:r>
            <a:endParaRPr lang="en-US" dirty="0"/>
          </a:p>
        </p:txBody>
      </p:sp>
      <p:sp>
        <p:nvSpPr>
          <p:cNvPr id="6" name="Rectangle 5">
            <a:extLst>
              <a:ext uri="{FF2B5EF4-FFF2-40B4-BE49-F238E27FC236}">
                <a16:creationId xmlns:a16="http://schemas.microsoft.com/office/drawing/2014/main" id="{1C40C811-B5FF-2642-B2A0-06F1A556AF5E}"/>
              </a:ext>
            </a:extLst>
          </p:cNvPr>
          <p:cNvSpPr/>
          <p:nvPr/>
        </p:nvSpPr>
        <p:spPr>
          <a:xfrm>
            <a:off x="1062789" y="1648326"/>
            <a:ext cx="9188116" cy="2754408"/>
          </a:xfrm>
          <a:prstGeom prst="rect">
            <a:avLst/>
          </a:prstGeom>
        </p:spPr>
        <p:txBody>
          <a:bodyPr wrap="square">
            <a:spAutoFit/>
          </a:bodyPr>
          <a:lstStyle/>
          <a:p>
            <a:pPr marL="177800" marR="927100" indent="-152400" defTabSz="914400">
              <a:lnSpc>
                <a:spcPct val="147000"/>
              </a:lnSpc>
              <a:spcBef>
                <a:spcPts val="900"/>
              </a:spcBef>
              <a:buClr>
                <a:schemeClr val="dk1"/>
              </a:buClr>
              <a:buSzPts val="1100"/>
            </a:pPr>
            <a:r>
              <a:rPr lang="en-US" sz="2000" b="1" dirty="0">
                <a:solidFill>
                  <a:schemeClr val="dk1"/>
                </a:solidFill>
                <a:latin typeface="Arial"/>
                <a:cs typeface="Arial"/>
              </a:rPr>
              <a:t>1- Effect of demand uncertainty Vs FMS performance</a:t>
            </a:r>
          </a:p>
          <a:p>
            <a:pPr marL="285750" indent="-285750" algn="just">
              <a:lnSpc>
                <a:spcPct val="115000"/>
              </a:lnSpc>
              <a:buFont typeface="Arial" panose="020B0604020202020204" pitchFamily="34" charset="0"/>
              <a:buChar char="•"/>
            </a:pPr>
            <a:r>
              <a:rPr lang="en-US" dirty="0">
                <a:solidFill>
                  <a:schemeClr val="dk1"/>
                </a:solidFill>
                <a:latin typeface="Times New Roman"/>
                <a:ea typeface="Times New Roman"/>
                <a:cs typeface="Times New Roman"/>
                <a:sym typeface="Times New Roman"/>
              </a:rPr>
              <a:t>Hypothesis tested: </a:t>
            </a:r>
            <a:r>
              <a:rPr lang="en-US" dirty="0"/>
              <a:t>As demand uncertainty increases, machine utilization decreases </a:t>
            </a:r>
            <a:endPar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algn="just">
              <a:lnSpc>
                <a:spcPct val="115000"/>
              </a:lnSpc>
            </a:pPr>
            <a:endPar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285750" indent="-285750" algn="just">
              <a:lnSpc>
                <a:spcPct val="115000"/>
              </a:lnSpc>
              <a:buFont typeface="Arial" panose="020B0604020202020204" pitchFamily="34" charset="0"/>
              <a:buChar char="•"/>
            </a:pPr>
            <a:endPar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algn="just">
              <a:lnSpc>
                <a:spcPct val="115000"/>
              </a:lnSpc>
            </a:pPr>
            <a:r>
              <a:rPr lang="en-US" b="1" dirty="0">
                <a:solidFill>
                  <a:schemeClr val="dk1"/>
                </a:solidFill>
                <a:latin typeface="Times New Roman"/>
                <a:ea typeface="Times New Roman"/>
                <a:cs typeface="Times New Roman"/>
                <a:sym typeface="Times New Roman"/>
              </a:rPr>
              <a:t>MODEL DESCRIPTION</a:t>
            </a:r>
            <a:endPar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285750" indent="-285750" algn="just">
              <a:lnSpc>
                <a:spcPct val="115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3 machines and one AGV.IAT Normal (15,0.001)with covariance 0.13,0.26,0.4,0.53 and processing time is kept as Normal(15,0.001) and corresponding machine utilization, output and throughput time for the three machines and AGV, are to be found out.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8006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902940" y="300789"/>
            <a:ext cx="6111472" cy="705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rgbClr val="000000"/>
                </a:solidFill>
              </a:rPr>
              <a:t>ARENA MODEL</a:t>
            </a:r>
            <a:endParaRPr dirty="0">
              <a:solidFill>
                <a:srgbClr val="000000"/>
              </a:solidFill>
            </a:endParaRPr>
          </a:p>
        </p:txBody>
      </p:sp>
      <p:pic>
        <p:nvPicPr>
          <p:cNvPr id="264" name="Google Shape;264;p23"/>
          <p:cNvPicPr preferRelativeResize="0"/>
          <p:nvPr/>
        </p:nvPicPr>
        <p:blipFill>
          <a:blip r:embed="rId3">
            <a:alphaModFix/>
          </a:blip>
          <a:stretch>
            <a:fillRect/>
          </a:stretch>
        </p:blipFill>
        <p:spPr>
          <a:xfrm>
            <a:off x="1095445" y="1299411"/>
            <a:ext cx="9672818" cy="49931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1141425" y="618522"/>
            <a:ext cx="9674964" cy="920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rgbClr val="000000"/>
                </a:solidFill>
              </a:rPr>
              <a:t>Model Verification:</a:t>
            </a:r>
            <a:endParaRPr dirty="0">
              <a:solidFill>
                <a:srgbClr val="000000"/>
              </a:solidFill>
            </a:endParaRPr>
          </a:p>
        </p:txBody>
      </p:sp>
      <p:sp>
        <p:nvSpPr>
          <p:cNvPr id="270" name="Google Shape;270;p24"/>
          <p:cNvSpPr txBox="1">
            <a:spLocks noGrp="1"/>
          </p:cNvSpPr>
          <p:nvPr>
            <p:ph idx="1"/>
          </p:nvPr>
        </p:nvSpPr>
        <p:spPr>
          <a:xfrm>
            <a:off x="1419725" y="2152151"/>
            <a:ext cx="9512181" cy="3671134"/>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Used below common verification methods:</a:t>
            </a:r>
            <a:endParaRPr dirty="0"/>
          </a:p>
          <a:p>
            <a:pPr marL="457200" lvl="0" indent="-371475" algn="l" rtl="0">
              <a:spcBef>
                <a:spcPts val="1000"/>
              </a:spcBef>
              <a:spcAft>
                <a:spcPts val="0"/>
              </a:spcAft>
              <a:buSzPts val="2250"/>
              <a:buChar char="❖"/>
            </a:pPr>
            <a:r>
              <a:rPr lang="en-US" dirty="0"/>
              <a:t>Check Model for errors.</a:t>
            </a:r>
            <a:endParaRPr dirty="0"/>
          </a:p>
          <a:p>
            <a:pPr marL="457200" lvl="0" indent="-371475" algn="l" rtl="0">
              <a:spcBef>
                <a:spcPts val="0"/>
              </a:spcBef>
              <a:spcAft>
                <a:spcPts val="0"/>
              </a:spcAft>
              <a:buSzPts val="2250"/>
              <a:buChar char="❖"/>
            </a:pPr>
            <a:r>
              <a:rPr lang="en-US" dirty="0"/>
              <a:t>Set Max entities arrival to 1.</a:t>
            </a:r>
            <a:endParaRPr dirty="0"/>
          </a:p>
          <a:p>
            <a:pPr marL="457200" lvl="0" indent="-371475" algn="l" rtl="0">
              <a:spcBef>
                <a:spcPts val="0"/>
              </a:spcBef>
              <a:spcAft>
                <a:spcPts val="0"/>
              </a:spcAft>
              <a:buSzPts val="2250"/>
              <a:buChar char="❖"/>
            </a:pPr>
            <a:r>
              <a:rPr lang="en-US" dirty="0"/>
              <a:t>Checked model under extreme conditions (increased interarrival/service times.</a:t>
            </a:r>
            <a:endParaRPr dirty="0"/>
          </a:p>
          <a:p>
            <a:pPr marL="457200" lvl="0" indent="-371475" algn="l" rtl="0">
              <a:spcBef>
                <a:spcPts val="0"/>
              </a:spcBef>
              <a:spcAft>
                <a:spcPts val="0"/>
              </a:spcAft>
              <a:buSzPts val="2250"/>
              <a:buChar char="❖"/>
            </a:pPr>
            <a:r>
              <a:rPr lang="en-US" dirty="0"/>
              <a:t>Changed part type distribution to constant.</a:t>
            </a:r>
            <a:endParaRPr dirty="0"/>
          </a:p>
          <a:p>
            <a:pPr marL="0" lvl="0" indent="0" algn="l" rtl="0">
              <a:spcBef>
                <a:spcPts val="1000"/>
              </a:spcBef>
              <a:spcAft>
                <a:spcPts val="0"/>
              </a:spcAft>
              <a:buNone/>
            </a:pPr>
            <a:endParaRPr dirty="0"/>
          </a:p>
        </p:txBody>
      </p:sp>
      <p:pic>
        <p:nvPicPr>
          <p:cNvPr id="2" name="Picture 1">
            <a:extLst>
              <a:ext uri="{FF2B5EF4-FFF2-40B4-BE49-F238E27FC236}">
                <a16:creationId xmlns:a16="http://schemas.microsoft.com/office/drawing/2014/main" id="{D1293BC6-16B0-1640-8B48-013D65FBB548}"/>
              </a:ext>
            </a:extLst>
          </p:cNvPr>
          <p:cNvPicPr>
            <a:picLocks noChangeAspect="1"/>
          </p:cNvPicPr>
          <p:nvPr/>
        </p:nvPicPr>
        <p:blipFill>
          <a:blip r:embed="rId3"/>
          <a:stretch>
            <a:fillRect/>
          </a:stretch>
        </p:blipFill>
        <p:spPr>
          <a:xfrm>
            <a:off x="7952874" y="3786188"/>
            <a:ext cx="2347646" cy="1772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806116" y="0"/>
            <a:ext cx="6737684" cy="829800"/>
          </a:xfrm>
          <a:prstGeom prst="rect">
            <a:avLst/>
          </a:prstGeom>
        </p:spPr>
        <p:txBody>
          <a:bodyPr spcFirstLastPara="1" wrap="square" lIns="91425" tIns="45700" rIns="91425" bIns="45700" anchor="ctr" anchorCtr="0">
            <a:noAutofit/>
          </a:bodyPr>
          <a:lstStyle/>
          <a:p>
            <a:r>
              <a:rPr lang="en-US" dirty="0"/>
              <a:t>Process Analyzer Results </a:t>
            </a:r>
          </a:p>
        </p:txBody>
      </p:sp>
      <p:pic>
        <p:nvPicPr>
          <p:cNvPr id="281" name="Google Shape;281;p26"/>
          <p:cNvPicPr preferRelativeResize="0"/>
          <p:nvPr/>
        </p:nvPicPr>
        <p:blipFill>
          <a:blip r:embed="rId3">
            <a:alphaModFix/>
          </a:blip>
          <a:stretch>
            <a:fillRect/>
          </a:stretch>
        </p:blipFill>
        <p:spPr>
          <a:xfrm>
            <a:off x="1528010" y="1509204"/>
            <a:ext cx="10072432" cy="2848150"/>
          </a:xfrm>
          <a:prstGeom prst="rect">
            <a:avLst/>
          </a:prstGeom>
          <a:noFill/>
          <a:ln>
            <a:noFill/>
          </a:ln>
        </p:spPr>
      </p:pic>
      <p:sp>
        <p:nvSpPr>
          <p:cNvPr id="282" name="Google Shape;282;p26"/>
          <p:cNvSpPr txBox="1"/>
          <p:nvPr/>
        </p:nvSpPr>
        <p:spPr>
          <a:xfrm>
            <a:off x="1331020" y="4605256"/>
            <a:ext cx="9817800" cy="1783512"/>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Clr>
                <a:srgbClr val="FFFFFF"/>
              </a:buClr>
              <a:buSzPts val="2200"/>
              <a:buFont typeface="Times New Roman"/>
              <a:buChar char="❖"/>
            </a:pPr>
            <a:r>
              <a:rPr lang="en-US" dirty="0">
                <a:latin typeface="Times New Roman"/>
                <a:ea typeface="Times New Roman"/>
                <a:cs typeface="Times New Roman"/>
                <a:sym typeface="Times New Roman"/>
              </a:rPr>
              <a:t>The utilizations, output in numbers and throughput time for the three machines and AGV are obtained as given in the table.</a:t>
            </a:r>
            <a:r>
              <a:rPr lang="en-US" sz="1400" dirty="0">
                <a:solidFill>
                  <a:schemeClr val="dk1"/>
                </a:solidFill>
                <a:latin typeface="Times New Roman"/>
                <a:ea typeface="Times New Roman"/>
                <a:cs typeface="Times New Roman"/>
                <a:sym typeface="Times New Roman"/>
              </a:rPr>
              <a:t> </a:t>
            </a:r>
            <a:r>
              <a:rPr lang="en-US" dirty="0">
                <a:latin typeface="Times New Roman"/>
                <a:ea typeface="Times New Roman"/>
                <a:cs typeface="Times New Roman"/>
                <a:sym typeface="Times New Roman"/>
              </a:rPr>
              <a:t>From the results we can know that machine utilization should not have significant variation  for same  IATs. When IAT are changing from Normal(15,.001) to Normal (15,8) the machine utilization decreases, output decreases and throughput time increases till Scenario 3 and then decreases</a:t>
            </a:r>
            <a:endParaRPr dirty="0">
              <a:latin typeface="Times New Roman"/>
              <a:ea typeface="Times New Roman"/>
              <a:cs typeface="Times New Roman"/>
              <a:sym typeface="Times New Roman"/>
            </a:endParaRPr>
          </a:p>
          <a:p>
            <a:pPr marL="0" lvl="0" indent="0" algn="just" rtl="0">
              <a:lnSpc>
                <a:spcPct val="69235"/>
              </a:lnSpc>
              <a:spcBef>
                <a:spcPts val="0"/>
              </a:spcBef>
              <a:spcAft>
                <a:spcPts val="0"/>
              </a:spcAft>
              <a:buNone/>
            </a:pPr>
            <a:endParaRPr sz="2000" b="1" dirty="0">
              <a:highlight>
                <a:srgbClr val="FFFFFF"/>
              </a:highlight>
              <a:latin typeface="Times New Roman"/>
              <a:ea typeface="Times New Roman"/>
              <a:cs typeface="Times New Roman"/>
              <a:sym typeface="Times New Roman"/>
            </a:endParaRPr>
          </a:p>
          <a:p>
            <a:pPr marL="762000" lvl="0" indent="-228600" algn="just" rtl="0">
              <a:lnSpc>
                <a:spcPct val="115000"/>
              </a:lnSpc>
              <a:spcBef>
                <a:spcPts val="0"/>
              </a:spcBef>
              <a:spcAft>
                <a:spcPts val="0"/>
              </a:spcAft>
              <a:buNone/>
            </a:pPr>
            <a:endParaRPr sz="2000" b="1" dirty="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4" name="Google Shape;295;p28">
            <a:extLst>
              <a:ext uri="{FF2B5EF4-FFF2-40B4-BE49-F238E27FC236}">
                <a16:creationId xmlns:a16="http://schemas.microsoft.com/office/drawing/2014/main" id="{09BC56A8-8B7C-3C41-93B9-46A4EFF04DAB}"/>
              </a:ext>
            </a:extLst>
          </p:cNvPr>
          <p:cNvPicPr preferRelativeResize="0"/>
          <p:nvPr/>
        </p:nvPicPr>
        <p:blipFill>
          <a:blip r:embed="rId3">
            <a:alphaModFix/>
          </a:blip>
          <a:stretch>
            <a:fillRect/>
          </a:stretch>
        </p:blipFill>
        <p:spPr>
          <a:xfrm>
            <a:off x="1707489" y="1291260"/>
            <a:ext cx="8653064" cy="4084894"/>
          </a:xfrm>
          <a:prstGeom prst="rect">
            <a:avLst/>
          </a:prstGeom>
          <a:noFill/>
          <a:ln>
            <a:noFill/>
          </a:ln>
        </p:spPr>
      </p:pic>
      <p:sp>
        <p:nvSpPr>
          <p:cNvPr id="5" name="Rectangle 4">
            <a:extLst>
              <a:ext uri="{FF2B5EF4-FFF2-40B4-BE49-F238E27FC236}">
                <a16:creationId xmlns:a16="http://schemas.microsoft.com/office/drawing/2014/main" id="{D46CC9BE-A608-43D6-BAB5-4F5FC5026059}"/>
              </a:ext>
            </a:extLst>
          </p:cNvPr>
          <p:cNvSpPr/>
          <p:nvPr/>
        </p:nvSpPr>
        <p:spPr>
          <a:xfrm>
            <a:off x="2163507" y="776833"/>
            <a:ext cx="3693575" cy="461665"/>
          </a:xfrm>
          <a:prstGeom prst="rect">
            <a:avLst/>
          </a:prstGeom>
        </p:spPr>
        <p:txBody>
          <a:bodyPr wrap="none">
            <a:spAutoFit/>
          </a:bodyPr>
          <a:lstStyle/>
          <a:p>
            <a:r>
              <a:rPr lang="en-US" sz="2400" b="1" dirty="0"/>
              <a:t>IAT Vs. Machines utilization</a:t>
            </a:r>
          </a:p>
        </p:txBody>
      </p:sp>
      <p:sp>
        <p:nvSpPr>
          <p:cNvPr id="6" name="Rectangle 5">
            <a:extLst>
              <a:ext uri="{FF2B5EF4-FFF2-40B4-BE49-F238E27FC236}">
                <a16:creationId xmlns:a16="http://schemas.microsoft.com/office/drawing/2014/main" id="{553E27FB-9510-4A84-A8CE-DE1E97524B53}"/>
              </a:ext>
            </a:extLst>
          </p:cNvPr>
          <p:cNvSpPr/>
          <p:nvPr/>
        </p:nvSpPr>
        <p:spPr>
          <a:xfrm>
            <a:off x="1400735" y="5588801"/>
            <a:ext cx="9410700" cy="1051506"/>
          </a:xfrm>
          <a:prstGeom prst="rect">
            <a:avLst/>
          </a:prstGeom>
        </p:spPr>
        <p:txBody>
          <a:bodyPr wrap="square">
            <a:spAutoFit/>
          </a:bodyPr>
          <a:lstStyle/>
          <a:p>
            <a:pPr indent="457200" algn="just">
              <a:lnSpc>
                <a:spcPct val="115000"/>
              </a:lnSpc>
            </a:pPr>
            <a:r>
              <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From the above graph it is understood that according to the changes in Inter arrival time </a:t>
            </a:r>
            <a:r>
              <a:rPr lang="ar-SA"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r>
              <a:rPr lang="en-US" sz="28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machine utilization decreases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1346</Words>
  <Application>Microsoft Office PowerPoint</Application>
  <PresentationFormat>Widescreen</PresentationFormat>
  <Paragraphs>153</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 Antiqua</vt:lpstr>
      <vt:lpstr>Calibri</vt:lpstr>
      <vt:lpstr>DejaVu Sans</vt:lpstr>
      <vt:lpstr>Franklin Gothic Book</vt:lpstr>
      <vt:lpstr>Noto Sans Symbols</vt:lpstr>
      <vt:lpstr>Times New Roman</vt:lpstr>
      <vt:lpstr>Twentieth Century</vt:lpstr>
      <vt:lpstr>Wingdings</vt:lpstr>
      <vt:lpstr>Crop</vt:lpstr>
      <vt:lpstr>project Title: EVALUATION OF AGV CAPACITY IN A FLEXIBLE ‎MANUFACTURING SYSTEM</vt:lpstr>
      <vt:lpstr>ABSTRACT &amp; INTRODUCTION </vt:lpstr>
      <vt:lpstr>DATA OVERVIEW</vt:lpstr>
      <vt:lpstr>DATA OVERVIEW</vt:lpstr>
      <vt:lpstr>First Hypothesis:</vt:lpstr>
      <vt:lpstr>ARENA MODEL</vt:lpstr>
      <vt:lpstr>Model Verification:</vt:lpstr>
      <vt:lpstr>Process Analyzer Results </vt:lpstr>
      <vt:lpstr>PowerPoint Presentation</vt:lpstr>
      <vt:lpstr>PowerPoint Presentation</vt:lpstr>
      <vt:lpstr>Inter arrival time vs Throughput Time</vt:lpstr>
      <vt:lpstr>RESULT &amp; CONCLUSION </vt:lpstr>
      <vt:lpstr>Conclusion of 1 hypothesis:‎ </vt:lpstr>
      <vt:lpstr>Second Hypothesis:</vt:lpstr>
      <vt:lpstr>Process Analyzer Results </vt:lpstr>
      <vt:lpstr>Number of AGV v/s Machine utilization </vt:lpstr>
      <vt:lpstr>Number of AGV v/s Throughput utilization </vt:lpstr>
      <vt:lpstr>Number of AGV v/s Output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EVALUATION OF AGV CAPACITY IN A FLEXIBLE ‎MANUFACTURING SYSTEM</dc:title>
  <dc:creator>Mohamed arafa</dc:creator>
  <cp:lastModifiedBy>Mohamed arafa</cp:lastModifiedBy>
  <cp:revision>9</cp:revision>
  <dcterms:created xsi:type="dcterms:W3CDTF">2020-05-01T03:21:04Z</dcterms:created>
  <dcterms:modified xsi:type="dcterms:W3CDTF">2020-05-01T04:30:51Z</dcterms:modified>
</cp:coreProperties>
</file>