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35" r:id="rId5"/>
    <p:sldId id="258" r:id="rId6"/>
    <p:sldId id="2440" r:id="rId7"/>
    <p:sldId id="2530" r:id="rId8"/>
    <p:sldId id="2439" r:id="rId9"/>
    <p:sldId id="2531" r:id="rId10"/>
    <p:sldId id="2532" r:id="rId11"/>
    <p:sldId id="2441" r:id="rId12"/>
    <p:sldId id="2533" r:id="rId13"/>
    <p:sldId id="2545" r:id="rId14"/>
    <p:sldId id="2538" r:id="rId15"/>
    <p:sldId id="2543" r:id="rId16"/>
    <p:sldId id="2546" r:id="rId17"/>
    <p:sldId id="2539" r:id="rId18"/>
    <p:sldId id="2540" r:id="rId19"/>
    <p:sldId id="2541" r:id="rId20"/>
    <p:sldId id="2542" r:id="rId21"/>
    <p:sldId id="2544" r:id="rId22"/>
    <p:sldId id="243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62E"/>
    <a:srgbClr val="A53F52"/>
    <a:srgbClr val="B8465C"/>
    <a:srgbClr val="E99757"/>
    <a:srgbClr val="898989"/>
    <a:srgbClr val="2F3342"/>
    <a:srgbClr val="2C2153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584" autoAdjust="0"/>
  </p:normalViewPr>
  <p:slideViewPr>
    <p:cSldViewPr snapToGrid="0">
      <p:cViewPr varScale="1">
        <p:scale>
          <a:sx n="88" d="100"/>
          <a:sy n="88" d="100"/>
        </p:scale>
        <p:origin x="5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b="1" dirty="0"/>
              <a:t>Shipping System</a:t>
            </a:r>
            <a:endParaRPr 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41634" y="382376"/>
            <a:ext cx="6518695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Technical </a:t>
            </a:r>
            <a:r>
              <a:rPr lang="en-US" sz="2800" dirty="0" smtClean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Implementation </a:t>
            </a:r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2386" y="3105835"/>
            <a:ext cx="95398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What did we use? </a:t>
            </a:r>
            <a:br>
              <a:rPr lang="en-US" sz="6600" dirty="0"/>
            </a:br>
            <a:r>
              <a:rPr lang="en-US" sz="6600" dirty="0"/>
              <a:t>And why?</a:t>
            </a:r>
            <a:endParaRPr lang="ar-EG" sz="6600" dirty="0"/>
          </a:p>
        </p:txBody>
      </p:sp>
    </p:spTree>
    <p:extLst>
      <p:ext uri="{BB962C8B-B14F-4D97-AF65-F5344CB8AC3E}">
        <p14:creationId xmlns:p14="http://schemas.microsoft.com/office/powerpoint/2010/main" val="25072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6518695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Technical Implementation: </a:t>
            </a:r>
            <a:r>
              <a:rPr lang="en-US" sz="2400" dirty="0"/>
              <a:t>Utilizes .NET Core MVC</a:t>
            </a:r>
            <a:r>
              <a:rPr lang="en-US" sz="24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</a:t>
            </a: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386" y="2063761"/>
            <a:ext cx="10483273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Advantages of the Chosen Technology: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+mj-ea"/>
                <a:cs typeface="+mj-cs"/>
              </a:rPr>
              <a:t>We used MVC because it meets the Requirements of the system</a:t>
            </a:r>
            <a:endParaRPr lang="ar-EG" sz="2400" dirty="0">
              <a:latin typeface="+mj-lt"/>
              <a:ea typeface="+mj-ea"/>
              <a:cs typeface="+mj-cs"/>
            </a:endParaRP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+mj-ea"/>
                <a:cs typeface="+mj-cs"/>
              </a:rPr>
              <a:t>A main advantage of MVC is separation of concern. Separation of concern means we divide the application Model, Control and View.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+mj-ea"/>
                <a:cs typeface="+mj-cs"/>
              </a:rPr>
              <a:t>We can easily maintain our application because of the separation of concern.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+mj-ea"/>
                <a:cs typeface="+mj-cs"/>
              </a:rPr>
              <a:t>In the same time we can split many developers work at a time. It  will not affects  one developer work to another developer work. 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38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511051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 smtClean="0"/>
              <a:t>Demonstration</a:t>
            </a:r>
            <a:endParaRPr lang="en-US" sz="48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511051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 smtClean="0"/>
              <a:t>Future </a:t>
            </a:r>
            <a:r>
              <a:rPr lang="en-US" sz="4800" dirty="0"/>
              <a:t>E</a:t>
            </a:r>
            <a:r>
              <a:rPr lang="en-US" sz="4800" dirty="0" smtClean="0"/>
              <a:t>nhancements</a:t>
            </a:r>
            <a:endParaRPr lang="en-US" sz="48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6518695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Future Enhancements</a:t>
            </a:r>
            <a:endParaRPr lang="en-US" sz="24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2386" y="2063761"/>
            <a:ext cx="1048327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What will we do in future: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Improved User Interface / </a:t>
            </a:r>
            <a:r>
              <a:rPr lang="en-US" sz="2400" dirty="0">
                <a:latin typeface="+mj-lt"/>
              </a:rPr>
              <a:t>User </a:t>
            </a:r>
            <a:r>
              <a:rPr lang="en-US" sz="2400" dirty="0" smtClean="0">
                <a:latin typeface="+mj-lt"/>
              </a:rPr>
              <a:t>Experience.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Social Media Integration.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Data Analytics and Reporting.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Making Chat Between Users.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Notifications For Users.</a:t>
            </a:r>
            <a:endParaRPr lang="en-US" sz="2400" dirty="0">
              <a:latin typeface="+mj-lt"/>
              <a:ea typeface="+mj-ea"/>
              <a:cs typeface="+mj-cs"/>
            </a:endParaRPr>
          </a:p>
          <a:p>
            <a:pPr lvl="1" algn="just">
              <a:spcAft>
                <a:spcPts val="1800"/>
              </a:spcAft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05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511051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Challenges &amp; Solutions 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4900983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Types of Challenges</a:t>
            </a: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2109" y="1987869"/>
            <a:ext cx="1048327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u="sng" dirty="0">
                <a:latin typeface="+mj-lt"/>
                <a:ea typeface="+mj-ea"/>
                <a:cs typeface="+mj-cs"/>
              </a:rPr>
              <a:t>Business Challenges:</a:t>
            </a:r>
          </a:p>
          <a:p>
            <a:pPr marL="914400" lvl="1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+mj-ea"/>
                <a:cs typeface="+mj-cs"/>
              </a:rPr>
              <a:t>Understanding the business of the project.</a:t>
            </a:r>
          </a:p>
          <a:p>
            <a:pPr marL="914400" lvl="1" indent="-45720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u="sng" dirty="0">
                <a:latin typeface="+mj-lt"/>
                <a:ea typeface="+mj-ea"/>
                <a:cs typeface="+mj-cs"/>
              </a:rPr>
              <a:t>Technical Challenges: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+mj-ea"/>
                <a:cs typeface="+mj-cs"/>
              </a:rPr>
              <a:t>Git &amp; GitHub</a:t>
            </a:r>
          </a:p>
          <a:p>
            <a:pPr marL="914400" lvl="1" indent="-457200" algn="just">
              <a:spcAft>
                <a:spcPts val="1800"/>
              </a:spcAft>
              <a:buFont typeface="+mj-lt"/>
              <a:buAutoNum type="arabicPeriod"/>
            </a:pPr>
            <a:r>
              <a:rPr lang="en-US" sz="2400" dirty="0">
                <a:latin typeface="+mj-lt"/>
                <a:ea typeface="+mj-ea"/>
                <a:cs typeface="+mj-cs"/>
              </a:rPr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39155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7" y="1275082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4900983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Smart Solutions</a:t>
            </a:r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4" name="Picture 3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1B137604-C358-689B-F15A-7DD352EF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2502258"/>
            <a:ext cx="4756548" cy="35228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2138D4-0F47-D202-E4DF-021EA9C0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4" y="2502258"/>
            <a:ext cx="5216900" cy="3522816"/>
          </a:xfrm>
          <a:prstGeom prst="rect">
            <a:avLst/>
          </a:prstGeom>
        </p:spPr>
      </p:pic>
      <p:sp>
        <p:nvSpPr>
          <p:cNvPr id="8" name="Rounded Rectangle 16">
            <a:extLst>
              <a:ext uri="{FF2B5EF4-FFF2-40B4-BE49-F238E27FC236}">
                <a16:creationId xmlns:a16="http://schemas.microsoft.com/office/drawing/2014/main" id="{575E1774-76E9-302B-9488-8841F8A67BC8}"/>
              </a:ext>
            </a:extLst>
          </p:cNvPr>
          <p:cNvSpPr/>
          <p:nvPr/>
        </p:nvSpPr>
        <p:spPr>
          <a:xfrm>
            <a:off x="1264769" y="1531668"/>
            <a:ext cx="4900983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Data Table(Bootstrap &amp;jQuery)</a:t>
            </a:r>
          </a:p>
        </p:txBody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611B6511-DC62-0F63-2B95-B68F1341B32F}"/>
              </a:ext>
            </a:extLst>
          </p:cNvPr>
          <p:cNvSpPr/>
          <p:nvPr/>
        </p:nvSpPr>
        <p:spPr>
          <a:xfrm>
            <a:off x="6782031" y="1547144"/>
            <a:ext cx="4900983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Boot Box (jQuery)</a:t>
            </a:r>
          </a:p>
        </p:txBody>
      </p:sp>
    </p:spTree>
    <p:extLst>
      <p:ext uri="{BB962C8B-B14F-4D97-AF65-F5344CB8AC3E}">
        <p14:creationId xmlns:p14="http://schemas.microsoft.com/office/powerpoint/2010/main" val="15707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511051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29" y="3266387"/>
            <a:ext cx="10787270" cy="830649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371714"/>
            <a:ext cx="5251450" cy="2574755"/>
          </a:xfrm>
        </p:spPr>
        <p:txBody>
          <a:bodyPr>
            <a:normAutofit fontScale="90000"/>
          </a:bodyPr>
          <a:lstStyle/>
          <a:p>
            <a:r>
              <a:rPr lang="en-US" dirty="0"/>
              <a:t>Shipping </a:t>
            </a:r>
            <a:r>
              <a:rPr lang="en-US" dirty="0" smtClean="0"/>
              <a:t>System Management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9"/>
          <p:cNvSpPr txBox="1">
            <a:spLocks/>
          </p:cNvSpPr>
          <p:nvPr/>
        </p:nvSpPr>
        <p:spPr>
          <a:xfrm>
            <a:off x="795305" y="1849022"/>
            <a:ext cx="10597146" cy="2120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1" cap="none" spc="0" dirty="0"/>
          </a:p>
        </p:txBody>
      </p:sp>
      <p:sp>
        <p:nvSpPr>
          <p:cNvPr id="9" name="Rounded Rectangle 8"/>
          <p:cNvSpPr/>
          <p:nvPr/>
        </p:nvSpPr>
        <p:spPr>
          <a:xfrm>
            <a:off x="2681205" y="333213"/>
            <a:ext cx="6825346" cy="11711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50587" y="1849022"/>
            <a:ext cx="10068128" cy="3970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Introduction </a:t>
            </a:r>
          </a:p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Project Overview </a:t>
            </a:r>
          </a:p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Technical Implementation </a:t>
            </a:r>
          </a:p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Demonstration </a:t>
            </a:r>
          </a:p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 smtClean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Future </a:t>
            </a: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Enhancements </a:t>
            </a:r>
            <a:endParaRPr lang="en-US" sz="2400" dirty="0" smtClean="0">
              <a:solidFill>
                <a:srgbClr val="B8465C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Challenges and Solutions </a:t>
            </a:r>
            <a:endParaRPr lang="en-US" sz="2400" dirty="0">
              <a:solidFill>
                <a:srgbClr val="B8465C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  <a:p>
            <a:pPr marL="171450" indent="-457200">
              <a:lnSpc>
                <a:spcPct val="150000"/>
              </a:lnSpc>
              <a:buSzPct val="138000"/>
              <a:buFont typeface="ae_AlMothnna" panose="020B0803030604020204" pitchFamily="34" charset="-78"/>
              <a:buChar char="•"/>
            </a:pPr>
            <a:r>
              <a:rPr lang="en-US" sz="2400" dirty="0">
                <a:solidFill>
                  <a:srgbClr val="B8465C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1460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336" y="2918298"/>
            <a:ext cx="5518120" cy="1955259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6045037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Introduction</a:t>
            </a: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636" y="1824124"/>
            <a:ext cx="7436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53F52"/>
              </a:buClr>
              <a:buFont typeface="Arial" panose="020B0604020202020204" pitchFamily="34" charset="0"/>
              <a:buChar char="•"/>
              <a:tabLst>
                <a:tab pos="442913" algn="l"/>
              </a:tabLst>
            </a:pPr>
            <a:endParaRPr lang="en-US" sz="2800" dirty="0">
              <a:solidFill>
                <a:srgbClr val="002060"/>
              </a:solidFill>
            </a:endParaRPr>
          </a:p>
          <a:p>
            <a:pPr marL="342900" indent="-342900" algn="just">
              <a:buClr>
                <a:srgbClr val="A53F52"/>
              </a:buClr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n-US" sz="2800" dirty="0"/>
              <a:t>Team Members :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800" dirty="0"/>
              <a:t>Mahmoud Taha Mahmoud 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800" dirty="0"/>
              <a:t>Mohamed Abdel Wahab Kandel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800" dirty="0"/>
              <a:t>Rizk Ahmed Rizk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800" dirty="0"/>
              <a:t>Mostafa Ahmed Abdelsalam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800" dirty="0"/>
              <a:t>Mohamed Nabil Gomaa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800" dirty="0"/>
              <a:t>Salah Mohamed Abdelhamid</a:t>
            </a:r>
          </a:p>
          <a:p>
            <a:pPr marL="971550" lvl="1" indent="-51435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6045037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Introduction</a:t>
            </a: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636" y="1824124"/>
            <a:ext cx="108309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rgbClr val="A53F52"/>
              </a:buClr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n-US" sz="2800" dirty="0"/>
              <a:t>Project Purpose :</a:t>
            </a:r>
          </a:p>
          <a:p>
            <a:pPr algn="just">
              <a:buClr>
                <a:srgbClr val="A53F52"/>
              </a:buClr>
              <a:tabLst>
                <a:tab pos="442913" algn="l"/>
              </a:tabLst>
            </a:pPr>
            <a:r>
              <a:rPr lang="en-US" sz="2400" dirty="0"/>
              <a:t>	The purpose of the Shipping Management System is to provide an efficient and streamlined solution for managing shipping operations. It aims to automate various tasks involved in the shipping process.</a:t>
            </a:r>
          </a:p>
          <a:p>
            <a:pPr algn="just">
              <a:buClr>
                <a:srgbClr val="A53F52"/>
              </a:buClr>
              <a:tabLst>
                <a:tab pos="442913" algn="l"/>
              </a:tabLst>
            </a:pPr>
            <a:endParaRPr lang="en-US" sz="2400" dirty="0"/>
          </a:p>
          <a:p>
            <a:pPr marL="342900" indent="-342900" algn="just">
              <a:buClr>
                <a:srgbClr val="A53F52"/>
              </a:buClr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n-US" sz="2400" dirty="0"/>
              <a:t>Project objective :</a:t>
            </a:r>
          </a:p>
          <a:p>
            <a:pPr marL="914400" lvl="1" indent="-45720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400" dirty="0"/>
              <a:t>Centralized Management</a:t>
            </a:r>
          </a:p>
          <a:p>
            <a:pPr marL="914400" lvl="1" indent="-45720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400" dirty="0"/>
              <a:t>User-friendly and automated system</a:t>
            </a:r>
          </a:p>
          <a:p>
            <a:pPr marL="914400" lvl="1" indent="-457200" algn="just">
              <a:buClr>
                <a:srgbClr val="A53F52"/>
              </a:buClr>
              <a:buFont typeface="+mj-lt"/>
              <a:buAutoNum type="arabicPeriod"/>
              <a:tabLst>
                <a:tab pos="442913" algn="l"/>
              </a:tabLst>
            </a:pPr>
            <a:r>
              <a:rPr lang="en-US" sz="2400" dirty="0" smtClean="0"/>
              <a:t>Ensuring </a:t>
            </a:r>
            <a:r>
              <a:rPr lang="en-US" sz="2400" dirty="0"/>
              <a:t>effective invoice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66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511051"/>
            <a:ext cx="5251450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2387" y="0"/>
            <a:ext cx="0" cy="304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32386" y="1245346"/>
            <a:ext cx="0" cy="54412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65131" y="382376"/>
            <a:ext cx="4623233" cy="76691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99757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Project Overview</a:t>
            </a:r>
          </a:p>
        </p:txBody>
      </p:sp>
      <p:sp>
        <p:nvSpPr>
          <p:cNvPr id="18" name="Oval 17"/>
          <p:cNvSpPr/>
          <p:nvPr/>
        </p:nvSpPr>
        <p:spPr>
          <a:xfrm rot="1493721">
            <a:off x="648928" y="382376"/>
            <a:ext cx="766916" cy="766916"/>
          </a:xfrm>
          <a:prstGeom prst="ellipse">
            <a:avLst/>
          </a:prstGeom>
          <a:gradFill flip="none" rotWithShape="1">
            <a:gsLst>
              <a:gs pos="0">
                <a:srgbClr val="E99757"/>
              </a:gs>
              <a:gs pos="3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gradFill flip="none" rotWithShape="1">
              <a:gsLst>
                <a:gs pos="10000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509" y="2883943"/>
            <a:ext cx="10483273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Trader: Simplifies order creation, tracking, and delivery management.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Employee: Streamlines administrative tasks and enhances operational efficiency.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Representative: Provides easy access to assigned tasks and real-time updates.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Pain points: Manual processes, lack of coordination, time-consuming tasks.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Target users: Traders, employees, representatives in shipping companies.</a:t>
            </a:r>
          </a:p>
          <a:p>
            <a:pPr marL="342900" indent="-3429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ea typeface="+mj-ea"/>
                <a:cs typeface="+mj-cs"/>
              </a:rPr>
              <a:t>User Management: Effortlessly manage user roles and permissions.</a:t>
            </a:r>
          </a:p>
        </p:txBody>
      </p:sp>
      <p:pic>
        <p:nvPicPr>
          <p:cNvPr id="1026" name="Picture 2" descr="Delivery Order: Get to Know The Definition, Function and Components">
            <a:extLst>
              <a:ext uri="{FF2B5EF4-FFF2-40B4-BE49-F238E27FC236}">
                <a16:creationId xmlns:a16="http://schemas.microsoft.com/office/drawing/2014/main" id="{C0A5441F-C7D8-2148-2F0C-AB9A5096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300" y="30419"/>
            <a:ext cx="4640643" cy="297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2"/>
          <a:stretch/>
        </p:blipFill>
        <p:spPr>
          <a:xfrm>
            <a:off x="0" y="0"/>
            <a:ext cx="683854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82" y="2511051"/>
            <a:ext cx="5251450" cy="1661297"/>
          </a:xfrm>
        </p:spPr>
        <p:txBody>
          <a:bodyPr>
            <a:noAutofit/>
          </a:bodyPr>
          <a:lstStyle/>
          <a:p>
            <a:r>
              <a:rPr lang="en-US" sz="4800" dirty="0"/>
              <a:t>Technical Implementation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308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ae_AlMothnna</vt:lpstr>
      <vt:lpstr>Arial</vt:lpstr>
      <vt:lpstr>Bebas</vt:lpstr>
      <vt:lpstr>Calibri</vt:lpstr>
      <vt:lpstr>Calibri Light</vt:lpstr>
      <vt:lpstr>Gill Sans</vt:lpstr>
      <vt:lpstr>Times New Roman</vt:lpstr>
      <vt:lpstr>Wingdings</vt:lpstr>
      <vt:lpstr>Office Theme</vt:lpstr>
      <vt:lpstr>Shipping System</vt:lpstr>
      <vt:lpstr>Shipping System Management</vt:lpstr>
      <vt:lpstr>PowerPoint Presentation</vt:lpstr>
      <vt:lpstr>Introduction</vt:lpstr>
      <vt:lpstr>PowerPoint Presentation</vt:lpstr>
      <vt:lpstr>PowerPoint Presentation</vt:lpstr>
      <vt:lpstr>Project Overview</vt:lpstr>
      <vt:lpstr>PowerPoint Presentation</vt:lpstr>
      <vt:lpstr>Technical Implementation</vt:lpstr>
      <vt:lpstr>PowerPoint Presentation</vt:lpstr>
      <vt:lpstr>PowerPoint Presentation</vt:lpstr>
      <vt:lpstr>Demonstration</vt:lpstr>
      <vt:lpstr>Future Enhancements</vt:lpstr>
      <vt:lpstr>PowerPoint Presentation</vt:lpstr>
      <vt:lpstr>Challenges &amp; Solutions 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2023-04-04T08:48:55Z</dcterms:created>
  <dcterms:modified xsi:type="dcterms:W3CDTF">2023-07-11T23:58:15Z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