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91915\Desktop\employee_data.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autoTitleDeleted val="1"/>
    <c:plotArea>
      <c:layout/>
      <c:barChart>
        <c:barDir val="col"/>
        <c:grouping val="clustered"/>
        <c:varyColors val="0"/>
        <c:ser>
          <c:idx val="0"/>
          <c:order val="0"/>
          <c:tx>
            <c:strRef>
              <c:f>[employee_data.csv]Sheet1!$B$3:$B$4</c:f>
              <c:strCache>
                <c:ptCount val="1"/>
                <c:pt idx="0">
                  <c:v>1</c:v>
                </c:pt>
              </c:strCache>
            </c:strRef>
          </c:tx>
          <c:spPr>
            <a:solidFill>
              <a:schemeClr val="accent1"/>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[employee_data.csv]Sheet1!$B$5:$B$15</c:f>
              <c:numCache>
                <c:formatCode>General</c:formatCode>
                <c:ptCount val="10"/>
                <c:pt idx="0">
                  <c:v>10.0</c:v>
                </c:pt>
                <c:pt idx="1">
                  <c:v>10.0</c:v>
                </c:pt>
                <c:pt idx="2">
                  <c:v>12.0</c:v>
                </c:pt>
                <c:pt idx="3">
                  <c:v>9.0</c:v>
                </c:pt>
                <c:pt idx="4">
                  <c:v>7.0</c:v>
                </c:pt>
                <c:pt idx="5">
                  <c:v>11.0</c:v>
                </c:pt>
                <c:pt idx="6">
                  <c:v>10.0</c:v>
                </c:pt>
                <c:pt idx="7">
                  <c:v>10.0</c:v>
                </c:pt>
                <c:pt idx="8">
                  <c:v>10.0</c:v>
                </c:pt>
                <c:pt idx="9">
                  <c:v>7.0</c:v>
                </c:pt>
              </c:numCache>
            </c:numRef>
          </c:val>
        </c:ser>
        <c:ser>
          <c:idx val="1"/>
          <c:order val="1"/>
          <c:tx>
            <c:strRef>
              <c:f>[employee_data.csv]Sheet1!$C$3:$C$4</c:f>
              <c:strCache>
                <c:ptCount val="1"/>
                <c:pt idx="0">
                  <c:v>2</c:v>
                </c:pt>
              </c:strCache>
            </c:strRef>
          </c:tx>
          <c:spPr>
            <a:solidFill>
              <a:schemeClr val="accent2"/>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[employee_data.csv]Sheet1!$C$5:$C$15</c:f>
              <c:numCache>
                <c:formatCode>General</c:formatCode>
                <c:ptCount val="10"/>
                <c:pt idx="0">
                  <c:v>20.0</c:v>
                </c:pt>
                <c:pt idx="1">
                  <c:v>26.0</c:v>
                </c:pt>
                <c:pt idx="2">
                  <c:v>12.0</c:v>
                </c:pt>
                <c:pt idx="3">
                  <c:v>18.0</c:v>
                </c:pt>
                <c:pt idx="4">
                  <c:v>17.0</c:v>
                </c:pt>
                <c:pt idx="5">
                  <c:v>15.0</c:v>
                </c:pt>
                <c:pt idx="6">
                  <c:v>23.0</c:v>
                </c:pt>
                <c:pt idx="7">
                  <c:v>16.0</c:v>
                </c:pt>
                <c:pt idx="8">
                  <c:v>21.0</c:v>
                </c:pt>
                <c:pt idx="9">
                  <c:v>16.0</c:v>
                </c:pt>
              </c:numCache>
            </c:numRef>
          </c:val>
        </c:ser>
        <c:ser>
          <c:idx val="2"/>
          <c:order val="2"/>
          <c:tx>
            <c:strRef>
              <c:f>[employee_data.csv]Sheet1!$D$3:$D$4</c:f>
              <c:strCache>
                <c:ptCount val="1"/>
                <c:pt idx="0">
                  <c:v>3</c:v>
                </c:pt>
              </c:strCache>
            </c:strRef>
          </c:tx>
          <c:spPr>
            <a:solidFill>
              <a:schemeClr val="accent3"/>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[employee_data.csv]Sheet1!$D$5:$D$15</c:f>
              <c:numCache>
                <c:formatCode>General</c:formatCode>
                <c:ptCount val="10"/>
                <c:pt idx="0">
                  <c:v>51.0</c:v>
                </c:pt>
                <c:pt idx="1">
                  <c:v>53.0</c:v>
                </c:pt>
                <c:pt idx="2">
                  <c:v>52.0</c:v>
                </c:pt>
                <c:pt idx="3">
                  <c:v>60.0</c:v>
                </c:pt>
                <c:pt idx="4">
                  <c:v>56.0</c:v>
                </c:pt>
                <c:pt idx="5">
                  <c:v>56.0</c:v>
                </c:pt>
                <c:pt idx="6">
                  <c:v>49.0</c:v>
                </c:pt>
                <c:pt idx="7">
                  <c:v>44.0</c:v>
                </c:pt>
                <c:pt idx="8">
                  <c:v>52.0</c:v>
                </c:pt>
                <c:pt idx="9">
                  <c:v>56.0</c:v>
                </c:pt>
              </c:numCache>
            </c:numRef>
          </c:val>
        </c:ser>
        <c:ser>
          <c:idx val="3"/>
          <c:order val="3"/>
          <c:tx>
            <c:strRef>
              <c:f>[employee_data.csv]Sheet1!$E$3:$E$4</c:f>
              <c:strCache>
                <c:ptCount val="1"/>
                <c:pt idx="0">
                  <c:v>4</c:v>
                </c:pt>
              </c:strCache>
            </c:strRef>
          </c:tx>
          <c:spPr>
            <a:solidFill>
              <a:schemeClr val="accent4"/>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[employee_data.csv]Sheet1!$E$5:$E$15</c:f>
              <c:numCache>
                <c:formatCode>General</c:formatCode>
                <c:ptCount val="10"/>
                <c:pt idx="0">
                  <c:v>11.0</c:v>
                </c:pt>
                <c:pt idx="1">
                  <c:v>17.0</c:v>
                </c:pt>
                <c:pt idx="2">
                  <c:v>12.0</c:v>
                </c:pt>
                <c:pt idx="3">
                  <c:v>10.0</c:v>
                </c:pt>
                <c:pt idx="4">
                  <c:v>14.0</c:v>
                </c:pt>
                <c:pt idx="5">
                  <c:v>16.0</c:v>
                </c:pt>
                <c:pt idx="6">
                  <c:v>16.0</c:v>
                </c:pt>
                <c:pt idx="7">
                  <c:v>13.0</c:v>
                </c:pt>
                <c:pt idx="8">
                  <c:v>12.0</c:v>
                </c:pt>
                <c:pt idx="9">
                  <c:v>17.0</c:v>
                </c:pt>
              </c:numCache>
            </c:numRef>
          </c:val>
        </c:ser>
        <c:ser>
          <c:idx val="4"/>
          <c:order val="4"/>
          <c:tx>
            <c:strRef>
              <c:f>[employee_data.csv]Sheet1!$F$3:$F$4</c:f>
              <c:strCache>
                <c:ptCount val="1"/>
                <c:pt idx="0">
                  <c:v>5</c:v>
                </c:pt>
              </c:strCache>
            </c:strRef>
          </c:tx>
          <c:spPr>
            <a:solidFill>
              <a:schemeClr val="accent5"/>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[employee_data.csv]Sheet1!$F$5:$F$15</c:f>
              <c:numCache>
                <c:formatCode>General</c:formatCode>
                <c:ptCount val="10"/>
                <c:pt idx="0">
                  <c:v>16.0</c:v>
                </c:pt>
                <c:pt idx="1">
                  <c:v>10.0</c:v>
                </c:pt>
                <c:pt idx="2">
                  <c:v>11.0</c:v>
                </c:pt>
                <c:pt idx="3">
                  <c:v>9.0</c:v>
                </c:pt>
                <c:pt idx="4">
                  <c:v>6.0</c:v>
                </c:pt>
                <c:pt idx="5">
                  <c:v>7.0</c:v>
                </c:pt>
                <c:pt idx="6">
                  <c:v>10.0</c:v>
                </c:pt>
                <c:pt idx="7">
                  <c:v>13.0</c:v>
                </c:pt>
                <c:pt idx="8">
                  <c:v>4.0</c:v>
                </c:pt>
                <c:pt idx="9">
                  <c:v>5.0</c:v>
                </c:pt>
              </c:numCache>
            </c:numRef>
          </c:val>
        </c:ser>
        <c:dLbls>
          <c:showLegendKey val="0"/>
          <c:showVal val="0"/>
          <c:showCatName val="0"/>
          <c:showSerName val="0"/>
          <c:showPercent val="0"/>
          <c:showBubbleSize val="0"/>
        </c:dLbls>
        <c:gapWidth val="246"/>
        <c:overlap val="-28"/>
        <c:axId val="892969942"/>
        <c:axId val="241445465"/>
      </c:barChart>
      <c:catAx>
        <c:axId val="89296994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41445465"/>
        <c:crosses val="autoZero"/>
        <c:auto val="1"/>
        <c:lblAlgn val="ctr"/>
        <c:lblOffset val="100"/>
        <c:noMultiLvlLbl val="0"/>
      </c:catAx>
      <c:valAx>
        <c:axId val="241445465"/>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92969942"/>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5" y="990595"/>
            <a:ext cx="1743075" cy="1333495"/>
            <a:chOff x="742950" y="1104895"/>
            <a:chExt cx="1743075" cy="1333495"/>
          </a:xfrm>
        </p:grpSpPr>
        <p:sp>
          <p:nvSpPr>
            <p:cNvPr id="1048596" name="object 3"/>
            <p:cNvSpPr/>
            <p:nvPr/>
          </p:nvSpPr>
          <p:spPr>
            <a:xfrm>
              <a:off x="742950" y="1381129"/>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a:pPr/>
            </a:p>
          </p:txBody>
        </p:sp>
        <p:sp>
          <p:nvSpPr>
            <p:cNvPr id="1048597" name="object 4"/>
            <p:cNvSpPr/>
            <p:nvPr/>
          </p:nvSpPr>
          <p:spPr>
            <a:xfrm>
              <a:off x="1838329" y="1104895"/>
              <a:ext cx="647695" cy="561970"/>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a:pPr/>
            </a:p>
          </p:txBody>
        </p:sp>
      </p:grpSp>
      <p:sp>
        <p:nvSpPr>
          <p:cNvPr id="1048598" name="object 5"/>
          <p:cNvSpPr/>
          <p:nvPr/>
        </p:nvSpPr>
        <p:spPr>
          <a:xfrm>
            <a:off x="3752854" y="1190620"/>
            <a:ext cx="1666879" cy="1438279"/>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a:pPr/>
          </a:p>
        </p:txBody>
      </p:sp>
      <p:sp>
        <p:nvSpPr>
          <p:cNvPr id="1048599" name="object 6"/>
          <p:cNvSpPr/>
          <p:nvPr/>
        </p:nvSpPr>
        <p:spPr>
          <a:xfrm>
            <a:off x="3800475" y="5229225"/>
            <a:ext cx="723904" cy="619120"/>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a:pPr/>
          </a:p>
        </p:txBody>
      </p:sp>
      <p:sp>
        <p:nvSpPr>
          <p:cNvPr id="1048600" name="object 7"/>
          <p:cNvSpPr txBox="1">
            <a:spLocks noGrp="1"/>
          </p:cNvSpPr>
          <p:nvPr>
            <p:ph type="ctrTitle"/>
          </p:nvPr>
        </p:nvSpPr>
        <p:spPr>
          <a:xfrm>
            <a:off x="-828675" y="19659"/>
            <a:ext cx="9982204" cy="1001562"/>
          </a:xfrm>
          <a:prstGeom prst="rect"/>
        </p:spPr>
        <p:txBody>
          <a:bodyPr bIns="0" lIns="0" rIns="0" rtlCol="0" tIns="16510" vert="horz" wrap="square">
            <a:spAutoFit/>
          </a:bodyPr>
          <a:p>
            <a:pPr marL="3213738"/>
            <a:r>
              <a:rPr b="1">
                <a:solidFill>
                  <a:srgbClr val="0F0F0F"/>
                </a:solidFill>
                <a:latin typeface="Times New Roman"/>
                <a:cs typeface="Times New Roman"/>
              </a:rPr>
              <a:t>Employee Data Analysis using Excel</a:t>
            </a:r>
            <a:r>
              <a:rPr b="1">
                <a:solidFill>
                  <a:srgbClr val="0F0F0F"/>
                </a:solidFill>
                <a:latin typeface="Times New Roman"/>
                <a:cs typeface="Times New Roman"/>
              </a:rPr>
              <a:t> </a:t>
            </a:r>
            <a:br>
              <a:rPr b="1">
                <a:solidFill>
                  <a:srgbClr val="0F0F0F"/>
                </a:solidFill>
              </a:rPr>
            </a:br>
          </a:p>
        </p:txBody>
      </p:sp>
      <p:pic>
        <p:nvPicPr>
          <p:cNvPr id="2097152" name="object 9"/>
          <p:cNvPicPr>
            <a:picLocks/>
          </p:cNvPicPr>
          <p:nvPr/>
        </p:nvPicPr>
        <p:blipFill>
          <a:blip xmlns:r="http://schemas.openxmlformats.org/officeDocument/2006/relationships" r:embed="rId1" cstate="print"/>
          <a:stretch>
            <a:fillRect/>
          </a:stretch>
        </p:blipFill>
        <p:spPr>
          <a:xfrm>
            <a:off x="676270" y="6467479"/>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4">
              <a:lnSpc>
                <a:spcPct val="100000"/>
              </a:lnSpc>
              <a:spcBef>
                <a:spcPts val="55"/>
              </a:spcBef>
            </a:pPr>
            <a:r>
              <a:rPr/>
              <a:t>1</a:t>
            </a:r>
          </a:p>
        </p:txBody>
      </p:sp>
      <p:sp>
        <p:nvSpPr>
          <p:cNvPr id="1048602" name="TextBox 13"/>
          <p:cNvSpPr txBox="1"/>
          <p:nvPr/>
        </p:nvSpPr>
        <p:spPr>
          <a:xfrm>
            <a:off x="2554546" y="3314155"/>
            <a:ext cx="8610604" cy="1869444"/>
          </a:xfrm>
          <a:prstGeom prst="rect"/>
          <a:noFill/>
        </p:spPr>
        <p:txBody>
          <a:bodyPr rtlCol="0" wrap="square">
            <a:spAutoFit/>
          </a:bodyPr>
          <a:p>
            <a:pPr/>
            <a:r>
              <a:rPr sz="2400"/>
              <a:t>STUDENT NAME</a:t>
            </a:r>
            <a:r>
              <a:rPr sz="2400">
                <a:latin typeface="Arial"/>
              </a:rPr>
              <a:t>:</a:t>
            </a:r>
            <a:r>
              <a:rPr sz="2400">
                <a:latin typeface="Arial"/>
              </a:rPr>
              <a:t> MOHAMED NAZEER .R</a:t>
            </a:r>
          </a:p>
          <a:p>
            <a:pPr/>
            <a:r>
              <a:rPr sz="2400"/>
              <a:t>REGISTER NO:   asunm1611d22cm110</a:t>
            </a:r>
          </a:p>
          <a:p>
            <a:pPr/>
            <a:r>
              <a:rPr sz="2400"/>
              <a:t>DEPARTMENT:B COM [ COMMERCE]</a:t>
            </a:r>
          </a:p>
          <a:p>
            <a:pPr/>
            <a:r>
              <a:rPr sz="2400"/>
              <a:t>COLLEGE : PATRICIAN COLLEGE OF ARTS AND SCIENCE</a:t>
            </a:r>
          </a:p>
          <a:p>
            <a:pPr/>
            <a:r>
              <a:rPr sz="240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Title 9"/>
          <p:cNvSpPr>
            <a:spLocks noGrp="1"/>
          </p:cNvSpPr>
          <p:nvPr>
            <p:ph type="ctrTitle"/>
          </p:nvPr>
        </p:nvSpPr>
        <p:spPr>
          <a:xfrm>
            <a:off x="522861" y="426462"/>
            <a:ext cx="5800850" cy="800100"/>
          </a:xfrm>
        </p:spPr>
        <p:txBody>
          <a:bodyPr/>
          <a:p>
            <a:pPr/>
            <a:r>
              <a:rPr b="1" sz="5400"/>
              <a:t>MODELLING</a:t>
            </a:r>
          </a:p>
        </p:txBody>
      </p:sp>
      <p:sp>
        <p:nvSpPr>
          <p:cNvPr id="1048684" name="Subtitle 10"/>
          <p:cNvSpPr>
            <a:spLocks noGrp="1"/>
          </p:cNvSpPr>
          <p:nvPr>
            <p:ph type="subTitle" idx="4"/>
          </p:nvPr>
        </p:nvSpPr>
        <p:spPr>
          <a:xfrm>
            <a:off x="472436" y="1929133"/>
            <a:ext cx="9890759" cy="2188205"/>
          </a:xfrm>
        </p:spPr>
        <p:txBody>
          <a:bodyPr>
            <a:noAutofit/>
          </a:bodyPr>
          <a:p>
            <a:pPr/>
            <a:r>
              <a:rPr sz="3200"/>
              <a:t>THE DATA GIVEN WAS USED TO MAKE A PIVOT TABLE AND A CHART WHICH REPRESENTS THE EMPLOYEE ANALYSIS . IT IS USEFUL IN AN ORGANIZATION FOR VARIOUS PURPOSES .</a:t>
            </a:r>
          </a:p>
          <a:p>
            <a:pPr/>
            <a:r>
              <a:rPr sz="3200"/>
              <a:t>FURTHER THESE PROVIDE AS A TOOL FOR DEVELOPMENT IN AN ORGANIZATION</a:t>
            </a:r>
          </a:p>
          <a:p>
            <a:pPr/>
          </a:p>
        </p:txBody>
      </p:sp>
      <p:sp>
        <p:nvSpPr>
          <p:cNvPr id="1048685" name="object 5"/>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pPr/>
          </a:p>
        </p:txBody>
      </p:sp>
      <p:pic>
        <p:nvPicPr>
          <p:cNvPr id="2097166" name="object 6"/>
          <p:cNvPicPr>
            <a:picLocks/>
          </p:cNvPicPr>
          <p:nvPr/>
        </p:nvPicPr>
        <p:blipFill>
          <a:blip xmlns:r="http://schemas.openxmlformats.org/officeDocument/2006/relationships" r:embed="rId1" cstate="print"/>
          <a:stretch>
            <a:fillRect/>
          </a:stretch>
        </p:blipFill>
        <p:spPr>
          <a:xfrm>
            <a:off x="1666879" y="6467479"/>
            <a:ext cx="76195" cy="177798"/>
          </a:xfrm>
          <a:prstGeom prst="rect"/>
        </p:spPr>
      </p:pic>
      <p:sp>
        <p:nvSpPr>
          <p:cNvPr id="1048686" name="object 9"/>
          <p:cNvSpPr txBox="1"/>
          <p:nvPr/>
        </p:nvSpPr>
        <p:spPr>
          <a:xfrm>
            <a:off x="11277218" y="6473339"/>
            <a:ext cx="228600" cy="175900"/>
          </a:xfrm>
          <a:prstGeom prst="rect"/>
        </p:spPr>
        <p:txBody>
          <a:bodyPr bIns="0" lIns="0" rIns="0" rtlCol="0" tIns="6985" vert="horz" wrap="square">
            <a:spAutoFit/>
          </a:bodyPr>
          <a:p>
            <a:pPr marL="38104">
              <a:lnSpc>
                <a:spcPct val="100000"/>
              </a:lnSpc>
              <a:spcBef>
                <a:spcPts val="55"/>
              </a:spcBef>
            </a:pPr>
            <a:r>
              <a:rPr sz="1100">
                <a:solidFill>
                  <a:srgbClr val="2D936B"/>
                </a:solidFill>
                <a:latin typeface="Trebuchet MS"/>
                <a:cs typeface="Trebuchet MS"/>
              </a:rPr>
              <a:t>10</a:t>
            </a:r>
          </a:p>
        </p:txBody>
      </p:sp>
      <p:sp>
        <p:nvSpPr>
          <p:cNvPr id="1048687" name="object 3"/>
          <p:cNvSpPr/>
          <p:nvPr/>
        </p:nvSpPr>
        <p:spPr>
          <a:xfrm>
            <a:off x="10058400" y="52513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p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object 3"/>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pPr/>
          </a:p>
        </p:txBody>
      </p:sp>
      <p:sp>
        <p:nvSpPr>
          <p:cNvPr id="1048689" name="object 4"/>
          <p:cNvSpPr/>
          <p:nvPr/>
        </p:nvSpPr>
        <p:spPr>
          <a:xfrm>
            <a:off x="6696079" y="1695454"/>
            <a:ext cx="314325" cy="323854"/>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pPr/>
          </a:p>
        </p:txBody>
      </p:sp>
      <p:sp>
        <p:nvSpPr>
          <p:cNvPr id="1048690" name="object 5"/>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pPr/>
          </a:p>
        </p:txBody>
      </p:sp>
      <p:pic>
        <p:nvPicPr>
          <p:cNvPr id="2097167" name="object 6"/>
          <p:cNvPicPr>
            <a:picLocks/>
          </p:cNvPicPr>
          <p:nvPr/>
        </p:nvPicPr>
        <p:blipFill>
          <a:blip xmlns:r="http://schemas.openxmlformats.org/officeDocument/2006/relationships" r:embed="rId2" cstate="print"/>
          <a:stretch>
            <a:fillRect/>
          </a:stretch>
        </p:blipFill>
        <p:spPr>
          <a:xfrm>
            <a:off x="1666879" y="6467479"/>
            <a:ext cx="76195" cy="177798"/>
          </a:xfrm>
          <a:prstGeom prst="rect"/>
        </p:spPr>
      </p:pic>
      <p:sp>
        <p:nvSpPr>
          <p:cNvPr id="1048691" name="object 7"/>
          <p:cNvSpPr txBox="1">
            <a:spLocks noGrp="1"/>
          </p:cNvSpPr>
          <p:nvPr>
            <p:ph type="title"/>
          </p:nvPr>
        </p:nvSpPr>
        <p:spPr>
          <a:xfrm>
            <a:off x="755325" y="385441"/>
            <a:ext cx="2437134" cy="1461134"/>
          </a:xfrm>
          <a:prstGeom prst="rect"/>
        </p:spPr>
        <p:txBody>
          <a:bodyPr bIns="0" lIns="0" rIns="0" rtlCol="0" tIns="13335" vert="horz" wrap="square">
            <a:spAutoFit/>
          </a:bodyPr>
          <a:p>
            <a:pPr marL="12696">
              <a:lnSpc>
                <a:spcPct val="100000"/>
              </a:lnSpc>
              <a:spcBef>
                <a:spcPts val="105"/>
              </a:spcBef>
            </a:pPr>
            <a:r>
              <a:rPr/>
              <a:t>R</a:t>
            </a:r>
            <a:r>
              <a:rPr/>
              <a:t>E</a:t>
            </a:r>
            <a:r>
              <a:rPr/>
              <a:t>S</a:t>
            </a:r>
            <a:r>
              <a:rPr/>
              <a:t>U</a:t>
            </a:r>
            <a:r>
              <a:rPr/>
              <a:t>L</a:t>
            </a:r>
            <a:r>
              <a:rPr/>
              <a:t>TS</a:t>
            </a:r>
          </a:p>
        </p:txBody>
      </p:sp>
      <p:sp>
        <p:nvSpPr>
          <p:cNvPr id="1048692" name="object 9"/>
          <p:cNvSpPr txBox="1"/>
          <p:nvPr/>
        </p:nvSpPr>
        <p:spPr>
          <a:xfrm>
            <a:off x="11277218" y="6473339"/>
            <a:ext cx="228600" cy="175900"/>
          </a:xfrm>
          <a:prstGeom prst="rect"/>
        </p:spPr>
        <p:txBody>
          <a:bodyPr bIns="0" lIns="0" rIns="0" rtlCol="0" tIns="6985" vert="horz" wrap="square">
            <a:spAutoFit/>
          </a:bodyPr>
          <a:p>
            <a:pPr marL="38104">
              <a:lnSpc>
                <a:spcPct val="100000"/>
              </a:lnSpc>
              <a:spcBef>
                <a:spcPts val="55"/>
              </a:spcBef>
            </a:pPr>
            <a:r>
              <a:rPr sz="1100">
                <a:solidFill>
                  <a:srgbClr val="2D936B"/>
                </a:solidFill>
                <a:latin typeface="Trebuchet MS"/>
                <a:cs typeface="Trebuchet MS"/>
              </a:rPr>
              <a:t>11</a:t>
            </a:r>
          </a:p>
        </p:txBody>
      </p:sp>
      <p:graphicFrame>
        <p:nvGraphicFramePr>
          <p:cNvPr id="4194304" name="Chart 7"/>
          <p:cNvGraphicFramePr>
            <a:graphicFrameLocks/>
          </p:cNvGraphicFramePr>
          <p:nvPr/>
        </p:nvGraphicFramePr>
        <p:xfrm>
          <a:off x="2737485" y="1550670"/>
          <a:ext cx="6129655" cy="41408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3" name="Title 1"/>
          <p:cNvSpPr>
            <a:spLocks noGrp="1"/>
          </p:cNvSpPr>
          <p:nvPr>
            <p:ph type="title"/>
          </p:nvPr>
        </p:nvSpPr>
        <p:spPr>
          <a:xfrm>
            <a:off x="755325" y="385441"/>
            <a:ext cx="10681329" cy="738499"/>
          </a:xfrm>
        </p:spPr>
        <p:txBody>
          <a:bodyPr/>
          <a:p>
            <a:pPr/>
            <a:r>
              <a:rPr>
                <a:latin typeface="Times New Roman"/>
                <a:cs typeface="Times New Roman"/>
              </a:rPr>
              <a:t>conclusion</a:t>
            </a:r>
          </a:p>
        </p:txBody>
      </p:sp>
      <p:sp>
        <p:nvSpPr>
          <p:cNvPr id="1048694" name="Text Placeholder 4"/>
          <p:cNvSpPr>
            <a:spLocks noGrp="1"/>
          </p:cNvSpPr>
          <p:nvPr>
            <p:ph type="body" idx="1"/>
          </p:nvPr>
        </p:nvSpPr>
        <p:spPr>
          <a:xfrm>
            <a:off x="609604" y="1577345"/>
            <a:ext cx="8727444" cy="1472561"/>
          </a:xfrm>
        </p:spPr>
        <p:txBody>
          <a:bodyPr wrap="square">
            <a:noAutofit/>
          </a:bodyPr>
          <a:p>
            <a:pPr/>
            <a:r>
              <a:rPr sz="3200"/>
              <a:t>BY USING THESE ABOVE INFORMATION WE ARE ABLE TO CONCLUDE THAT THE EMPLOYEES DATA CAN BE ANALYSED IN AN EFFECTIVE AND PRODUCTIVE WAY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1995"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pPr/>
          </a:p>
        </p:txBody>
      </p:sp>
      <p:grpSp>
        <p:nvGrpSpPr>
          <p:cNvPr id="27" name="object 3"/>
          <p:cNvGrpSpPr/>
          <p:nvPr/>
        </p:nvGrpSpPr>
        <p:grpSpPr>
          <a:xfrm>
            <a:off x="7443843" y="0"/>
            <a:ext cx="4752979" cy="6863078"/>
            <a:chOff x="7443843" y="0"/>
            <a:chExt cx="4752979" cy="6863078"/>
          </a:xfrm>
        </p:grpSpPr>
        <p:sp>
          <p:nvSpPr>
            <p:cNvPr id="1048611" name="object 4"/>
            <p:cNvSpPr/>
            <p:nvPr/>
          </p:nvSpPr>
          <p:spPr>
            <a:xfrm>
              <a:off x="9377427" y="4827"/>
              <a:ext cx="1218567" cy="6853549"/>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pPr/>
            </a:p>
          </p:txBody>
        </p:sp>
        <p:sp>
          <p:nvSpPr>
            <p:cNvPr id="1048612" name="object 5"/>
            <p:cNvSpPr/>
            <p:nvPr/>
          </p:nvSpPr>
          <p:spPr>
            <a:xfrm>
              <a:off x="7448615" y="3694895"/>
              <a:ext cx="4743450" cy="3163565"/>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pPr/>
            </a:p>
          </p:txBody>
        </p:sp>
        <p:sp>
          <p:nvSpPr>
            <p:cNvPr id="1048613" name="object 6"/>
            <p:cNvSpPr/>
            <p:nvPr/>
          </p:nvSpPr>
          <p:spPr>
            <a:xfrm>
              <a:off x="9182104" y="0"/>
              <a:ext cx="3009904"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5293"/>
              </a:srgbClr>
            </a:solidFill>
          </p:spPr>
          <p:txBody>
            <a:bodyPr bIns="0" lIns="0" rIns="0" rtlCol="0" tIns="0" wrap="square"/>
            <a:p>
              <a:pPr/>
            </a:p>
          </p:txBody>
        </p:sp>
        <p:sp>
          <p:nvSpPr>
            <p:cNvPr id="1048614" name="object 7"/>
            <p:cNvSpPr/>
            <p:nvPr/>
          </p:nvSpPr>
          <p:spPr>
            <a:xfrm>
              <a:off x="9602874" y="0"/>
              <a:ext cx="2589525"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215"/>
              </a:srgbClr>
            </a:solidFill>
          </p:spPr>
          <p:txBody>
            <a:bodyPr bIns="0" lIns="0" rIns="0" rtlCol="0" tIns="0" wrap="square"/>
            <a:p>
              <a:pPr/>
            </a:p>
          </p:txBody>
        </p:sp>
        <p:sp>
          <p:nvSpPr>
            <p:cNvPr id="1048615" name="object 8"/>
            <p:cNvSpPr/>
            <p:nvPr/>
          </p:nvSpPr>
          <p:spPr>
            <a:xfrm>
              <a:off x="8934445" y="3047995"/>
              <a:ext cx="3257550" cy="3810004"/>
            </a:xfrm>
            <a:custGeom>
              <a:avLst/>
              <a:ahLst/>
              <a:rect l="l" t="t" r="r" b="b"/>
              <a:pathLst>
                <a:path w="3257550" h="3810000">
                  <a:moveTo>
                    <a:pt x="3257550" y="0"/>
                  </a:moveTo>
                  <a:lnTo>
                    <a:pt x="0" y="3810000"/>
                  </a:lnTo>
                  <a:lnTo>
                    <a:pt x="3257550" y="3810000"/>
                  </a:lnTo>
                  <a:lnTo>
                    <a:pt x="3257550" y="0"/>
                  </a:lnTo>
                  <a:close/>
                </a:path>
              </a:pathLst>
            </a:custGeom>
            <a:solidFill>
              <a:srgbClr val="17AFE3">
                <a:alpha val="65097"/>
              </a:srgbClr>
            </a:solidFill>
          </p:spPr>
          <p:txBody>
            <a:bodyPr bIns="0" lIns="0" rIns="0" rtlCol="0" tIns="0" wrap="square"/>
            <a:p>
              <a:pPr/>
            </a:p>
          </p:txBody>
        </p:sp>
        <p:sp>
          <p:nvSpPr>
            <p:cNvPr id="1048616" name="object 9"/>
            <p:cNvSpPr/>
            <p:nvPr/>
          </p:nvSpPr>
          <p:spPr>
            <a:xfrm>
              <a:off x="9337927" y="0"/>
              <a:ext cx="2854318"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49411"/>
              </a:srgbClr>
            </a:solidFill>
          </p:spPr>
          <p:txBody>
            <a:bodyPr bIns="0" lIns="0" rIns="0" rtlCol="0" tIns="0" wrap="square"/>
            <a:p>
              <a:pPr/>
            </a:p>
          </p:txBody>
        </p:sp>
        <p:sp>
          <p:nvSpPr>
            <p:cNvPr id="1048617" name="object 10"/>
            <p:cNvSpPr/>
            <p:nvPr/>
          </p:nvSpPr>
          <p:spPr>
            <a:xfrm>
              <a:off x="10896604" y="0"/>
              <a:ext cx="1295404"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69410"/>
              </a:srgbClr>
            </a:solidFill>
          </p:spPr>
          <p:txBody>
            <a:bodyPr bIns="0" lIns="0" rIns="0" rtlCol="0" tIns="0" wrap="square"/>
            <a:p>
              <a:pPr/>
            </a:p>
          </p:txBody>
        </p:sp>
        <p:sp>
          <p:nvSpPr>
            <p:cNvPr id="1048618" name="object 11"/>
            <p:cNvSpPr/>
            <p:nvPr/>
          </p:nvSpPr>
          <p:spPr>
            <a:xfrm>
              <a:off x="10936244"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214"/>
              </a:srgbClr>
            </a:solidFill>
          </p:spPr>
          <p:txBody>
            <a:bodyPr bIns="0" lIns="0" rIns="0" rtlCol="0" tIns="0" wrap="square"/>
            <a:p>
              <a:pPr/>
            </a:p>
          </p:txBody>
        </p:sp>
        <p:sp>
          <p:nvSpPr>
            <p:cNvPr id="1048619" name="object 12"/>
            <p:cNvSpPr/>
            <p:nvPr/>
          </p:nvSpPr>
          <p:spPr>
            <a:xfrm>
              <a:off x="10372725" y="3590920"/>
              <a:ext cx="1819270" cy="3267079"/>
            </a:xfrm>
            <a:custGeom>
              <a:avLst/>
              <a:ahLst/>
              <a:rect l="l" t="t" r="r" b="b"/>
              <a:pathLst>
                <a:path w="1819275" h="3267075">
                  <a:moveTo>
                    <a:pt x="1819275" y="0"/>
                  </a:moveTo>
                  <a:lnTo>
                    <a:pt x="0" y="3267075"/>
                  </a:lnTo>
                  <a:lnTo>
                    <a:pt x="1819275" y="3267075"/>
                  </a:lnTo>
                  <a:lnTo>
                    <a:pt x="1819275" y="0"/>
                  </a:lnTo>
                  <a:close/>
                </a:path>
              </a:pathLst>
            </a:custGeom>
            <a:solidFill>
              <a:srgbClr val="17AFE3">
                <a:alpha val="65097"/>
              </a:srgbClr>
            </a:solidFill>
          </p:spPr>
          <p:txBody>
            <a:bodyPr bIns="0" lIns="0" rIns="0" rtlCol="0" tIns="0" wrap="square"/>
            <a:p>
              <a:pPr/>
            </a:p>
          </p:txBody>
        </p:sp>
      </p:grpSp>
      <p:sp>
        <p:nvSpPr>
          <p:cNvPr id="1048620" name="object 13"/>
          <p:cNvSpPr/>
          <p:nvPr/>
        </p:nvSpPr>
        <p:spPr>
          <a:xfrm>
            <a:off x="0" y="4010029"/>
            <a:ext cx="447670" cy="2847970"/>
          </a:xfrm>
          <a:custGeom>
            <a:avLst/>
            <a:ahLst/>
            <a:rect l="l" t="t" r="r" b="b"/>
            <a:pathLst>
              <a:path w="447675" h="2847975">
                <a:moveTo>
                  <a:pt x="0" y="0"/>
                </a:moveTo>
                <a:lnTo>
                  <a:pt x="0" y="2847975"/>
                </a:lnTo>
                <a:lnTo>
                  <a:pt x="447675" y="2847975"/>
                </a:lnTo>
                <a:lnTo>
                  <a:pt x="0" y="0"/>
                </a:lnTo>
                <a:close/>
              </a:path>
            </a:pathLst>
          </a:custGeom>
          <a:solidFill>
            <a:srgbClr val="5FCAEE">
              <a:alpha val="69410"/>
            </a:srgbClr>
          </a:solidFill>
        </p:spPr>
        <p:txBody>
          <a:bodyPr bIns="0" lIns="0" rIns="0" rtlCol="0" tIns="0" wrap="square"/>
          <a:p>
            <a:pPr/>
          </a:p>
        </p:txBody>
      </p:sp>
      <p:sp>
        <p:nvSpPr>
          <p:cNvPr id="1048621" name="object 14"/>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pPr/>
          </a:p>
        </p:txBody>
      </p:sp>
      <p:sp>
        <p:nvSpPr>
          <p:cNvPr id="1048622" name="object 15"/>
          <p:cNvSpPr/>
          <p:nvPr/>
        </p:nvSpPr>
        <p:spPr>
          <a:xfrm>
            <a:off x="6696079" y="1695454"/>
            <a:ext cx="314325" cy="323854"/>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pPr/>
          </a:p>
        </p:txBody>
      </p:sp>
      <p:sp>
        <p:nvSpPr>
          <p:cNvPr id="1048623" name="object 16"/>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pPr/>
          </a:p>
        </p:txBody>
      </p:sp>
      <p:sp>
        <p:nvSpPr>
          <p:cNvPr id="1048624" name="object 17"/>
          <p:cNvSpPr txBox="1">
            <a:spLocks noGrp="1"/>
          </p:cNvSpPr>
          <p:nvPr>
            <p:ph type="title"/>
          </p:nvPr>
        </p:nvSpPr>
        <p:spPr>
          <a:xfrm>
            <a:off x="739768" y="829623"/>
            <a:ext cx="3909696" cy="638807"/>
          </a:xfrm>
          <a:prstGeom prst="rect"/>
        </p:spPr>
        <p:txBody>
          <a:bodyPr bIns="0" lIns="0" rIns="0" rtlCol="0" tIns="16510" vert="horz" wrap="square">
            <a:spAutoFit/>
          </a:bodyPr>
          <a:p>
            <a:pPr marL="12696">
              <a:lnSpc>
                <a:spcPct val="100000"/>
              </a:lnSpc>
              <a:spcBef>
                <a:spcPts val="130"/>
              </a:spcBef>
            </a:pPr>
            <a:r>
              <a:rPr sz="4250"/>
              <a:t>PROJECT</a:t>
            </a:r>
            <a:r>
              <a:rPr sz="4250"/>
              <a:t> </a:t>
            </a:r>
            <a:r>
              <a:rPr sz="4250"/>
              <a:t>TITLE</a:t>
            </a:r>
          </a:p>
        </p:txBody>
      </p:sp>
      <p:grpSp>
        <p:nvGrpSpPr>
          <p:cNvPr id="28" name="object 18"/>
          <p:cNvGrpSpPr/>
          <p:nvPr/>
        </p:nvGrpSpPr>
        <p:grpSpPr>
          <a:xfrm>
            <a:off x="466729" y="6410329"/>
            <a:ext cx="3705220" cy="295279"/>
            <a:chOff x="466729" y="6410329"/>
            <a:chExt cx="3705220" cy="295279"/>
          </a:xfrm>
        </p:grpSpPr>
        <p:pic>
          <p:nvPicPr>
            <p:cNvPr id="2097153" name="object 19"/>
            <p:cNvPicPr>
              <a:picLocks/>
            </p:cNvPicPr>
            <p:nvPr/>
          </p:nvPicPr>
          <p:blipFill>
            <a:blip xmlns:r="http://schemas.openxmlformats.org/officeDocument/2006/relationships" r:embed="rId1" cstate="print"/>
            <a:stretch>
              <a:fillRect/>
            </a:stretch>
          </p:blipFill>
          <p:spPr>
            <a:xfrm>
              <a:off x="676270" y="6467479"/>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9" y="6410329"/>
              <a:ext cx="3705220" cy="295279"/>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4">
              <a:lnSpc>
                <a:spcPct val="100000"/>
              </a:lnSpc>
              <a:spcBef>
                <a:spcPts val="55"/>
              </a:spcBef>
            </a:pPr>
            <a:r>
              <a:rPr/>
              <a:t>2</a:t>
            </a:r>
          </a:p>
        </p:txBody>
      </p:sp>
      <p:sp>
        <p:nvSpPr>
          <p:cNvPr id="1048626" name="TextBox 22"/>
          <p:cNvSpPr txBox="1"/>
          <p:nvPr/>
        </p:nvSpPr>
        <p:spPr>
          <a:xfrm>
            <a:off x="1217521" y="2123270"/>
            <a:ext cx="8593233" cy="1412244"/>
          </a:xfrm>
          <a:prstGeom prst="rect"/>
          <a:noFill/>
        </p:spPr>
        <p:txBody>
          <a:bodyPr rtlCol="0" wrap="square">
            <a:spAutoFit/>
          </a:bodyPr>
          <a:p>
            <a:pPr/>
            <a:r>
              <a:rPr b="1" sz="4400">
                <a:solidFill>
                  <a:srgbClr val="0F0F0F"/>
                </a:solidFill>
                <a:latin typeface="Times New Roman"/>
                <a:cs typeface="Times New Roman"/>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195" y="28575"/>
            <a:ext cx="12481707"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pPr/>
          </a:p>
        </p:txBody>
      </p:sp>
      <p:grpSp>
        <p:nvGrpSpPr>
          <p:cNvPr id="30" name="object 3"/>
          <p:cNvGrpSpPr/>
          <p:nvPr/>
        </p:nvGrpSpPr>
        <p:grpSpPr>
          <a:xfrm>
            <a:off x="7443843" y="0"/>
            <a:ext cx="4752979" cy="6863078"/>
            <a:chOff x="7443843" y="0"/>
            <a:chExt cx="4752979" cy="6863078"/>
          </a:xfrm>
        </p:grpSpPr>
        <p:sp>
          <p:nvSpPr>
            <p:cNvPr id="1048628" name="object 4"/>
            <p:cNvSpPr/>
            <p:nvPr/>
          </p:nvSpPr>
          <p:spPr>
            <a:xfrm>
              <a:off x="9377427" y="4827"/>
              <a:ext cx="1218567" cy="6853549"/>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pPr/>
            </a:p>
          </p:txBody>
        </p:sp>
        <p:sp>
          <p:nvSpPr>
            <p:cNvPr id="1048629" name="object 5"/>
            <p:cNvSpPr/>
            <p:nvPr/>
          </p:nvSpPr>
          <p:spPr>
            <a:xfrm>
              <a:off x="7448615" y="3694895"/>
              <a:ext cx="4743450" cy="3163565"/>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pPr/>
            </a:p>
          </p:txBody>
        </p:sp>
        <p:sp>
          <p:nvSpPr>
            <p:cNvPr id="1048630" name="object 6"/>
            <p:cNvSpPr/>
            <p:nvPr/>
          </p:nvSpPr>
          <p:spPr>
            <a:xfrm>
              <a:off x="9182104" y="0"/>
              <a:ext cx="3009904"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5293"/>
              </a:srgbClr>
            </a:solidFill>
          </p:spPr>
          <p:txBody>
            <a:bodyPr bIns="0" lIns="0" rIns="0" rtlCol="0" tIns="0" wrap="square"/>
            <a:p>
              <a:pPr/>
            </a:p>
          </p:txBody>
        </p:sp>
        <p:sp>
          <p:nvSpPr>
            <p:cNvPr id="1048631" name="object 7"/>
            <p:cNvSpPr/>
            <p:nvPr/>
          </p:nvSpPr>
          <p:spPr>
            <a:xfrm>
              <a:off x="9602874" y="0"/>
              <a:ext cx="2589525"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215"/>
              </a:srgbClr>
            </a:solidFill>
          </p:spPr>
          <p:txBody>
            <a:bodyPr bIns="0" lIns="0" rIns="0" rtlCol="0" tIns="0" wrap="square"/>
            <a:p>
              <a:pPr/>
            </a:p>
          </p:txBody>
        </p:sp>
        <p:sp>
          <p:nvSpPr>
            <p:cNvPr id="1048632" name="object 8"/>
            <p:cNvSpPr/>
            <p:nvPr/>
          </p:nvSpPr>
          <p:spPr>
            <a:xfrm>
              <a:off x="8934445" y="3047995"/>
              <a:ext cx="3257550" cy="3810004"/>
            </a:xfrm>
            <a:custGeom>
              <a:avLst/>
              <a:ahLst/>
              <a:rect l="l" t="t" r="r" b="b"/>
              <a:pathLst>
                <a:path w="3257550" h="3810000">
                  <a:moveTo>
                    <a:pt x="3257550" y="0"/>
                  </a:moveTo>
                  <a:lnTo>
                    <a:pt x="0" y="3810000"/>
                  </a:lnTo>
                  <a:lnTo>
                    <a:pt x="3257550" y="3810000"/>
                  </a:lnTo>
                  <a:lnTo>
                    <a:pt x="3257550" y="0"/>
                  </a:lnTo>
                  <a:close/>
                </a:path>
              </a:pathLst>
            </a:custGeom>
            <a:solidFill>
              <a:srgbClr val="17AFE3">
                <a:alpha val="65097"/>
              </a:srgbClr>
            </a:solidFill>
          </p:spPr>
          <p:txBody>
            <a:bodyPr bIns="0" lIns="0" rIns="0" rtlCol="0" tIns="0" wrap="square"/>
            <a:p>
              <a:pPr/>
            </a:p>
          </p:txBody>
        </p:sp>
        <p:sp>
          <p:nvSpPr>
            <p:cNvPr id="1048633" name="object 9"/>
            <p:cNvSpPr/>
            <p:nvPr/>
          </p:nvSpPr>
          <p:spPr>
            <a:xfrm>
              <a:off x="9337927" y="0"/>
              <a:ext cx="2854318"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49411"/>
              </a:srgbClr>
            </a:solidFill>
          </p:spPr>
          <p:txBody>
            <a:bodyPr bIns="0" lIns="0" rIns="0" rtlCol="0" tIns="0" wrap="square"/>
            <a:p>
              <a:pPr/>
            </a:p>
          </p:txBody>
        </p:sp>
        <p:sp>
          <p:nvSpPr>
            <p:cNvPr id="1048634" name="object 10"/>
            <p:cNvSpPr/>
            <p:nvPr/>
          </p:nvSpPr>
          <p:spPr>
            <a:xfrm>
              <a:off x="10896604" y="0"/>
              <a:ext cx="1295404"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69410"/>
              </a:srgbClr>
            </a:solidFill>
          </p:spPr>
          <p:txBody>
            <a:bodyPr bIns="0" lIns="0" rIns="0" rtlCol="0" tIns="0" wrap="square"/>
            <a:p>
              <a:pPr/>
            </a:p>
          </p:txBody>
        </p:sp>
        <p:sp>
          <p:nvSpPr>
            <p:cNvPr id="1048635" name="object 11"/>
            <p:cNvSpPr/>
            <p:nvPr/>
          </p:nvSpPr>
          <p:spPr>
            <a:xfrm>
              <a:off x="10936244"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214"/>
              </a:srgbClr>
            </a:solidFill>
          </p:spPr>
          <p:txBody>
            <a:bodyPr bIns="0" lIns="0" rIns="0" rtlCol="0" tIns="0" wrap="square"/>
            <a:p>
              <a:pPr/>
            </a:p>
          </p:txBody>
        </p:sp>
        <p:sp>
          <p:nvSpPr>
            <p:cNvPr id="1048636" name="object 12"/>
            <p:cNvSpPr/>
            <p:nvPr/>
          </p:nvSpPr>
          <p:spPr>
            <a:xfrm>
              <a:off x="10372725" y="3590920"/>
              <a:ext cx="1819270" cy="3267079"/>
            </a:xfrm>
            <a:custGeom>
              <a:avLst/>
              <a:ahLst/>
              <a:rect l="l" t="t" r="r" b="b"/>
              <a:pathLst>
                <a:path w="1819275" h="3267075">
                  <a:moveTo>
                    <a:pt x="1819275" y="0"/>
                  </a:moveTo>
                  <a:lnTo>
                    <a:pt x="0" y="3267075"/>
                  </a:lnTo>
                  <a:lnTo>
                    <a:pt x="1819275" y="3267075"/>
                  </a:lnTo>
                  <a:lnTo>
                    <a:pt x="1819275" y="0"/>
                  </a:lnTo>
                  <a:close/>
                </a:path>
              </a:pathLst>
            </a:custGeom>
            <a:solidFill>
              <a:srgbClr val="17AFE3">
                <a:alpha val="65097"/>
              </a:srgbClr>
            </a:solidFill>
          </p:spPr>
          <p:txBody>
            <a:bodyPr bIns="0" lIns="0" rIns="0" rtlCol="0" tIns="0" wrap="square"/>
            <a:p>
              <a:pPr/>
            </a:p>
          </p:txBody>
        </p:sp>
      </p:grpSp>
      <p:sp>
        <p:nvSpPr>
          <p:cNvPr id="1048637" name="object 13"/>
          <p:cNvSpPr/>
          <p:nvPr/>
        </p:nvSpPr>
        <p:spPr>
          <a:xfrm>
            <a:off x="0" y="4010029"/>
            <a:ext cx="447670" cy="2847970"/>
          </a:xfrm>
          <a:custGeom>
            <a:avLst/>
            <a:ahLst/>
            <a:rect l="l" t="t" r="r" b="b"/>
            <a:pathLst>
              <a:path w="447675" h="2847975">
                <a:moveTo>
                  <a:pt x="0" y="0"/>
                </a:moveTo>
                <a:lnTo>
                  <a:pt x="0" y="2847975"/>
                </a:lnTo>
                <a:lnTo>
                  <a:pt x="447675" y="2847975"/>
                </a:lnTo>
                <a:lnTo>
                  <a:pt x="0" y="0"/>
                </a:lnTo>
                <a:close/>
              </a:path>
            </a:pathLst>
          </a:custGeom>
          <a:solidFill>
            <a:srgbClr val="5FCAEE">
              <a:alpha val="69410"/>
            </a:srgbClr>
          </a:solidFill>
        </p:spPr>
        <p:txBody>
          <a:bodyPr bIns="0" lIns="0" rIns="0" rtlCol="0" tIns="0" wrap="square"/>
          <a:p>
            <a:pPr/>
          </a:p>
        </p:txBody>
      </p:sp>
      <p:sp>
        <p:nvSpPr>
          <p:cNvPr id="1048638" name="object 14"/>
          <p:cNvSpPr txBox="1"/>
          <p:nvPr/>
        </p:nvSpPr>
        <p:spPr>
          <a:xfrm>
            <a:off x="752479" y="6486036"/>
            <a:ext cx="1773561" cy="166371"/>
          </a:xfrm>
          <a:prstGeom prst="rect"/>
        </p:spPr>
        <p:txBody>
          <a:bodyPr bIns="0" lIns="0" rIns="0" rtlCol="0" tIns="0" vert="horz" wrap="square">
            <a:spAutoFit/>
          </a:bodyPr>
          <a:p>
            <a:pPr>
              <a:lnSpc>
                <a:spcPts val="1275"/>
              </a:lnSpc>
            </a:pPr>
            <a:r>
              <a:rPr sz="1100">
                <a:solidFill>
                  <a:srgbClr val="2D83C3"/>
                </a:solidFill>
                <a:latin typeface="Trebuchet MS"/>
                <a:cs typeface="Trebuchet MS"/>
              </a:rPr>
              <a:t>3/21/202</a:t>
            </a:r>
            <a:r>
              <a:rPr sz="1100">
                <a:solidFill>
                  <a:srgbClr val="2D83C3"/>
                </a:solidFill>
                <a:latin typeface="Trebuchet MS"/>
                <a:cs typeface="Trebuchet MS"/>
              </a:rPr>
              <a:t>4</a:t>
            </a:r>
            <a:r>
              <a:rPr sz="1100">
                <a:solidFill>
                  <a:srgbClr val="2D83C3"/>
                </a:solidFill>
                <a:latin typeface="Trebuchet MS"/>
                <a:cs typeface="Trebuchet MS"/>
              </a:rPr>
              <a:t> </a:t>
            </a:r>
            <a:r>
              <a:rPr sz="1100">
                <a:solidFill>
                  <a:srgbClr val="2D83C3"/>
                </a:solidFill>
                <a:latin typeface="Trebuchet MS"/>
                <a:cs typeface="Trebuchet MS"/>
              </a:rPr>
              <a:t> </a:t>
            </a:r>
            <a:r>
              <a:rPr b="1" sz="1100">
                <a:solidFill>
                  <a:srgbClr val="2D83C3"/>
                </a:solidFill>
                <a:latin typeface="Trebuchet MS"/>
                <a:cs typeface="Trebuchet MS"/>
              </a:rPr>
              <a:t>A</a:t>
            </a:r>
            <a:r>
              <a:rPr b="1" sz="1100">
                <a:solidFill>
                  <a:srgbClr val="2D83C3"/>
                </a:solidFill>
                <a:latin typeface="Trebuchet MS"/>
                <a:cs typeface="Trebuchet MS"/>
              </a:rPr>
              <a:t>nnu</a:t>
            </a:r>
            <a:r>
              <a:rPr b="1" sz="1100">
                <a:solidFill>
                  <a:srgbClr val="2D83C3"/>
                </a:solidFill>
                <a:latin typeface="Trebuchet MS"/>
                <a:cs typeface="Trebuchet MS"/>
              </a:rPr>
              <a:t>al</a:t>
            </a:r>
            <a:r>
              <a:rPr b="1" sz="1100">
                <a:solidFill>
                  <a:srgbClr val="2D83C3"/>
                </a:solidFill>
                <a:latin typeface="Trebuchet MS"/>
                <a:cs typeface="Trebuchet MS"/>
              </a:rPr>
              <a:t> </a:t>
            </a:r>
            <a:r>
              <a:rPr b="1" sz="1100">
                <a:solidFill>
                  <a:srgbClr val="2D83C3"/>
                </a:solidFill>
                <a:latin typeface="Trebuchet MS"/>
                <a:cs typeface="Trebuchet MS"/>
              </a:rPr>
              <a:t>R</a:t>
            </a:r>
            <a:r>
              <a:rPr b="1" sz="1100">
                <a:solidFill>
                  <a:srgbClr val="2D83C3"/>
                </a:solidFill>
                <a:latin typeface="Trebuchet MS"/>
                <a:cs typeface="Trebuchet MS"/>
              </a:rPr>
              <a:t>e</a:t>
            </a:r>
            <a:r>
              <a:rPr b="1" sz="1100">
                <a:solidFill>
                  <a:srgbClr val="2D83C3"/>
                </a:solidFill>
                <a:latin typeface="Trebuchet MS"/>
                <a:cs typeface="Trebuchet MS"/>
              </a:rPr>
              <a:t>v</a:t>
            </a:r>
            <a:r>
              <a:rPr b="1" sz="1100">
                <a:solidFill>
                  <a:srgbClr val="2D83C3"/>
                </a:solidFill>
                <a:latin typeface="Trebuchet MS"/>
                <a:cs typeface="Trebuchet MS"/>
              </a:rPr>
              <a:t>i</a:t>
            </a:r>
            <a:r>
              <a:rPr b="1" sz="1100">
                <a:solidFill>
                  <a:srgbClr val="2D83C3"/>
                </a:solidFill>
                <a:latin typeface="Trebuchet MS"/>
                <a:cs typeface="Trebuchet MS"/>
              </a:rPr>
              <a:t>e</a:t>
            </a:r>
            <a:r>
              <a:rPr b="1" sz="1100">
                <a:solidFill>
                  <a:srgbClr val="2D83C3"/>
                </a:solidFill>
                <a:latin typeface="Trebuchet MS"/>
                <a:cs typeface="Trebuchet MS"/>
              </a:rPr>
              <a:t>w</a:t>
            </a:r>
          </a:p>
        </p:txBody>
      </p:sp>
      <p:sp>
        <p:nvSpPr>
          <p:cNvPr id="1048639" name="object 15"/>
          <p:cNvSpPr/>
          <p:nvPr/>
        </p:nvSpPr>
        <p:spPr>
          <a:xfrm>
            <a:off x="7362820" y="447670"/>
            <a:ext cx="361945" cy="361945"/>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a:pPr/>
          </a:p>
        </p:txBody>
      </p:sp>
      <p:sp>
        <p:nvSpPr>
          <p:cNvPr id="1048640" name="object 16"/>
          <p:cNvSpPr/>
          <p:nvPr/>
        </p:nvSpPr>
        <p:spPr>
          <a:xfrm>
            <a:off x="11010904" y="5610229"/>
            <a:ext cx="647695" cy="647695"/>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a:pPr/>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095"/>
            <a:ext cx="247645" cy="247645"/>
          </a:xfrm>
          <a:prstGeom prst="rect"/>
        </p:spPr>
      </p:pic>
      <p:grpSp>
        <p:nvGrpSpPr>
          <p:cNvPr id="31" name="object 18"/>
          <p:cNvGrpSpPr/>
          <p:nvPr/>
        </p:nvGrpSpPr>
        <p:grpSpPr>
          <a:xfrm>
            <a:off x="47620" y="3819520"/>
            <a:ext cx="4124329" cy="3009904"/>
            <a:chOff x="47620" y="3819520"/>
            <a:chExt cx="4124329" cy="3009904"/>
          </a:xfrm>
        </p:grpSpPr>
        <p:pic>
          <p:nvPicPr>
            <p:cNvPr id="2097156" name="object 19"/>
            <p:cNvPicPr>
              <a:picLocks/>
            </p:cNvPicPr>
            <p:nvPr/>
          </p:nvPicPr>
          <p:blipFill>
            <a:blip xmlns:r="http://schemas.openxmlformats.org/officeDocument/2006/relationships" r:embed="rId2" cstate="print"/>
            <a:stretch>
              <a:fillRect/>
            </a:stretch>
          </p:blipFill>
          <p:spPr>
            <a:xfrm>
              <a:off x="466729" y="6410329"/>
              <a:ext cx="3705220" cy="295279"/>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0" y="3819520"/>
              <a:ext cx="1733545" cy="3009904"/>
            </a:xfrm>
            <a:prstGeom prst="rect"/>
          </p:spPr>
        </p:pic>
      </p:grpSp>
      <p:sp>
        <p:nvSpPr>
          <p:cNvPr id="1048641" name="object 21"/>
          <p:cNvSpPr txBox="1">
            <a:spLocks noGrp="1"/>
          </p:cNvSpPr>
          <p:nvPr>
            <p:ph type="title"/>
          </p:nvPr>
        </p:nvSpPr>
        <p:spPr>
          <a:xfrm>
            <a:off x="739768" y="445382"/>
            <a:ext cx="2357116" cy="1461134"/>
          </a:xfrm>
          <a:prstGeom prst="rect"/>
        </p:spPr>
        <p:txBody>
          <a:bodyPr bIns="0" lIns="0" rIns="0" rtlCol="0" tIns="13335" vert="horz" wrap="square">
            <a:spAutoFit/>
          </a:bodyPr>
          <a:p>
            <a:pPr marL="12696">
              <a:lnSpc>
                <a:spcPct val="100000"/>
              </a:lnSpc>
              <a:spcBef>
                <a:spcPts val="105"/>
              </a:spcBef>
            </a:pPr>
            <a:r>
              <a:rPr/>
              <a:t>A</a:t>
            </a:r>
            <a:r>
              <a:rPr/>
              <a:t>G</a:t>
            </a:r>
            <a:r>
              <a:rPr/>
              <a:t>E</a:t>
            </a:r>
            <a:r>
              <a:rPr/>
              <a:t>N</a:t>
            </a:r>
            <a:r>
              <a:rP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4">
              <a:lnSpc>
                <a:spcPct val="100000"/>
              </a:lnSpc>
              <a:spcBef>
                <a:spcPts val="55"/>
              </a:spcBef>
            </a:pPr>
            <a:r>
              <a:rPr/>
              <a:t>3</a:t>
            </a:r>
          </a:p>
        </p:txBody>
      </p:sp>
      <p:sp>
        <p:nvSpPr>
          <p:cNvPr id="1048643" name="TextBox 22"/>
          <p:cNvSpPr txBox="1"/>
          <p:nvPr/>
        </p:nvSpPr>
        <p:spPr>
          <a:xfrm>
            <a:off x="2509800" y="1041536"/>
            <a:ext cx="5029200" cy="4282440"/>
          </a:xfrm>
          <a:prstGeom prst="rect"/>
          <a:noFill/>
        </p:spPr>
        <p:txBody>
          <a:bodyPr rtlCol="0" wrap="square">
            <a:spAutoFit/>
          </a:bodyPr>
          <a:p>
            <a:pPr/>
          </a:p>
          <a:p>
            <a:pPr>
              <a:buFont typeface="+mj-lt"/>
              <a:buAutoNum type="arabicPeriod"/>
            </a:pPr>
            <a:r>
              <a:rPr sz="2800">
                <a:solidFill>
                  <a:srgbClr val="0D0D0D"/>
                </a:solidFill>
                <a:latin typeface="Times New Roman"/>
                <a:cs typeface="Times New Roman"/>
              </a:rPr>
              <a:t>Problem Statement</a:t>
            </a:r>
          </a:p>
          <a:p>
            <a:pPr>
              <a:buFont typeface="+mj-lt"/>
              <a:buAutoNum type="arabicPeriod"/>
            </a:pPr>
            <a:r>
              <a:rPr sz="2800">
                <a:solidFill>
                  <a:srgbClr val="0D0D0D"/>
                </a:solidFill>
                <a:latin typeface="Times New Roman"/>
                <a:cs typeface="Times New Roman"/>
              </a:rPr>
              <a:t>Project Overview</a:t>
            </a:r>
          </a:p>
          <a:p>
            <a:pPr>
              <a:buFont typeface="+mj-lt"/>
              <a:buAutoNum type="arabicPeriod"/>
            </a:pPr>
            <a:r>
              <a:rPr sz="2800">
                <a:solidFill>
                  <a:srgbClr val="0D0D0D"/>
                </a:solidFill>
                <a:latin typeface="Times New Roman"/>
                <a:cs typeface="Times New Roman"/>
              </a:rPr>
              <a:t>End Users</a:t>
            </a:r>
          </a:p>
          <a:p>
            <a:pPr>
              <a:buFont typeface="+mj-lt"/>
              <a:buAutoNum type="arabicPeriod"/>
            </a:pPr>
            <a:r>
              <a:rPr sz="2800">
                <a:solidFill>
                  <a:srgbClr val="0D0D0D"/>
                </a:solidFill>
                <a:latin typeface="Times New Roman"/>
                <a:cs typeface="Times New Roman"/>
              </a:rPr>
              <a:t>Our Solution and Proposition</a:t>
            </a:r>
          </a:p>
          <a:p>
            <a:pPr>
              <a:buFont typeface="+mj-lt"/>
              <a:buAutoNum type="arabicPeriod"/>
            </a:pPr>
            <a:r>
              <a:rPr sz="2800">
                <a:solidFill>
                  <a:srgbClr val="0D0D0D"/>
                </a:solidFill>
                <a:latin typeface="Times New Roman"/>
                <a:cs typeface="Times New Roman"/>
              </a:rPr>
              <a:t>Dataset Description</a:t>
            </a:r>
          </a:p>
          <a:p>
            <a:pPr>
              <a:buFont typeface="+mj-lt"/>
              <a:buAutoNum type="arabicPeriod"/>
            </a:pPr>
            <a:r>
              <a:rPr sz="2800">
                <a:solidFill>
                  <a:srgbClr val="0D0D0D"/>
                </a:solidFill>
                <a:latin typeface="Times New Roman"/>
                <a:cs typeface="Times New Roman"/>
              </a:rPr>
              <a:t>Modelling Approach</a:t>
            </a:r>
          </a:p>
          <a:p>
            <a:pPr>
              <a:buFont typeface="+mj-lt"/>
              <a:buAutoNum type="arabicPeriod"/>
            </a:pPr>
            <a:r>
              <a:rPr sz="2800">
                <a:solidFill>
                  <a:srgbClr val="0D0D0D"/>
                </a:solidFill>
                <a:latin typeface="Times New Roman"/>
                <a:cs typeface="Times New Roman"/>
              </a:rPr>
              <a:t>Results and </a:t>
            </a:r>
            <a:r>
              <a:rPr sz="2800">
                <a:solidFill>
                  <a:srgbClr val="0D0D0D"/>
                </a:solidFill>
                <a:latin typeface="Times New Roman"/>
                <a:cs typeface="Times New Roman"/>
              </a:rPr>
              <a:t>Discussion</a:t>
            </a:r>
          </a:p>
          <a:p>
            <a:pPr>
              <a:buFont typeface="+mj-lt"/>
              <a:buAutoNum type="arabicPeriod"/>
            </a:pPr>
            <a:r>
              <a:rPr sz="2800">
                <a:solidFill>
                  <a:srgbClr val="0D0D0D"/>
                </a:solidFill>
                <a:latin typeface="Times New Roman"/>
                <a:cs typeface="Times New Roman"/>
              </a:rPr>
              <a:t>Conclusion</a:t>
            </a:r>
          </a:p>
          <a:p>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9525004" y="4343400"/>
            <a:ext cx="2560322" cy="2513330"/>
            <a:chOff x="7991470" y="2933695"/>
            <a:chExt cx="2762245" cy="3257550"/>
          </a:xfrm>
        </p:grpSpPr>
        <p:sp>
          <p:nvSpPr>
            <p:cNvPr id="1048649" name="object 3"/>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pPr/>
            </a:p>
          </p:txBody>
        </p:sp>
        <p:sp>
          <p:nvSpPr>
            <p:cNvPr id="1048650" name="object 4"/>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pPr/>
            </a:p>
          </p:txBody>
        </p:sp>
        <p:pic>
          <p:nvPicPr>
            <p:cNvPr id="2097158" name="object 5"/>
            <p:cNvPicPr>
              <a:picLocks/>
            </p:cNvPicPr>
            <p:nvPr/>
          </p:nvPicPr>
          <p:blipFill>
            <a:blip xmlns:r="http://schemas.openxmlformats.org/officeDocument/2006/relationships" r:embed="rId1" cstate="print"/>
            <a:stretch>
              <a:fillRect/>
            </a:stretch>
          </p:blipFill>
          <p:spPr>
            <a:xfrm>
              <a:off x="7991470" y="2933695"/>
              <a:ext cx="2762245" cy="3257550"/>
            </a:xfrm>
            <a:prstGeom prst="rect"/>
          </p:spPr>
        </p:pic>
      </p:grpSp>
      <p:sp>
        <p:nvSpPr>
          <p:cNvPr id="1048651" name="Text Placeholder 8"/>
          <p:cNvSpPr>
            <a:spLocks noGrp="1"/>
          </p:cNvSpPr>
          <p:nvPr>
            <p:ph type="body" idx="1"/>
          </p:nvPr>
        </p:nvSpPr>
        <p:spPr>
          <a:xfrm>
            <a:off x="609604" y="1577345"/>
            <a:ext cx="10972800" cy="4343400"/>
          </a:xfrm>
        </p:spPr>
        <p:txBody>
          <a:bodyPr/>
          <a:p>
            <a:pPr/>
            <a:r>
              <a:rPr sz="3200"/>
              <a:t>One of the primary reasons why performance analytics is so important is that it provides a clear understanding of how a business or organisation is performing.Creating data reports with performance analysis is crucial as it helps those outside the organization understand the business's progress. Investors and lenders can reference data reports to see how the company performs. Reporting this data is especially important for businesses looking to grow or expand in other areas.</a:t>
            </a:r>
          </a:p>
        </p:txBody>
      </p:sp>
      <p:sp>
        <p:nvSpPr>
          <p:cNvPr id="1048652" name="object 6"/>
          <p:cNvSpPr/>
          <p:nvPr/>
        </p:nvSpPr>
        <p:spPr>
          <a:xfrm rot="10980000">
            <a:off x="11438259" y="3255010"/>
            <a:ext cx="314325" cy="323854"/>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pPr/>
          </a:p>
        </p:txBody>
      </p:sp>
      <p:sp>
        <p:nvSpPr>
          <p:cNvPr id="1048653" name="object 7"/>
          <p:cNvSpPr txBox="1">
            <a:spLocks noGrp="1"/>
          </p:cNvSpPr>
          <p:nvPr>
            <p:ph type="title"/>
          </p:nvPr>
        </p:nvSpPr>
        <p:spPr>
          <a:xfrm>
            <a:off x="834074" y="575057"/>
            <a:ext cx="5636893" cy="1261109"/>
          </a:xfrm>
          <a:prstGeom prst="rect"/>
        </p:spPr>
        <p:txBody>
          <a:bodyPr bIns="0" lIns="0" rIns="0" rtlCol="0" tIns="16510" vert="horz" wrap="square">
            <a:spAutoFit/>
          </a:bodyPr>
          <a:p>
            <a:pPr marL="12696">
              <a:lnSpc>
                <a:spcPct val="100000"/>
              </a:lnSpc>
              <a:spcBef>
                <a:spcPts val="130"/>
              </a:spcBef>
            </a:pPr>
            <a:r>
              <a:rPr sz="4250"/>
              <a:t>P</a:t>
            </a:r>
            <a:r>
              <a:rPr sz="4250"/>
              <a:t>ROB</a:t>
            </a:r>
            <a:r>
              <a:rPr sz="4250"/>
              <a:t>L</a:t>
            </a:r>
            <a:r>
              <a:rPr sz="4250"/>
              <a:t>E</a:t>
            </a:r>
            <a:r>
              <a:rPr sz="4250"/>
              <a:t>M</a:t>
            </a:r>
            <a:r>
              <a:rPr sz="4250"/>
              <a:t>	</a:t>
            </a:r>
            <a:r>
              <a:rPr sz="4250"/>
              <a:t>S</a:t>
            </a:r>
            <a:r>
              <a:rPr sz="4250"/>
              <a:t>T</a:t>
            </a:r>
            <a:r>
              <a:rPr sz="4250"/>
              <a:t>A</a:t>
            </a:r>
            <a:r>
              <a:rPr sz="4250"/>
              <a:t>T</a:t>
            </a:r>
            <a:r>
              <a:rPr sz="4250"/>
              <a:t>E</a:t>
            </a:r>
            <a:r>
              <a:rPr sz="4250"/>
              <a:t>ME</a:t>
            </a:r>
            <a:r>
              <a:rPr sz="4250"/>
              <a:t>NT</a:t>
            </a:r>
          </a:p>
        </p:txBody>
      </p:sp>
      <p:pic>
        <p:nvPicPr>
          <p:cNvPr id="2097159" name="object 8"/>
          <p:cNvPicPr>
            <a:picLocks/>
          </p:cNvPicPr>
          <p:nvPr/>
        </p:nvPicPr>
        <p:blipFill>
          <a:blip xmlns:r="http://schemas.openxmlformats.org/officeDocument/2006/relationships" r:embed="rId2" cstate="print"/>
          <a:stretch>
            <a:fillRect/>
          </a:stretch>
        </p:blipFill>
        <p:spPr>
          <a:xfrm>
            <a:off x="676270" y="6467479"/>
            <a:ext cx="2143125" cy="200025"/>
          </a:xfrm>
          <a:prstGeom prst="rect"/>
        </p:spPr>
      </p:pic>
      <p:sp>
        <p:nvSpPr>
          <p:cNvPr id="1048654" name="object 10"/>
          <p:cNvSpPr txBox="1">
            <a:spLocks noGrp="1"/>
          </p:cNvSpPr>
          <p:nvPr>
            <p:ph type="sldNum" sz="quarter" idx="7"/>
          </p:nvPr>
        </p:nvSpPr>
        <p:spPr>
          <a:xfrm>
            <a:off x="11353413" y="6473339"/>
            <a:ext cx="151134" cy="175900"/>
          </a:xfrm>
          <a:prstGeom prst="rect"/>
        </p:spPr>
        <p:txBody>
          <a:bodyPr bIns="0" lIns="0" rIns="0" rtlCol="0" tIns="6985" vert="horz" wrap="square">
            <a:spAutoFit/>
          </a:bodyPr>
          <a:p>
            <a:pPr marL="38104">
              <a:lnSpc>
                <a:spcPct val="100000"/>
              </a:lnSpc>
              <a:spcBef>
                <a:spcPts val="55"/>
              </a:spcBef>
            </a:pPr>
            <a:r>
              <a:rPr/>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9601200" y="4114800"/>
            <a:ext cx="2392040" cy="2649215"/>
            <a:chOff x="8658225" y="2647945"/>
            <a:chExt cx="3533770" cy="3810004"/>
          </a:xfrm>
        </p:grpSpPr>
        <p:sp>
          <p:nvSpPr>
            <p:cNvPr id="1048655" name="object 3"/>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pPr/>
            </a:p>
          </p:txBody>
        </p:sp>
        <p:sp>
          <p:nvSpPr>
            <p:cNvPr id="1048656" name="object 4"/>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pPr/>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45"/>
              <a:ext cx="3533770" cy="3810004"/>
            </a:xfrm>
            <a:prstGeom prst="rect"/>
          </p:spPr>
        </p:pic>
      </p:grpSp>
      <p:sp>
        <p:nvSpPr>
          <p:cNvPr id="1048657" name="Text Placeholder 8"/>
          <p:cNvSpPr>
            <a:spLocks noGrp="1"/>
          </p:cNvSpPr>
          <p:nvPr>
            <p:ph type="body" idx="1"/>
          </p:nvPr>
        </p:nvSpPr>
        <p:spPr>
          <a:xfrm>
            <a:off x="609604" y="1577345"/>
            <a:ext cx="10972800" cy="3200400"/>
          </a:xfrm>
        </p:spPr>
        <p:txBody>
          <a:bodyPr/>
          <a:p>
            <a:pPr/>
            <a:r>
              <a:rPr sz="3600"/>
              <a:t>As the name suggests, employee analytics is the data collected and analyzed to understand an employee's behavior, engagement level, and performance. These valuable insights go beyond the traditional human resource metrics. It helps an organization gain a holistic view of its workforce.</a:t>
            </a:r>
          </a:p>
        </p:txBody>
      </p:sp>
      <p:sp>
        <p:nvSpPr>
          <p:cNvPr id="1048658" name="object 6"/>
          <p:cNvSpPr/>
          <p:nvPr/>
        </p:nvSpPr>
        <p:spPr>
          <a:xfrm>
            <a:off x="11811004" y="2895604"/>
            <a:ext cx="314325" cy="323854"/>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pPr/>
          </a:p>
        </p:txBody>
      </p:sp>
      <p:sp>
        <p:nvSpPr>
          <p:cNvPr id="1048659" name="object 7"/>
          <p:cNvSpPr txBox="1">
            <a:spLocks noGrp="1"/>
          </p:cNvSpPr>
          <p:nvPr>
            <p:ph type="title"/>
          </p:nvPr>
        </p:nvSpPr>
        <p:spPr>
          <a:xfrm>
            <a:off x="739768" y="829623"/>
            <a:ext cx="5263520" cy="638807"/>
          </a:xfrm>
          <a:prstGeom prst="rect"/>
        </p:spPr>
        <p:txBody>
          <a:bodyPr bIns="0" lIns="0" rIns="0" rtlCol="0" tIns="16510" vert="horz" wrap="square">
            <a:spAutoFit/>
          </a:bodyPr>
          <a:p>
            <a:pPr marL="12696">
              <a:lnSpc>
                <a:spcPct val="100000"/>
              </a:lnSpc>
              <a:spcBef>
                <a:spcPts val="130"/>
              </a:spcBef>
            </a:pPr>
            <a:r>
              <a:rPr sz="4250"/>
              <a:t>PROJECT	</a:t>
            </a:r>
            <a:r>
              <a:rPr sz="4250"/>
              <a:t>OVERVIEW</a:t>
            </a:r>
          </a:p>
        </p:txBody>
      </p:sp>
      <p:pic>
        <p:nvPicPr>
          <p:cNvPr id="2097161" name="object 8"/>
          <p:cNvPicPr>
            <a:picLocks/>
          </p:cNvPicPr>
          <p:nvPr/>
        </p:nvPicPr>
        <p:blipFill>
          <a:blip xmlns:r="http://schemas.openxmlformats.org/officeDocument/2006/relationships" r:embed="rId2" cstate="print"/>
          <a:stretch>
            <a:fillRect/>
          </a:stretch>
        </p:blipFill>
        <p:spPr>
          <a:xfrm>
            <a:off x="676270" y="6467479"/>
            <a:ext cx="2143125" cy="200025"/>
          </a:xfrm>
          <a:prstGeom prst="rect"/>
        </p:spPr>
      </p:pic>
      <p:sp>
        <p:nvSpPr>
          <p:cNvPr id="1048660" name="object 10"/>
          <p:cNvSpPr txBox="1">
            <a:spLocks noGrp="1"/>
          </p:cNvSpPr>
          <p:nvPr>
            <p:ph type="sldNum" sz="quarter" idx="7"/>
          </p:nvPr>
        </p:nvSpPr>
        <p:spPr>
          <a:xfrm>
            <a:off x="11353413" y="6473339"/>
            <a:ext cx="151134" cy="175900"/>
          </a:xfrm>
          <a:prstGeom prst="rect"/>
        </p:spPr>
        <p:txBody>
          <a:bodyPr bIns="0" lIns="0" rIns="0" rtlCol="0" tIns="6985" vert="horz" wrap="square">
            <a:spAutoFit/>
          </a:bodyPr>
          <a:p>
            <a:pPr marL="38104">
              <a:lnSpc>
                <a:spcPct val="100000"/>
              </a:lnSpc>
              <a:spcBef>
                <a:spcPts val="55"/>
              </a:spcBef>
            </a:pPr>
            <a:r>
              <a:rPr/>
              <a:t>5</a:t>
            </a:r>
          </a:p>
        </p:txBody>
      </p:sp>
      <p:sp>
        <p:nvSpPr>
          <p:cNvPr id="1048661" name="TextBox 10"/>
          <p:cNvSpPr txBox="1"/>
          <p:nvPr/>
        </p:nvSpPr>
        <p:spPr>
          <a:xfrm>
            <a:off x="1447795" y="2133595"/>
            <a:ext cx="7924804" cy="802639"/>
          </a:xfrm>
          <a:prstGeom prst="rect"/>
          <a:noFill/>
        </p:spPr>
        <p:txBody>
          <a:bodyPr rtlCol="0" wrap="square">
            <a:spAutoFit/>
          </a:bodyPr>
          <a:p>
            <a:pPr>
              <a:buFont typeface="Arial"/>
              <a:buChar char="•"/>
            </a:pPr>
            <a:r>
              <a:rPr sz="2400">
                <a:solidFill>
                  <a:srgbClr val="0D0D0D"/>
                </a:solidFill>
                <a:latin typeface="Times New Roman"/>
                <a:cs typeface="Times New Roman"/>
              </a:rPr>
              <a:t>.</a:t>
            </a:r>
          </a:p>
          <a:p>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2" name="object 2"/>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pPr/>
          </a:p>
        </p:txBody>
      </p:sp>
      <p:sp>
        <p:nvSpPr>
          <p:cNvPr id="1048663" name="Text Placeholder 6"/>
          <p:cNvSpPr>
            <a:spLocks noGrp="1"/>
          </p:cNvSpPr>
          <p:nvPr>
            <p:ph type="body" idx="1"/>
          </p:nvPr>
        </p:nvSpPr>
        <p:spPr>
          <a:xfrm>
            <a:off x="609604" y="1577345"/>
            <a:ext cx="10972800" cy="2895604"/>
          </a:xfrm>
        </p:spPr>
        <p:txBody>
          <a:bodyPr/>
          <a:p>
            <a:pPr marL="457200" indent="-457200">
              <a:buFont typeface="Wingdings"/>
              <a:buChar char="o"/>
            </a:pPr>
            <a:r>
              <a:rPr sz="3200"/>
              <a:t>Employee</a:t>
            </a:r>
          </a:p>
          <a:p>
            <a:pPr marL="457200" indent="-457200">
              <a:buFont typeface="Wingdings"/>
              <a:buChar char="o"/>
            </a:pPr>
            <a:r>
              <a:rPr sz="3200"/>
              <a:t>Employer</a:t>
            </a:r>
          </a:p>
          <a:p>
            <a:pPr marL="457200" indent="-457200">
              <a:buFont typeface="Wingdings"/>
              <a:buChar char="o"/>
            </a:pPr>
            <a:r>
              <a:rPr sz="3200"/>
              <a:t>Organizations</a:t>
            </a:r>
          </a:p>
          <a:p>
            <a:pPr marL="457200" indent="-457200">
              <a:buFont typeface="Wingdings"/>
              <a:buChar char="o"/>
            </a:pPr>
            <a:r>
              <a:rPr sz="3200"/>
              <a:t>Industries</a:t>
            </a:r>
          </a:p>
          <a:p>
            <a:pPr marL="457200" indent="-457200">
              <a:buFont typeface="Wingdings"/>
              <a:buChar char="o"/>
            </a:pPr>
            <a:r>
              <a:rPr sz="3200"/>
              <a:t>Stakeholders</a:t>
            </a:r>
          </a:p>
          <a:p>
            <a:pPr marL="457200" indent="-457200">
              <a:buFont typeface="Wingdings"/>
              <a:buChar char="o"/>
            </a:pPr>
            <a:r>
              <a:rPr sz="3200"/>
              <a:t>Shareholders</a:t>
            </a:r>
          </a:p>
        </p:txBody>
      </p:sp>
      <p:sp>
        <p:nvSpPr>
          <p:cNvPr id="1048664" name="object 3"/>
          <p:cNvSpPr/>
          <p:nvPr/>
        </p:nvSpPr>
        <p:spPr>
          <a:xfrm>
            <a:off x="6696079" y="1695454"/>
            <a:ext cx="314325" cy="323854"/>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pPr/>
          </a:p>
        </p:txBody>
      </p:sp>
      <p:sp>
        <p:nvSpPr>
          <p:cNvPr id="1048665" name="object 4"/>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pPr/>
          </a:p>
        </p:txBody>
      </p:sp>
      <p:sp>
        <p:nvSpPr>
          <p:cNvPr id="1048666" name="object 5"/>
          <p:cNvSpPr txBox="1">
            <a:spLocks noGrp="1"/>
          </p:cNvSpPr>
          <p:nvPr>
            <p:ph type="title"/>
          </p:nvPr>
        </p:nvSpPr>
        <p:spPr>
          <a:xfrm>
            <a:off x="699445" y="891796"/>
            <a:ext cx="5014591" cy="508629"/>
          </a:xfrm>
          <a:prstGeom prst="rect"/>
        </p:spPr>
        <p:txBody>
          <a:bodyPr bIns="0" lIns="0" rIns="0" rtlCol="0" tIns="16510" vert="horz" wrap="square">
            <a:spAutoFit/>
          </a:bodyPr>
          <a:p>
            <a:pPr marL="12696">
              <a:lnSpc>
                <a:spcPct val="100000"/>
              </a:lnSpc>
              <a:spcBef>
                <a:spcPts val="130"/>
              </a:spcBef>
            </a:pPr>
            <a:r>
              <a:rPr sz="3200"/>
              <a:t>W</a:t>
            </a:r>
            <a:r>
              <a:rPr sz="3200"/>
              <a:t>H</a:t>
            </a:r>
            <a:r>
              <a:rPr sz="3200"/>
              <a:t>O</a:t>
            </a:r>
            <a:r>
              <a:rPr sz="3200"/>
              <a:t> </a:t>
            </a:r>
            <a:r>
              <a:rPr sz="3200"/>
              <a:t>AR</a:t>
            </a:r>
            <a:r>
              <a:rPr sz="3200"/>
              <a:t>E</a:t>
            </a:r>
            <a:r>
              <a:rPr sz="3200"/>
              <a:t> </a:t>
            </a:r>
            <a:r>
              <a:rPr sz="3200"/>
              <a:t>T</a:t>
            </a:r>
            <a:r>
              <a:rPr sz="3200"/>
              <a:t>H</a:t>
            </a:r>
            <a:r>
              <a:rPr sz="3200"/>
              <a:t>E</a:t>
            </a:r>
            <a:r>
              <a:rPr sz="3200"/>
              <a:t> </a:t>
            </a:r>
            <a:r>
              <a:rPr sz="3200"/>
              <a:t>E</a:t>
            </a:r>
            <a:r>
              <a:rPr sz="3200"/>
              <a:t>N</a:t>
            </a:r>
            <a:r>
              <a:rPr sz="3200"/>
              <a:t>D</a:t>
            </a:r>
            <a:r>
              <a:rPr sz="3200"/>
              <a:t> </a:t>
            </a:r>
            <a:r>
              <a:rPr sz="3200"/>
              <a:t>U</a:t>
            </a:r>
            <a:r>
              <a:rPr sz="3200"/>
              <a:t>S</a:t>
            </a:r>
            <a:r>
              <a:rPr sz="3200"/>
              <a:t>E</a:t>
            </a:r>
            <a:r>
              <a:rPr sz="3200"/>
              <a:t>R</a:t>
            </a:r>
            <a:r>
              <a:rPr sz="3200"/>
              <a:t>S?</a:t>
            </a:r>
          </a:p>
        </p:txBody>
      </p:sp>
      <p:pic>
        <p:nvPicPr>
          <p:cNvPr id="2097162" name="object 6"/>
          <p:cNvPicPr>
            <a:picLocks/>
          </p:cNvPicPr>
          <p:nvPr/>
        </p:nvPicPr>
        <p:blipFill>
          <a:blip xmlns:r="http://schemas.openxmlformats.org/officeDocument/2006/relationships" r:embed="rId1" cstate="print"/>
          <a:stretch>
            <a:fillRect/>
          </a:stretch>
        </p:blipFill>
        <p:spPr>
          <a:xfrm>
            <a:off x="723904" y="6172200"/>
            <a:ext cx="2181229" cy="485775"/>
          </a:xfrm>
          <a:prstGeom prst="rect"/>
        </p:spPr>
      </p:pic>
      <p:sp>
        <p:nvSpPr>
          <p:cNvPr id="1048667" name="object 8"/>
          <p:cNvSpPr txBox="1">
            <a:spLocks noGrp="1"/>
          </p:cNvSpPr>
          <p:nvPr>
            <p:ph type="sldNum" sz="quarter" idx="7"/>
          </p:nvPr>
        </p:nvSpPr>
        <p:spPr>
          <a:xfrm>
            <a:off x="11353413" y="6473339"/>
            <a:ext cx="151134" cy="175900"/>
          </a:xfrm>
          <a:prstGeom prst="rect"/>
        </p:spPr>
        <p:txBody>
          <a:bodyPr bIns="0" lIns="0" rIns="0" rtlCol="0" tIns="6985" vert="horz" wrap="square">
            <a:spAutoFit/>
          </a:bodyPr>
          <a:p>
            <a:pPr marL="38104">
              <a:lnSpc>
                <a:spcPct val="100000"/>
              </a:lnSpc>
              <a:spcBef>
                <a:spcPts val="55"/>
              </a:spcBef>
            </a:pPr>
            <a:r>
              <a:rPr/>
              <a:t>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0"/>
            <a:ext cx="2695579" cy="3248020"/>
          </a:xfrm>
          <a:prstGeom prst="rect"/>
        </p:spPr>
      </p:pic>
      <p:sp>
        <p:nvSpPr>
          <p:cNvPr id="1048668" name="Text Placeholder 7"/>
          <p:cNvSpPr>
            <a:spLocks noGrp="1"/>
          </p:cNvSpPr>
          <p:nvPr>
            <p:ph type="body" idx="1"/>
          </p:nvPr>
        </p:nvSpPr>
        <p:spPr>
          <a:xfrm>
            <a:off x="3226435" y="1577345"/>
            <a:ext cx="6584319" cy="2412996"/>
          </a:xfrm>
        </p:spPr>
        <p:txBody>
          <a:bodyPr wrap="square"/>
          <a:p>
            <a:pPr/>
            <a:r>
              <a:rPr sz="3200"/>
              <a:t>Filtering - missing values</a:t>
            </a:r>
          </a:p>
          <a:p>
            <a:pPr/>
            <a:r>
              <a:rPr sz="3200"/>
              <a:t>Conditional formatting - blank values</a:t>
            </a:r>
          </a:p>
          <a:p>
            <a:pPr/>
            <a:r>
              <a:rPr sz="3200"/>
              <a:t>Pivot table</a:t>
            </a:r>
          </a:p>
          <a:p>
            <a:pPr/>
            <a:r>
              <a:rPr sz="3200"/>
              <a:t>Chart </a:t>
            </a:r>
          </a:p>
        </p:txBody>
      </p:sp>
      <p:sp>
        <p:nvSpPr>
          <p:cNvPr id="1048669" name="object 3"/>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pPr/>
          </a:p>
        </p:txBody>
      </p:sp>
      <p:sp>
        <p:nvSpPr>
          <p:cNvPr id="1048670" name="object 4"/>
          <p:cNvSpPr/>
          <p:nvPr/>
        </p:nvSpPr>
        <p:spPr>
          <a:xfrm>
            <a:off x="10820395" y="2286000"/>
            <a:ext cx="314325" cy="323854"/>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pPr/>
          </a:p>
        </p:txBody>
      </p:sp>
      <p:sp>
        <p:nvSpPr>
          <p:cNvPr id="1048671" name="object 5"/>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pPr/>
          </a:p>
        </p:txBody>
      </p:sp>
      <p:sp>
        <p:nvSpPr>
          <p:cNvPr id="1048672" name="object 6"/>
          <p:cNvSpPr txBox="1">
            <a:spLocks noGrp="1"/>
          </p:cNvSpPr>
          <p:nvPr>
            <p:ph type="title"/>
          </p:nvPr>
        </p:nvSpPr>
        <p:spPr>
          <a:xfrm>
            <a:off x="558161" y="857891"/>
            <a:ext cx="9763120" cy="567049"/>
          </a:xfrm>
          <a:prstGeom prst="rect"/>
        </p:spPr>
        <p:txBody>
          <a:bodyPr bIns="0" lIns="0" rIns="0" rtlCol="0" tIns="13335" vert="horz" wrap="square">
            <a:spAutoFit/>
          </a:bodyPr>
          <a:p>
            <a:pPr marL="12696">
              <a:lnSpc>
                <a:spcPct val="100000"/>
              </a:lnSpc>
              <a:spcBef>
                <a:spcPts val="105"/>
              </a:spcBef>
            </a:pPr>
            <a:r>
              <a:rPr sz="3600"/>
              <a:t>O</a:t>
            </a:r>
            <a:r>
              <a:rPr sz="3600"/>
              <a:t>U</a:t>
            </a:r>
            <a:r>
              <a:rPr sz="3600"/>
              <a:t>R</a:t>
            </a:r>
            <a:r>
              <a:rPr sz="3600"/>
              <a:t> </a:t>
            </a:r>
            <a:r>
              <a:rPr sz="3600"/>
              <a:t>S</a:t>
            </a:r>
            <a:r>
              <a:rPr sz="3600"/>
              <a:t>O</a:t>
            </a:r>
            <a:r>
              <a:rPr sz="3600"/>
              <a:t>LU</a:t>
            </a:r>
            <a:r>
              <a:rPr sz="3600"/>
              <a:t>T</a:t>
            </a:r>
            <a:r>
              <a:rPr sz="3600"/>
              <a:t>I</a:t>
            </a:r>
            <a:r>
              <a:rPr sz="3600"/>
              <a:t>O</a:t>
            </a:r>
            <a:r>
              <a:rPr sz="3600"/>
              <a:t>N</a:t>
            </a:r>
            <a:r>
              <a:rPr sz="3600"/>
              <a:t> </a:t>
            </a:r>
            <a:r>
              <a:rPr sz="3600"/>
              <a:t>A</a:t>
            </a:r>
            <a:r>
              <a:rPr sz="3600"/>
              <a:t>N</a:t>
            </a:r>
            <a:r>
              <a:rPr sz="3600"/>
              <a:t>D</a:t>
            </a:r>
            <a:r>
              <a:rPr sz="3600"/>
              <a:t> </a:t>
            </a:r>
            <a:r>
              <a:rPr sz="3600"/>
              <a:t>I</a:t>
            </a:r>
            <a:r>
              <a:rPr sz="3600"/>
              <a:t>T</a:t>
            </a:r>
            <a:r>
              <a:rPr sz="3600"/>
              <a:t>S</a:t>
            </a:r>
            <a:r>
              <a:rPr sz="3600"/>
              <a:t> </a:t>
            </a:r>
            <a:r>
              <a:rPr sz="3600"/>
              <a:t>V</a:t>
            </a:r>
            <a:r>
              <a:rPr sz="3600"/>
              <a:t>A</a:t>
            </a:r>
            <a:r>
              <a:rPr sz="3600"/>
              <a:t>LU</a:t>
            </a:r>
            <a:r>
              <a:rPr sz="3600"/>
              <a:t>E</a:t>
            </a:r>
            <a:r>
              <a:rPr sz="3600"/>
              <a:t> </a:t>
            </a:r>
            <a:r>
              <a:rPr sz="3600"/>
              <a:t>P</a:t>
            </a:r>
            <a:r>
              <a:rPr sz="3600"/>
              <a:t>R</a:t>
            </a:r>
            <a:r>
              <a:rPr sz="3600"/>
              <a:t>O</a:t>
            </a:r>
            <a:r>
              <a:rPr sz="3600"/>
              <a:t>P</a:t>
            </a:r>
            <a:r>
              <a:rPr sz="3600"/>
              <a:t>O</a:t>
            </a:r>
            <a:r>
              <a:rPr sz="3600"/>
              <a:t>S</a:t>
            </a:r>
            <a:r>
              <a:rPr sz="3600"/>
              <a:t>I</a:t>
            </a:r>
            <a:r>
              <a:rPr sz="3600"/>
              <a:t>T</a:t>
            </a:r>
            <a:r>
              <a:rPr sz="3600"/>
              <a:t>I</a:t>
            </a:r>
            <a:r>
              <a:rPr sz="3600"/>
              <a:t>O</a:t>
            </a:r>
            <a:r>
              <a:rPr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0" y="6467479"/>
            <a:ext cx="2143125" cy="200025"/>
          </a:xfrm>
          <a:prstGeom prst="rect"/>
        </p:spPr>
      </p:pic>
      <p:sp>
        <p:nvSpPr>
          <p:cNvPr id="1048673" name="object 9"/>
          <p:cNvSpPr txBox="1">
            <a:spLocks noGrp="1"/>
          </p:cNvSpPr>
          <p:nvPr>
            <p:ph type="sldNum" sz="quarter" idx="7"/>
          </p:nvPr>
        </p:nvSpPr>
        <p:spPr>
          <a:xfrm>
            <a:off x="11353413" y="6473339"/>
            <a:ext cx="151134" cy="175900"/>
          </a:xfrm>
          <a:prstGeom prst="rect"/>
        </p:spPr>
        <p:txBody>
          <a:bodyPr bIns="0" lIns="0" rIns="0" rtlCol="0" tIns="6985" vert="horz" wrap="square">
            <a:spAutoFit/>
          </a:bodyPr>
          <a:p>
            <a:pPr marL="38104">
              <a:lnSpc>
                <a:spcPct val="100000"/>
              </a:lnSpc>
              <a:spcBef>
                <a:spcPts val="55"/>
              </a:spcBef>
            </a:pPr>
            <a:r>
              <a:rPr/>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Title 1"/>
          <p:cNvSpPr>
            <a:spLocks noGrp="1"/>
          </p:cNvSpPr>
          <p:nvPr>
            <p:ph type="ctrTitle"/>
          </p:nvPr>
        </p:nvSpPr>
        <p:spPr>
          <a:xfrm>
            <a:off x="1295655" y="761744"/>
            <a:ext cx="5800850" cy="492123"/>
          </a:xfrm>
        </p:spPr>
        <p:txBody>
          <a:bodyPr/>
          <a:p>
            <a:pPr/>
            <a:r>
              <a:rPr/>
              <a:t>Dataset Description</a:t>
            </a:r>
          </a:p>
        </p:txBody>
      </p:sp>
      <p:sp>
        <p:nvSpPr>
          <p:cNvPr id="1048675" name="Subtitle 4"/>
          <p:cNvSpPr>
            <a:spLocks noGrp="1"/>
          </p:cNvSpPr>
          <p:nvPr>
            <p:ph type="subTitle" idx="4"/>
          </p:nvPr>
        </p:nvSpPr>
        <p:spPr>
          <a:xfrm>
            <a:off x="838204" y="1752604"/>
            <a:ext cx="8534395" cy="3555996"/>
          </a:xfrm>
        </p:spPr>
        <p:txBody>
          <a:bodyPr/>
          <a:p>
            <a:pPr/>
            <a:r>
              <a:rPr sz="2400"/>
              <a:t>eEmployee data set - kaggle</a:t>
            </a:r>
          </a:p>
          <a:p>
            <a:pPr/>
            <a:r>
              <a:rPr sz="2400"/>
              <a:t>26 features</a:t>
            </a:r>
          </a:p>
          <a:p>
            <a:pPr/>
            <a:r>
              <a:rPr sz="2400"/>
              <a:t>Features - 9 features</a:t>
            </a:r>
          </a:p>
          <a:p>
            <a:pPr/>
            <a:r>
              <a:rPr sz="2400"/>
              <a:t>employee id</a:t>
            </a:r>
          </a:p>
          <a:p>
            <a:pPr/>
            <a:r>
              <a:rPr sz="2400"/>
              <a:t>gender </a:t>
            </a:r>
          </a:p>
          <a:p>
            <a:pPr/>
            <a:r>
              <a:rPr sz="2400"/>
              <a:t>performance</a:t>
            </a:r>
          </a:p>
          <a:p>
            <a:pPr/>
            <a:r>
              <a:rPr sz="2400"/>
              <a:t>business type</a:t>
            </a:r>
          </a:p>
          <a:p>
            <a:pPr/>
            <a:r>
              <a:rPr sz="2400"/>
              <a:t>business unit</a:t>
            </a:r>
          </a:p>
          <a:p>
            <a:pPr/>
            <a:r>
              <a:rPr sz="2400"/>
              <a:t>first name </a:t>
            </a:r>
          </a:p>
          <a:p>
            <a:pPr/>
            <a:r>
              <a:rPr sz="2400"/>
              <a:t>last name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2"/>
          <p:cNvSpPr txBox="1"/>
          <p:nvPr/>
        </p:nvSpPr>
        <p:spPr>
          <a:xfrm>
            <a:off x="752479" y="6486036"/>
            <a:ext cx="1773561" cy="166371"/>
          </a:xfrm>
          <a:prstGeom prst="rect"/>
        </p:spPr>
        <p:txBody>
          <a:bodyPr bIns="0" lIns="0" rIns="0" rtlCol="0" tIns="0" vert="horz" wrap="square">
            <a:spAutoFit/>
          </a:bodyPr>
          <a:p>
            <a:pPr>
              <a:lnSpc>
                <a:spcPts val="1275"/>
              </a:lnSpc>
            </a:pPr>
            <a:r>
              <a:rPr sz="1100">
                <a:solidFill>
                  <a:srgbClr val="2D83C3"/>
                </a:solidFill>
                <a:latin typeface="Trebuchet MS"/>
                <a:cs typeface="Trebuchet MS"/>
              </a:rPr>
              <a:t>3/21/202</a:t>
            </a:r>
            <a:r>
              <a:rPr sz="1100">
                <a:solidFill>
                  <a:srgbClr val="2D83C3"/>
                </a:solidFill>
                <a:latin typeface="Trebuchet MS"/>
                <a:cs typeface="Trebuchet MS"/>
              </a:rPr>
              <a:t>4</a:t>
            </a:r>
            <a:r>
              <a:rPr sz="1100">
                <a:solidFill>
                  <a:srgbClr val="2D83C3"/>
                </a:solidFill>
                <a:latin typeface="Trebuchet MS"/>
                <a:cs typeface="Trebuchet MS"/>
              </a:rPr>
              <a:t> </a:t>
            </a:r>
            <a:r>
              <a:rPr sz="1100">
                <a:solidFill>
                  <a:srgbClr val="2D83C3"/>
                </a:solidFill>
                <a:latin typeface="Trebuchet MS"/>
                <a:cs typeface="Trebuchet MS"/>
              </a:rPr>
              <a:t> </a:t>
            </a:r>
            <a:r>
              <a:rPr b="1" sz="1100">
                <a:solidFill>
                  <a:srgbClr val="2D83C3"/>
                </a:solidFill>
                <a:latin typeface="Trebuchet MS"/>
                <a:cs typeface="Trebuchet MS"/>
              </a:rPr>
              <a:t>A</a:t>
            </a:r>
            <a:r>
              <a:rPr b="1" sz="1100">
                <a:solidFill>
                  <a:srgbClr val="2D83C3"/>
                </a:solidFill>
                <a:latin typeface="Trebuchet MS"/>
                <a:cs typeface="Trebuchet MS"/>
              </a:rPr>
              <a:t>nnu</a:t>
            </a:r>
            <a:r>
              <a:rPr b="1" sz="1100">
                <a:solidFill>
                  <a:srgbClr val="2D83C3"/>
                </a:solidFill>
                <a:latin typeface="Trebuchet MS"/>
                <a:cs typeface="Trebuchet MS"/>
              </a:rPr>
              <a:t>al</a:t>
            </a:r>
            <a:r>
              <a:rPr b="1" sz="1100">
                <a:solidFill>
                  <a:srgbClr val="2D83C3"/>
                </a:solidFill>
                <a:latin typeface="Trebuchet MS"/>
                <a:cs typeface="Trebuchet MS"/>
              </a:rPr>
              <a:t> </a:t>
            </a:r>
            <a:r>
              <a:rPr b="1" sz="1100">
                <a:solidFill>
                  <a:srgbClr val="2D83C3"/>
                </a:solidFill>
                <a:latin typeface="Trebuchet MS"/>
                <a:cs typeface="Trebuchet MS"/>
              </a:rPr>
              <a:t>R</a:t>
            </a:r>
            <a:r>
              <a:rPr b="1" sz="1100">
                <a:solidFill>
                  <a:srgbClr val="2D83C3"/>
                </a:solidFill>
                <a:latin typeface="Trebuchet MS"/>
                <a:cs typeface="Trebuchet MS"/>
              </a:rPr>
              <a:t>e</a:t>
            </a:r>
            <a:r>
              <a:rPr b="1" sz="1100">
                <a:solidFill>
                  <a:srgbClr val="2D83C3"/>
                </a:solidFill>
                <a:latin typeface="Trebuchet MS"/>
                <a:cs typeface="Trebuchet MS"/>
              </a:rPr>
              <a:t>v</a:t>
            </a:r>
            <a:r>
              <a:rPr b="1" sz="1100">
                <a:solidFill>
                  <a:srgbClr val="2D83C3"/>
                </a:solidFill>
                <a:latin typeface="Trebuchet MS"/>
                <a:cs typeface="Trebuchet MS"/>
              </a:rPr>
              <a:t>i</a:t>
            </a:r>
            <a:r>
              <a:rPr b="1" sz="1100">
                <a:solidFill>
                  <a:srgbClr val="2D83C3"/>
                </a:solidFill>
                <a:latin typeface="Trebuchet MS"/>
                <a:cs typeface="Trebuchet MS"/>
              </a:rPr>
              <a:t>e</a:t>
            </a:r>
            <a:r>
              <a:rPr b="1" sz="1100">
                <a:solidFill>
                  <a:srgbClr val="2D83C3"/>
                </a:solidFill>
                <a:latin typeface="Trebuchet MS"/>
                <a:cs typeface="Trebuchet MS"/>
              </a:rPr>
              <a:t>w</a:t>
            </a:r>
          </a:p>
        </p:txBody>
      </p:sp>
      <p:sp>
        <p:nvSpPr>
          <p:cNvPr id="1048677" name="object 3"/>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pPr/>
          </a:p>
        </p:txBody>
      </p:sp>
      <p:sp>
        <p:nvSpPr>
          <p:cNvPr id="1048678" name="object 4"/>
          <p:cNvSpPr/>
          <p:nvPr/>
        </p:nvSpPr>
        <p:spPr>
          <a:xfrm>
            <a:off x="10896604" y="2209804"/>
            <a:ext cx="314325" cy="323854"/>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pPr/>
          </a:p>
        </p:txBody>
      </p:sp>
      <p:sp>
        <p:nvSpPr>
          <p:cNvPr id="1048679" name="object 5"/>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pPr/>
          </a:p>
        </p:txBody>
      </p:sp>
      <p:pic>
        <p:nvPicPr>
          <p:cNvPr id="2097165" name="object 6"/>
          <p:cNvPicPr>
            <a:picLocks/>
          </p:cNvPicPr>
          <p:nvPr/>
        </p:nvPicPr>
        <p:blipFill>
          <a:blip xmlns:r="http://schemas.openxmlformats.org/officeDocument/2006/relationships" r:embed="rId1" cstate="print"/>
          <a:stretch>
            <a:fillRect/>
          </a:stretch>
        </p:blipFill>
        <p:spPr>
          <a:xfrm>
            <a:off x="66679" y="3381379"/>
            <a:ext cx="2466979" cy="3419470"/>
          </a:xfrm>
          <a:prstGeom prst="rect"/>
        </p:spPr>
      </p:pic>
      <p:sp>
        <p:nvSpPr>
          <p:cNvPr id="1048680" name="object 7"/>
          <p:cNvSpPr txBox="1">
            <a:spLocks noGrp="1"/>
          </p:cNvSpPr>
          <p:nvPr>
            <p:ph type="title"/>
          </p:nvPr>
        </p:nvSpPr>
        <p:spPr>
          <a:xfrm>
            <a:off x="739768" y="654936"/>
            <a:ext cx="8480426" cy="638807"/>
          </a:xfrm>
          <a:prstGeom prst="rect"/>
        </p:spPr>
        <p:txBody>
          <a:bodyPr bIns="0" lIns="0" rIns="0" rtlCol="0" tIns="16510" vert="horz" wrap="square">
            <a:spAutoFit/>
          </a:bodyPr>
          <a:p>
            <a:pPr marL="12696">
              <a:lnSpc>
                <a:spcPct val="100000"/>
              </a:lnSpc>
              <a:spcBef>
                <a:spcPts val="130"/>
              </a:spcBef>
            </a:pPr>
            <a:r>
              <a:rPr sz="4250"/>
              <a:t>THE</a:t>
            </a:r>
            <a:r>
              <a:rPr sz="4250"/>
              <a:t> </a:t>
            </a:r>
            <a:r>
              <a:rPr sz="4250"/>
              <a:t>"</a:t>
            </a:r>
            <a:r>
              <a:rPr sz="4250"/>
              <a:t>WOW</a:t>
            </a:r>
            <a:r>
              <a:rPr sz="4250"/>
              <a:t>"</a:t>
            </a:r>
            <a:r>
              <a:rPr sz="4250"/>
              <a:t> </a:t>
            </a:r>
            <a:r>
              <a:rPr sz="4250"/>
              <a:t>IN</a:t>
            </a:r>
            <a:r>
              <a:rPr sz="4250"/>
              <a:t> </a:t>
            </a:r>
            <a:r>
              <a:rPr sz="4250"/>
              <a:t>OUR</a:t>
            </a:r>
            <a:r>
              <a:rPr sz="4250"/>
              <a:t> </a:t>
            </a:r>
            <a:r>
              <a:rPr sz="4250"/>
              <a:t>SOLUTION</a:t>
            </a:r>
          </a:p>
        </p:txBody>
      </p:sp>
      <p:sp>
        <p:nvSpPr>
          <p:cNvPr id="1048681" name="object 8"/>
          <p:cNvSpPr txBox="1"/>
          <p:nvPr/>
        </p:nvSpPr>
        <p:spPr>
          <a:xfrm>
            <a:off x="11277218" y="6473339"/>
            <a:ext cx="228600" cy="191765"/>
          </a:xfrm>
          <a:prstGeom prst="rect"/>
        </p:spPr>
        <p:txBody>
          <a:bodyPr bIns="0" lIns="0" rIns="0" rtlCol="0" tIns="6985" vert="horz" wrap="square">
            <a:spAutoFit/>
          </a:bodyPr>
          <a:p>
            <a:pPr marL="38104">
              <a:lnSpc>
                <a:spcPct val="100000"/>
              </a:lnSpc>
              <a:spcBef>
                <a:spcPts val="55"/>
              </a:spcBef>
            </a:pPr>
            <a:r>
              <a:rPr sz="1100">
                <a:solidFill>
                  <a:srgbClr val="2D936B"/>
                </a:solidFill>
                <a:latin typeface="Trebuchet MS"/>
                <a:cs typeface="Trebuchet MS"/>
              </a:rPr>
              <a:t>9</a:t>
            </a:r>
          </a:p>
        </p:txBody>
      </p:sp>
      <p:sp>
        <p:nvSpPr>
          <p:cNvPr id="1048682" name="TextBox 8"/>
          <p:cNvSpPr txBox="1"/>
          <p:nvPr/>
        </p:nvSpPr>
        <p:spPr>
          <a:xfrm>
            <a:off x="1752604" y="1752716"/>
            <a:ext cx="8534018" cy="1348745"/>
          </a:xfrm>
          <a:prstGeom prst="rect"/>
          <a:noFill/>
        </p:spPr>
        <p:txBody>
          <a:bodyPr rtlCol="0" wrap="square">
            <a:spAutoFit/>
          </a:bodyPr>
          <a:p>
            <a:pPr indent="0">
              <a:buNone/>
            </a:pPr>
            <a:r>
              <a:rPr sz="2800">
                <a:solidFill>
                  <a:srgbClr val="0D0D0D"/>
                </a:solidFill>
                <a:latin typeface="Times New Roman"/>
                <a:cs typeface="Times New Roman"/>
              </a:rPr>
              <a:t>THERE ARE VARIOUS FEATURES INCORPORATED IN THE PROJECT</a:t>
            </a:r>
          </a:p>
          <a:p>
            <a:p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RMS0101</cp:lastModifiedBy>
  <dcterms:created xsi:type="dcterms:W3CDTF">2024-03-29T04:07:00Z</dcterms:created>
  <dcterms:modified xsi:type="dcterms:W3CDTF">2024-09-05T14:21:18Z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e8dbe9ff5aa04c10aca51fa75e6964c9</vt:lpwstr>
  </property>
  <property fmtid="{D5CDD505-2E9C-101B-9397-08002B2CF9AE}" pid="5" name="KSOProductBuildVer">
    <vt:lpwstr>1033-12.2.0.17562</vt:lpwstr>
  </property>
</Properties>
</file>