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c7e3b83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bc7e3b83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bc7e3b83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bc7e3b83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bc7e3b83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bc7e3b83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0e6ebba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0e6ebba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0e6ebba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0e6ebba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bc7e3b83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bc7e3b83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bc7e3b83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bc7e3b83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0e6ebb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0e6ebb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0e6ebba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0e6ebba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bc7e3b8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bc7e3b8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1dc26a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c1dc26a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c7e3b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c7e3b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0e6ebba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0e6ebb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0e6ebba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0e6ebba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c7e3b83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bc7e3b83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85850" y="1037150"/>
            <a:ext cx="66621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Durban Market Analysis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94800" y="2871550"/>
            <a:ext cx="4177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Onalenna  Magoro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Pfumelani Shibonze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Mongezi Chibi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Mohamed Rasool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Percival Shimange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85850" y="2016000"/>
            <a:ext cx="59709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highlight>
                  <a:schemeClr val="lt1"/>
                </a:highlight>
              </a:rPr>
              <a:t>Analytics Alchemy</a:t>
            </a:r>
            <a:r>
              <a:rPr b="1" lang="en" sz="3200">
                <a:solidFill>
                  <a:schemeClr val="dk1"/>
                </a:solidFill>
                <a:highlight>
                  <a:schemeClr val="lt1"/>
                </a:highlight>
                <a:latin typeface="Impact"/>
                <a:ea typeface="Impact"/>
                <a:cs typeface="Impact"/>
                <a:sym typeface="Impact"/>
              </a:rPr>
              <a:t> </a:t>
            </a:r>
            <a:endParaRPr b="1" sz="3200">
              <a:solidFill>
                <a:schemeClr val="dk2"/>
              </a:solidFill>
              <a:highlight>
                <a:schemeClr val="lt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1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01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71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75" y="0"/>
            <a:ext cx="54074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50" y="76200"/>
            <a:ext cx="569417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924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7"/>
          <p:cNvCxnSpPr/>
          <p:nvPr/>
        </p:nvCxnSpPr>
        <p:spPr>
          <a:xfrm>
            <a:off x="2684025" y="3357775"/>
            <a:ext cx="797100" cy="18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7"/>
          <p:cNvCxnSpPr/>
          <p:nvPr/>
        </p:nvCxnSpPr>
        <p:spPr>
          <a:xfrm rot="10800000">
            <a:off x="4495275" y="3629425"/>
            <a:ext cx="9054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7"/>
          <p:cNvCxnSpPr/>
          <p:nvPr/>
        </p:nvCxnSpPr>
        <p:spPr>
          <a:xfrm rot="10800000">
            <a:off x="4495125" y="2814425"/>
            <a:ext cx="8331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7"/>
          <p:cNvCxnSpPr/>
          <p:nvPr/>
        </p:nvCxnSpPr>
        <p:spPr>
          <a:xfrm rot="10800000">
            <a:off x="4513125" y="3104200"/>
            <a:ext cx="8151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4567575" y="3049875"/>
            <a:ext cx="0" cy="579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2443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8"/>
          <p:cNvCxnSpPr/>
          <p:nvPr/>
        </p:nvCxnSpPr>
        <p:spPr>
          <a:xfrm rot="10800000">
            <a:off x="5436950" y="1836450"/>
            <a:ext cx="7425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8"/>
          <p:cNvCxnSpPr/>
          <p:nvPr/>
        </p:nvCxnSpPr>
        <p:spPr>
          <a:xfrm rot="10800000">
            <a:off x="5527550" y="2488550"/>
            <a:ext cx="651900" cy="18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8"/>
          <p:cNvCxnSpPr/>
          <p:nvPr/>
        </p:nvCxnSpPr>
        <p:spPr>
          <a:xfrm flipH="1">
            <a:off x="5328225" y="3756250"/>
            <a:ext cx="869400" cy="18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8"/>
          <p:cNvCxnSpPr/>
          <p:nvPr/>
        </p:nvCxnSpPr>
        <p:spPr>
          <a:xfrm rot="10800000">
            <a:off x="5364525" y="3158550"/>
            <a:ext cx="7968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5364450" y="3176650"/>
            <a:ext cx="0" cy="579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31375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28425"/>
            <a:ext cx="8725200" cy="4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Durban market dataset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From the 2019-12-11 to 2020-10-03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Contains commodities and its corresponding information from different areas of South Africa as well as foreign imports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Data cleaning 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Dropped 8 rows containing missing values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 engineering (adding selling price and date columns)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98562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90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73525" y="610575"/>
            <a:ext cx="6947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Sum of Sales And Sum of Total_Kg_Sold By Month</a:t>
            </a:r>
            <a:endParaRPr b="1" sz="16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13978"/>
          <a:stretch/>
        </p:blipFill>
        <p:spPr>
          <a:xfrm>
            <a:off x="152400" y="1895175"/>
            <a:ext cx="7058626" cy="3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096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633600" y="4679850"/>
            <a:ext cx="55239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75" y="0"/>
            <a:ext cx="6678825" cy="50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00" y="152400"/>
            <a:ext cx="642184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814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