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E024C-1EE8-4D21-BDCD-F8B7C9B05830}" v="125" dt="2023-12-14T18:52:39.741"/>
    <p1510:client id="{9C674F33-F770-1A47-B5F6-24EFA2533764}" v="151" dt="2023-12-14T18:38:23.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40"/>
        <p:guide orient="horz" pos="20160"/>
        <p:guide orient="horz"/>
        <p:guide pos="264"/>
        <p:guide pos="27384"/>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262687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hyperlink" Target="https://doi.org/10.1016/s0960-9822(02)00676-0" TargetMode="External"/><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notesSlide" Target="../notesSlides/notesSlide1.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hyperlink" Target="https://doi.org/10.1371/journal.pone.0106418" TargetMode="External"/><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459674" y="5829841"/>
            <a:ext cx="10056813" cy="13868390"/>
          </a:xfrm>
        </p:spPr>
        <p:txBody>
          <a:bodyPr/>
          <a:lstStyle/>
          <a:p>
            <a:r>
              <a:rPr lang="en-US" sz="2400" b="1">
                <a:solidFill>
                  <a:schemeClr val="tx1"/>
                </a:solidFill>
                <a:latin typeface="Century Gothic"/>
                <a:cs typeface="Times New Roman"/>
              </a:rPr>
              <a:t>The HIV-1 accessory protein, Viral Protein R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is instrumental in the pathogenesis of HIV, significantly influencing cell replication processes critical to understanding HIV/AIDS progression. This study delves into the impact of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on cell cycle dynamics, DNA repair activities, and interactions with the immune system, which are key to devising effective HIV/AIDS treatments.[1]</a:t>
            </a:r>
            <a:endParaRPr lang="en-US" sz="2400" b="1">
              <a:solidFill>
                <a:schemeClr val="tx1"/>
              </a:solidFill>
            </a:endParaRPr>
          </a:p>
          <a:p>
            <a:r>
              <a:rPr lang="en-US" sz="2400" b="1">
                <a:solidFill>
                  <a:schemeClr val="tx1"/>
                </a:solidFill>
                <a:latin typeface="Century Gothic"/>
                <a:cs typeface="Times New Roman"/>
              </a:rPr>
              <a:t>We employed gene expression data from the ”GSE56591” dataset in the Gene Expression Omnibus, implementing Robust Multi-array Average (RMA) normalization to standardize this data. Our analysis included differential expression assessment using linear models and empirical Bayes methods, providing a robust statistical framework. We used clustering methods like hierarchical clustering, K-means, and DBSCAN to discern patterns in significant gene symbols, enhancing our under- standing of </a:t>
            </a:r>
            <a:r>
              <a:rPr lang="en-US" sz="2400" b="1" err="1">
                <a:solidFill>
                  <a:schemeClr val="tx1"/>
                </a:solidFill>
                <a:latin typeface="Century Gothic"/>
                <a:cs typeface="Times New Roman"/>
              </a:rPr>
              <a:t>Vpr’s</a:t>
            </a:r>
            <a:r>
              <a:rPr lang="en-US" sz="2400" b="1">
                <a:solidFill>
                  <a:schemeClr val="tx1"/>
                </a:solidFill>
                <a:latin typeface="Century Gothic"/>
                <a:cs typeface="Times New Roman"/>
              </a:rPr>
              <a:t> role at the molecular level. Visualization techniques, including heatmaps, dendrograms, PCA, and t-SNE, were integral for interpreting these complex data patterns.[2] The study also encompassed functional enrichment analysis using the </a:t>
            </a:r>
            <a:r>
              <a:rPr lang="en-US" sz="2400" b="1" err="1">
                <a:solidFill>
                  <a:schemeClr val="tx1"/>
                </a:solidFill>
                <a:latin typeface="Century Gothic"/>
                <a:cs typeface="Times New Roman"/>
              </a:rPr>
              <a:t>clusterProfiler</a:t>
            </a:r>
            <a:r>
              <a:rPr lang="en-US" sz="2400" b="1">
                <a:solidFill>
                  <a:schemeClr val="tx1"/>
                </a:solidFill>
                <a:latin typeface="Century Gothic"/>
                <a:cs typeface="Times New Roman"/>
              </a:rPr>
              <a:t> package, which identified and visualized enriched Gene Ontology (GO) terms, offering insights into the biological functions and pathways implicated by </a:t>
            </a:r>
            <a:r>
              <a:rPr lang="en-US" sz="2400" b="1" err="1">
                <a:solidFill>
                  <a:schemeClr val="tx1"/>
                </a:solidFill>
                <a:latin typeface="Century Gothic"/>
                <a:cs typeface="Times New Roman"/>
              </a:rPr>
              <a:t>Vpr’s</a:t>
            </a:r>
            <a:r>
              <a:rPr lang="en-US" sz="2400" b="1">
                <a:solidFill>
                  <a:schemeClr val="tx1"/>
                </a:solidFill>
                <a:latin typeface="Century Gothic"/>
                <a:cs typeface="Times New Roman"/>
              </a:rPr>
              <a:t> activity. </a:t>
            </a:r>
            <a:endParaRPr lang="en-US" sz="2400" b="1">
              <a:solidFill>
                <a:schemeClr val="tx1"/>
              </a:solidFill>
            </a:endParaRPr>
          </a:p>
          <a:p>
            <a:r>
              <a:rPr lang="en-US" sz="2400" b="1">
                <a:solidFill>
                  <a:schemeClr val="tx1"/>
                </a:solidFill>
                <a:latin typeface="Century Gothic"/>
                <a:cs typeface="Times New Roman"/>
              </a:rPr>
              <a:t>Our findings indicate that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induces G2/M cell-cycle arrest in host cells, a mechanism likely contributing to the depletion of CD4+ T cells, a cornerstone of HIV/AIDS progression. Addi- </a:t>
            </a:r>
            <a:r>
              <a:rPr lang="en-US" sz="2400" b="1" err="1">
                <a:solidFill>
                  <a:schemeClr val="tx1"/>
                </a:solidFill>
                <a:latin typeface="Century Gothic"/>
                <a:cs typeface="Times New Roman"/>
              </a:rPr>
              <a:t>tionally</a:t>
            </a:r>
            <a:r>
              <a:rPr lang="en-US" sz="2400" b="1">
                <a:solidFill>
                  <a:schemeClr val="tx1"/>
                </a:solidFill>
                <a:latin typeface="Century Gothic"/>
                <a:cs typeface="Times New Roman"/>
              </a:rPr>
              <a:t>, we observed </a:t>
            </a:r>
            <a:r>
              <a:rPr lang="en-US" sz="2400" b="1" err="1">
                <a:solidFill>
                  <a:schemeClr val="tx1"/>
                </a:solidFill>
                <a:latin typeface="Century Gothic"/>
                <a:cs typeface="Times New Roman"/>
              </a:rPr>
              <a:t>Vpr’s</a:t>
            </a:r>
            <a:r>
              <a:rPr lang="en-US" sz="2400" b="1">
                <a:solidFill>
                  <a:schemeClr val="tx1"/>
                </a:solidFill>
                <a:latin typeface="Century Gothic"/>
                <a:cs typeface="Times New Roman"/>
              </a:rPr>
              <a:t> role in activating the DNA damage response in host cells, underlining its critical function in the virus’s life cycle and its ability to evade the immune system. These results pave the way for novel therapeutic strategies targeting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-related pathways. The potential development of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-specific inhibitors, combined with existing antiretroviral therapies, could significantly enhance HIV/AIDS treatment efficacy. This research not only broadens our comprehension of HIV-1’s interaction with cellular mechanisms but also heralds new avenues in HIV/AIDS therapeutic research and development </a:t>
            </a:r>
            <a:endParaRPr lang="en-US" sz="2400" b="1">
              <a:solidFill>
                <a:schemeClr val="tx1"/>
              </a:solidFill>
            </a:endParaRPr>
          </a:p>
          <a:p>
            <a:pPr algn="ctr"/>
            <a:endParaRPr lang="en-US" b="1">
              <a:solidFill>
                <a:schemeClr val="tx1"/>
              </a:solidFill>
            </a:endParaRP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r>
              <a:rPr lang="en-US">
                <a:solidFill>
                  <a:srgbClr val="FFFFFF"/>
                </a:solidFill>
                <a:latin typeface="Century Gothic"/>
              </a:rPr>
              <a:t>ABSTRACT</a:t>
            </a:r>
            <a:endParaRPr lang="en-US">
              <a:solidFill>
                <a:srgbClr val="FFFFFF"/>
              </a:solidFill>
            </a:endParaRP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477825" y="19407212"/>
            <a:ext cx="10050462" cy="615545"/>
          </a:xfrm>
        </p:spPr>
        <p:txBody>
          <a:bodyPr/>
          <a:lstStyle/>
          <a:p>
            <a:r>
              <a:rPr lang="en-US">
                <a:solidFill>
                  <a:srgbClr val="FFFFFF"/>
                </a:solidFill>
                <a:latin typeface="Century Gothic"/>
              </a:rPr>
              <a:t>OBJECTIVES</a:t>
            </a:r>
            <a:endParaRPr lang="en-US">
              <a:solidFill>
                <a:srgbClr val="FFFFFF"/>
              </a:solidFill>
            </a:endParaRPr>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p:txBody>
          <a:bodyPr/>
          <a:lstStyle/>
          <a:p>
            <a:r>
              <a:rPr lang="en-US">
                <a:solidFill>
                  <a:srgbClr val="FFFFFF"/>
                </a:solidFill>
                <a:latin typeface="Century Gothic"/>
              </a:rPr>
              <a:t>MATERIALS &amp; METHODS</a:t>
            </a:r>
            <a:endParaRPr lang="en-US">
              <a:solidFill>
                <a:srgbClr val="FFFFFF"/>
              </a:solidFill>
            </a:endParaRPr>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a:xfrm>
            <a:off x="22385343" y="5829841"/>
            <a:ext cx="10048874" cy="5816955"/>
          </a:xfrm>
        </p:spPr>
        <p:txBody>
          <a:bodyPr/>
          <a:lstStyle/>
          <a:p>
            <a:r>
              <a:rPr lang="en-US" sz="2400" b="1">
                <a:solidFill>
                  <a:schemeClr val="tx1"/>
                </a:solidFill>
                <a:latin typeface="Century Gothic"/>
                <a:cs typeface="Times New Roman"/>
              </a:rPr>
              <a:t>1. Data Quality Confirmation: Post-normalization, uniform median expression levels confirmed controlled technical variability.</a:t>
            </a:r>
          </a:p>
          <a:p>
            <a:r>
              <a:rPr lang="en-US" sz="2400" b="1">
                <a:solidFill>
                  <a:schemeClr val="tx1"/>
                </a:solidFill>
                <a:latin typeface="Century Gothic"/>
                <a:cs typeface="Times New Roman"/>
              </a:rPr>
              <a:t>2. Clustering Analysis: PCA and hierarchical clustering revealed distinct gene expression patterns with clear clusters.</a:t>
            </a:r>
          </a:p>
          <a:p>
            <a:r>
              <a:rPr lang="en-US" sz="2400" b="1">
                <a:solidFill>
                  <a:schemeClr val="tx1"/>
                </a:solidFill>
                <a:latin typeface="Century Gothic"/>
                <a:cs typeface="Times New Roman"/>
              </a:rPr>
              <a:t>3. Differential Expression and Enrichment Analysis: Identified genes showed significant changes in expression linked to biological processes like the response to virus and defense response to the virus, highlighting a strong immunological gene expression signature.</a:t>
            </a:r>
          </a:p>
          <a:p>
            <a:r>
              <a:rPr lang="en-US" sz="2400" b="1">
                <a:solidFill>
                  <a:schemeClr val="tx1"/>
                </a:solidFill>
                <a:latin typeface="Century Gothic"/>
                <a:cs typeface="Times New Roman"/>
              </a:rPr>
              <a:t>4. Integration of Multi-</a:t>
            </a:r>
            <a:r>
              <a:rPr lang="en-US" sz="2400" b="1" err="1">
                <a:solidFill>
                  <a:schemeClr val="tx1"/>
                </a:solidFill>
                <a:latin typeface="Century Gothic"/>
                <a:cs typeface="Times New Roman"/>
              </a:rPr>
              <a:t>Omic</a:t>
            </a:r>
            <a:r>
              <a:rPr lang="en-US" sz="2400" b="1">
                <a:solidFill>
                  <a:schemeClr val="tx1"/>
                </a:solidFill>
                <a:latin typeface="Century Gothic"/>
                <a:cs typeface="Times New Roman"/>
              </a:rPr>
              <a:t> Data and Network Analysis: Network analysis provided insights into common pathways and processes, highlighting key genes and their multifunctional roles in enriched biological processes.</a:t>
            </a:r>
          </a:p>
          <a:p>
            <a:pPr algn="ctr"/>
            <a:endParaRPr lang="en-US">
              <a:solidFill>
                <a:schemeClr val="tx1"/>
              </a:solidFill>
            </a:endParaRPr>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p:txBody>
          <a:bodyPr/>
          <a:lstStyle/>
          <a:p>
            <a:r>
              <a:rPr lang="en-US">
                <a:solidFill>
                  <a:srgbClr val="FFFFFF"/>
                </a:solidFill>
                <a:latin typeface="Century Gothic"/>
              </a:rPr>
              <a:t>RESULTS</a:t>
            </a:r>
            <a:endParaRPr lang="en-US">
              <a:solidFill>
                <a:srgbClr val="FFFFFF"/>
              </a:solidFill>
            </a:endParaRPr>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p:txBody>
          <a:bodyPr/>
          <a:lstStyle/>
          <a:p>
            <a:r>
              <a:rPr lang="en-US">
                <a:solidFill>
                  <a:srgbClr val="FFFFFF"/>
                </a:solidFill>
                <a:latin typeface="Century Gothic"/>
              </a:rPr>
              <a:t>CONCLUSION</a:t>
            </a:r>
            <a:endParaRPr lang="en-US">
              <a:solidFill>
                <a:srgbClr val="FFFFFF"/>
              </a:solidFill>
            </a:endParaRPr>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a:xfrm>
            <a:off x="33390292" y="5829841"/>
            <a:ext cx="10047018" cy="3379364"/>
          </a:xfrm>
        </p:spPr>
        <p:txBody>
          <a:bodyPr/>
          <a:lstStyle/>
          <a:p>
            <a:r>
              <a:rPr lang="en-US" sz="2400" b="1">
                <a:solidFill>
                  <a:schemeClr val="tx1"/>
                </a:solidFill>
                <a:latin typeface="Century Gothic"/>
                <a:cs typeface="Times New Roman"/>
              </a:rPr>
              <a:t>The study highlights the significant role of HIV-1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protein in modulating the transcriptional profile of monocyte-derived macrophages (MDMs), particularly influencing innate immunity and interferon responses. The research reveals the complex interaction between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and host cellular mechanisms, suggesting novel therapeutic strategies targeting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-related pathways for more effective HIV/AIDS management .</a:t>
            </a:r>
          </a:p>
          <a:p>
            <a:pPr algn="ctr"/>
            <a:endParaRPr lang="en-US">
              <a:solidFill>
                <a:schemeClr val="tx1"/>
              </a:solidFill>
            </a:endParaRPr>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a:xfrm>
            <a:off x="33520587" y="9083758"/>
            <a:ext cx="10047018" cy="615545"/>
          </a:xfrm>
        </p:spPr>
        <p:txBody>
          <a:bodyPr/>
          <a:lstStyle/>
          <a:p>
            <a:r>
              <a:rPr lang="en-US">
                <a:solidFill>
                  <a:srgbClr val="FFFFFF"/>
                </a:solidFill>
                <a:latin typeface="Century Gothic"/>
              </a:rPr>
              <a:t>REFERENCES</a:t>
            </a:r>
            <a:endParaRPr lang="en-US">
              <a:solidFill>
                <a:srgbClr val="FFFFFF"/>
              </a:solidFill>
            </a:endParaRP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a:xfrm>
            <a:off x="33587007" y="9948158"/>
            <a:ext cx="10052050" cy="3453231"/>
          </a:xfrm>
        </p:spPr>
        <p:txBody>
          <a:bodyPr/>
          <a:lstStyle/>
          <a:p>
            <a:r>
              <a:rPr lang="en-US" sz="2400" b="1">
                <a:solidFill>
                  <a:schemeClr val="tx1"/>
                </a:solidFill>
                <a:latin typeface="Century Gothic"/>
                <a:cs typeface="Times New Roman"/>
              </a:rPr>
              <a:t>[1] M. </a:t>
            </a:r>
            <a:r>
              <a:rPr lang="en-US" sz="2400" b="1" err="1">
                <a:solidFill>
                  <a:schemeClr val="tx1"/>
                </a:solidFill>
                <a:latin typeface="Century Gothic"/>
                <a:cs typeface="Times New Roman"/>
              </a:rPr>
              <a:t>Emerman</a:t>
            </a:r>
            <a:r>
              <a:rPr lang="en-US" sz="2400" b="1">
                <a:solidFill>
                  <a:schemeClr val="tx1"/>
                </a:solidFill>
                <a:latin typeface="Century Gothic"/>
                <a:cs typeface="Times New Roman"/>
              </a:rPr>
              <a:t>. (1996). “HIV-1,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and the cell cycle.” Current biology: CB [Online]. vol. 6, issue 9, 1096–1103. </a:t>
            </a:r>
            <a:r>
              <a:rPr lang="en-US" sz="2400" b="1">
                <a:solidFill>
                  <a:schemeClr val="tx1"/>
                </a:solidFill>
                <a:latin typeface="Century Gothic"/>
                <a:cs typeface="Times New Roman"/>
                <a:hlinkClick r:id="rId3">
                  <a:extLst>
                    <a:ext uri="{A12FA001-AC4F-418D-AE19-62706E023703}">
                      <ahyp:hlinkClr xmlns:ahyp="http://schemas.microsoft.com/office/drawing/2018/hyperlinkcolor" val="tx"/>
                    </a:ext>
                  </a:extLst>
                </a:hlinkClick>
              </a:rPr>
              <a:t>https://doi.org/10.1016/s0960-9822(02)00676-0</a:t>
            </a:r>
            <a:r>
              <a:rPr lang="en-US" sz="2400" b="1">
                <a:solidFill>
                  <a:schemeClr val="tx1"/>
                </a:solidFill>
                <a:latin typeface="Century Gothic"/>
                <a:cs typeface="Times New Roman"/>
              </a:rPr>
              <a:t>. </a:t>
            </a:r>
            <a:endParaRPr lang="en-US" sz="2400" b="1">
              <a:solidFill>
                <a:schemeClr val="tx1"/>
              </a:solidFill>
            </a:endParaRPr>
          </a:p>
          <a:p>
            <a:r>
              <a:rPr lang="en-US" sz="2400" b="1">
                <a:solidFill>
                  <a:schemeClr val="tx1"/>
                </a:solidFill>
                <a:latin typeface="Century Gothic"/>
                <a:cs typeface="Times New Roman"/>
              </a:rPr>
              <a:t>[2] Zahoor, M.A., Xue, G., Sato, H., Murakami, T., Takeshima, S.-n., et al. (2014). HIV-1 </a:t>
            </a:r>
            <a:r>
              <a:rPr lang="en-US" sz="2400" b="1" err="1">
                <a:solidFill>
                  <a:schemeClr val="tx1"/>
                </a:solidFill>
                <a:latin typeface="Century Gothic"/>
                <a:cs typeface="Times New Roman"/>
              </a:rPr>
              <a:t>Vpr</a:t>
            </a:r>
            <a:r>
              <a:rPr lang="en-US" sz="2400" b="1">
                <a:solidFill>
                  <a:schemeClr val="tx1"/>
                </a:solidFill>
                <a:latin typeface="Century Gothic"/>
                <a:cs typeface="Times New Roman"/>
              </a:rPr>
              <a:t> Induces Interferon-Stimulated Genes in Human Monocyte-Derived Macrophages. </a:t>
            </a:r>
            <a:r>
              <a:rPr lang="en-US" sz="2400" b="1" err="1">
                <a:solidFill>
                  <a:schemeClr val="tx1"/>
                </a:solidFill>
                <a:latin typeface="Century Gothic"/>
                <a:cs typeface="Times New Roman"/>
              </a:rPr>
              <a:t>PLoS</a:t>
            </a:r>
            <a:r>
              <a:rPr lang="en-US" sz="2400" b="1">
                <a:solidFill>
                  <a:schemeClr val="tx1"/>
                </a:solidFill>
                <a:latin typeface="Century Gothic"/>
                <a:cs typeface="Times New Roman"/>
              </a:rPr>
              <a:t> ONE, 9(8), e106418. </a:t>
            </a:r>
            <a:r>
              <a:rPr lang="en-US" sz="2400" b="1">
                <a:solidFill>
                  <a:schemeClr val="tx1"/>
                </a:solidFill>
                <a:latin typeface="Century Gothic"/>
                <a:cs typeface="Times New Roman"/>
                <a:hlinkClick r:id="rId4">
                  <a:extLst>
                    <a:ext uri="{A12FA001-AC4F-418D-AE19-62706E023703}">
                      <ahyp:hlinkClr xmlns:ahyp="http://schemas.microsoft.com/office/drawing/2018/hyperlinkcolor" val="tx"/>
                    </a:ext>
                  </a:extLst>
                </a:hlinkClick>
              </a:rPr>
              <a:t>https://doi.org/10.1371/journal.pone.0106418</a:t>
            </a:r>
            <a:r>
              <a:rPr lang="en-US" sz="2400" b="1">
                <a:solidFill>
                  <a:schemeClr val="tx1"/>
                </a:solidFill>
                <a:latin typeface="Century Gothic"/>
                <a:cs typeface="Times New Roman"/>
              </a:rPr>
              <a:t> </a:t>
            </a:r>
            <a:endParaRPr lang="en-US" sz="2400" b="1">
              <a:solidFill>
                <a:schemeClr val="tx1"/>
              </a:solidFill>
            </a:endParaRPr>
          </a:p>
          <a:p>
            <a:pPr algn="ctr"/>
            <a:endParaRPr lang="en-US">
              <a:solidFill>
                <a:schemeClr val="tx1"/>
              </a:solidFill>
            </a:endParaRPr>
          </a:p>
        </p:txBody>
      </p:sp>
      <p:sp>
        <p:nvSpPr>
          <p:cNvPr id="14" name="Text Placeholder 13">
            <a:extLst>
              <a:ext uri="{FF2B5EF4-FFF2-40B4-BE49-F238E27FC236}">
                <a16:creationId xmlns:a16="http://schemas.microsoft.com/office/drawing/2014/main" id="{09D2277D-0005-E662-D92E-2AF719434B25}"/>
              </a:ext>
            </a:extLst>
          </p:cNvPr>
          <p:cNvSpPr>
            <a:spLocks noGrp="1"/>
          </p:cNvSpPr>
          <p:nvPr>
            <p:ph type="body" sz="quarter" idx="30"/>
          </p:nvPr>
        </p:nvSpPr>
        <p:spPr/>
        <p:txBody>
          <a:bodyPr/>
          <a:lstStyle/>
          <a:p>
            <a:pPr algn="ctr"/>
            <a:endParaRPr lang="en-US">
              <a:solidFill>
                <a:srgbClr val="FFFFFF"/>
              </a:solidFill>
            </a:endParaRPr>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a:xfrm>
            <a:off x="5932593" y="2505788"/>
            <a:ext cx="31998968" cy="1163395"/>
          </a:xfrm>
        </p:spPr>
        <p:txBody>
          <a:bodyPr lIns="91440" tIns="45720" rIns="91440" bIns="45720" anchor="t" anchorCtr="0">
            <a:spAutoFit/>
          </a:bodyPr>
          <a:lstStyle/>
          <a:p>
            <a:r>
              <a:rPr lang="en-US" sz="3600">
                <a:solidFill>
                  <a:srgbClr val="FFFFFF"/>
                </a:solidFill>
                <a:latin typeface="Century Gothic"/>
              </a:rPr>
              <a:t>University of Detroit Mercy – College of Engineering &amp; Science</a:t>
            </a:r>
          </a:p>
          <a:p>
            <a:endParaRPr lang="en-US">
              <a:solidFill>
                <a:srgbClr val="FFFFFF"/>
              </a:solidFill>
            </a:endParaRP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a:xfrm>
            <a:off x="5932593" y="1562745"/>
            <a:ext cx="31998968" cy="1581972"/>
          </a:xfrm>
        </p:spPr>
        <p:txBody>
          <a:bodyPr lIns="91440" tIns="45720" rIns="91440" bIns="45720" anchor="t" anchorCtr="0">
            <a:spAutoFit/>
          </a:bodyPr>
          <a:lstStyle/>
          <a:p>
            <a:r>
              <a:rPr lang="en-US">
                <a:solidFill>
                  <a:srgbClr val="FFFFFF"/>
                </a:solidFill>
                <a:latin typeface="Century Gothic"/>
              </a:rPr>
              <a:t>Authors: Bilal Kachir, Eyimofe Oladipo, Mohamed Saeed</a:t>
            </a:r>
          </a:p>
          <a:p>
            <a:endParaRPr lang="en-US">
              <a:solidFill>
                <a:srgbClr val="FFFFFF"/>
              </a:solidFill>
            </a:endParaRP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a:xfrm>
            <a:off x="6393034" y="438841"/>
            <a:ext cx="31998968" cy="1200329"/>
          </a:xfrm>
        </p:spPr>
        <p:txBody>
          <a:bodyPr wrap="square" lIns="91440" tIns="45720" rIns="91440" bIns="45720" anchor="t" anchorCtr="0">
            <a:spAutoFit/>
          </a:bodyPr>
          <a:lstStyle/>
          <a:p>
            <a:r>
              <a:rPr lang="en-US" sz="7200" b="0">
                <a:solidFill>
                  <a:srgbClr val="FFFFFF"/>
                </a:solidFill>
                <a:latin typeface="Century Gothic"/>
              </a:rPr>
              <a:t>Impact of HIV1-Vpr on Cell Replication </a:t>
            </a:r>
            <a:endParaRPr lang="en-US">
              <a:solidFill>
                <a:srgbClr val="FFFFFF"/>
              </a:solidFill>
            </a:endParaRPr>
          </a:p>
        </p:txBody>
      </p:sp>
      <p:sp>
        <p:nvSpPr>
          <p:cNvPr id="19" name="TextBox 18">
            <a:extLst>
              <a:ext uri="{FF2B5EF4-FFF2-40B4-BE49-F238E27FC236}">
                <a16:creationId xmlns:a16="http://schemas.microsoft.com/office/drawing/2014/main" id="{4B6E52A2-D844-C6D5-40AA-FB821AE6598D}"/>
              </a:ext>
            </a:extLst>
          </p:cNvPr>
          <p:cNvSpPr txBox="1"/>
          <p:nvPr/>
        </p:nvSpPr>
        <p:spPr>
          <a:xfrm>
            <a:off x="483802" y="20460116"/>
            <a:ext cx="1020470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entury Gothic"/>
              </a:rPr>
              <a:t>The objective of this study is to examine the impact of the HIV-1 accessory protein Viral Protein R (</a:t>
            </a:r>
            <a:r>
              <a:rPr lang="en-US" sz="2400" b="1" err="1">
                <a:latin typeface="Century Gothic"/>
              </a:rPr>
              <a:t>Vpr</a:t>
            </a:r>
            <a:r>
              <a:rPr lang="en-US" sz="2400" b="1">
                <a:latin typeface="Century Gothic"/>
              </a:rPr>
              <a:t>) on cell cycle dynamics, DNA repair activities, and interactions with the immune system. These aspects are crucial for understanding HIV/AIDS progression and devising effective treatments​​.</a:t>
            </a:r>
          </a:p>
        </p:txBody>
      </p:sp>
      <p:pic>
        <p:nvPicPr>
          <p:cNvPr id="21" name="Picture 20" descr="A network of lines and dots&#10;&#10;Description automatically generated">
            <a:extLst>
              <a:ext uri="{FF2B5EF4-FFF2-40B4-BE49-F238E27FC236}">
                <a16:creationId xmlns:a16="http://schemas.microsoft.com/office/drawing/2014/main" id="{E72E7975-4B38-7AD2-2109-63D80BB9D1D6}"/>
              </a:ext>
            </a:extLst>
          </p:cNvPr>
          <p:cNvPicPr>
            <a:picLocks noChangeAspect="1"/>
          </p:cNvPicPr>
          <p:nvPr/>
        </p:nvPicPr>
        <p:blipFill>
          <a:blip r:embed="rId5"/>
          <a:stretch>
            <a:fillRect/>
          </a:stretch>
        </p:blipFill>
        <p:spPr>
          <a:xfrm>
            <a:off x="22112535" y="25601041"/>
            <a:ext cx="10679503" cy="6077312"/>
          </a:xfrm>
          <a:prstGeom prst="rect">
            <a:avLst/>
          </a:prstGeom>
        </p:spPr>
      </p:pic>
      <p:pic>
        <p:nvPicPr>
          <p:cNvPr id="22" name="Picture 21" descr="A diagram of a function&#10;&#10;Description automatically generated">
            <a:extLst>
              <a:ext uri="{FF2B5EF4-FFF2-40B4-BE49-F238E27FC236}">
                <a16:creationId xmlns:a16="http://schemas.microsoft.com/office/drawing/2014/main" id="{E8936179-9918-4A39-6D28-05FBE4A96EF6}"/>
              </a:ext>
            </a:extLst>
          </p:cNvPr>
          <p:cNvPicPr>
            <a:picLocks noChangeAspect="1"/>
          </p:cNvPicPr>
          <p:nvPr/>
        </p:nvPicPr>
        <p:blipFill>
          <a:blip r:embed="rId6"/>
          <a:stretch>
            <a:fillRect/>
          </a:stretch>
        </p:blipFill>
        <p:spPr>
          <a:xfrm>
            <a:off x="465827" y="27101071"/>
            <a:ext cx="10058400" cy="4819793"/>
          </a:xfrm>
          <a:prstGeom prst="rect">
            <a:avLst/>
          </a:prstGeom>
        </p:spPr>
      </p:pic>
      <p:pic>
        <p:nvPicPr>
          <p:cNvPr id="24" name="Picture 23" descr="A line graph with numbers&#10;&#10;Description automatically generated">
            <a:extLst>
              <a:ext uri="{FF2B5EF4-FFF2-40B4-BE49-F238E27FC236}">
                <a16:creationId xmlns:a16="http://schemas.microsoft.com/office/drawing/2014/main" id="{7C267BEC-6AB6-7B39-BB5E-2F3CDC19CF77}"/>
              </a:ext>
            </a:extLst>
          </p:cNvPr>
          <p:cNvPicPr>
            <a:picLocks noChangeAspect="1"/>
          </p:cNvPicPr>
          <p:nvPr/>
        </p:nvPicPr>
        <p:blipFill>
          <a:blip r:embed="rId7"/>
          <a:stretch>
            <a:fillRect/>
          </a:stretch>
        </p:blipFill>
        <p:spPr>
          <a:xfrm>
            <a:off x="33223359" y="13077368"/>
            <a:ext cx="10667841" cy="6060882"/>
          </a:xfrm>
          <a:prstGeom prst="rect">
            <a:avLst/>
          </a:prstGeom>
        </p:spPr>
      </p:pic>
      <p:pic>
        <p:nvPicPr>
          <p:cNvPr id="25" name="Picture 24" descr="A red and blue squares&#10;&#10;Description automatically generated">
            <a:extLst>
              <a:ext uri="{FF2B5EF4-FFF2-40B4-BE49-F238E27FC236}">
                <a16:creationId xmlns:a16="http://schemas.microsoft.com/office/drawing/2014/main" id="{83F5AE60-AD90-8620-7D06-8B0FA5A03DB4}"/>
              </a:ext>
            </a:extLst>
          </p:cNvPr>
          <p:cNvPicPr>
            <a:picLocks noChangeAspect="1"/>
          </p:cNvPicPr>
          <p:nvPr/>
        </p:nvPicPr>
        <p:blipFill>
          <a:blip r:embed="rId8"/>
          <a:stretch>
            <a:fillRect/>
          </a:stretch>
        </p:blipFill>
        <p:spPr>
          <a:xfrm>
            <a:off x="10869282" y="18975956"/>
            <a:ext cx="11076318" cy="6249838"/>
          </a:xfrm>
          <a:prstGeom prst="rect">
            <a:avLst/>
          </a:prstGeom>
        </p:spPr>
      </p:pic>
      <p:pic>
        <p:nvPicPr>
          <p:cNvPr id="26" name="Picture 25">
            <a:extLst>
              <a:ext uri="{FF2B5EF4-FFF2-40B4-BE49-F238E27FC236}">
                <a16:creationId xmlns:a16="http://schemas.microsoft.com/office/drawing/2014/main" id="{06FFD57E-97D5-0945-A6AE-CA04190BAE85}"/>
              </a:ext>
            </a:extLst>
          </p:cNvPr>
          <p:cNvPicPr>
            <a:picLocks noChangeAspect="1"/>
          </p:cNvPicPr>
          <p:nvPr/>
        </p:nvPicPr>
        <p:blipFill>
          <a:blip r:embed="rId9"/>
          <a:stretch>
            <a:fillRect/>
          </a:stretch>
        </p:blipFill>
        <p:spPr>
          <a:xfrm>
            <a:off x="11460193" y="25210697"/>
            <a:ext cx="11067691" cy="6858001"/>
          </a:xfrm>
          <a:prstGeom prst="rect">
            <a:avLst/>
          </a:prstGeom>
        </p:spPr>
      </p:pic>
      <p:pic>
        <p:nvPicPr>
          <p:cNvPr id="28" name="Picture 27" descr="A graph with dots on it&#10;&#10;Description automatically generated">
            <a:extLst>
              <a:ext uri="{FF2B5EF4-FFF2-40B4-BE49-F238E27FC236}">
                <a16:creationId xmlns:a16="http://schemas.microsoft.com/office/drawing/2014/main" id="{48318831-B53D-EBA0-3483-8332908943DD}"/>
              </a:ext>
            </a:extLst>
          </p:cNvPr>
          <p:cNvPicPr>
            <a:picLocks noChangeAspect="1"/>
          </p:cNvPicPr>
          <p:nvPr/>
        </p:nvPicPr>
        <p:blipFill>
          <a:blip r:embed="rId10"/>
          <a:stretch>
            <a:fillRect/>
          </a:stretch>
        </p:blipFill>
        <p:spPr>
          <a:xfrm>
            <a:off x="22112535" y="11404879"/>
            <a:ext cx="11110823" cy="6249838"/>
          </a:xfrm>
          <a:prstGeom prst="rect">
            <a:avLst/>
          </a:prstGeom>
        </p:spPr>
      </p:pic>
      <p:pic>
        <p:nvPicPr>
          <p:cNvPr id="29" name="Picture 28">
            <a:extLst>
              <a:ext uri="{FF2B5EF4-FFF2-40B4-BE49-F238E27FC236}">
                <a16:creationId xmlns:a16="http://schemas.microsoft.com/office/drawing/2014/main" id="{F967935D-89F0-6119-A9D9-BF029D3113B2}"/>
              </a:ext>
            </a:extLst>
          </p:cNvPr>
          <p:cNvPicPr>
            <a:picLocks noChangeAspect="1"/>
          </p:cNvPicPr>
          <p:nvPr/>
        </p:nvPicPr>
        <p:blipFill>
          <a:blip r:embed="rId11"/>
          <a:stretch>
            <a:fillRect/>
          </a:stretch>
        </p:blipFill>
        <p:spPr>
          <a:xfrm>
            <a:off x="22066369" y="18648152"/>
            <a:ext cx="11317857" cy="6370608"/>
          </a:xfrm>
          <a:prstGeom prst="rect">
            <a:avLst/>
          </a:prstGeom>
        </p:spPr>
      </p:pic>
      <p:sp>
        <p:nvSpPr>
          <p:cNvPr id="30" name="TextBox 29">
            <a:extLst>
              <a:ext uri="{FF2B5EF4-FFF2-40B4-BE49-F238E27FC236}">
                <a16:creationId xmlns:a16="http://schemas.microsoft.com/office/drawing/2014/main" id="{9778C603-1DF3-2C48-7328-2766445B4303}"/>
              </a:ext>
            </a:extLst>
          </p:cNvPr>
          <p:cNvSpPr txBox="1"/>
          <p:nvPr/>
        </p:nvSpPr>
        <p:spPr>
          <a:xfrm>
            <a:off x="50292000" y="391886"/>
            <a:ext cx="184731" cy="477054"/>
          </a:xfrm>
          <a:prstGeom prst="rect">
            <a:avLst/>
          </a:prstGeom>
          <a:noFill/>
        </p:spPr>
        <p:txBody>
          <a:bodyPr wrap="none" rtlCol="0">
            <a:spAutoFit/>
          </a:bodyPr>
          <a:lstStyle/>
          <a:p>
            <a:endParaRPr lang="en-US" sz="2500">
              <a:latin typeface="Times New Roman" panose="02020603050405020304" pitchFamily="18" charset="0"/>
              <a:cs typeface="Times New Roman" panose="02020603050405020304" pitchFamily="18" charset="0"/>
            </a:endParaRPr>
          </a:p>
        </p:txBody>
      </p:sp>
      <p:pic>
        <p:nvPicPr>
          <p:cNvPr id="13" name="Picture 12" descr="A logo for a university&#10;&#10;Description automatically generated">
            <a:extLst>
              <a:ext uri="{FF2B5EF4-FFF2-40B4-BE49-F238E27FC236}">
                <a16:creationId xmlns:a16="http://schemas.microsoft.com/office/drawing/2014/main" id="{17D96404-424A-0396-A74C-F3FB73663092}"/>
              </a:ext>
            </a:extLst>
          </p:cNvPr>
          <p:cNvPicPr>
            <a:picLocks noChangeAspect="1"/>
          </p:cNvPicPr>
          <p:nvPr/>
        </p:nvPicPr>
        <p:blipFill>
          <a:blip r:embed="rId12"/>
          <a:stretch>
            <a:fillRect/>
          </a:stretch>
        </p:blipFill>
        <p:spPr>
          <a:xfrm>
            <a:off x="41331247" y="-6135"/>
            <a:ext cx="2562191" cy="3253348"/>
          </a:xfrm>
          <a:prstGeom prst="rect">
            <a:avLst/>
          </a:prstGeom>
        </p:spPr>
      </p:pic>
      <p:pic>
        <p:nvPicPr>
          <p:cNvPr id="34" name="Picture 33" descr="A blue squares with black text&#10;&#10;Description automatically generated">
            <a:extLst>
              <a:ext uri="{FF2B5EF4-FFF2-40B4-BE49-F238E27FC236}">
                <a16:creationId xmlns:a16="http://schemas.microsoft.com/office/drawing/2014/main" id="{7201313F-CBD9-08D5-AABC-E46029CA5F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38042" y="5714004"/>
            <a:ext cx="10196455" cy="12701290"/>
          </a:xfrm>
          <a:prstGeom prst="rect">
            <a:avLst/>
          </a:prstGeom>
        </p:spPr>
      </p:pic>
      <p:pic>
        <p:nvPicPr>
          <p:cNvPr id="33" name="Picture 32" descr="A graph showing a number of rectangular objects&#10;&#10;Description automatically generated">
            <a:extLst>
              <a:ext uri="{FF2B5EF4-FFF2-40B4-BE49-F238E27FC236}">
                <a16:creationId xmlns:a16="http://schemas.microsoft.com/office/drawing/2014/main" id="{843C36BC-B945-AF6B-2122-AD7FDF3FEB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7935" y="22268766"/>
            <a:ext cx="9319300" cy="4819793"/>
          </a:xfrm>
          <a:prstGeom prst="rect">
            <a:avLst/>
          </a:prstGeom>
        </p:spPr>
      </p:pic>
      <p:pic>
        <p:nvPicPr>
          <p:cNvPr id="37" name="Picture 36" descr="A diagram of different colored squares&#10;&#10;Description automatically generated">
            <a:extLst>
              <a:ext uri="{FF2B5EF4-FFF2-40B4-BE49-F238E27FC236}">
                <a16:creationId xmlns:a16="http://schemas.microsoft.com/office/drawing/2014/main" id="{0BA52648-4BBE-FE38-156F-BB9C497ADF6F}"/>
              </a:ext>
            </a:extLst>
          </p:cNvPr>
          <p:cNvPicPr>
            <a:picLocks noChangeAspect="1"/>
          </p:cNvPicPr>
          <p:nvPr/>
        </p:nvPicPr>
        <p:blipFill rotWithShape="1">
          <a:blip r:embed="rId15"/>
          <a:srcRect/>
          <a:stretch/>
        </p:blipFill>
        <p:spPr>
          <a:xfrm>
            <a:off x="33520587" y="19303839"/>
            <a:ext cx="10228536" cy="5753552"/>
          </a:xfrm>
          <a:prstGeom prst="rect">
            <a:avLst/>
          </a:prstGeom>
        </p:spPr>
      </p:pic>
      <p:pic>
        <p:nvPicPr>
          <p:cNvPr id="38" name="Content Placeholder 4" descr="A graph with a line&#10;&#10;Description automatically generated">
            <a:extLst>
              <a:ext uri="{FF2B5EF4-FFF2-40B4-BE49-F238E27FC236}">
                <a16:creationId xmlns:a16="http://schemas.microsoft.com/office/drawing/2014/main" id="{52A4C824-1782-998B-8AF6-BD66A702D51C}"/>
              </a:ext>
            </a:extLst>
          </p:cNvPr>
          <p:cNvPicPr>
            <a:picLocks noChangeAspect="1"/>
          </p:cNvPicPr>
          <p:nvPr/>
        </p:nvPicPr>
        <p:blipFill>
          <a:blip r:embed="rId16"/>
          <a:stretch>
            <a:fillRect/>
          </a:stretch>
        </p:blipFill>
        <p:spPr>
          <a:xfrm>
            <a:off x="33098392" y="25116432"/>
            <a:ext cx="10792808" cy="6978400"/>
          </a:xfrm>
          <a:prstGeom prst="rect">
            <a:avLst/>
          </a:prstGeom>
        </p:spPr>
      </p:pic>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Application>Microsoft Office PowerPoint</Application>
  <PresentationFormat>Custom</PresentationFormat>
  <Slides>1</Slides>
  <Notes>1</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revision>2</cp:revision>
  <dcterms:created xsi:type="dcterms:W3CDTF">2012-02-03T19:11:35Z</dcterms:created>
  <dcterms:modified xsi:type="dcterms:W3CDTF">2024-09-22T02:49:38Z</dcterms:modified>
  <cp:category>Research poster templates</cp:category>
</cp:coreProperties>
</file>