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904" r:id="rId1"/>
  </p:sldMasterIdLst>
  <p:sldIdLst>
    <p:sldId id="256" r:id="rId2"/>
    <p:sldId id="264" r:id="rId3"/>
    <p:sldId id="273" r:id="rId4"/>
    <p:sldId id="277" r:id="rId5"/>
    <p:sldId id="282" r:id="rId6"/>
    <p:sldId id="278" r:id="rId7"/>
    <p:sldId id="279" r:id="rId8"/>
    <p:sldId id="275" r:id="rId9"/>
    <p:sldId id="276" r:id="rId10"/>
    <p:sldId id="266" r:id="rId11"/>
    <p:sldId id="270" r:id="rId12"/>
    <p:sldId id="267" r:id="rId13"/>
    <p:sldId id="268" r:id="rId14"/>
    <p:sldId id="271" r:id="rId15"/>
    <p:sldId id="272" r:id="rId16"/>
    <p:sldId id="280" r:id="rId17"/>
    <p:sldId id="281" r:id="rId18"/>
    <p:sldId id="257" r:id="rId19"/>
    <p:sldId id="258" r:id="rId20"/>
    <p:sldId id="260" r:id="rId21"/>
    <p:sldId id="259" r:id="rId22"/>
    <p:sldId id="262" r:id="rId23"/>
    <p:sldId id="261" r:id="rId24"/>
    <p:sldId id="284" r:id="rId25"/>
    <p:sldId id="285" r:id="rId26"/>
    <p:sldId id="286" r:id="rId27"/>
    <p:sldId id="288" r:id="rId28"/>
    <p:sldId id="287" r:id="rId29"/>
    <p:sldId id="289" r:id="rId30"/>
    <p:sldId id="291" r:id="rId31"/>
    <p:sldId id="292" r:id="rId32"/>
    <p:sldId id="290" r:id="rId33"/>
    <p:sldId id="295" r:id="rId34"/>
    <p:sldId id="294" r:id="rId35"/>
    <p:sldId id="293"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216759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227629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001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28148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4FA0-92B4-416A-9212-DB296D7F59F4}" type="datetimeFigureOut">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152786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D14FA0-92B4-416A-9212-DB296D7F59F4}" type="datetimeFigureOut">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62671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D14FA0-92B4-416A-9212-DB296D7F59F4}" type="datetimeFigureOut">
              <a:rPr lang="en-US" smtClean="0"/>
              <a:t>3/22/2020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68546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D14FA0-92B4-416A-9212-DB296D7F59F4}" type="datetimeFigureOut">
              <a:rPr lang="en-US" smtClean="0"/>
              <a:t>3/22/2020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183945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14FA0-92B4-416A-9212-DB296D7F59F4}" type="datetimeFigureOut">
              <a:rPr lang="en-US" smtClean="0"/>
              <a:t>3/22/2020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93249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14FA0-92B4-416A-9212-DB296D7F59F4}" type="datetimeFigureOut">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201494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14FA0-92B4-416A-9212-DB296D7F59F4}" type="datetimeFigureOut">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07625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14FA0-92B4-416A-9212-DB296D7F59F4}" type="datetimeFigureOut">
              <a:rPr lang="en-US" smtClean="0"/>
              <a:t>3/22/2020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EEE4-CAF7-48BE-9CBD-16EF64BB0063}" type="slidenum">
              <a:rPr lang="en-US" smtClean="0"/>
              <a:t>‹#›</a:t>
            </a:fld>
            <a:endParaRPr lang="en-US"/>
          </a:p>
        </p:txBody>
      </p:sp>
    </p:spTree>
    <p:extLst>
      <p:ext uri="{BB962C8B-B14F-4D97-AF65-F5344CB8AC3E}">
        <p14:creationId xmlns:p14="http://schemas.microsoft.com/office/powerpoint/2010/main" val="44658680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chbeacon.com/app-dev-testing/top-5-software-architecture-patterns-how-make-right-choice"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2.phys.canterbury.ac.nz/dept/docs/manuals/unix/DEC_4.0e_Docs/HTML/AQTLTBTE/DOCU_037.HTM" TargetMode="External"/><Relationship Id="rId3" Type="http://schemas.openxmlformats.org/officeDocument/2006/relationships/hyperlink" Target="http://www.keil.com/support/man/docs/armclang_intro/armclang_intro_fnb1472741490155.htm" TargetMode="External"/><Relationship Id="rId7" Type="http://schemas.openxmlformats.org/officeDocument/2006/relationships/hyperlink" Target="http://users.ece.utexas.edu/~valvano/Volume1/E-Book/C7_DesignDevelopment.htm" TargetMode="External"/><Relationship Id="rId2" Type="http://schemas.openxmlformats.org/officeDocument/2006/relationships/hyperlink" Target="https://embedded.fm/blog/2016/6/28/how-big-is-an-enum" TargetMode="External"/><Relationship Id="rId1" Type="http://schemas.openxmlformats.org/officeDocument/2006/relationships/slideLayout" Target="../slideLayouts/slideLayout2.xml"/><Relationship Id="rId6" Type="http://schemas.openxmlformats.org/officeDocument/2006/relationships/hyperlink" Target="https://sites.google.com/site/qeewiki/books/avr-guide/advance-bit-math" TargetMode="External"/><Relationship Id="rId11" Type="http://schemas.openxmlformats.org/officeDocument/2006/relationships/image" Target="../media/image1.jpeg"/><Relationship Id="rId5" Type="http://schemas.openxmlformats.org/officeDocument/2006/relationships/hyperlink" Target="https://www.engineersgarage.com/ezavr/how-to-write-a-simple-bootloader-for-avr-in-c-language-part-35-46/" TargetMode="External"/><Relationship Id="rId10" Type="http://schemas.openxmlformats.org/officeDocument/2006/relationships/hyperlink" Target="http://techietots101.blogspot.com/" TargetMode="External"/><Relationship Id="rId4" Type="http://schemas.openxmlformats.org/officeDocument/2006/relationships/hyperlink" Target="https://www.rapidtables.com/code/linux/gcc/gcc-o.html" TargetMode="External"/><Relationship Id="rId9" Type="http://schemas.openxmlformats.org/officeDocument/2006/relationships/hyperlink" Target="http://erika.tuxfamily.org/wiki/index.php?title=AUTOSAR-like_DIO_Driv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C</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2463" cy="75111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66808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174171"/>
            <a:ext cx="10526486" cy="754517"/>
          </a:xfrm>
        </p:spPr>
        <p:txBody>
          <a:bodyPr/>
          <a:lstStyle/>
          <a:p>
            <a:r>
              <a:rPr lang="en-US" dirty="0" smtClean="0"/>
              <a:t>Bit Math</a:t>
            </a:r>
            <a:endParaRPr lang="en-US" dirty="0"/>
          </a:p>
        </p:txBody>
      </p:sp>
      <p:pic>
        <p:nvPicPr>
          <p:cNvPr id="4" name="Content Placeholder 3"/>
          <p:cNvPicPr>
            <a:picLocks noGrp="1" noChangeAspect="1"/>
          </p:cNvPicPr>
          <p:nvPr>
            <p:ph idx="1"/>
          </p:nvPr>
        </p:nvPicPr>
        <p:blipFill>
          <a:blip r:embed="rId2"/>
          <a:stretch>
            <a:fillRect/>
          </a:stretch>
        </p:blipFill>
        <p:spPr>
          <a:xfrm>
            <a:off x="1100762" y="2156347"/>
            <a:ext cx="10322132" cy="28933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675467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02" y="125128"/>
            <a:ext cx="10515600" cy="1325563"/>
          </a:xfrm>
        </p:spPr>
        <p:txBody>
          <a:bodyPr/>
          <a:lstStyle/>
          <a:p>
            <a:r>
              <a:rPr lang="en-US" dirty="0" smtClean="0"/>
              <a:t>Commonly used Bitwise Operations</a:t>
            </a:r>
            <a:endParaRPr lang="en-US" dirty="0"/>
          </a:p>
        </p:txBody>
      </p:sp>
      <p:sp>
        <p:nvSpPr>
          <p:cNvPr id="4" name="Rectangle 3"/>
          <p:cNvSpPr>
            <a:spLocks noGrp="1" noChangeArrowheads="1"/>
          </p:cNvSpPr>
          <p:nvPr>
            <p:ph idx="1"/>
          </p:nvPr>
        </p:nvSpPr>
        <p:spPr/>
        <p:txBody>
          <a:bodyPr/>
          <a:lstStyle/>
          <a:p>
            <a:pPr>
              <a:lnSpc>
                <a:spcPct val="85000"/>
              </a:lnSpc>
              <a:tabLst>
                <a:tab pos="1255713" algn="l"/>
                <a:tab pos="1774825" algn="l"/>
                <a:tab pos="4113213" algn="l"/>
                <a:tab pos="5484813" algn="l"/>
              </a:tabLst>
            </a:pPr>
            <a:r>
              <a:rPr lang="en-US" dirty="0"/>
              <a:t>Operate on Bit Vectors</a:t>
            </a:r>
          </a:p>
          <a:p>
            <a:pPr>
              <a:lnSpc>
                <a:spcPct val="85000"/>
              </a:lnSpc>
              <a:tabLst>
                <a:tab pos="1255713" algn="l"/>
                <a:tab pos="1774825" algn="l"/>
                <a:tab pos="4113213" algn="l"/>
                <a:tab pos="5484813" algn="l"/>
              </a:tabLst>
            </a:pPr>
            <a:endParaRPr lang="en-US" dirty="0"/>
          </a:p>
          <a:p>
            <a:pPr lvl="1">
              <a:lnSpc>
                <a:spcPct val="90000"/>
              </a:lnSpc>
              <a:tabLst>
                <a:tab pos="1255713" algn="l"/>
                <a:tab pos="1774825" algn="l"/>
                <a:tab pos="4113213" algn="l"/>
                <a:tab pos="5484813" algn="l"/>
              </a:tabLst>
            </a:pPr>
            <a:r>
              <a:rPr lang="en-US" dirty="0"/>
              <a:t>Operations applied bitwise</a:t>
            </a:r>
          </a:p>
          <a:p>
            <a:pPr>
              <a:lnSpc>
                <a:spcPct val="85000"/>
              </a:lnSpc>
              <a:tabLst>
                <a:tab pos="1255713" algn="l"/>
                <a:tab pos="1774825" algn="l"/>
                <a:tab pos="4113213" algn="l"/>
                <a:tab pos="5484813" algn="l"/>
              </a:tabLst>
            </a:pPr>
            <a:endParaRPr lang="en-US" dirty="0"/>
          </a:p>
          <a:p>
            <a:pPr>
              <a:lnSpc>
                <a:spcPct val="85000"/>
              </a:lnSpc>
              <a:tabLst>
                <a:tab pos="1255713" algn="l"/>
                <a:tab pos="1774825" algn="l"/>
                <a:tab pos="4113213" algn="l"/>
                <a:tab pos="5484813" algn="l"/>
              </a:tabLst>
            </a:pPr>
            <a:endParaRPr lang="en-US" dirty="0"/>
          </a:p>
          <a:p>
            <a:pPr>
              <a:lnSpc>
                <a:spcPct val="85000"/>
              </a:lnSpc>
              <a:tabLst>
                <a:tab pos="1255713" algn="l"/>
                <a:tab pos="1774825" algn="l"/>
                <a:tab pos="4113213" algn="l"/>
                <a:tab pos="5484813" algn="l"/>
              </a:tabLst>
            </a:pPr>
            <a:endParaRPr lang="en-US" dirty="0"/>
          </a:p>
          <a:p>
            <a:pPr>
              <a:lnSpc>
                <a:spcPct val="85000"/>
              </a:lnSpc>
              <a:tabLst>
                <a:tab pos="1255713" algn="l"/>
                <a:tab pos="1774825" algn="l"/>
                <a:tab pos="4113213" algn="l"/>
                <a:tab pos="5484813" algn="l"/>
              </a:tabLst>
            </a:pPr>
            <a:r>
              <a:rPr lang="en-US" dirty="0"/>
              <a:t>All of the Properties of Boolean Algebra Apply</a:t>
            </a:r>
          </a:p>
          <a:p>
            <a:pPr lvl="1">
              <a:lnSpc>
                <a:spcPct val="90000"/>
              </a:lnSpc>
              <a:tabLst>
                <a:tab pos="1255713" algn="l"/>
                <a:tab pos="1774825" algn="l"/>
                <a:tab pos="4113213" algn="l"/>
                <a:tab pos="5484813" algn="l"/>
              </a:tabLst>
            </a:pPr>
            <a:endParaRPr lang="en-US" dirty="0"/>
          </a:p>
          <a:p>
            <a:pPr lvl="2">
              <a:lnSpc>
                <a:spcPct val="97000"/>
              </a:lnSpc>
              <a:tabLst>
                <a:tab pos="1255713" algn="l"/>
                <a:tab pos="1774825" algn="l"/>
                <a:tab pos="4113213" algn="l"/>
                <a:tab pos="5484813" algn="l"/>
              </a:tabLst>
            </a:pPr>
            <a:endParaRPr lang="en-US" dirty="0"/>
          </a:p>
        </p:txBody>
      </p:sp>
      <p:sp>
        <p:nvSpPr>
          <p:cNvPr id="6" name="Text Box 4"/>
          <p:cNvSpPr txBox="1">
            <a:spLocks noChangeArrowheads="1"/>
          </p:cNvSpPr>
          <p:nvPr/>
        </p:nvSpPr>
        <p:spPr bwMode="auto">
          <a:xfrm>
            <a:off x="1444171" y="3498056"/>
            <a:ext cx="1723549"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01101001</a:t>
            </a:r>
          </a:p>
          <a:p>
            <a:pPr algn="l">
              <a:lnSpc>
                <a:spcPct val="100000"/>
              </a:lnSpc>
            </a:pPr>
            <a:r>
              <a:rPr lang="en-US" sz="2000" dirty="0">
                <a:latin typeface="Courier New" panose="02070309020205020404" pitchFamily="49" charset="0"/>
              </a:rPr>
              <a:t>&amp; 01010101</a:t>
            </a:r>
          </a:p>
          <a:p>
            <a:pPr algn="l">
              <a:lnSpc>
                <a:spcPct val="100000"/>
              </a:lnSpc>
            </a:pPr>
            <a:r>
              <a:rPr lang="en-US" sz="2000" dirty="0" smtClean="0">
                <a:latin typeface="Courier New" panose="02070309020205020404" pitchFamily="49" charset="0"/>
              </a:rPr>
              <a:t> </a:t>
            </a:r>
            <a:r>
              <a:rPr lang="en-US" sz="2000" dirty="0">
                <a:solidFill>
                  <a:schemeClr val="bg1"/>
                </a:solidFill>
                <a:latin typeface="Courier New" panose="02070309020205020404" pitchFamily="49" charset="0"/>
              </a:rPr>
              <a:t>01000001</a:t>
            </a:r>
          </a:p>
        </p:txBody>
      </p:sp>
      <p:sp>
        <p:nvSpPr>
          <p:cNvPr id="7" name="Text Box 24"/>
          <p:cNvSpPr txBox="1">
            <a:spLocks noChangeArrowheads="1"/>
          </p:cNvSpPr>
          <p:nvPr/>
        </p:nvSpPr>
        <p:spPr bwMode="auto">
          <a:xfrm>
            <a:off x="1444171" y="4242593"/>
            <a:ext cx="170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  01000001</a:t>
            </a:r>
          </a:p>
        </p:txBody>
      </p:sp>
      <p:sp>
        <p:nvSpPr>
          <p:cNvPr id="8" name="Line 5"/>
          <p:cNvSpPr>
            <a:spLocks noChangeShapeType="1"/>
          </p:cNvSpPr>
          <p:nvPr/>
        </p:nvSpPr>
        <p:spPr bwMode="auto">
          <a:xfrm>
            <a:off x="1643720" y="4242593"/>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8"/>
          <p:cNvSpPr txBox="1">
            <a:spLocks noChangeArrowheads="1"/>
          </p:cNvSpPr>
          <p:nvPr/>
        </p:nvSpPr>
        <p:spPr bwMode="auto">
          <a:xfrm>
            <a:off x="3773691" y="3498056"/>
            <a:ext cx="17081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01101001</a:t>
            </a:r>
          </a:p>
          <a:p>
            <a:pPr algn="l">
              <a:lnSpc>
                <a:spcPct val="100000"/>
              </a:lnSpc>
            </a:pPr>
            <a:r>
              <a:rPr lang="en-US" sz="2000" dirty="0">
                <a:latin typeface="Courier New" panose="02070309020205020404" pitchFamily="49" charset="0"/>
              </a:rPr>
              <a:t>| 01010101</a:t>
            </a:r>
          </a:p>
          <a:p>
            <a:pPr algn="l">
              <a:lnSpc>
                <a:spcPct val="100000"/>
              </a:lnSpc>
            </a:pPr>
            <a:r>
              <a:rPr lang="en-US" sz="2000" dirty="0">
                <a:latin typeface="Courier New" panose="02070309020205020404" pitchFamily="49" charset="0"/>
              </a:rPr>
              <a:t>  </a:t>
            </a:r>
            <a:r>
              <a:rPr lang="en-US" sz="2000" dirty="0">
                <a:solidFill>
                  <a:schemeClr val="bg1"/>
                </a:solidFill>
                <a:latin typeface="Courier New" panose="02070309020205020404" pitchFamily="49" charset="0"/>
              </a:rPr>
              <a:t>01111101</a:t>
            </a:r>
          </a:p>
        </p:txBody>
      </p:sp>
      <p:sp>
        <p:nvSpPr>
          <p:cNvPr id="10" name="Line 5"/>
          <p:cNvSpPr>
            <a:spLocks noChangeShapeType="1"/>
          </p:cNvSpPr>
          <p:nvPr/>
        </p:nvSpPr>
        <p:spPr bwMode="auto">
          <a:xfrm>
            <a:off x="3957841" y="4239757"/>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25"/>
          <p:cNvSpPr txBox="1">
            <a:spLocks noChangeArrowheads="1"/>
          </p:cNvSpPr>
          <p:nvPr/>
        </p:nvSpPr>
        <p:spPr bwMode="auto">
          <a:xfrm>
            <a:off x="4059452" y="4239757"/>
            <a:ext cx="14033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01111101</a:t>
            </a:r>
          </a:p>
        </p:txBody>
      </p:sp>
      <p:sp>
        <p:nvSpPr>
          <p:cNvPr id="12" name="Text Box 11"/>
          <p:cNvSpPr txBox="1">
            <a:spLocks noChangeArrowheads="1"/>
          </p:cNvSpPr>
          <p:nvPr/>
        </p:nvSpPr>
        <p:spPr bwMode="auto">
          <a:xfrm>
            <a:off x="5865115" y="3489889"/>
            <a:ext cx="17081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01101001</a:t>
            </a:r>
          </a:p>
          <a:p>
            <a:pPr algn="l">
              <a:lnSpc>
                <a:spcPct val="100000"/>
              </a:lnSpc>
            </a:pPr>
            <a:r>
              <a:rPr lang="en-US" sz="2000" dirty="0">
                <a:latin typeface="Courier New" panose="02070309020205020404" pitchFamily="49" charset="0"/>
              </a:rPr>
              <a:t>^ 01010101</a:t>
            </a:r>
          </a:p>
          <a:p>
            <a:pPr algn="l">
              <a:lnSpc>
                <a:spcPct val="100000"/>
              </a:lnSpc>
            </a:pPr>
            <a:r>
              <a:rPr lang="en-US" sz="2000" dirty="0">
                <a:latin typeface="Courier New" panose="02070309020205020404" pitchFamily="49" charset="0"/>
              </a:rPr>
              <a:t>  </a:t>
            </a:r>
            <a:r>
              <a:rPr lang="en-US" sz="2000" dirty="0">
                <a:solidFill>
                  <a:schemeClr val="bg1"/>
                </a:solidFill>
                <a:latin typeface="Courier New" panose="02070309020205020404" pitchFamily="49" charset="0"/>
              </a:rPr>
              <a:t>00111100</a:t>
            </a:r>
          </a:p>
        </p:txBody>
      </p:sp>
      <p:sp>
        <p:nvSpPr>
          <p:cNvPr id="13" name="Line 5"/>
          <p:cNvSpPr>
            <a:spLocks noChangeShapeType="1"/>
          </p:cNvSpPr>
          <p:nvPr/>
        </p:nvSpPr>
        <p:spPr bwMode="auto">
          <a:xfrm>
            <a:off x="5957190" y="4239757"/>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6"/>
          <p:cNvSpPr txBox="1">
            <a:spLocks noChangeArrowheads="1"/>
          </p:cNvSpPr>
          <p:nvPr/>
        </p:nvSpPr>
        <p:spPr bwMode="auto">
          <a:xfrm>
            <a:off x="6017515" y="4242593"/>
            <a:ext cx="14033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00111100</a:t>
            </a:r>
          </a:p>
        </p:txBody>
      </p:sp>
      <p:sp>
        <p:nvSpPr>
          <p:cNvPr id="15" name="Text Box 14"/>
          <p:cNvSpPr txBox="1">
            <a:spLocks noChangeArrowheads="1"/>
          </p:cNvSpPr>
          <p:nvPr/>
        </p:nvSpPr>
        <p:spPr bwMode="auto">
          <a:xfrm>
            <a:off x="8347035" y="3431719"/>
            <a:ext cx="17081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a:t>
            </a:r>
          </a:p>
          <a:p>
            <a:pPr algn="l">
              <a:lnSpc>
                <a:spcPct val="100000"/>
              </a:lnSpc>
            </a:pPr>
            <a:r>
              <a:rPr lang="en-US" sz="2000" dirty="0">
                <a:latin typeface="Courier New" panose="02070309020205020404" pitchFamily="49" charset="0"/>
              </a:rPr>
              <a:t>~ 01010101</a:t>
            </a:r>
          </a:p>
          <a:p>
            <a:pPr algn="l">
              <a:lnSpc>
                <a:spcPct val="100000"/>
              </a:lnSpc>
            </a:pPr>
            <a:r>
              <a:rPr lang="en-US" sz="2000" dirty="0">
                <a:latin typeface="Courier New" panose="02070309020205020404" pitchFamily="49" charset="0"/>
              </a:rPr>
              <a:t>  </a:t>
            </a:r>
            <a:r>
              <a:rPr lang="en-US" sz="2000" dirty="0">
                <a:solidFill>
                  <a:schemeClr val="bg1"/>
                </a:solidFill>
                <a:latin typeface="Courier New" panose="02070309020205020404" pitchFamily="49" charset="0"/>
              </a:rPr>
              <a:t>10101010</a:t>
            </a:r>
          </a:p>
        </p:txBody>
      </p:sp>
      <p:sp>
        <p:nvSpPr>
          <p:cNvPr id="16" name="Line 5"/>
          <p:cNvSpPr>
            <a:spLocks noChangeShapeType="1"/>
          </p:cNvSpPr>
          <p:nvPr/>
        </p:nvSpPr>
        <p:spPr bwMode="auto">
          <a:xfrm>
            <a:off x="8531185" y="4239757"/>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7"/>
          <p:cNvSpPr txBox="1">
            <a:spLocks noChangeArrowheads="1"/>
          </p:cNvSpPr>
          <p:nvPr/>
        </p:nvSpPr>
        <p:spPr bwMode="auto">
          <a:xfrm>
            <a:off x="8599468" y="4239757"/>
            <a:ext cx="14033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10101010</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2099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11" grpId="0" build="p" autoUpdateAnimBg="0"/>
      <p:bldP spid="14" grpId="0" build="p" autoUpdateAnimBg="0"/>
      <p:bldP spid="1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127703"/>
            <a:ext cx="9267062" cy="503668"/>
          </a:xfrm>
        </p:spPr>
        <p:txBody>
          <a:bodyPr>
            <a:normAutofit fontScale="90000"/>
          </a:bodyPr>
          <a:lstStyle/>
          <a:p>
            <a:r>
              <a:rPr lang="en-US" b="1" dirty="0" smtClean="0"/>
              <a:t>MASKING</a:t>
            </a:r>
            <a:endParaRPr lang="en-US" dirty="0"/>
          </a:p>
        </p:txBody>
      </p:sp>
      <p:sp>
        <p:nvSpPr>
          <p:cNvPr id="3" name="Content Placeholder 2"/>
          <p:cNvSpPr>
            <a:spLocks noGrp="1"/>
          </p:cNvSpPr>
          <p:nvPr>
            <p:ph idx="1"/>
          </p:nvPr>
        </p:nvSpPr>
        <p:spPr>
          <a:xfrm>
            <a:off x="210682" y="794657"/>
            <a:ext cx="9839172" cy="5453743"/>
          </a:xfrm>
        </p:spPr>
        <p:txBody>
          <a:bodyPr/>
          <a:lstStyle/>
          <a:p>
            <a:r>
              <a:rPr lang="en-US" dirty="0" smtClean="0"/>
              <a:t>Bit Masking is used to get value of a specific bit</a:t>
            </a:r>
          </a:p>
          <a:p>
            <a:r>
              <a:rPr lang="en-US" dirty="0" smtClean="0"/>
              <a:t>It’s used as following:</a:t>
            </a:r>
          </a:p>
          <a:p>
            <a:endParaRPr lang="en-US" dirty="0"/>
          </a:p>
        </p:txBody>
      </p:sp>
      <p:sp>
        <p:nvSpPr>
          <p:cNvPr id="4" name="Rectangle 1"/>
          <p:cNvSpPr>
            <a:spLocks noChangeArrowheads="1"/>
          </p:cNvSpPr>
          <p:nvPr/>
        </p:nvSpPr>
        <p:spPr bwMode="auto">
          <a:xfrm>
            <a:off x="805543" y="2453459"/>
            <a:ext cx="9613253" cy="320087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6000"/>
                </a:solidFill>
                <a:effectLst/>
                <a:latin typeface="Arial Unicode MS" panose="020B0604020202020204" pitchFamily="34" charset="-128"/>
              </a:rPr>
              <a:t/>
            </a:r>
            <a:br>
              <a:rPr kumimoji="0" lang="en-US" sz="1600" b="0" i="0" u="none" strike="noStrike" cap="none" normalizeH="0" baseline="0" dirty="0" smtClean="0">
                <a:ln>
                  <a:noFill/>
                </a:ln>
                <a:solidFill>
                  <a:srgbClr val="006000"/>
                </a:solidFill>
                <a:effectLst/>
                <a:latin typeface="Arial Unicode MS" panose="020B0604020202020204" pitchFamily="34" charset="-128"/>
              </a:rPr>
            </a:br>
            <a:r>
              <a:rPr kumimoji="0" lang="en-US" sz="1600" b="0" i="0" u="none" strike="noStrike" cap="none" normalizeH="0" baseline="0" dirty="0" smtClean="0">
                <a:ln>
                  <a:noFill/>
                </a:ln>
                <a:solidFill>
                  <a:srgbClr val="006000"/>
                </a:solidFill>
                <a:effectLst/>
                <a:latin typeface="Arial Unicode MS" panose="020B0604020202020204" pitchFamily="34" charset="-128"/>
              </a:rPr>
              <a:t>x = 64;</a:t>
            </a:r>
            <a:r>
              <a:rPr kumimoji="0" lang="en-US" sz="1600" b="0" i="0" u="none" strike="noStrike" cap="none" normalizeH="0" baseline="0" dirty="0" smtClean="0">
                <a:ln>
                  <a:noFill/>
                </a:ln>
                <a:solidFill>
                  <a:srgbClr val="000000"/>
                </a:solidFill>
                <a:effectLst/>
                <a:latin typeface="Verdana" panose="020B0604030504040204" pitchFamily="34" charset="0"/>
              </a:rPr>
              <a:t/>
            </a:r>
            <a:br>
              <a:rPr kumimoji="0" lang="en-US" sz="1600" b="0" i="0" u="none" strike="noStrike" cap="none" normalizeH="0" baseline="0" dirty="0" smtClean="0">
                <a:ln>
                  <a:noFill/>
                </a:ln>
                <a:solidFill>
                  <a:srgbClr val="000000"/>
                </a:solidFill>
                <a:effectLst/>
                <a:latin typeface="Verdana" panose="020B0604030504040204" pitchFamily="34" charset="0"/>
              </a:rPr>
            </a:br>
            <a:r>
              <a:rPr kumimoji="0" lang="en-US" sz="1600" b="0" i="0" u="none" strike="noStrike" cap="none" normalizeH="0" baseline="0" dirty="0" smtClean="0">
                <a:ln>
                  <a:noFill/>
                </a:ln>
                <a:solidFill>
                  <a:srgbClr val="006000"/>
                </a:solidFill>
                <a:effectLst/>
                <a:latin typeface="Arial Unicode MS" panose="020B0604020202020204" pitchFamily="34" charset="-128"/>
              </a:rPr>
              <a:t>y = x &amp; 0b00101000;    // y = 0 if 5th or 7th bits are not true, and y&gt;0 if one or both are true</a:t>
            </a:r>
            <a:endParaRPr kumimoji="0" lang="en-US" sz="1600" b="0" i="0" u="none" strike="noStrike" cap="none" normalizeH="0" baseline="0" dirty="0" smtClean="0">
              <a:ln>
                <a:noFill/>
              </a:ln>
              <a:solidFill>
                <a:schemeClr val="tx1"/>
              </a:solidFill>
              <a:effectLst/>
            </a:endParaRPr>
          </a:p>
          <a:p>
            <a:pPr lvl="0"/>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r>
              <a:rPr kumimoji="0" lang="en-US" sz="1600" b="0" i="0" u="none" strike="noStrike" cap="none" normalizeH="0" baseline="0" dirty="0" smtClean="0">
                <a:ln>
                  <a:noFill/>
                </a:ln>
                <a:solidFill>
                  <a:srgbClr val="000000"/>
                </a:solidFill>
                <a:effectLst/>
                <a:latin typeface="Verdana" panose="020B0604030504040204" pitchFamily="34" charset="0"/>
              </a:rPr>
              <a:t>    Mathematically here is what we did above:</a:t>
            </a:r>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endParaRPr lang="en-US" sz="1600" dirty="0"/>
          </a:p>
          <a:p>
            <a:pPr lvl="0"/>
            <a:r>
              <a:rPr lang="en-US" dirty="0">
                <a:solidFill>
                  <a:srgbClr val="0000FF"/>
                </a:solidFill>
                <a:latin typeface="Verdana" panose="020B0604030504040204" pitchFamily="34" charset="0"/>
              </a:rPr>
              <a:t>   0100 0000        x (set to 64 on the first line)</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FF"/>
                </a:solidFill>
                <a:latin typeface="Verdana" panose="020B0604030504040204" pitchFamily="34" charset="0"/>
              </a:rPr>
              <a:t>&amp; 0010 1000        mask (created with 0b00101000 on the second line)</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FF"/>
                </a:solidFill>
                <a:latin typeface="Verdana" panose="020B0604030504040204" pitchFamily="34" charset="0"/>
              </a:rPr>
              <a:t>   0000 0000        result, loaded into y</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654166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14"/>
            <a:ext cx="9484777" cy="947057"/>
          </a:xfrm>
        </p:spPr>
        <p:txBody>
          <a:bodyPr/>
          <a:lstStyle/>
          <a:p>
            <a:r>
              <a:rPr lang="en-US" dirty="0" smtClean="0"/>
              <a:t>Bit Masking (Example)</a:t>
            </a:r>
            <a:endParaRPr lang="en-US" dirty="0"/>
          </a:p>
        </p:txBody>
      </p:sp>
      <p:sp>
        <p:nvSpPr>
          <p:cNvPr id="4" name="Rectangle 1"/>
          <p:cNvSpPr>
            <a:spLocks noGrp="1" noChangeArrowheads="1"/>
          </p:cNvSpPr>
          <p:nvPr>
            <p:ph idx="1"/>
          </p:nvPr>
        </p:nvSpPr>
        <p:spPr bwMode="auto">
          <a:xfrm>
            <a:off x="482217" y="936921"/>
            <a:ext cx="4550303" cy="58169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6000"/>
                </a:solidFill>
                <a:effectLst/>
                <a:latin typeface="Arial Unicode MS" panose="020B0604020202020204" pitchFamily="34" charset="-128"/>
              </a:rPr>
              <a:t>x = 64;</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6000"/>
                </a:solidFill>
                <a:effectLst/>
                <a:latin typeface="Arial Unicode MS" panose="020B0604020202020204" pitchFamily="34" charset="-128"/>
              </a:rPr>
              <a:t>y = x &amp; ( (1&lt;&lt;5) | (1&lt;&lt;3) );</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anose="020B0604030504040204" pitchFamily="34" charset="0"/>
              </a:rPr>
              <a:t>    Mathematically here is what we did:</a:t>
            </a:r>
            <a:r>
              <a:rPr kumimoji="0" lang="en-US" sz="1200" b="0" i="0" u="none" strike="noStrike" cap="none" normalizeH="0" baseline="0" dirty="0" smtClean="0">
                <a:ln>
                  <a:noFill/>
                </a:ln>
                <a:solidFill>
                  <a:schemeClr val="tx1"/>
                </a:solidFill>
                <a:effectLst/>
              </a:rPr>
              <a:t/>
            </a:r>
            <a:br>
              <a:rPr kumimoji="0" lang="en-US" sz="1200" b="0" i="0" u="none" strike="noStrike" cap="none" normalizeH="0" baseline="0" dirty="0" smtClean="0">
                <a:ln>
                  <a:noFill/>
                </a:ln>
                <a:solidFill>
                  <a:schemeClr val="tx1"/>
                </a:solidFill>
                <a:effectLst/>
              </a:rPr>
            </a:br>
            <a:r>
              <a:rPr kumimoji="0" lang="en-US" sz="1200" b="0" i="0" u="none" strike="noStrike" cap="none" normalizeH="0" baseline="0" dirty="0" smtClean="0">
                <a:ln>
                  <a:noFill/>
                </a:ln>
                <a:solidFill>
                  <a:srgbClr val="0000FF"/>
                </a:solidFill>
                <a:effectLst/>
                <a:latin typeface="Verdana" panose="020B0604030504040204" pitchFamily="34" charset="0"/>
              </a:rPr>
              <a:t>Solve the brackets:</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(1 &lt;&lt; 3)     </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creates 0000 0001</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shift it left by 3 to get 0000 1000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(1 &lt;&lt; 5)     </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create 0000 0001</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shift it left by 5 to get  0010 0000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Rearranged to solve the ( (1&lt;&lt;5) | (1&lt;&lt;3) ) part of the equation:</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   0000 1000    (1 &lt;&lt; 3)</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0010 0000     (1 &lt;&lt; 5)</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0010 1000      notice that we just created 0b00101000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Substitute:</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y = x &amp; 0010 1000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Now rearrange to solve:</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0100 0000     x (set to 64 on the first line)</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&amp; 0010 1000     mask (created with ( ((1&lt;&lt;5) | (1&lt;&lt;3)) )</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0000 0000     result, loaded into y</a:t>
            </a:r>
            <a:endParaRPr kumimoji="0" lang="en-US" sz="1200" b="0" i="0" u="none" strike="noStrike" cap="none" normalizeH="0" baseline="0" dirty="0" smtClean="0">
              <a:ln>
                <a:noFill/>
              </a:ln>
              <a:solidFill>
                <a:schemeClr val="tx1"/>
              </a:solidFill>
              <a:effectLst/>
            </a:endParaRPr>
          </a:p>
        </p:txBody>
      </p:sp>
      <p:sp>
        <p:nvSpPr>
          <p:cNvPr id="9" name="Rectangle 4"/>
          <p:cNvSpPr>
            <a:spLocks noChangeArrowheads="1"/>
          </p:cNvSpPr>
          <p:nvPr/>
        </p:nvSpPr>
        <p:spPr bwMode="auto">
          <a:xfrm>
            <a:off x="5355771" y="961421"/>
            <a:ext cx="5061167" cy="5755422"/>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PUTTING IT ALL TOGETHER:</a:t>
            </a:r>
            <a:r>
              <a:rPr kumimoji="0" lang="en-US" b="0" i="0" u="none" strike="noStrike" cap="none" normalizeH="0" baseline="0" dirty="0" smtClean="0">
                <a:ln>
                  <a:noFill/>
                </a:ln>
                <a:solidFill>
                  <a:schemeClr val="tx1"/>
                </a:solidFill>
                <a:effectLst/>
              </a:rPr>
              <a:t/>
            </a:r>
            <a:br>
              <a:rPr kumimoji="0" lang="en-US"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chemeClr val="tx1"/>
                </a:solidFill>
                <a:effectLst/>
              </a:rPr>
              <a:t/>
            </a:r>
            <a:br>
              <a:rPr kumimoji="0" lang="en-US" sz="1400"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rgbClr val="006000"/>
                </a:solidFill>
                <a:effectLst/>
                <a:latin typeface="Arial Unicode MS" panose="020B0604020202020204" pitchFamily="34" charset="-128"/>
              </a:rPr>
              <a:t>y = 64;</a:t>
            </a:r>
            <a:r>
              <a:rPr kumimoji="0" lang="en-US" sz="1400" b="0" i="0" u="none" strike="noStrike" cap="none" normalizeH="0" baseline="0" dirty="0" smtClean="0">
                <a:ln>
                  <a:noFill/>
                </a:ln>
                <a:solidFill>
                  <a:schemeClr val="tx1"/>
                </a:solidFill>
                <a:effectLst/>
              </a:rPr>
              <a:t/>
            </a:r>
            <a:br>
              <a:rPr kumimoji="0" lang="en-US" sz="1400"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rgbClr val="006000"/>
                </a:solidFill>
                <a:effectLst/>
                <a:latin typeface="Arial Unicode MS" panose="020B0604020202020204" pitchFamily="34" charset="-128"/>
              </a:rPr>
              <a:t>y |= (1&lt;&lt;3);</a:t>
            </a:r>
            <a:r>
              <a:rPr kumimoji="0" lang="en-US" sz="1400" b="0" i="0" u="none" strike="noStrike" cap="none" normalizeH="0" baseline="0" dirty="0" smtClean="0">
                <a:ln>
                  <a:noFill/>
                </a:ln>
                <a:solidFill>
                  <a:schemeClr val="tx1"/>
                </a:solidFill>
                <a:effectLst/>
              </a:rPr>
              <a:t/>
            </a:r>
            <a:br>
              <a:rPr kumimoji="0" lang="en-US" sz="1400"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rgbClr val="0000FF"/>
                </a:solidFill>
                <a:effectLst/>
              </a:rPr>
              <a:t>Expand:</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rPr>
              <a:t>y = y | (1 &lt;&lt; 3)</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Solve the brackets:</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(1 &lt;&lt; 3)     </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creates 0000 0001</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shift it left by 3 to get a 0000 1000</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Substitute:</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y = y | 0000 1000</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And finally rearrange to solve:</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FF"/>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   0100 0000     y (set to 64 on the first line)</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 0000 1000     mask (created with (1&lt;&lt;3) )</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   ----------</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   0100 1000     result, loaded into y</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454891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52400"/>
            <a:ext cx="10515600" cy="1017588"/>
          </a:xfrm>
        </p:spPr>
        <p:txBody>
          <a:bodyPr/>
          <a:lstStyle/>
          <a:p>
            <a:r>
              <a:rPr lang="en-US" dirty="0" smtClean="0"/>
              <a:t>LAB BITWISE</a:t>
            </a:r>
            <a:endParaRPr lang="en-US" dirty="0"/>
          </a:p>
        </p:txBody>
      </p:sp>
      <p:sp>
        <p:nvSpPr>
          <p:cNvPr id="3" name="Content Placeholder 2"/>
          <p:cNvSpPr>
            <a:spLocks noGrp="1"/>
          </p:cNvSpPr>
          <p:nvPr>
            <p:ph idx="1"/>
          </p:nvPr>
        </p:nvSpPr>
        <p:spPr/>
        <p:txBody>
          <a:bodyPr/>
          <a:lstStyle/>
          <a:p>
            <a:r>
              <a:rPr lang="en-US" dirty="0" smtClean="0"/>
              <a:t>Create a header file that provide the equations of bit wise operations as macros</a:t>
            </a:r>
          </a:p>
          <a:p>
            <a:r>
              <a:rPr lang="en-US" dirty="0" smtClean="0"/>
              <a:t>For example:</a:t>
            </a:r>
          </a:p>
          <a:p>
            <a:endParaRPr lang="en-US" dirty="0" smtClean="0"/>
          </a:p>
          <a:p>
            <a:r>
              <a:rPr lang="en-US" dirty="0" smtClean="0">
                <a:solidFill>
                  <a:srgbClr val="0070C0"/>
                </a:solidFill>
              </a:rPr>
              <a:t>SET_BIT(REG,BIT)      	 REG|=(1&lt;&lt;BIT)</a:t>
            </a:r>
          </a:p>
          <a:p>
            <a:r>
              <a:rPr lang="en-US" dirty="0" smtClean="0">
                <a:solidFill>
                  <a:srgbClr val="0070C0"/>
                </a:solidFill>
              </a:rPr>
              <a:t>GET_BIT(REG,BIT)     	 ((REG&gt;&gt;BIT) &amp; 1)</a:t>
            </a:r>
          </a:p>
          <a:p>
            <a:r>
              <a:rPr lang="en-US" dirty="0" smtClean="0">
                <a:solidFill>
                  <a:srgbClr val="0070C0"/>
                </a:solidFill>
              </a:rPr>
              <a:t>CLR_BIT(REG,BIT)     	  REG&amp;=~(1&lt;&lt;BIT)</a:t>
            </a:r>
          </a:p>
          <a:p>
            <a:r>
              <a:rPr lang="en-US" dirty="0" smtClean="0">
                <a:solidFill>
                  <a:srgbClr val="0070C0"/>
                </a:solidFill>
              </a:rPr>
              <a:t>TOGGLE_BIT(REG,BIT)	  REG^=(1&lt;&lt;BIT)</a:t>
            </a:r>
            <a:endParaRPr lang="en-US" dirty="0">
              <a:solidFill>
                <a:srgbClr val="0070C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790872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7000"/>
            <a:ext cx="11163300" cy="1079500"/>
          </a:xfrm>
        </p:spPr>
        <p:txBody>
          <a:bodyPr>
            <a:normAutofit fontScale="90000"/>
          </a:bodyPr>
          <a:lstStyle/>
          <a:p>
            <a:r>
              <a:rPr lang="en-US" b="1" dirty="0" smtClean="0"/>
              <a:t/>
            </a:r>
            <a:br>
              <a:rPr lang="en-US" b="1" dirty="0" smtClean="0"/>
            </a:br>
            <a:r>
              <a:rPr lang="en-US" b="1" dirty="0" smtClean="0"/>
              <a:t>Constant </a:t>
            </a:r>
            <a:r>
              <a:rPr lang="en-US" b="1" dirty="0"/>
              <a:t>and Volatile Qualifiers</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368300" y="1206500"/>
            <a:ext cx="10985500" cy="4970463"/>
          </a:xfrm>
        </p:spPr>
        <p:txBody>
          <a:bodyPr>
            <a:normAutofit fontScale="92500" lnSpcReduction="20000"/>
          </a:bodyPr>
          <a:lstStyle/>
          <a:p>
            <a:r>
              <a:rPr lang="en-US" b="1" dirty="0" err="1" smtClean="0"/>
              <a:t>const</a:t>
            </a:r>
            <a:r>
              <a:rPr lang="en-US" dirty="0" smtClean="0"/>
              <a:t> is used with a data type declaration or definition to specify an unchanging value and its placed in .</a:t>
            </a:r>
            <a:r>
              <a:rPr lang="en-US" dirty="0" err="1" smtClean="0"/>
              <a:t>rodata</a:t>
            </a:r>
            <a:r>
              <a:rPr lang="en-US" dirty="0" smtClean="0"/>
              <a:t> section in ROM</a:t>
            </a:r>
          </a:p>
          <a:p>
            <a:r>
              <a:rPr lang="en-US" dirty="0" smtClean="0"/>
              <a:t>Examples:</a:t>
            </a:r>
          </a:p>
          <a:p>
            <a:pPr marL="0" indent="0">
              <a:buNone/>
            </a:pPr>
            <a:r>
              <a:rPr lang="en-US" dirty="0" smtClean="0"/>
              <a:t>	</a:t>
            </a:r>
            <a:r>
              <a:rPr lang="en-US" dirty="0" err="1" smtClean="0">
                <a:solidFill>
                  <a:srgbClr val="0070C0"/>
                </a:solidFill>
              </a:rPr>
              <a:t>const</a:t>
            </a:r>
            <a:r>
              <a:rPr lang="en-US" dirty="0" smtClean="0">
                <a:solidFill>
                  <a:srgbClr val="0070C0"/>
                </a:solidFill>
              </a:rPr>
              <a:t> </a:t>
            </a:r>
            <a:r>
              <a:rPr lang="en-US" dirty="0" err="1" smtClean="0">
                <a:solidFill>
                  <a:srgbClr val="0070C0"/>
                </a:solidFill>
              </a:rPr>
              <a:t>int</a:t>
            </a:r>
            <a:r>
              <a:rPr lang="en-US" dirty="0" smtClean="0">
                <a:solidFill>
                  <a:srgbClr val="0070C0"/>
                </a:solidFill>
              </a:rPr>
              <a:t> five = 5;</a:t>
            </a:r>
          </a:p>
          <a:p>
            <a:pPr marL="0" indent="0">
              <a:buNone/>
            </a:pPr>
            <a:r>
              <a:rPr lang="en-US" dirty="0" smtClean="0">
                <a:solidFill>
                  <a:srgbClr val="0070C0"/>
                </a:solidFill>
              </a:rPr>
              <a:t>	</a:t>
            </a:r>
            <a:r>
              <a:rPr lang="en-US" dirty="0" err="1" smtClean="0">
                <a:solidFill>
                  <a:srgbClr val="0070C0"/>
                </a:solidFill>
              </a:rPr>
              <a:t>const</a:t>
            </a:r>
            <a:r>
              <a:rPr lang="en-US" dirty="0" smtClean="0">
                <a:solidFill>
                  <a:srgbClr val="0070C0"/>
                </a:solidFill>
              </a:rPr>
              <a:t> double pi = 3.141593;</a:t>
            </a:r>
          </a:p>
          <a:p>
            <a:pPr marL="0" indent="0">
              <a:buNone/>
            </a:pPr>
            <a:r>
              <a:rPr lang="en-US" dirty="0" err="1" smtClean="0"/>
              <a:t>const</a:t>
            </a:r>
            <a:r>
              <a:rPr lang="en-US" dirty="0" smtClean="0"/>
              <a:t> objects may not be changed</a:t>
            </a:r>
          </a:p>
          <a:p>
            <a:r>
              <a:rPr lang="en-US" dirty="0" smtClean="0"/>
              <a:t>The following are illegal:</a:t>
            </a:r>
          </a:p>
          <a:p>
            <a:pPr marL="0" indent="0">
              <a:buNone/>
            </a:pPr>
            <a:r>
              <a:rPr lang="en-US" dirty="0" smtClean="0"/>
              <a:t>	</a:t>
            </a:r>
            <a:r>
              <a:rPr lang="en-US" dirty="0" err="1" smtClean="0">
                <a:solidFill>
                  <a:srgbClr val="0070C0"/>
                </a:solidFill>
              </a:rPr>
              <a:t>const</a:t>
            </a:r>
            <a:r>
              <a:rPr lang="en-US" dirty="0" smtClean="0">
                <a:solidFill>
                  <a:srgbClr val="0070C0"/>
                </a:solidFill>
              </a:rPr>
              <a:t> </a:t>
            </a:r>
            <a:r>
              <a:rPr lang="en-US" dirty="0" err="1" smtClean="0">
                <a:solidFill>
                  <a:srgbClr val="0070C0"/>
                </a:solidFill>
              </a:rPr>
              <a:t>int</a:t>
            </a:r>
            <a:r>
              <a:rPr lang="en-US" dirty="0" smtClean="0">
                <a:solidFill>
                  <a:srgbClr val="0070C0"/>
                </a:solidFill>
              </a:rPr>
              <a:t> five = 5;</a:t>
            </a:r>
          </a:p>
          <a:p>
            <a:pPr marL="0" indent="0">
              <a:buNone/>
            </a:pPr>
            <a:r>
              <a:rPr lang="en-US" dirty="0" smtClean="0">
                <a:solidFill>
                  <a:srgbClr val="0070C0"/>
                </a:solidFill>
              </a:rPr>
              <a:t>	</a:t>
            </a:r>
            <a:r>
              <a:rPr lang="en-US" dirty="0" err="1" smtClean="0">
                <a:solidFill>
                  <a:srgbClr val="0070C0"/>
                </a:solidFill>
              </a:rPr>
              <a:t>const</a:t>
            </a:r>
            <a:r>
              <a:rPr lang="en-US" dirty="0" smtClean="0">
                <a:solidFill>
                  <a:srgbClr val="0070C0"/>
                </a:solidFill>
              </a:rPr>
              <a:t> double pi = 3.141593;</a:t>
            </a:r>
          </a:p>
          <a:p>
            <a:endParaRPr lang="en-US" dirty="0" smtClean="0"/>
          </a:p>
          <a:p>
            <a:pPr marL="0" indent="0">
              <a:buNone/>
            </a:pPr>
            <a:r>
              <a:rPr lang="en-US" dirty="0" smtClean="0"/>
              <a:t>	pi = 3.2;</a:t>
            </a:r>
          </a:p>
          <a:p>
            <a:pPr marL="0" indent="0">
              <a:buNone/>
            </a:pPr>
            <a:r>
              <a:rPr lang="en-US" dirty="0" smtClean="0"/>
              <a:t>	five = 6;</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1024143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3200"/>
            <a:ext cx="10515600" cy="712788"/>
          </a:xfrm>
        </p:spPr>
        <p:txBody>
          <a:bodyPr>
            <a:normAutofit/>
          </a:bodyPr>
          <a:lstStyle/>
          <a:p>
            <a:r>
              <a:rPr lang="en-US" dirty="0" smtClean="0"/>
              <a:t>Volatile Qualifier</a:t>
            </a:r>
            <a:endParaRPr lang="en-US" dirty="0"/>
          </a:p>
        </p:txBody>
      </p:sp>
      <p:sp>
        <p:nvSpPr>
          <p:cNvPr id="3" name="Content Placeholder 2"/>
          <p:cNvSpPr>
            <a:spLocks noGrp="1"/>
          </p:cNvSpPr>
          <p:nvPr>
            <p:ph idx="1"/>
          </p:nvPr>
        </p:nvSpPr>
        <p:spPr>
          <a:xfrm>
            <a:off x="228600" y="915988"/>
            <a:ext cx="11163300" cy="5776912"/>
          </a:xfrm>
        </p:spPr>
        <p:txBody>
          <a:bodyPr>
            <a:normAutofit fontScale="32500" lnSpcReduction="20000"/>
          </a:bodyPr>
          <a:lstStyle/>
          <a:p>
            <a:r>
              <a:rPr lang="en-US" sz="5500" dirty="0" smtClean="0">
                <a:latin typeface="Arial Unicode MS" panose="020B0604020202020204" pitchFamily="34" charset="-128"/>
                <a:ea typeface="Arial Unicode MS" panose="020B0604020202020204" pitchFamily="34" charset="-128"/>
                <a:cs typeface="Arial Unicode MS" panose="020B0604020202020204" pitchFamily="34" charset="-128"/>
              </a:rPr>
              <a:t>volatile specifies a variable whose value may be changed by processes outside the current program</a:t>
            </a:r>
          </a:p>
          <a:p>
            <a:r>
              <a:rPr lang="en-US" sz="5500" dirty="0" smtClean="0">
                <a:latin typeface="Arial Unicode MS" panose="020B0604020202020204" pitchFamily="34" charset="-128"/>
                <a:ea typeface="Arial Unicode MS" panose="020B0604020202020204" pitchFamily="34" charset="-128"/>
                <a:cs typeface="Arial Unicode MS" panose="020B0604020202020204" pitchFamily="34" charset="-128"/>
              </a:rPr>
              <a:t>One example of a volatile object might be a buffer used to exchange data with an external device:</a:t>
            </a:r>
          </a:p>
          <a:p>
            <a:pPr marL="0" indent="0">
              <a:buNone/>
            </a:pPr>
            <a:r>
              <a:rPr lang="en-US" sz="49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9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4900" dirty="0" smtClean="0">
                <a:solidFill>
                  <a:srgbClr val="0070C0"/>
                </a:solidFill>
                <a:latin typeface="Arial Black" panose="020B0A04020102020204" pitchFamily="34" charset="0"/>
              </a:rPr>
              <a:t>volatile </a:t>
            </a:r>
            <a:r>
              <a:rPr lang="en-US" sz="4900" dirty="0" err="1" smtClean="0">
                <a:solidFill>
                  <a:srgbClr val="0070C0"/>
                </a:solidFill>
                <a:latin typeface="Arial Black" panose="020B0A04020102020204" pitchFamily="34" charset="0"/>
              </a:rPr>
              <a:t>int</a:t>
            </a: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a:t>
            </a:r>
          </a:p>
          <a:p>
            <a:pPr marL="0" indent="0">
              <a:buNone/>
            </a:pPr>
            <a:r>
              <a:rPr lang="en-US" sz="4900" dirty="0" err="1" smtClean="0">
                <a:solidFill>
                  <a:srgbClr val="0070C0"/>
                </a:solidFill>
                <a:latin typeface="Arial Black" panose="020B0A04020102020204" pitchFamily="34" charset="0"/>
              </a:rPr>
              <a:t>Int</a:t>
            </a: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check_iobuf</a:t>
            </a:r>
            <a:r>
              <a:rPr lang="en-US" sz="4900" dirty="0" smtClean="0">
                <a:solidFill>
                  <a:srgbClr val="0070C0"/>
                </a:solidFill>
                <a:latin typeface="Arial Black" panose="020B0A04020102020204" pitchFamily="34" charset="0"/>
              </a:rPr>
              <a:t>(void)</a:t>
            </a:r>
          </a:p>
          <a:p>
            <a:pPr marL="0" indent="0">
              <a:buNone/>
            </a:pPr>
            <a:r>
              <a:rPr lang="en-US" sz="4900" dirty="0" smtClean="0">
                <a:solidFill>
                  <a:srgbClr val="0070C0"/>
                </a:solidFill>
                <a:latin typeface="Arial Black" panose="020B0A04020102020204" pitchFamily="34" charset="0"/>
              </a:rPr>
              <a:t>{</a:t>
            </a:r>
          </a:p>
          <a:p>
            <a:pPr marL="0" indent="0">
              <a:buNone/>
            </a:pP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int</a:t>
            </a: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val</a:t>
            </a:r>
            <a:r>
              <a:rPr lang="en-US" sz="4900" dirty="0" smtClean="0">
                <a:solidFill>
                  <a:srgbClr val="0070C0"/>
                </a:solidFill>
                <a:latin typeface="Arial Black" panose="020B0A04020102020204" pitchFamily="34" charset="0"/>
              </a:rPr>
              <a:t>;</a:t>
            </a:r>
          </a:p>
          <a:p>
            <a:endParaRPr lang="en-US" sz="4900" dirty="0" smtClean="0">
              <a:solidFill>
                <a:srgbClr val="0070C0"/>
              </a:solidFill>
              <a:latin typeface="Arial Black" panose="020B0A04020102020204" pitchFamily="34" charset="0"/>
            </a:endParaRPr>
          </a:p>
          <a:p>
            <a:pPr marL="0" indent="0">
              <a:buNone/>
            </a:pPr>
            <a:r>
              <a:rPr lang="en-US" sz="4900" dirty="0" smtClean="0">
                <a:solidFill>
                  <a:srgbClr val="0070C0"/>
                </a:solidFill>
                <a:latin typeface="Arial Black" panose="020B0A04020102020204" pitchFamily="34" charset="0"/>
              </a:rPr>
              <a:t>	while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 == 0) {</a:t>
            </a:r>
          </a:p>
          <a:p>
            <a:pPr marL="0" indent="0">
              <a:buNone/>
            </a:pPr>
            <a:r>
              <a:rPr lang="en-US" sz="4900" dirty="0" smtClean="0">
                <a:solidFill>
                  <a:srgbClr val="0070C0"/>
                </a:solidFill>
                <a:latin typeface="Arial Black" panose="020B0A04020102020204" pitchFamily="34" charset="0"/>
              </a:rPr>
              <a:t>	}</a:t>
            </a:r>
          </a:p>
          <a:p>
            <a:pPr marL="0" indent="0">
              <a:buNone/>
            </a:pP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val</a:t>
            </a:r>
            <a:r>
              <a:rPr lang="en-US" sz="4900" dirty="0" smtClean="0">
                <a:solidFill>
                  <a:srgbClr val="0070C0"/>
                </a:solidFill>
                <a:latin typeface="Arial Black" panose="020B0A04020102020204" pitchFamily="34" charset="0"/>
              </a:rPr>
              <a:t> =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a:t>
            </a:r>
          </a:p>
          <a:p>
            <a:pPr marL="0" indent="0">
              <a:buNone/>
            </a:pP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 = 0;</a:t>
            </a:r>
          </a:p>
          <a:p>
            <a:pPr marL="0" indent="0">
              <a:buNone/>
            </a:pPr>
            <a:r>
              <a:rPr lang="en-US" sz="4900" dirty="0" smtClean="0">
                <a:solidFill>
                  <a:srgbClr val="0070C0"/>
                </a:solidFill>
                <a:latin typeface="Arial Black" panose="020B0A04020102020204" pitchFamily="34" charset="0"/>
              </a:rPr>
              <a:t>	return(</a:t>
            </a:r>
            <a:r>
              <a:rPr lang="en-US" sz="4900" dirty="0" err="1" smtClean="0">
                <a:solidFill>
                  <a:srgbClr val="0070C0"/>
                </a:solidFill>
                <a:latin typeface="Arial Black" panose="020B0A04020102020204" pitchFamily="34" charset="0"/>
              </a:rPr>
              <a:t>val</a:t>
            </a:r>
            <a:r>
              <a:rPr lang="en-US" sz="4900" dirty="0" smtClean="0">
                <a:solidFill>
                  <a:srgbClr val="0070C0"/>
                </a:solidFill>
                <a:latin typeface="Arial Black" panose="020B0A04020102020204" pitchFamily="34" charset="0"/>
              </a:rPr>
              <a:t>);</a:t>
            </a:r>
          </a:p>
          <a:p>
            <a:pPr marL="0" indent="0">
              <a:buNone/>
            </a:pPr>
            <a:r>
              <a:rPr lang="en-US" sz="4900" dirty="0" smtClean="0">
                <a:solidFill>
                  <a:srgbClr val="0070C0"/>
                </a:solidFill>
                <a:latin typeface="Arial Black" panose="020B0A04020102020204" pitchFamily="34" charset="0"/>
              </a:rPr>
              <a:t>}</a:t>
            </a:r>
          </a:p>
          <a:p>
            <a:pPr marL="0" indent="0">
              <a:buNone/>
            </a:pPr>
            <a:endParaRPr lang="en-US" sz="4900" dirty="0" smtClean="0">
              <a:solidFill>
                <a:srgbClr val="0070C0"/>
              </a:solidFill>
              <a:latin typeface="Arial Black" panose="020B0A04020102020204" pitchFamily="34" charset="0"/>
            </a:endParaRPr>
          </a:p>
          <a:p>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if </a:t>
            </a:r>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iobuf</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had not been declared volatile, the compiler would notice that nothing happens inside the loop and thus eliminate the loop</a:t>
            </a:r>
          </a:p>
          <a:p>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const</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and volatile can be used together</a:t>
            </a:r>
          </a:p>
          <a:p>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An input-only buffer for an external device could be declared as </a:t>
            </a:r>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const</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volatile (or volatile </a:t>
            </a:r>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const</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order is not important) to make sure the compiler knows that the variable should not be changed (because it is input-only) and that its value may be altered by processes other than the current program</a:t>
            </a:r>
            <a:endParaRPr lang="en-US" sz="4900" dirty="0">
              <a:latin typeface="Times New Roman" panose="02020603050405020304" pitchFamily="18" charset="0"/>
              <a:ea typeface="Arial Unicode MS" panose="020B0604020202020204" pitchFamily="34" charset="-128"/>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9860" y="6106886"/>
            <a:ext cx="1062463" cy="751114"/>
          </a:xfrm>
          <a:prstGeom prst="rect">
            <a:avLst/>
          </a:prstGeom>
        </p:spPr>
      </p:pic>
    </p:spTree>
    <p:extLst>
      <p:ext uri="{BB962C8B-B14F-4D97-AF65-F5344CB8AC3E}">
        <p14:creationId xmlns:p14="http://schemas.microsoft.com/office/powerpoint/2010/main" val="2585174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36525"/>
            <a:ext cx="10706100" cy="663575"/>
          </a:xfrm>
        </p:spPr>
        <p:txBody>
          <a:bodyPr>
            <a:normAutofit fontScale="90000"/>
          </a:bodyPr>
          <a:lstStyle/>
          <a:p>
            <a:r>
              <a:rPr lang="en-US" dirty="0" smtClean="0"/>
              <a:t>When to use volatile?</a:t>
            </a:r>
            <a:endParaRPr lang="en-US" dirty="0"/>
          </a:p>
        </p:txBody>
      </p:sp>
      <p:sp>
        <p:nvSpPr>
          <p:cNvPr id="6" name="Content Placeholder 5"/>
          <p:cNvSpPr>
            <a:spLocks noGrp="1"/>
          </p:cNvSpPr>
          <p:nvPr>
            <p:ph idx="1"/>
          </p:nvPr>
        </p:nvSpPr>
        <p:spPr>
          <a:xfrm>
            <a:off x="1257300" y="2743199"/>
            <a:ext cx="2806700" cy="1206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dirty="0" smtClean="0"/>
              <a:t>Global variable used inside interrupt</a:t>
            </a:r>
            <a:endParaRPr lang="en-US" dirty="0"/>
          </a:p>
        </p:txBody>
      </p:sp>
      <p:sp>
        <p:nvSpPr>
          <p:cNvPr id="5" name="Rectangle 4"/>
          <p:cNvSpPr/>
          <p:nvPr/>
        </p:nvSpPr>
        <p:spPr>
          <a:xfrm>
            <a:off x="1257300" y="1353725"/>
            <a:ext cx="2705100" cy="112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Registers that are modified by hardware</a:t>
            </a:r>
            <a:endParaRPr lang="en-US" dirty="0"/>
          </a:p>
        </p:txBody>
      </p:sp>
      <p:sp>
        <p:nvSpPr>
          <p:cNvPr id="7" name="Rectangle 6"/>
          <p:cNvSpPr/>
          <p:nvPr/>
        </p:nvSpPr>
        <p:spPr>
          <a:xfrm>
            <a:off x="1257300" y="4419599"/>
            <a:ext cx="2908300" cy="112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Resources inside task will be needed by another task wont be spawned yet</a:t>
            </a:r>
            <a:endParaRPr lang="en-US" dirty="0"/>
          </a:p>
        </p:txBody>
      </p:sp>
      <p:sp>
        <p:nvSpPr>
          <p:cNvPr id="10" name="Rectangle 9"/>
          <p:cNvSpPr/>
          <p:nvPr/>
        </p:nvSpPr>
        <p:spPr>
          <a:xfrm>
            <a:off x="5295900" y="3187700"/>
            <a:ext cx="6400800" cy="1477328"/>
          </a:xfrm>
          <a:prstGeom prst="rect">
            <a:avLst/>
          </a:prstGeom>
        </p:spPr>
        <p:txBody>
          <a:bodyPr wrap="square">
            <a:spAutoFit/>
          </a:bodyPr>
          <a:lstStyle/>
          <a:p>
            <a:pPr>
              <a:buFont typeface="Arial" panose="020B0604020202020204" pitchFamily="34" charset="0"/>
              <a:buChar char="•"/>
            </a:pPr>
            <a:r>
              <a:rPr lang="en-US" dirty="0">
                <a:solidFill>
                  <a:srgbClr val="777778"/>
                </a:solidFill>
                <a:latin typeface="Lato" panose="020F0502020204030203" pitchFamily="34" charset="0"/>
              </a:rPr>
              <a:t>Code that works fine--until you enable compiler optimizations</a:t>
            </a:r>
          </a:p>
          <a:p>
            <a:pPr>
              <a:buFont typeface="Arial" panose="020B0604020202020204" pitchFamily="34" charset="0"/>
              <a:buChar char="•"/>
            </a:pPr>
            <a:r>
              <a:rPr lang="en-US" dirty="0">
                <a:solidFill>
                  <a:srgbClr val="777778"/>
                </a:solidFill>
                <a:latin typeface="Lato" panose="020F0502020204030203" pitchFamily="34" charset="0"/>
              </a:rPr>
              <a:t>Code that works fine--until interrupts are enabled</a:t>
            </a:r>
          </a:p>
          <a:p>
            <a:pPr>
              <a:buFont typeface="Arial" panose="020B0604020202020204" pitchFamily="34" charset="0"/>
              <a:buChar char="•"/>
            </a:pPr>
            <a:r>
              <a:rPr lang="en-US" dirty="0" smtClean="0">
                <a:solidFill>
                  <a:srgbClr val="777778"/>
                </a:solidFill>
                <a:latin typeface="Lato" panose="020F0502020204030203" pitchFamily="34" charset="0"/>
              </a:rPr>
              <a:t>Flaky hardware drivers</a:t>
            </a:r>
          </a:p>
          <a:p>
            <a:pPr>
              <a:buFont typeface="Arial" panose="020B0604020202020204" pitchFamily="34" charset="0"/>
              <a:buChar char="•"/>
            </a:pPr>
            <a:r>
              <a:rPr lang="en-US" dirty="0" smtClean="0">
                <a:solidFill>
                  <a:srgbClr val="777778"/>
                </a:solidFill>
                <a:latin typeface="Lato" panose="020F0502020204030203" pitchFamily="34" charset="0"/>
              </a:rPr>
              <a:t>RTOS </a:t>
            </a:r>
            <a:r>
              <a:rPr lang="en-US" dirty="0">
                <a:solidFill>
                  <a:srgbClr val="777778"/>
                </a:solidFill>
                <a:latin typeface="Lato" panose="020F0502020204030203" pitchFamily="34" charset="0"/>
              </a:rPr>
              <a:t>tasks that work fine in isolation--until some other task is spawned</a:t>
            </a:r>
            <a:endParaRPr lang="en-US" b="0" i="0" dirty="0">
              <a:solidFill>
                <a:srgbClr val="777778"/>
              </a:solidFill>
              <a:effectLst/>
              <a:latin typeface="Lato" panose="020F0502020204030203" pitchFamily="34" charset="0"/>
            </a:endParaRPr>
          </a:p>
        </p:txBody>
      </p:sp>
      <p:sp>
        <p:nvSpPr>
          <p:cNvPr id="11" name="Oval Callout 10"/>
          <p:cNvSpPr/>
          <p:nvPr/>
        </p:nvSpPr>
        <p:spPr>
          <a:xfrm>
            <a:off x="7537450" y="1187450"/>
            <a:ext cx="2451100" cy="1790699"/>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Problems that makes you use volatile</a:t>
            </a:r>
            <a:endParaRPr lang="en-US" b="1" dirty="0">
              <a:solidFill>
                <a:srgbClr val="0070C0"/>
              </a:solidFill>
            </a:endParaRPr>
          </a:p>
        </p:txBody>
      </p:sp>
      <p:sp>
        <p:nvSpPr>
          <p:cNvPr id="13" name="Left Arrow 12"/>
          <p:cNvSpPr/>
          <p:nvPr/>
        </p:nvSpPr>
        <p:spPr>
          <a:xfrm>
            <a:off x="5080000" y="228600"/>
            <a:ext cx="2260600" cy="8678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Interview Question</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07409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6" y="0"/>
            <a:ext cx="10515600" cy="1325563"/>
          </a:xfrm>
        </p:spPr>
        <p:txBody>
          <a:bodyPr/>
          <a:lstStyle/>
          <a:p>
            <a:r>
              <a:rPr lang="en-US" dirty="0" smtClean="0"/>
              <a:t>Optimization</a:t>
            </a:r>
            <a:endParaRPr lang="en-US" dirty="0"/>
          </a:p>
        </p:txBody>
      </p:sp>
      <p:pic>
        <p:nvPicPr>
          <p:cNvPr id="7" name="Content Placeholder 6"/>
          <p:cNvPicPr>
            <a:picLocks noGrp="1" noChangeAspect="1"/>
          </p:cNvPicPr>
          <p:nvPr>
            <p:ph idx="1"/>
          </p:nvPr>
        </p:nvPicPr>
        <p:blipFill>
          <a:blip r:embed="rId2"/>
          <a:stretch>
            <a:fillRect/>
          </a:stretch>
        </p:blipFill>
        <p:spPr>
          <a:xfrm>
            <a:off x="5995038" y="506578"/>
            <a:ext cx="5952189" cy="1637970"/>
          </a:xfrm>
          <a:prstGeom prst="rect">
            <a:avLst/>
          </a:prstGeom>
        </p:spPr>
      </p:pic>
      <p:pic>
        <p:nvPicPr>
          <p:cNvPr id="5" name="Picture 4"/>
          <p:cNvPicPr>
            <a:picLocks noChangeAspect="1"/>
          </p:cNvPicPr>
          <p:nvPr/>
        </p:nvPicPr>
        <p:blipFill>
          <a:blip r:embed="rId3"/>
          <a:stretch>
            <a:fillRect/>
          </a:stretch>
        </p:blipFill>
        <p:spPr>
          <a:xfrm>
            <a:off x="5995039" y="2024315"/>
            <a:ext cx="5952189" cy="4216133"/>
          </a:xfrm>
          <a:prstGeom prst="rect">
            <a:avLst/>
          </a:prstGeom>
        </p:spPr>
      </p:pic>
      <p:sp>
        <p:nvSpPr>
          <p:cNvPr id="3" name="Rectangle 2"/>
          <p:cNvSpPr/>
          <p:nvPr/>
        </p:nvSpPr>
        <p:spPr>
          <a:xfrm>
            <a:off x="266700" y="1711908"/>
            <a:ext cx="530860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GCC Compiler provides an option to optimize the code to reflect </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Execution time  2) Code size  3)Memory Usage 4</a:t>
            </a:r>
            <a:r>
              <a:rPr lang="en-US" sz="2000" dirty="0" smtClean="0">
                <a:latin typeface="Times New Roman" panose="02020603050405020304" pitchFamily="18" charset="0"/>
                <a:cs typeface="Times New Roman" panose="02020603050405020304" pitchFamily="18" charset="0"/>
              </a:rPr>
              <a:t>) Compilation </a:t>
            </a:r>
            <a:r>
              <a:rPr lang="en-US" sz="2000" dirty="0">
                <a:latin typeface="Times New Roman" panose="02020603050405020304" pitchFamily="18" charset="0"/>
                <a:cs typeface="Times New Roman" panose="02020603050405020304" pitchFamily="18" charset="0"/>
              </a:rPr>
              <a:t>times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levels of Optimization provided by option flag</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1269586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0"/>
            <a:ext cx="10553700" cy="661988"/>
          </a:xfrm>
        </p:spPr>
        <p:txBody>
          <a:bodyPr>
            <a:normAutofit fontScale="90000"/>
          </a:bodyPr>
          <a:lstStyle/>
          <a:p>
            <a:r>
              <a:rPr lang="en-US" dirty="0" smtClean="0"/>
              <a:t>Optimization</a:t>
            </a:r>
            <a:endParaRPr lang="en-US" dirty="0"/>
          </a:p>
        </p:txBody>
      </p:sp>
      <p:pic>
        <p:nvPicPr>
          <p:cNvPr id="4" name="Picture 3"/>
          <p:cNvPicPr>
            <a:picLocks noChangeAspect="1"/>
          </p:cNvPicPr>
          <p:nvPr/>
        </p:nvPicPr>
        <p:blipFill>
          <a:blip r:embed="rId2"/>
          <a:stretch>
            <a:fillRect/>
          </a:stretch>
        </p:blipFill>
        <p:spPr>
          <a:xfrm>
            <a:off x="3867238" y="914401"/>
            <a:ext cx="7858037" cy="52940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974081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30200"/>
            <a:ext cx="10515600" cy="712788"/>
          </a:xfrm>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546100" y="1358900"/>
            <a:ext cx="10807700" cy="4818063"/>
          </a:xfrm>
        </p:spPr>
        <p:txBody>
          <a:bodyPr>
            <a:normAutofit lnSpcReduction="10000"/>
          </a:bodyPr>
          <a:lstStyle/>
          <a:p>
            <a:r>
              <a:rPr lang="en-US" dirty="0" smtClean="0"/>
              <a:t>Preprocessor (</a:t>
            </a:r>
            <a:r>
              <a:rPr lang="en-US" dirty="0" err="1" smtClean="0"/>
              <a:t>Macros,Pragma,guard</a:t>
            </a:r>
            <a:r>
              <a:rPr lang="en-US" dirty="0" smtClean="0"/>
              <a:t> conditions)</a:t>
            </a:r>
          </a:p>
          <a:p>
            <a:r>
              <a:rPr lang="en-US" dirty="0" smtClean="0"/>
              <a:t>Bit Math (Bitwise set bit, clear bit , toggle , shift and rotate)</a:t>
            </a:r>
          </a:p>
          <a:p>
            <a:r>
              <a:rPr lang="en-US" dirty="0" smtClean="0"/>
              <a:t>Type Qualifiers (</a:t>
            </a:r>
            <a:r>
              <a:rPr lang="en-US" dirty="0" err="1" smtClean="0"/>
              <a:t>Const</a:t>
            </a:r>
            <a:r>
              <a:rPr lang="en-US" dirty="0" smtClean="0"/>
              <a:t> , Volatile)</a:t>
            </a:r>
          </a:p>
          <a:p>
            <a:r>
              <a:rPr lang="en-US" dirty="0" smtClean="0"/>
              <a:t>Compiler Optimization</a:t>
            </a:r>
          </a:p>
          <a:p>
            <a:r>
              <a:rPr lang="en-US" dirty="0" err="1" smtClean="0"/>
              <a:t>Enum</a:t>
            </a:r>
            <a:endParaRPr lang="en-US" dirty="0" smtClean="0"/>
          </a:p>
          <a:p>
            <a:r>
              <a:rPr lang="en-US" dirty="0" smtClean="0"/>
              <a:t>STD Types</a:t>
            </a:r>
          </a:p>
          <a:p>
            <a:r>
              <a:rPr lang="en-US" dirty="0" smtClean="0"/>
              <a:t>Design Concepts</a:t>
            </a:r>
            <a:endParaRPr lang="en-US" dirty="0"/>
          </a:p>
          <a:p>
            <a:r>
              <a:rPr lang="en-US" dirty="0" smtClean="0"/>
              <a:t>Layered Architecture</a:t>
            </a:r>
          </a:p>
          <a:p>
            <a:r>
              <a:rPr lang="en-US" dirty="0" smtClean="0"/>
              <a:t>Startup and Finalizing code</a:t>
            </a:r>
          </a:p>
          <a:p>
            <a:r>
              <a:rPr lang="en-US" dirty="0" smtClean="0"/>
              <a:t>Startup </a:t>
            </a:r>
            <a:r>
              <a:rPr lang="en-US" dirty="0" err="1" smtClean="0"/>
              <a:t>vs</a:t>
            </a:r>
            <a:r>
              <a:rPr lang="en-US" dirty="0" smtClean="0"/>
              <a:t> </a:t>
            </a:r>
            <a:r>
              <a:rPr lang="en-US" dirty="0" err="1" smtClean="0"/>
              <a:t>Bootloader</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2568" y="6106886"/>
            <a:ext cx="1062463" cy="751114"/>
          </a:xfrm>
          <a:prstGeom prst="rect">
            <a:avLst/>
          </a:prstGeom>
        </p:spPr>
      </p:pic>
    </p:spTree>
    <p:extLst>
      <p:ext uri="{BB962C8B-B14F-4D97-AF65-F5344CB8AC3E}">
        <p14:creationId xmlns:p14="http://schemas.microsoft.com/office/powerpoint/2010/main" val="3380423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3436" y="152400"/>
            <a:ext cx="11739951" cy="622617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405812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800" y="0"/>
            <a:ext cx="11709400" cy="678515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1806724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03200"/>
            <a:ext cx="10515600" cy="1055688"/>
          </a:xfrm>
        </p:spPr>
        <p:txBody>
          <a:bodyPr/>
          <a:lstStyle/>
          <a:p>
            <a:r>
              <a:rPr lang="en-US" dirty="0" err="1" smtClean="0"/>
              <a:t>Enum</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46314" y="1258889"/>
            <a:ext cx="6424386" cy="4918074"/>
          </a:xfrm>
        </p:spPr>
        <p:txBody>
          <a:bodyPr>
            <a:normAutofit/>
          </a:bodyPr>
          <a:lstStyle/>
          <a:p>
            <a:r>
              <a:rPr lang="en-US" dirty="0"/>
              <a:t>The GCC C compiler will allocate enough memory for an </a:t>
            </a:r>
            <a:r>
              <a:rPr lang="en-US" dirty="0" err="1"/>
              <a:t>enum</a:t>
            </a:r>
            <a:r>
              <a:rPr lang="en-US" dirty="0"/>
              <a:t> to hold any of the values that you have declared. So, if your code only uses values below 256, your </a:t>
            </a:r>
            <a:r>
              <a:rPr lang="en-US" dirty="0" err="1"/>
              <a:t>enum</a:t>
            </a:r>
            <a:r>
              <a:rPr lang="en-US" dirty="0"/>
              <a:t> should be 8 bits wide</a:t>
            </a:r>
            <a:r>
              <a:rPr lang="en-US" dirty="0" smtClean="0"/>
              <a:t>.</a:t>
            </a:r>
          </a:p>
          <a:p>
            <a:endParaRPr lang="en-US" dirty="0"/>
          </a:p>
          <a:p>
            <a:r>
              <a:rPr lang="en-US" dirty="0"/>
              <a:t>If you have even one value that is greater than 255, C will make the </a:t>
            </a:r>
            <a:r>
              <a:rPr lang="en-US" dirty="0" err="1"/>
              <a:t>enum</a:t>
            </a:r>
            <a:r>
              <a:rPr lang="en-US" dirty="0"/>
              <a:t> larger than 8 bits; big enough to hold the biggest number in the </a:t>
            </a:r>
            <a:r>
              <a:rPr lang="en-US" dirty="0" err="1"/>
              <a:t>enum</a:t>
            </a:r>
            <a:r>
              <a:rPr lang="en-US" dirty="0"/>
              <a:t>.</a:t>
            </a:r>
          </a:p>
        </p:txBody>
      </p:sp>
      <p:sp>
        <p:nvSpPr>
          <p:cNvPr id="10" name="TextBox 9"/>
          <p:cNvSpPr txBox="1"/>
          <p:nvPr/>
        </p:nvSpPr>
        <p:spPr>
          <a:xfrm>
            <a:off x="7696200" y="1854199"/>
            <a:ext cx="3098800" cy="2031325"/>
          </a:xfrm>
          <a:prstGeom prst="rect">
            <a:avLst/>
          </a:prstGeom>
          <a:noFill/>
        </p:spPr>
        <p:txBody>
          <a:bodyPr wrap="square" rtlCol="0">
            <a:spAutoFit/>
          </a:bodyPr>
          <a:lstStyle/>
          <a:p>
            <a:r>
              <a:rPr lang="en-US" dirty="0" err="1">
                <a:solidFill>
                  <a:srgbClr val="FF0000"/>
                </a:solidFill>
              </a:rPr>
              <a:t>typedef</a:t>
            </a:r>
            <a:r>
              <a:rPr lang="en-US" dirty="0">
                <a:solidFill>
                  <a:srgbClr val="FF0000"/>
                </a:solidFill>
              </a:rPr>
              <a:t> </a:t>
            </a:r>
            <a:r>
              <a:rPr lang="en-US" dirty="0" err="1">
                <a:solidFill>
                  <a:srgbClr val="FF0000"/>
                </a:solidFill>
              </a:rPr>
              <a:t>enum</a:t>
            </a:r>
            <a:endParaRPr lang="en-US" dirty="0">
              <a:solidFill>
                <a:srgbClr val="FF0000"/>
              </a:solidFill>
            </a:endParaRPr>
          </a:p>
          <a:p>
            <a:r>
              <a:rPr lang="en-US" dirty="0"/>
              <a:t>{</a:t>
            </a:r>
          </a:p>
          <a:p>
            <a:r>
              <a:rPr lang="en-US" dirty="0" smtClean="0"/>
              <a:t>	</a:t>
            </a:r>
            <a:r>
              <a:rPr lang="en-US" dirty="0" err="1" smtClean="0">
                <a:solidFill>
                  <a:srgbClr val="002060"/>
                </a:solidFill>
              </a:rPr>
              <a:t>Dio_Port_A</a:t>
            </a:r>
            <a:r>
              <a:rPr lang="en-US" dirty="0">
                <a:solidFill>
                  <a:srgbClr val="002060"/>
                </a:solidFill>
              </a:rPr>
              <a:t>,</a:t>
            </a:r>
          </a:p>
          <a:p>
            <a:r>
              <a:rPr lang="en-US" dirty="0">
                <a:solidFill>
                  <a:srgbClr val="002060"/>
                </a:solidFill>
              </a:rPr>
              <a:t>	</a:t>
            </a:r>
            <a:r>
              <a:rPr lang="en-US" dirty="0" err="1">
                <a:solidFill>
                  <a:srgbClr val="002060"/>
                </a:solidFill>
              </a:rPr>
              <a:t>Dio_Port_B</a:t>
            </a:r>
            <a:r>
              <a:rPr lang="en-US" dirty="0">
                <a:solidFill>
                  <a:srgbClr val="002060"/>
                </a:solidFill>
              </a:rPr>
              <a:t>,</a:t>
            </a:r>
          </a:p>
          <a:p>
            <a:r>
              <a:rPr lang="en-US" dirty="0">
                <a:solidFill>
                  <a:srgbClr val="002060"/>
                </a:solidFill>
              </a:rPr>
              <a:t>	</a:t>
            </a:r>
            <a:r>
              <a:rPr lang="en-US" dirty="0" err="1">
                <a:solidFill>
                  <a:srgbClr val="002060"/>
                </a:solidFill>
              </a:rPr>
              <a:t>Dio_Port_C</a:t>
            </a:r>
            <a:r>
              <a:rPr lang="en-US" dirty="0">
                <a:solidFill>
                  <a:srgbClr val="002060"/>
                </a:solidFill>
              </a:rPr>
              <a:t>,</a:t>
            </a:r>
          </a:p>
          <a:p>
            <a:r>
              <a:rPr lang="en-US" dirty="0">
                <a:solidFill>
                  <a:srgbClr val="002060"/>
                </a:solidFill>
              </a:rPr>
              <a:t>	</a:t>
            </a:r>
            <a:r>
              <a:rPr lang="en-US" dirty="0" err="1">
                <a:solidFill>
                  <a:srgbClr val="002060"/>
                </a:solidFill>
              </a:rPr>
              <a:t>Dio_Port_D</a:t>
            </a:r>
            <a:endParaRPr lang="en-US" dirty="0">
              <a:solidFill>
                <a:srgbClr val="002060"/>
              </a:solidFill>
            </a:endParaRPr>
          </a:p>
          <a:p>
            <a:r>
              <a:rPr lang="en-US" dirty="0"/>
              <a:t>}</a:t>
            </a:r>
            <a:r>
              <a:rPr lang="en-US" dirty="0" err="1">
                <a:solidFill>
                  <a:srgbClr val="0070C0"/>
                </a:solidFill>
              </a:rPr>
              <a:t>Dio_PortType</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721798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297886" cy="691017"/>
          </a:xfrm>
        </p:spPr>
        <p:txBody>
          <a:bodyPr>
            <a:normAutofit fontScale="90000"/>
          </a:bodyPr>
          <a:lstStyle/>
          <a:p>
            <a:r>
              <a:rPr lang="en-US" dirty="0" err="1" smtClean="0"/>
              <a:t>Enum</a:t>
            </a:r>
            <a:endParaRPr lang="en-US" dirty="0"/>
          </a:p>
        </p:txBody>
      </p:sp>
      <p:sp>
        <p:nvSpPr>
          <p:cNvPr id="3" name="Content Placeholder 2"/>
          <p:cNvSpPr>
            <a:spLocks noGrp="1"/>
          </p:cNvSpPr>
          <p:nvPr>
            <p:ph idx="1"/>
          </p:nvPr>
        </p:nvSpPr>
        <p:spPr>
          <a:xfrm>
            <a:off x="446314" y="1045030"/>
            <a:ext cx="10907486" cy="5131934"/>
          </a:xfrm>
        </p:spPr>
        <p:txBody>
          <a:bodyPr>
            <a:normAutofit/>
          </a:bodyPr>
          <a:lstStyle/>
          <a:p>
            <a:r>
              <a:rPr lang="en-US" dirty="0" err="1"/>
              <a:t>Enums</a:t>
            </a:r>
            <a:r>
              <a:rPr lang="en-US" dirty="0"/>
              <a:t> are a great way to put descriptive names on "magic numbers", unexplained values that litter code and really should be avoided</a:t>
            </a:r>
            <a:r>
              <a:rPr lang="en-US" dirty="0" smtClean="0"/>
              <a:t>.</a:t>
            </a:r>
          </a:p>
          <a:p>
            <a:endParaRPr lang="en-US" dirty="0"/>
          </a:p>
          <a:p>
            <a:r>
              <a:rPr lang="en-US" dirty="0" err="1" smtClean="0"/>
              <a:t>Int</a:t>
            </a:r>
            <a:r>
              <a:rPr lang="en-US" dirty="0" smtClean="0"/>
              <a:t> value=5; //5 is a magic number</a:t>
            </a:r>
          </a:p>
          <a:p>
            <a:r>
              <a:rPr lang="en-US" dirty="0"/>
              <a:t>The C standard specifies that </a:t>
            </a:r>
            <a:r>
              <a:rPr lang="en-US" dirty="0" err="1"/>
              <a:t>enums</a:t>
            </a:r>
            <a:r>
              <a:rPr lang="en-US" dirty="0"/>
              <a:t> are integers, but it does not specify the size. Once again, that is up to the people who write the compiler. On an 8-bit processor, </a:t>
            </a:r>
            <a:r>
              <a:rPr lang="en-US" dirty="0" err="1"/>
              <a:t>enums</a:t>
            </a:r>
            <a:r>
              <a:rPr lang="en-US" dirty="0"/>
              <a:t> can be 16-bits wide. On a 32-bit processor they can be 32-bits wide or more or less.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52883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43" y="190954"/>
            <a:ext cx="10985500" cy="752475"/>
          </a:xfrm>
        </p:spPr>
        <p:txBody>
          <a:bodyPr/>
          <a:lstStyle/>
          <a:p>
            <a:r>
              <a:rPr lang="en-US" dirty="0" err="1" smtClean="0"/>
              <a:t>typedef</a:t>
            </a:r>
            <a:endParaRPr lang="en-US" dirty="0"/>
          </a:p>
        </p:txBody>
      </p:sp>
      <p:sp>
        <p:nvSpPr>
          <p:cNvPr id="3" name="Content Placeholder 2"/>
          <p:cNvSpPr>
            <a:spLocks noGrp="1"/>
          </p:cNvSpPr>
          <p:nvPr>
            <p:ph idx="1"/>
          </p:nvPr>
        </p:nvSpPr>
        <p:spPr>
          <a:xfrm>
            <a:off x="660400" y="4966593"/>
            <a:ext cx="3892550" cy="1396107"/>
          </a:xfrm>
        </p:spPr>
        <p:txBody>
          <a:bodyPr/>
          <a:lstStyle/>
          <a:p>
            <a:r>
              <a:rPr lang="en-US" dirty="0" err="1" smtClean="0"/>
              <a:t>Typedef</a:t>
            </a:r>
            <a:r>
              <a:rPr lang="en-US" dirty="0" smtClean="0"/>
              <a:t> </a:t>
            </a:r>
            <a:r>
              <a:rPr lang="en-US" dirty="0" err="1" smtClean="0"/>
              <a:t>Vs</a:t>
            </a:r>
            <a:r>
              <a:rPr lang="en-US" dirty="0" smtClean="0"/>
              <a:t> Macro?</a:t>
            </a:r>
          </a:p>
          <a:p>
            <a:endParaRPr lang="en-US" dirty="0"/>
          </a:p>
        </p:txBody>
      </p:sp>
      <p:sp>
        <p:nvSpPr>
          <p:cNvPr id="10" name="TextBox 9"/>
          <p:cNvSpPr txBox="1"/>
          <p:nvPr/>
        </p:nvSpPr>
        <p:spPr>
          <a:xfrm>
            <a:off x="8089900" y="1787559"/>
            <a:ext cx="4191000" cy="923330"/>
          </a:xfrm>
          <a:prstGeom prst="rect">
            <a:avLst/>
          </a:prstGeom>
          <a:noFill/>
        </p:spPr>
        <p:txBody>
          <a:bodyPr wrap="square" rtlCol="0">
            <a:spAutoFit/>
          </a:bodyPr>
          <a:lstStyle/>
          <a:p>
            <a:r>
              <a:rPr lang="en-US" dirty="0" err="1">
                <a:solidFill>
                  <a:srgbClr val="FF0000"/>
                </a:solidFill>
              </a:rPr>
              <a:t>typedef</a:t>
            </a:r>
            <a:r>
              <a:rPr lang="en-US" dirty="0">
                <a:solidFill>
                  <a:srgbClr val="FF0000"/>
                </a:solidFill>
              </a:rPr>
              <a:t> unsigned char </a:t>
            </a:r>
            <a:r>
              <a:rPr lang="en-US" dirty="0">
                <a:solidFill>
                  <a:srgbClr val="0070C0"/>
                </a:solidFill>
              </a:rPr>
              <a:t>uint8</a:t>
            </a:r>
            <a:r>
              <a:rPr lang="en-US" dirty="0"/>
              <a:t>;</a:t>
            </a:r>
          </a:p>
          <a:p>
            <a:r>
              <a:rPr lang="en-US" dirty="0" err="1">
                <a:solidFill>
                  <a:srgbClr val="FF0000"/>
                </a:solidFill>
              </a:rPr>
              <a:t>typedef</a:t>
            </a:r>
            <a:r>
              <a:rPr lang="en-US" dirty="0">
                <a:solidFill>
                  <a:srgbClr val="FF0000"/>
                </a:solidFill>
              </a:rPr>
              <a:t> unsigned short </a:t>
            </a:r>
            <a:r>
              <a:rPr lang="en-US" dirty="0" err="1">
                <a:solidFill>
                  <a:srgbClr val="FF0000"/>
                </a:solidFill>
              </a:rPr>
              <a:t>int</a:t>
            </a:r>
            <a:r>
              <a:rPr lang="en-US" dirty="0"/>
              <a:t> </a:t>
            </a:r>
            <a:r>
              <a:rPr lang="en-US" dirty="0">
                <a:solidFill>
                  <a:srgbClr val="0070C0"/>
                </a:solidFill>
              </a:rPr>
              <a:t>uint16</a:t>
            </a:r>
            <a:r>
              <a:rPr lang="en-US" dirty="0"/>
              <a:t>;</a:t>
            </a:r>
          </a:p>
          <a:p>
            <a:r>
              <a:rPr lang="en-US" dirty="0" err="1">
                <a:solidFill>
                  <a:srgbClr val="FF0000"/>
                </a:solidFill>
              </a:rPr>
              <a:t>typedef</a:t>
            </a:r>
            <a:r>
              <a:rPr lang="en-US" dirty="0">
                <a:solidFill>
                  <a:srgbClr val="FF0000"/>
                </a:solidFill>
              </a:rPr>
              <a:t> unsigned long </a:t>
            </a:r>
            <a:r>
              <a:rPr lang="en-US" dirty="0" err="1">
                <a:solidFill>
                  <a:srgbClr val="FF0000"/>
                </a:solidFill>
              </a:rPr>
              <a:t>int</a:t>
            </a:r>
            <a:r>
              <a:rPr lang="en-US" dirty="0">
                <a:solidFill>
                  <a:srgbClr val="FF0000"/>
                </a:solidFill>
              </a:rPr>
              <a:t> </a:t>
            </a:r>
            <a:r>
              <a:rPr lang="en-US" dirty="0">
                <a:solidFill>
                  <a:srgbClr val="0070C0"/>
                </a:solidFill>
              </a:rPr>
              <a:t>uint32</a:t>
            </a:r>
            <a:r>
              <a:rPr lang="en-US" dirty="0"/>
              <a:t>;</a:t>
            </a:r>
          </a:p>
        </p:txBody>
      </p:sp>
      <p:sp>
        <p:nvSpPr>
          <p:cNvPr id="12" name="Rectangle 1"/>
          <p:cNvSpPr>
            <a:spLocks noChangeArrowheads="1"/>
          </p:cNvSpPr>
          <p:nvPr/>
        </p:nvSpPr>
        <p:spPr bwMode="auto">
          <a:xfrm>
            <a:off x="279400" y="1541373"/>
            <a:ext cx="7442200" cy="120032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C7254E"/>
                </a:solidFill>
                <a:effectLst/>
                <a:latin typeface="Monaco"/>
              </a:rPr>
              <a:t>typedef</a:t>
            </a:r>
            <a:r>
              <a:rPr kumimoji="0" lang="en-US" b="0" i="0" u="none" strike="noStrike" cap="none" normalizeH="0" baseline="0" dirty="0" smtClean="0">
                <a:ln>
                  <a:noFill/>
                </a:ln>
                <a:solidFill>
                  <a:srgbClr val="333333"/>
                </a:solidFill>
                <a:effectLst/>
                <a:latin typeface="noto sans"/>
              </a:rPr>
              <a:t> is a keyword used in C language to assign alternative names to existing </a:t>
            </a:r>
            <a:r>
              <a:rPr kumimoji="0" lang="en-US" b="0" i="0" u="none" strike="noStrike" cap="none" normalizeH="0" baseline="0" dirty="0" err="1" smtClean="0">
                <a:ln>
                  <a:noFill/>
                </a:ln>
                <a:solidFill>
                  <a:srgbClr val="333333"/>
                </a:solidFill>
                <a:effectLst/>
                <a:latin typeface="noto sans"/>
              </a:rPr>
              <a:t>datatypes</a:t>
            </a:r>
            <a:r>
              <a:rPr kumimoji="0" lang="en-US" b="0" i="0" u="none" strike="noStrike" cap="none" normalizeH="0" baseline="0" dirty="0" smtClean="0">
                <a:ln>
                  <a:noFill/>
                </a:ln>
                <a:solidFill>
                  <a:srgbClr val="333333"/>
                </a:solidFill>
                <a:effectLst/>
                <a:latin typeface="noto sans"/>
              </a:rPr>
              <a:t>. Its mostly used with user defined </a:t>
            </a:r>
            <a:r>
              <a:rPr kumimoji="0" lang="en-US" b="0" i="0" u="none" strike="noStrike" cap="none" normalizeH="0" baseline="0" dirty="0" err="1" smtClean="0">
                <a:ln>
                  <a:noFill/>
                </a:ln>
                <a:solidFill>
                  <a:srgbClr val="333333"/>
                </a:solidFill>
                <a:effectLst/>
                <a:latin typeface="noto sans"/>
              </a:rPr>
              <a:t>datatypes</a:t>
            </a:r>
            <a:r>
              <a:rPr kumimoji="0" lang="en-US" b="0" i="0" u="none" strike="noStrike" cap="none" normalizeH="0" baseline="0" dirty="0" smtClean="0">
                <a:ln>
                  <a:noFill/>
                </a:ln>
                <a:solidFill>
                  <a:srgbClr val="333333"/>
                </a:solidFill>
                <a:effectLst/>
                <a:latin typeface="noto sans"/>
              </a:rPr>
              <a:t>, when names of the </a:t>
            </a:r>
            <a:r>
              <a:rPr kumimoji="0" lang="en-US" b="0" i="0" u="none" strike="noStrike" cap="none" normalizeH="0" baseline="0" dirty="0" err="1" smtClean="0">
                <a:ln>
                  <a:noFill/>
                </a:ln>
                <a:solidFill>
                  <a:srgbClr val="333333"/>
                </a:solidFill>
                <a:effectLst/>
                <a:latin typeface="noto sans"/>
              </a:rPr>
              <a:t>datatypes</a:t>
            </a:r>
            <a:r>
              <a:rPr kumimoji="0" lang="en-US" b="0" i="0" u="none" strike="noStrike" cap="none" normalizeH="0" baseline="0" dirty="0" smtClean="0">
                <a:ln>
                  <a:noFill/>
                </a:ln>
                <a:solidFill>
                  <a:srgbClr val="333333"/>
                </a:solidFill>
                <a:effectLst/>
                <a:latin typeface="noto sans"/>
              </a:rPr>
              <a:t> become slightly complicated to use in programs. </a:t>
            </a:r>
            <a:r>
              <a:rPr kumimoji="0" lang="en-US" b="0" i="0" u="none" strike="noStrike" cap="none" normalizeH="0" baseline="0" dirty="0" smtClean="0">
                <a:ln>
                  <a:noFill/>
                </a:ln>
                <a:solidFill>
                  <a:schemeClr val="tx1"/>
                </a:solidFill>
                <a:effectLst/>
              </a:rPr>
              <a:t> </a:t>
            </a:r>
          </a:p>
        </p:txBody>
      </p:sp>
      <p:sp>
        <p:nvSpPr>
          <p:cNvPr id="13" name="Rectangle 2"/>
          <p:cNvSpPr>
            <a:spLocks noChangeArrowheads="1"/>
          </p:cNvSpPr>
          <p:nvPr/>
        </p:nvSpPr>
        <p:spPr bwMode="auto">
          <a:xfrm>
            <a:off x="6807200" y="3380848"/>
            <a:ext cx="5162550" cy="1268245"/>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F8F8F2"/>
                </a:solidFill>
                <a:effectLst/>
                <a:latin typeface="Consolas" panose="020B0609020204030204" pitchFamily="49" charset="0"/>
              </a:rPr>
              <a:t>typedef</a:t>
            </a:r>
            <a:r>
              <a:rPr kumimoji="0" lang="en-US" b="0" i="0" u="none" strike="noStrike" cap="none" normalizeH="0" baseline="0" dirty="0" smtClean="0">
                <a:ln>
                  <a:noFill/>
                </a:ln>
                <a:solidFill>
                  <a:srgbClr val="F8F8F2"/>
                </a:solidFill>
                <a:effectLst/>
                <a:latin typeface="Consolas" panose="020B0609020204030204" pitchFamily="49" charset="0"/>
              </a:rPr>
              <a:t> </a:t>
            </a:r>
            <a:r>
              <a:rPr kumimoji="0" lang="en-US" b="0" i="0" u="none" strike="noStrike" cap="none" normalizeH="0" baseline="0" dirty="0" err="1" smtClean="0">
                <a:ln>
                  <a:noFill/>
                </a:ln>
                <a:solidFill>
                  <a:srgbClr val="F8F8F2"/>
                </a:solidFill>
                <a:effectLst/>
                <a:latin typeface="Consolas" panose="020B0609020204030204" pitchFamily="49" charset="0"/>
              </a:rPr>
              <a:t>struct</a:t>
            </a:r>
            <a:r>
              <a:rPr kumimoji="0" lang="en-US" b="0" i="0" u="none" strike="noStrike" cap="none" normalizeH="0" baseline="0" dirty="0" smtClean="0">
                <a:ln>
                  <a:noFill/>
                </a:ln>
                <a:solidFill>
                  <a:srgbClr val="F8F8F2"/>
                </a:solidFill>
                <a:effectLst/>
                <a:latin typeface="Consolas" panose="020B0609020204030204" pitchFamily="49" charset="0"/>
              </a:rPr>
              <a:t> { type member1;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8F8F2"/>
                </a:solidFill>
                <a:effectLst/>
                <a:latin typeface="Consolas" panose="020B0609020204030204" pitchFamily="49" charset="0"/>
              </a:rPr>
              <a:t>type member2;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8F8F2"/>
                </a:solidFill>
                <a:effectLst/>
                <a:latin typeface="Consolas" panose="020B0609020204030204" pitchFamily="49" charset="0"/>
              </a:rPr>
              <a:t>type member3;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8F8F2"/>
                </a:solidFill>
                <a:effectLst/>
                <a:latin typeface="Consolas" panose="020B0609020204030204" pitchFamily="49" charset="0"/>
              </a:rPr>
              <a:t> } </a:t>
            </a:r>
            <a:r>
              <a:rPr kumimoji="0" lang="en-US" b="0" i="0" u="none" strike="noStrike" cap="none" normalizeH="0" baseline="0" dirty="0" err="1" smtClean="0">
                <a:ln>
                  <a:noFill/>
                </a:ln>
                <a:solidFill>
                  <a:srgbClr val="F8F8F2"/>
                </a:solidFill>
                <a:effectLst/>
                <a:latin typeface="Consolas" panose="020B0609020204030204" pitchFamily="49" charset="0"/>
              </a:rPr>
              <a:t>type_name</a:t>
            </a:r>
            <a:r>
              <a:rPr kumimoji="0" lang="en-US" b="0" i="0" u="none" strike="noStrike" cap="none" normalizeH="0" baseline="0" dirty="0" smtClean="0">
                <a:ln>
                  <a:noFill/>
                </a:ln>
                <a:solidFill>
                  <a:srgbClr val="F8F8F2"/>
                </a:solidFill>
                <a:effectLst/>
                <a:latin typeface="Consolas" panose="020B0609020204030204" pitchFamily="49" charset="0"/>
              </a:rPr>
              <a: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221343" y="3394205"/>
            <a:ext cx="6375400" cy="120032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C7254E"/>
                </a:solidFill>
                <a:effectLst/>
                <a:latin typeface="Monaco"/>
              </a:rPr>
              <a:t>typedef</a:t>
            </a:r>
            <a:r>
              <a:rPr kumimoji="0" lang="en-US" b="0" i="0" u="none" strike="noStrike" cap="none" normalizeH="0" baseline="0" dirty="0" smtClean="0">
                <a:ln>
                  <a:noFill/>
                </a:ln>
                <a:solidFill>
                  <a:srgbClr val="333333"/>
                </a:solidFill>
                <a:effectLst/>
                <a:latin typeface="noto sans"/>
              </a:rPr>
              <a:t> can be used to give a name to user defined data type as well. Lets see its use with structures.</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Oval Callout 15"/>
          <p:cNvSpPr/>
          <p:nvPr/>
        </p:nvSpPr>
        <p:spPr>
          <a:xfrm>
            <a:off x="4699000" y="4722654"/>
            <a:ext cx="1600200" cy="107860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I.V Question</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41793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10515600" cy="1222602"/>
          </a:xfrm>
        </p:spPr>
        <p:txBody>
          <a:bodyPr/>
          <a:lstStyle/>
          <a:p>
            <a:r>
              <a:rPr lang="en-US" dirty="0" smtClean="0"/>
              <a:t>LAB 2</a:t>
            </a:r>
            <a:endParaRPr lang="en-US" dirty="0"/>
          </a:p>
        </p:txBody>
      </p:sp>
      <p:sp>
        <p:nvSpPr>
          <p:cNvPr id="3" name="Content Placeholder 2"/>
          <p:cNvSpPr>
            <a:spLocks noGrp="1"/>
          </p:cNvSpPr>
          <p:nvPr>
            <p:ph idx="1"/>
          </p:nvPr>
        </p:nvSpPr>
        <p:spPr/>
        <p:txBody>
          <a:bodyPr/>
          <a:lstStyle/>
          <a:p>
            <a:r>
              <a:rPr lang="en-US" dirty="0" smtClean="0"/>
              <a:t>Create a Standard type definitions (</a:t>
            </a:r>
            <a:r>
              <a:rPr lang="en-US" dirty="0" err="1" smtClean="0"/>
              <a:t>STD_Type.h</a:t>
            </a:r>
            <a:r>
              <a:rPr lang="en-US" dirty="0" smtClean="0"/>
              <a:t>)</a:t>
            </a:r>
          </a:p>
          <a:p>
            <a:endParaRPr lang="en-US" dirty="0" smtClean="0"/>
          </a:p>
          <a:p>
            <a:r>
              <a:rPr lang="en-US" dirty="0" smtClean="0"/>
              <a:t>uint8 , uint16 and uint32 and other for the signed integer </a:t>
            </a:r>
          </a:p>
          <a:p>
            <a:endParaRPr lang="en-US" dirty="0" smtClean="0"/>
          </a:p>
          <a:p>
            <a:r>
              <a:rPr lang="en-US" dirty="0" smtClean="0"/>
              <a:t>Also place port and pin standard types using </a:t>
            </a:r>
            <a:r>
              <a:rPr lang="en-US" dirty="0" err="1" smtClean="0"/>
              <a:t>enum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4208200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3" y="73025"/>
            <a:ext cx="10276114" cy="735920"/>
          </a:xfrm>
        </p:spPr>
        <p:txBody>
          <a:bodyPr/>
          <a:lstStyle/>
          <a:p>
            <a:r>
              <a:rPr lang="en-US" dirty="0" smtClean="0"/>
              <a:t>Design Concepts</a:t>
            </a:r>
            <a:endParaRPr lang="en-US" dirty="0"/>
          </a:p>
        </p:txBody>
      </p:sp>
      <p:sp>
        <p:nvSpPr>
          <p:cNvPr id="3" name="Content Placeholder 2"/>
          <p:cNvSpPr>
            <a:spLocks noGrp="1"/>
          </p:cNvSpPr>
          <p:nvPr>
            <p:ph idx="1"/>
          </p:nvPr>
        </p:nvSpPr>
        <p:spPr>
          <a:xfrm>
            <a:off x="326572" y="998311"/>
            <a:ext cx="10515600" cy="4351338"/>
          </a:xfrm>
        </p:spPr>
        <p:txBody>
          <a:bodyPr/>
          <a:lstStyle/>
          <a:p>
            <a:r>
              <a:rPr lang="en-US" dirty="0" smtClean="0"/>
              <a:t>There are two types of design </a:t>
            </a:r>
          </a:p>
          <a:p>
            <a:r>
              <a:rPr lang="en-US" dirty="0" smtClean="0"/>
              <a:t>Dynamic Design: tells how the system behaves and responses to inputs and events, can be expressed with Data flow diagram, Finite State Machine and others</a:t>
            </a:r>
          </a:p>
          <a:p>
            <a:r>
              <a:rPr lang="en-US" dirty="0" smtClean="0"/>
              <a:t>Example Finite State Machine </a:t>
            </a:r>
          </a:p>
          <a:p>
            <a:endParaRPr lang="en-US" dirty="0"/>
          </a:p>
          <a:p>
            <a:pPr marL="457200" lvl="1" indent="0">
              <a:buNone/>
            </a:pPr>
            <a:r>
              <a:rPr lang="en-US" dirty="0"/>
              <a:t> </a:t>
            </a:r>
            <a:r>
              <a:rPr lang="en-US" dirty="0" smtClean="0"/>
              <a:t> </a:t>
            </a:r>
          </a:p>
        </p:txBody>
      </p:sp>
      <p:sp>
        <p:nvSpPr>
          <p:cNvPr id="5" name="Rectangle 16"/>
          <p:cNvSpPr>
            <a:spLocks noChangeArrowheads="1"/>
          </p:cNvSpPr>
          <p:nvPr/>
        </p:nvSpPr>
        <p:spPr bwMode="auto">
          <a:xfrm>
            <a:off x="228600" y="195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3"/>
          <p:cNvGrpSpPr>
            <a:grpSpLocks noChangeAspect="1"/>
          </p:cNvGrpSpPr>
          <p:nvPr/>
        </p:nvGrpSpPr>
        <p:grpSpPr bwMode="auto">
          <a:xfrm>
            <a:off x="4898572" y="2741128"/>
            <a:ext cx="6651171" cy="3959030"/>
            <a:chOff x="3145" y="14586"/>
            <a:chExt cx="7560" cy="4500"/>
          </a:xfrm>
        </p:grpSpPr>
        <p:sp>
          <p:nvSpPr>
            <p:cNvPr id="7" name="AutoShape 15"/>
            <p:cNvSpPr>
              <a:spLocks noChangeAspect="1" noChangeArrowheads="1" noTextEdit="1"/>
            </p:cNvSpPr>
            <p:nvPr/>
          </p:nvSpPr>
          <p:spPr bwMode="auto">
            <a:xfrm>
              <a:off x="3145" y="14586"/>
              <a:ext cx="7560" cy="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Box 14"/>
            <p:cNvSpPr txBox="1">
              <a:spLocks noChangeArrowheads="1"/>
            </p:cNvSpPr>
            <p:nvPr/>
          </p:nvSpPr>
          <p:spPr bwMode="auto">
            <a:xfrm>
              <a:off x="6385" y="17826"/>
              <a:ext cx="1303"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action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 Box 13"/>
            <p:cNvSpPr txBox="1">
              <a:spLocks noChangeArrowheads="1"/>
            </p:cNvSpPr>
            <p:nvPr/>
          </p:nvSpPr>
          <p:spPr bwMode="auto">
            <a:xfrm>
              <a:off x="8005" y="15666"/>
              <a:ext cx="9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New Press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 Box 12"/>
            <p:cNvSpPr txBox="1">
              <a:spLocks noChangeArrowheads="1"/>
            </p:cNvSpPr>
            <p:nvPr/>
          </p:nvSpPr>
          <p:spPr bwMode="auto">
            <a:xfrm>
              <a:off x="4405" y="15726"/>
              <a:ext cx="1080" cy="8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000000"/>
                  </a:solidFill>
                  <a:latin typeface="Arial" panose="020B0604020202020204" pitchFamily="34" charset="0"/>
                  <a:cs typeface="Arial" panose="020B0604020202020204" pitchFamily="34" charset="0"/>
                </a:rPr>
                <a:t>Reach target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Oval 11"/>
            <p:cNvSpPr>
              <a:spLocks noChangeArrowheads="1"/>
            </p:cNvSpPr>
            <p:nvPr/>
          </p:nvSpPr>
          <p:spPr bwMode="auto">
            <a:xfrm>
              <a:off x="5722" y="15666"/>
              <a:ext cx="1743" cy="10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anose="020B0604020202020204" pitchFamily="34" charset="0"/>
                </a:rPr>
                <a:t>Check</a:t>
              </a:r>
              <a:br>
                <a:rPr lang="en-US" sz="1600" dirty="0" smtClean="0">
                  <a:latin typeface="Arial" panose="020B0604020202020204" pitchFamily="34" charset="0"/>
                </a:rPr>
              </a:br>
              <a:r>
                <a:rPr lang="en-US" sz="1600" dirty="0" smtClean="0">
                  <a:latin typeface="Arial" panose="020B0604020202020204" pitchFamily="34" charset="0"/>
                </a:rPr>
                <a:t>buttons</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2" name="Oval 10"/>
            <p:cNvSpPr>
              <a:spLocks noChangeArrowheads="1"/>
            </p:cNvSpPr>
            <p:nvPr/>
          </p:nvSpPr>
          <p:spPr bwMode="auto">
            <a:xfrm>
              <a:off x="7285" y="16746"/>
              <a:ext cx="1927"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600" dirty="0" smtClean="0">
                  <a:solidFill>
                    <a:srgbClr val="000000"/>
                  </a:solidFill>
                  <a:latin typeface="Arial" panose="020B0604020202020204" pitchFamily="34" charset="0"/>
                  <a:cs typeface="Arial" panose="020B0604020202020204" pitchFamily="34" charset="0"/>
                </a:rPr>
                <a:t>Calculate target</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3" name="Oval 9"/>
            <p:cNvSpPr>
              <a:spLocks noChangeArrowheads="1"/>
            </p:cNvSpPr>
            <p:nvPr/>
          </p:nvSpPr>
          <p:spPr bwMode="auto">
            <a:xfrm>
              <a:off x="3714" y="16877"/>
              <a:ext cx="1800" cy="10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Motors on till reach</a:t>
              </a:r>
              <a:r>
                <a:rPr kumimoji="0" lang="en-US" sz="1600" b="0" i="0" u="none" strike="noStrike" cap="none" normalizeH="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target</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4" name="AutoShape 8"/>
            <p:cNvSpPr>
              <a:spLocks noChangeShapeType="1"/>
            </p:cNvSpPr>
            <p:nvPr/>
          </p:nvSpPr>
          <p:spPr bwMode="auto">
            <a:xfrm>
              <a:off x="7465" y="16116"/>
              <a:ext cx="1203" cy="762"/>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7"/>
            <p:cNvSpPr>
              <a:spLocks noChangeShapeType="1"/>
            </p:cNvSpPr>
            <p:nvPr/>
          </p:nvSpPr>
          <p:spPr bwMode="auto">
            <a:xfrm rot="5400000">
              <a:off x="6744" y="16297"/>
              <a:ext cx="1" cy="2700"/>
            </a:xfrm>
            <a:prstGeom prst="curvedConnector3">
              <a:avLst>
                <a:gd name="adj1" fmla="val 3600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p:cNvSpPr>
              <a:spLocks noChangeShapeType="1"/>
            </p:cNvSpPr>
            <p:nvPr/>
          </p:nvSpPr>
          <p:spPr bwMode="auto">
            <a:xfrm rot="16200000">
              <a:off x="4953" y="15985"/>
              <a:ext cx="762" cy="1023"/>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Oval 5"/>
            <p:cNvSpPr>
              <a:spLocks noChangeArrowheads="1"/>
            </p:cNvSpPr>
            <p:nvPr/>
          </p:nvSpPr>
          <p:spPr bwMode="auto">
            <a:xfrm>
              <a:off x="4405" y="14766"/>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4"/>
            <p:cNvSpPr>
              <a:spLocks noChangeShapeType="1"/>
            </p:cNvSpPr>
            <p:nvPr/>
          </p:nvSpPr>
          <p:spPr bwMode="auto">
            <a:xfrm>
              <a:off x="4585" y="14856"/>
              <a:ext cx="2070" cy="810"/>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061319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74171"/>
            <a:ext cx="10395857" cy="787174"/>
          </a:xfrm>
        </p:spPr>
        <p:txBody>
          <a:bodyPr/>
          <a:lstStyle/>
          <a:p>
            <a:r>
              <a:rPr lang="en-US" dirty="0" smtClean="0"/>
              <a:t>Flow Charts</a:t>
            </a:r>
            <a:endParaRPr lang="en-US" dirty="0"/>
          </a:p>
        </p:txBody>
      </p:sp>
      <p:pic>
        <p:nvPicPr>
          <p:cNvPr id="4" name="Content Placeholder 3" descr="flow_chart.png"/>
          <p:cNvPicPr>
            <a:picLocks noGrp="1"/>
          </p:cNvPicPr>
          <p:nvPr>
            <p:ph idx="1"/>
          </p:nvPr>
        </p:nvPicPr>
        <p:blipFill>
          <a:blip r:embed="rId2"/>
          <a:stretch>
            <a:fillRect/>
          </a:stretch>
        </p:blipFill>
        <p:spPr>
          <a:xfrm>
            <a:off x="2896946" y="1825625"/>
            <a:ext cx="6398108" cy="435133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903949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130629"/>
            <a:ext cx="10515600" cy="591231"/>
          </a:xfrm>
        </p:spPr>
        <p:txBody>
          <a:bodyPr>
            <a:normAutofit fontScale="90000"/>
          </a:bodyPr>
          <a:lstStyle/>
          <a:p>
            <a:r>
              <a:rPr lang="en-US" dirty="0" smtClean="0"/>
              <a:t>Static Design (Architecture)</a:t>
            </a:r>
            <a:endParaRPr lang="en-US" dirty="0"/>
          </a:p>
        </p:txBody>
      </p:sp>
      <p:pic>
        <p:nvPicPr>
          <p:cNvPr id="4" name="Picture 2" descr="https://m.eet.com/media/1195990/Book%20-%20Static%20vs%20Dynamic%20Analysis%20Figure%203-1%20900.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353850"/>
            <a:ext cx="10515600" cy="3294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5700" y="983857"/>
            <a:ext cx="5423729" cy="369332"/>
          </a:xfrm>
          <a:prstGeom prst="rect">
            <a:avLst/>
          </a:prstGeom>
        </p:spPr>
        <p:txBody>
          <a:bodyPr wrap="none">
            <a:spAutoFit/>
          </a:bodyPr>
          <a:lstStyle/>
          <a:p>
            <a:r>
              <a:rPr lang="en-US" dirty="0"/>
              <a:t>Static Design: related to the file structure and functions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621193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3" y="130628"/>
            <a:ext cx="10352314" cy="602117"/>
          </a:xfrm>
        </p:spPr>
        <p:txBody>
          <a:bodyPr>
            <a:normAutofit fontScale="90000"/>
          </a:bodyPr>
          <a:lstStyle/>
          <a:p>
            <a:r>
              <a:rPr lang="en-US" dirty="0" smtClean="0"/>
              <a:t>Architecture Design</a:t>
            </a:r>
            <a:endParaRPr lang="en-US" dirty="0"/>
          </a:p>
        </p:txBody>
      </p:sp>
      <p:sp>
        <p:nvSpPr>
          <p:cNvPr id="12"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1"/>
          <p:cNvSpPr>
            <a:spLocks noChangeArrowheads="1"/>
          </p:cNvSpPr>
          <p:nvPr/>
        </p:nvSpPr>
        <p:spPr bwMode="auto">
          <a:xfrm>
            <a:off x="0"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6"/>
          <p:cNvSpPr>
            <a:spLocks noChangeArrowheads="1"/>
          </p:cNvSpPr>
          <p:nvPr/>
        </p:nvSpPr>
        <p:spPr bwMode="auto">
          <a:xfrm>
            <a:off x="0" y="4343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8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462" y="1021556"/>
            <a:ext cx="3600450" cy="3429000"/>
          </a:xfrm>
          <a:prstGeom prst="rect">
            <a:avLst/>
          </a:prstGeom>
          <a:noFill/>
          <a:extLst>
            <a:ext uri="{909E8E84-426E-40DD-AFC4-6F175D3DCCD1}">
              <a14:hiddenFill xmlns:a14="http://schemas.microsoft.com/office/drawing/2010/main">
                <a:solidFill>
                  <a:srgbClr val="FFFFFF"/>
                </a:solidFill>
              </a14:hiddenFill>
            </a:ext>
          </a:extLst>
        </p:spPr>
      </p:pic>
      <p:sp>
        <p:nvSpPr>
          <p:cNvPr id="28" name="Oval 38"/>
          <p:cNvSpPr>
            <a:spLocks noChangeArrowheads="1"/>
          </p:cNvSpPr>
          <p:nvPr/>
        </p:nvSpPr>
        <p:spPr bwMode="auto">
          <a:xfrm>
            <a:off x="2481263" y="5418138"/>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Main.c</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Oval 37"/>
          <p:cNvSpPr>
            <a:spLocks noChangeArrowheads="1"/>
          </p:cNvSpPr>
          <p:nvPr/>
        </p:nvSpPr>
        <p:spPr bwMode="auto">
          <a:xfrm>
            <a:off x="2386013" y="4545013"/>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Main.h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Oval 40"/>
          <p:cNvSpPr>
            <a:spLocks noChangeArrowheads="1"/>
          </p:cNvSpPr>
          <p:nvPr/>
        </p:nvSpPr>
        <p:spPr bwMode="auto">
          <a:xfrm>
            <a:off x="3614738" y="4512469"/>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Lcd.h</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1" name="Oval 36"/>
          <p:cNvSpPr>
            <a:spLocks noChangeArrowheads="1"/>
          </p:cNvSpPr>
          <p:nvPr/>
        </p:nvSpPr>
        <p:spPr bwMode="auto">
          <a:xfrm>
            <a:off x="1157288" y="4545013"/>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Btn.h</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2" name="AutoShape 35"/>
          <p:cNvSpPr>
            <a:spLocks noChangeShapeType="1"/>
          </p:cNvSpPr>
          <p:nvPr/>
        </p:nvSpPr>
        <p:spPr bwMode="auto">
          <a:xfrm flipH="1">
            <a:off x="3119438" y="4986338"/>
            <a:ext cx="723900" cy="4191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4"/>
          <p:cNvSpPr>
            <a:spLocks noChangeShapeType="1"/>
          </p:cNvSpPr>
          <p:nvPr/>
        </p:nvSpPr>
        <p:spPr bwMode="auto">
          <a:xfrm>
            <a:off x="2824163" y="5043488"/>
            <a:ext cx="9525" cy="3619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3"/>
          <p:cNvSpPr>
            <a:spLocks noChangeShapeType="1"/>
          </p:cNvSpPr>
          <p:nvPr/>
        </p:nvSpPr>
        <p:spPr bwMode="auto">
          <a:xfrm>
            <a:off x="1766888" y="5043488"/>
            <a:ext cx="819150" cy="4191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41"/>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43"/>
          <p:cNvSpPr>
            <a:spLocks noChangeArrowheads="1"/>
          </p:cNvSpPr>
          <p:nvPr/>
        </p:nvSpPr>
        <p:spPr bwMode="auto">
          <a:xfrm>
            <a:off x="15240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44"/>
          <p:cNvSpPr>
            <a:spLocks noChangeArrowheads="1"/>
          </p:cNvSpPr>
          <p:nvPr/>
        </p:nvSpPr>
        <p:spPr bwMode="auto">
          <a:xfrm>
            <a:off x="152400" y="403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 name="Rectangle 48"/>
          <p:cNvSpPr>
            <a:spLocks noChangeArrowheads="1"/>
          </p:cNvSpPr>
          <p:nvPr/>
        </p:nvSpPr>
        <p:spPr bwMode="auto">
          <a:xfrm>
            <a:off x="152400" y="449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 name="Table 42"/>
          <p:cNvGraphicFramePr>
            <a:graphicFrameLocks noGrp="1"/>
          </p:cNvGraphicFramePr>
          <p:nvPr>
            <p:extLst>
              <p:ext uri="{D42A27DB-BD31-4B8C-83A1-F6EECF244321}">
                <p14:modId xmlns:p14="http://schemas.microsoft.com/office/powerpoint/2010/main" val="1067187485"/>
              </p:ext>
            </p:extLst>
          </p:nvPr>
        </p:nvGraphicFramePr>
        <p:xfrm>
          <a:off x="5529945" y="4512469"/>
          <a:ext cx="5651278" cy="1161220"/>
        </p:xfrm>
        <a:graphic>
          <a:graphicData uri="http://schemas.openxmlformats.org/drawingml/2006/table">
            <a:tbl>
              <a:tblPr firstRow="1" firstCol="1" lastRow="1" lastCol="1" bandRow="1" bandCol="1"/>
              <a:tblGrid>
                <a:gridCol w="1188136"/>
                <a:gridCol w="4463142"/>
              </a:tblGrid>
              <a:tr h="0">
                <a:tc>
                  <a:txBody>
                    <a:bodyPr/>
                    <a:lstStyle/>
                    <a:p>
                      <a:pPr marL="0" marR="0" algn="ctr">
                        <a:spcBef>
                          <a:spcPts val="600"/>
                        </a:spcBef>
                        <a:spcAft>
                          <a:spcPts val="0"/>
                        </a:spcAft>
                      </a:pPr>
                      <a:r>
                        <a:rPr lang="en-US" sz="1000" b="1" i="1" dirty="0">
                          <a:solidFill>
                            <a:srgbClr val="000000"/>
                          </a:solidFill>
                          <a:effectLst/>
                          <a:latin typeface="Arial" panose="020B0604020202020204" pitchFamily="34" charset="0"/>
                          <a:ea typeface="Times New Roman" panose="02020603050405020304" pitchFamily="18" charset="0"/>
                        </a:rPr>
                        <a:t>File name</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600"/>
                        </a:spcBef>
                        <a:spcAft>
                          <a:spcPts val="0"/>
                        </a:spcAft>
                      </a:pPr>
                      <a:r>
                        <a:rPr lang="en-US" sz="1000" b="1" i="1" dirty="0">
                          <a:solidFill>
                            <a:srgbClr val="000000"/>
                          </a:solidFill>
                          <a:effectLst/>
                          <a:latin typeface="Arial" panose="020B0604020202020204" pitchFamily="34" charset="0"/>
                          <a:ea typeface="Times New Roman" panose="02020603050405020304" pitchFamily="18" charset="0"/>
                        </a:rPr>
                        <a:t>FILE DESCRIPTION</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252205">
                <a:tc>
                  <a:txBody>
                    <a:bodyPr/>
                    <a:lstStyle/>
                    <a:p>
                      <a:pPr marL="0" marR="0" algn="l">
                        <a:spcBef>
                          <a:spcPts val="600"/>
                        </a:spcBef>
                        <a:spcAft>
                          <a:spcPts val="0"/>
                        </a:spcAft>
                      </a:pPr>
                      <a:r>
                        <a:rPr lang="en-US" sz="1000" dirty="0" err="1">
                          <a:solidFill>
                            <a:srgbClr val="000000"/>
                          </a:solidFill>
                          <a:effectLst/>
                          <a:latin typeface="Arial" panose="020B0604020202020204" pitchFamily="34" charset="0"/>
                          <a:ea typeface="Times New Roman" panose="02020603050405020304" pitchFamily="18" charset="0"/>
                        </a:rPr>
                        <a:t>main.c</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a:solidFill>
                            <a:srgbClr val="000000"/>
                          </a:solidFill>
                          <a:effectLst/>
                          <a:latin typeface="Arial" panose="020B0604020202020204" pitchFamily="34" charset="0"/>
                          <a:ea typeface="Times New Roman" panose="02020603050405020304" pitchFamily="18" charset="0"/>
                        </a:rPr>
                        <a:t>The Entry point for the application.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205">
                <a:tc>
                  <a:txBody>
                    <a:bodyPr/>
                    <a:lstStyle/>
                    <a:p>
                      <a:pPr marL="0" marR="0" algn="l">
                        <a:spcBef>
                          <a:spcPts val="600"/>
                        </a:spcBef>
                        <a:spcAft>
                          <a:spcPts val="0"/>
                        </a:spcAft>
                      </a:pPr>
                      <a:r>
                        <a:rPr lang="en-US" sz="1000" dirty="0" err="1">
                          <a:solidFill>
                            <a:srgbClr val="000000"/>
                          </a:solidFill>
                          <a:effectLst/>
                          <a:latin typeface="Arial" panose="020B0604020202020204" pitchFamily="34" charset="0"/>
                          <a:ea typeface="Times New Roman" panose="02020603050405020304" pitchFamily="18" charset="0"/>
                        </a:rPr>
                        <a:t>Main.h</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dirty="0">
                          <a:solidFill>
                            <a:srgbClr val="000000"/>
                          </a:solidFill>
                          <a:effectLst/>
                          <a:latin typeface="Arial" panose="020B0604020202020204" pitchFamily="34" charset="0"/>
                          <a:ea typeface="Times New Roman" panose="02020603050405020304" pitchFamily="18" charset="0"/>
                        </a:rPr>
                        <a:t>Header file contains functions prototypes ,global variables , </a:t>
                      </a:r>
                      <a:r>
                        <a:rPr lang="en-US" sz="1000" dirty="0" err="1">
                          <a:solidFill>
                            <a:srgbClr val="000000"/>
                          </a:solidFill>
                          <a:effectLst/>
                          <a:latin typeface="Arial" panose="020B0604020202020204" pitchFamily="34" charset="0"/>
                          <a:ea typeface="Times New Roman" panose="02020603050405020304" pitchFamily="18" charset="0"/>
                        </a:rPr>
                        <a:t>config</a:t>
                      </a:r>
                      <a:r>
                        <a:rPr lang="en-US" sz="1000" dirty="0">
                          <a:solidFill>
                            <a:srgbClr val="000000"/>
                          </a:solidFill>
                          <a:effectLst/>
                          <a:latin typeface="Arial" panose="020B0604020202020204" pitchFamily="34" charset="0"/>
                          <a:ea typeface="Times New Roman" panose="02020603050405020304" pitchFamily="18" charset="0"/>
                        </a:rPr>
                        <a:t>.</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205">
                <a:tc>
                  <a:txBody>
                    <a:bodyPr/>
                    <a:lstStyle/>
                    <a:p>
                      <a:pPr marL="0" marR="0" algn="l">
                        <a:spcBef>
                          <a:spcPts val="600"/>
                        </a:spcBef>
                        <a:spcAft>
                          <a:spcPts val="0"/>
                        </a:spcAft>
                      </a:pPr>
                      <a:r>
                        <a:rPr lang="en-US" sz="1000" dirty="0" err="1" smtClean="0">
                          <a:solidFill>
                            <a:srgbClr val="000000"/>
                          </a:solidFill>
                          <a:effectLst/>
                          <a:latin typeface="Arial" panose="020B0604020202020204" pitchFamily="34" charset="0"/>
                          <a:ea typeface="Times New Roman" panose="02020603050405020304" pitchFamily="18" charset="0"/>
                        </a:rPr>
                        <a:t>LCD.h</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dirty="0" smtClean="0">
                          <a:solidFill>
                            <a:srgbClr val="000000"/>
                          </a:solidFill>
                          <a:effectLst/>
                          <a:latin typeface="Arial" panose="020B0604020202020204" pitchFamily="34" charset="0"/>
                          <a:ea typeface="Times New Roman" panose="02020603050405020304" pitchFamily="18" charset="0"/>
                        </a:rPr>
                        <a:t>Header</a:t>
                      </a:r>
                      <a:r>
                        <a:rPr lang="en-US" sz="1000" baseline="0" dirty="0" smtClean="0">
                          <a:solidFill>
                            <a:srgbClr val="000000"/>
                          </a:solidFill>
                          <a:effectLst/>
                          <a:latin typeface="Arial" panose="020B0604020202020204" pitchFamily="34" charset="0"/>
                          <a:ea typeface="Times New Roman" panose="02020603050405020304" pitchFamily="18" charset="0"/>
                        </a:rPr>
                        <a:t> file contains </a:t>
                      </a:r>
                      <a:r>
                        <a:rPr lang="en-US" sz="1000" baseline="0" dirty="0" err="1" smtClean="0">
                          <a:solidFill>
                            <a:srgbClr val="000000"/>
                          </a:solidFill>
                          <a:effectLst/>
                          <a:latin typeface="Arial" panose="020B0604020202020204" pitchFamily="34" charset="0"/>
                          <a:ea typeface="Times New Roman" panose="02020603050405020304" pitchFamily="18" charset="0"/>
                        </a:rPr>
                        <a:t>config</a:t>
                      </a:r>
                      <a:r>
                        <a:rPr lang="en-US" sz="1000" baseline="0" dirty="0" smtClean="0">
                          <a:solidFill>
                            <a:srgbClr val="000000"/>
                          </a:solidFill>
                          <a:effectLst/>
                          <a:latin typeface="Arial" panose="020B0604020202020204" pitchFamily="34" charset="0"/>
                          <a:ea typeface="Times New Roman" panose="02020603050405020304" pitchFamily="18" charset="0"/>
                        </a:rPr>
                        <a:t> for LCD</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205">
                <a:tc>
                  <a:txBody>
                    <a:bodyPr/>
                    <a:lstStyle/>
                    <a:p>
                      <a:pPr marL="0" marR="0" algn="l">
                        <a:spcBef>
                          <a:spcPts val="600"/>
                        </a:spcBef>
                        <a:spcAft>
                          <a:spcPts val="0"/>
                        </a:spcAft>
                      </a:pPr>
                      <a:r>
                        <a:rPr lang="en-US" sz="1000" dirty="0" err="1" smtClean="0">
                          <a:solidFill>
                            <a:srgbClr val="000000"/>
                          </a:solidFill>
                          <a:effectLst/>
                          <a:latin typeface="Arial" panose="020B0604020202020204" pitchFamily="34" charset="0"/>
                          <a:ea typeface="Times New Roman" panose="02020603050405020304" pitchFamily="18" charset="0"/>
                        </a:rPr>
                        <a:t>Btn.h</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dirty="0" smtClean="0">
                          <a:solidFill>
                            <a:srgbClr val="000000"/>
                          </a:solidFill>
                          <a:effectLst/>
                          <a:latin typeface="Arial" panose="020B0604020202020204" pitchFamily="34" charset="0"/>
                          <a:ea typeface="Times New Roman" panose="02020603050405020304" pitchFamily="18" charset="0"/>
                        </a:rPr>
                        <a:t>Header file </a:t>
                      </a:r>
                      <a:r>
                        <a:rPr lang="en-US" sz="1000" dirty="0" err="1" smtClean="0">
                          <a:solidFill>
                            <a:srgbClr val="000000"/>
                          </a:solidFill>
                          <a:effectLst/>
                          <a:latin typeface="Arial" panose="020B0604020202020204" pitchFamily="34" charset="0"/>
                          <a:ea typeface="Times New Roman" panose="02020603050405020304" pitchFamily="18" charset="0"/>
                        </a:rPr>
                        <a:t>conatins</a:t>
                      </a:r>
                      <a:r>
                        <a:rPr lang="en-US" sz="1000" dirty="0" smtClean="0">
                          <a:solidFill>
                            <a:srgbClr val="000000"/>
                          </a:solidFill>
                          <a:effectLst/>
                          <a:latin typeface="Arial" panose="020B0604020202020204" pitchFamily="34" charset="0"/>
                          <a:ea typeface="Times New Roman" panose="02020603050405020304" pitchFamily="18" charset="0"/>
                        </a:rPr>
                        <a:t> </a:t>
                      </a:r>
                      <a:r>
                        <a:rPr lang="en-US" sz="1000" dirty="0" err="1" smtClean="0">
                          <a:solidFill>
                            <a:srgbClr val="000000"/>
                          </a:solidFill>
                          <a:effectLst/>
                          <a:latin typeface="Arial" panose="020B0604020202020204" pitchFamily="34" charset="0"/>
                          <a:ea typeface="Times New Roman" panose="02020603050405020304" pitchFamily="18" charset="0"/>
                        </a:rPr>
                        <a:t>config</a:t>
                      </a:r>
                      <a:r>
                        <a:rPr lang="en-US" sz="1000" baseline="0" dirty="0" smtClean="0">
                          <a:solidFill>
                            <a:srgbClr val="000000"/>
                          </a:solidFill>
                          <a:effectLst/>
                          <a:latin typeface="Arial" panose="020B0604020202020204" pitchFamily="34" charset="0"/>
                          <a:ea typeface="Times New Roman" panose="02020603050405020304" pitchFamily="18" charset="0"/>
                        </a:rPr>
                        <a:t> for Buttons</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 name="Rectangle 45"/>
          <p:cNvSpPr/>
          <p:nvPr/>
        </p:nvSpPr>
        <p:spPr>
          <a:xfrm>
            <a:off x="5606143" y="1143001"/>
            <a:ext cx="6096000" cy="2031325"/>
          </a:xfrm>
          <a:prstGeom prst="rect">
            <a:avLst/>
          </a:prstGeom>
        </p:spPr>
        <p:txBody>
          <a:bodyPr>
            <a:spAutoFit/>
          </a:bodyPr>
          <a:lstStyle/>
          <a:p>
            <a:r>
              <a:rPr lang="en-US" dirty="0" smtClean="0">
                <a:solidFill>
                  <a:srgbClr val="222222"/>
                </a:solidFill>
                <a:latin typeface="arial" panose="020B0604020202020204" pitchFamily="34" charset="0"/>
                <a:sym typeface="Wingdings" panose="05000000000000000000" pitchFamily="2" charset="2"/>
              </a:rPr>
              <a:t></a:t>
            </a:r>
            <a:r>
              <a:rPr lang="en-US" dirty="0" smtClean="0">
                <a:solidFill>
                  <a:srgbClr val="222222"/>
                </a:solidFill>
                <a:latin typeface="arial" panose="020B0604020202020204" pitchFamily="34" charset="0"/>
              </a:rPr>
              <a:t>Benefits</a:t>
            </a:r>
          </a:p>
          <a:p>
            <a:pPr lvl="1">
              <a:buFont typeface="Arial" panose="020B0604020202020204" pitchFamily="34" charset="0"/>
              <a:buChar char="•"/>
            </a:pPr>
            <a:r>
              <a:rPr lang="en-US" dirty="0" smtClean="0">
                <a:solidFill>
                  <a:srgbClr val="222222"/>
                </a:solidFill>
                <a:latin typeface="arial" panose="020B0604020202020204" pitchFamily="34" charset="0"/>
              </a:rPr>
              <a:t>Maintainable</a:t>
            </a:r>
            <a:r>
              <a:rPr lang="en-US" dirty="0">
                <a:solidFill>
                  <a:srgbClr val="222222"/>
                </a:solidFill>
                <a:latin typeface="arial" panose="020B0604020202020204" pitchFamily="34" charset="0"/>
              </a:rPr>
              <a:t>.</a:t>
            </a:r>
          </a:p>
          <a:p>
            <a:pPr lvl="1">
              <a:buFont typeface="Arial" panose="020B0604020202020204" pitchFamily="34" charset="0"/>
              <a:buChar char="•"/>
            </a:pPr>
            <a:r>
              <a:rPr lang="en-US" dirty="0">
                <a:solidFill>
                  <a:srgbClr val="222222"/>
                </a:solidFill>
                <a:latin typeface="arial" panose="020B0604020202020204" pitchFamily="34" charset="0"/>
              </a:rPr>
              <a:t>Testable.</a:t>
            </a:r>
          </a:p>
          <a:p>
            <a:pPr lvl="1">
              <a:buFont typeface="Arial" panose="020B0604020202020204" pitchFamily="34" charset="0"/>
              <a:buChar char="•"/>
            </a:pPr>
            <a:r>
              <a:rPr lang="en-US" dirty="0">
                <a:solidFill>
                  <a:srgbClr val="222222"/>
                </a:solidFill>
                <a:latin typeface="arial" panose="020B0604020202020204" pitchFamily="34" charset="0"/>
              </a:rPr>
              <a:t>Easy to assign separate "roles"</a:t>
            </a:r>
          </a:p>
          <a:p>
            <a:pPr lvl="1">
              <a:buFont typeface="Arial" panose="020B0604020202020204" pitchFamily="34" charset="0"/>
              <a:buChar char="•"/>
            </a:pPr>
            <a:r>
              <a:rPr lang="en-US" dirty="0">
                <a:solidFill>
                  <a:srgbClr val="222222"/>
                </a:solidFill>
                <a:latin typeface="arial" panose="020B0604020202020204" pitchFamily="34" charset="0"/>
              </a:rPr>
              <a:t>Easy to update and enhance </a:t>
            </a:r>
            <a:r>
              <a:rPr lang="en-US" b="1" dirty="0">
                <a:solidFill>
                  <a:srgbClr val="222222"/>
                </a:solidFill>
                <a:latin typeface="arial" panose="020B0604020202020204" pitchFamily="34" charset="0"/>
              </a:rPr>
              <a:t>layers</a:t>
            </a:r>
            <a:r>
              <a:rPr lang="en-US" dirty="0">
                <a:solidFill>
                  <a:srgbClr val="222222"/>
                </a:solidFill>
                <a:latin typeface="arial" panose="020B0604020202020204" pitchFamily="34" charset="0"/>
              </a:rPr>
              <a:t> separately.</a:t>
            </a:r>
          </a:p>
          <a:p>
            <a:r>
              <a:rPr lang="en-US" dirty="0">
                <a:solidFill>
                  <a:srgbClr val="660099"/>
                </a:solidFill>
                <a:latin typeface="arial" panose="020B0604020202020204" pitchFamily="34" charset="0"/>
                <a:hlinkClick r:id="rId3"/>
              </a:rPr>
              <a:t/>
            </a:r>
            <a:br>
              <a:rPr lang="en-US" dirty="0">
                <a:solidFill>
                  <a:srgbClr val="660099"/>
                </a:solidFill>
                <a:latin typeface="arial" panose="020B0604020202020204" pitchFamily="34" charset="0"/>
                <a:hlinkClick r:id="rId3"/>
              </a:rPr>
            </a:br>
            <a:endParaRPr lang="en-US"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12970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87997"/>
            <a:ext cx="10553700" cy="1005803"/>
          </a:xfrm>
        </p:spPr>
        <p:txBody>
          <a:bodyPr/>
          <a:lstStyle/>
          <a:p>
            <a:r>
              <a:rPr lang="en-US" dirty="0" smtClean="0"/>
              <a:t>Build Process</a:t>
            </a:r>
            <a:endParaRPr lang="en-US" dirty="0"/>
          </a:p>
        </p:txBody>
      </p:sp>
      <p:pic>
        <p:nvPicPr>
          <p:cNvPr id="3074" name="Picture 2" descr="https://www.design-reuse.com/news_img15/20150629_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16250" y="2020094"/>
            <a:ext cx="615950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3743" y="6106886"/>
            <a:ext cx="1062463" cy="751114"/>
          </a:xfrm>
          <a:prstGeom prst="rect">
            <a:avLst/>
          </a:prstGeom>
        </p:spPr>
      </p:pic>
    </p:spTree>
    <p:extLst>
      <p:ext uri="{BB962C8B-B14F-4D97-AF65-F5344CB8AC3E}">
        <p14:creationId xmlns:p14="http://schemas.microsoft.com/office/powerpoint/2010/main" val="564610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152401"/>
            <a:ext cx="10537371" cy="961345"/>
          </a:xfrm>
        </p:spPr>
        <p:txBody>
          <a:bodyPr/>
          <a:lstStyle/>
          <a:p>
            <a:r>
              <a:rPr lang="en-US" dirty="0" smtClean="0"/>
              <a:t>General Layered Arch.</a:t>
            </a:r>
            <a:endParaRPr lang="en-US" dirty="0"/>
          </a:p>
        </p:txBody>
      </p:sp>
      <p:pic>
        <p:nvPicPr>
          <p:cNvPr id="5122" name="Picture 2" descr="Image result for MCAL and HAL and app"/>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9825" y="2643981"/>
            <a:ext cx="7372350" cy="2714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7829" y="1306287"/>
            <a:ext cx="11001374" cy="1754326"/>
          </a:xfrm>
          <a:prstGeom prst="rect">
            <a:avLst/>
          </a:prstGeom>
        </p:spPr>
        <p:txBody>
          <a:bodyPr wrap="square">
            <a:spAutoFit/>
          </a:bodyPr>
          <a:lstStyle/>
          <a:p>
            <a:r>
              <a:rPr lang="en-US" dirty="0" smtClean="0">
                <a:solidFill>
                  <a:srgbClr val="222222"/>
                </a:solidFill>
                <a:latin typeface="arial" panose="020B0604020202020204" pitchFamily="34" charset="0"/>
                <a:sym typeface="Wingdings" panose="05000000000000000000" pitchFamily="2" charset="2"/>
              </a:rPr>
              <a:t>Why Do we need Layered Arch.?</a:t>
            </a:r>
            <a:endParaRPr lang="en-US" dirty="0">
              <a:solidFill>
                <a:srgbClr val="222222"/>
              </a:solidFill>
              <a:latin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dirty="0" smtClean="0">
                <a:solidFill>
                  <a:srgbClr val="222222"/>
                </a:solidFill>
                <a:latin typeface="arial" panose="020B0604020202020204" pitchFamily="34" charset="0"/>
                <a:sym typeface="Wingdings" panose="05000000000000000000" pitchFamily="2" charset="2"/>
              </a:rPr>
              <a:t> The Idea is to isolate the Hardware Registers from the Application and other layers of code</a:t>
            </a:r>
          </a:p>
          <a:p>
            <a:pPr marL="285750" indent="-285750">
              <a:buFont typeface="Arial" panose="020B0604020202020204" pitchFamily="34" charset="0"/>
              <a:buChar char="•"/>
            </a:pPr>
            <a:r>
              <a:rPr lang="en-US" dirty="0">
                <a:solidFill>
                  <a:srgbClr val="222222"/>
                </a:solidFill>
                <a:latin typeface="arial" panose="020B0604020202020204" pitchFamily="34" charset="0"/>
                <a:sym typeface="Wingdings" panose="05000000000000000000" pitchFamily="2" charset="2"/>
              </a:rPr>
              <a:t> </a:t>
            </a:r>
            <a:r>
              <a:rPr lang="en-US" dirty="0" smtClean="0">
                <a:solidFill>
                  <a:srgbClr val="222222"/>
                </a:solidFill>
                <a:latin typeface="arial" panose="020B0604020202020204" pitchFamily="34" charset="0"/>
                <a:sym typeface="Wingdings" panose="05000000000000000000" pitchFamily="2" charset="2"/>
              </a:rPr>
              <a:t>Give the code more flexibility and reusability </a:t>
            </a:r>
          </a:p>
          <a:p>
            <a:pPr marL="285750" indent="-285750">
              <a:buFont typeface="Arial" panose="020B0604020202020204" pitchFamily="34" charset="0"/>
              <a:buChar char="•"/>
            </a:pPr>
            <a:r>
              <a:rPr lang="en-US" dirty="0">
                <a:solidFill>
                  <a:srgbClr val="222222"/>
                </a:solidFill>
                <a:latin typeface="arial" panose="020B0604020202020204" pitchFamily="34" charset="0"/>
                <a:sym typeface="Wingdings" panose="05000000000000000000" pitchFamily="2" charset="2"/>
              </a:rPr>
              <a:t> Reduce the complexity during development and integration of various functionalities</a:t>
            </a:r>
            <a:br>
              <a:rPr lang="en-US" dirty="0">
                <a:solidFill>
                  <a:srgbClr val="222222"/>
                </a:solidFill>
                <a:latin typeface="arial" panose="020B0604020202020204" pitchFamily="34" charset="0"/>
                <a:sym typeface="Wingdings" panose="05000000000000000000" pitchFamily="2" charset="2"/>
              </a:rPr>
            </a:br>
            <a:endParaRPr lang="en-US" dirty="0" smtClean="0">
              <a:solidFill>
                <a:srgbClr val="222222"/>
              </a:solidFill>
              <a:latin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US" dirty="0" smtClean="0">
              <a:solidFill>
                <a:srgbClr val="222222"/>
              </a:solidFill>
              <a:latin typeface="arial" panose="020B0604020202020204" pitchFamily="34" charset="0"/>
              <a:sym typeface="Wingdings" panose="05000000000000000000" pitchFamily="2" charset="2"/>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13435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Basic Architecture</a:t>
            </a:r>
            <a:endParaRPr lang="en-US" dirty="0"/>
          </a:p>
        </p:txBody>
      </p:sp>
      <p:pic>
        <p:nvPicPr>
          <p:cNvPr id="614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19287" y="1977231"/>
            <a:ext cx="8353425" cy="4048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213117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 y="0"/>
            <a:ext cx="10472057" cy="928688"/>
          </a:xfrm>
        </p:spPr>
        <p:txBody>
          <a:bodyPr/>
          <a:lstStyle/>
          <a:p>
            <a:r>
              <a:rPr lang="en-US" dirty="0" err="1" smtClean="0"/>
              <a:t>Autosar</a:t>
            </a:r>
            <a:r>
              <a:rPr lang="en-US" dirty="0" smtClean="0"/>
              <a:t> Basic </a:t>
            </a:r>
            <a:r>
              <a:rPr lang="en-US" dirty="0" err="1" smtClean="0"/>
              <a:t>Architecutre</a:t>
            </a:r>
            <a:endParaRPr lang="en-US" dirty="0"/>
          </a:p>
        </p:txBody>
      </p:sp>
      <p:sp>
        <p:nvSpPr>
          <p:cNvPr id="3" name="Content Placeholder 2"/>
          <p:cNvSpPr>
            <a:spLocks noGrp="1"/>
          </p:cNvSpPr>
          <p:nvPr>
            <p:ph idx="1"/>
          </p:nvPr>
        </p:nvSpPr>
        <p:spPr>
          <a:xfrm>
            <a:off x="261257" y="1012371"/>
            <a:ext cx="10776858" cy="4533221"/>
          </a:xfrm>
        </p:spPr>
        <p:txBody>
          <a:bodyPr>
            <a:normAutofit lnSpcReduction="10000"/>
          </a:bodyPr>
          <a:lstStyle/>
          <a:p>
            <a:r>
              <a:rPr lang="en-US" dirty="0"/>
              <a:t>AUTOSAR Software architecture is broadly classified into 3 categories. They are </a:t>
            </a:r>
            <a:endParaRPr lang="en-US" dirty="0" smtClean="0"/>
          </a:p>
          <a:p>
            <a:endParaRPr lang="en-US" dirty="0"/>
          </a:p>
          <a:p>
            <a:endParaRPr lang="en-US" dirty="0" smtClean="0"/>
          </a:p>
          <a:p>
            <a:endParaRPr lang="en-US" dirty="0"/>
          </a:p>
          <a:p>
            <a:pPr marL="0" indent="0">
              <a:buNone/>
            </a:pPr>
            <a:r>
              <a:rPr lang="en-US" b="1" dirty="0"/>
              <a:t>1) Basic Software (BSW) </a:t>
            </a:r>
            <a:endParaRPr lang="en-US" dirty="0"/>
          </a:p>
          <a:p>
            <a:pPr marL="0" indent="0">
              <a:buNone/>
            </a:pPr>
            <a:r>
              <a:rPr lang="en-US" b="1" dirty="0"/>
              <a:t>2) Application Software (ASW) </a:t>
            </a:r>
            <a:endParaRPr lang="en-US" dirty="0"/>
          </a:p>
          <a:p>
            <a:pPr marL="0" indent="0">
              <a:buNone/>
            </a:pPr>
            <a:r>
              <a:rPr lang="en-US" b="1" dirty="0"/>
              <a:t>3) Run Time Environment (RTE).</a:t>
            </a:r>
            <a:endParaRPr lang="en-US" dirty="0"/>
          </a:p>
          <a:p>
            <a:pPr marL="0" indent="0">
              <a:buNone/>
            </a:pPr>
            <a:r>
              <a:rPr lang="en-US" dirty="0"/>
              <a:t/>
            </a:r>
            <a:br>
              <a:rPr lang="en-US" dirty="0"/>
            </a:br>
            <a:endParaRPr lang="en-US" dirty="0"/>
          </a:p>
        </p:txBody>
      </p:sp>
      <p:pic>
        <p:nvPicPr>
          <p:cNvPr id="4098" name="Picture 2" descr="https://1.bp.blogspot.com/-mNOEnQHEVos/Wiwnt5dYf2I/AAAAAAAAAFA/dl4L6QX1N9glg6XbOI9ctpvdeYnri8ZbgCLcBGAs/s640/autosar%2B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995" y="1904340"/>
            <a:ext cx="6961005" cy="40460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696883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195943"/>
            <a:ext cx="10374086" cy="808945"/>
          </a:xfrm>
        </p:spPr>
        <p:txBody>
          <a:bodyPr/>
          <a:lstStyle/>
          <a:p>
            <a:r>
              <a:rPr lang="en-US" dirty="0" smtClean="0"/>
              <a:t>AUTOSAR Stack</a:t>
            </a:r>
            <a:endParaRPr lang="en-US" dirty="0"/>
          </a:p>
        </p:txBody>
      </p:sp>
      <p:sp>
        <p:nvSpPr>
          <p:cNvPr id="3" name="Content Placeholder 2"/>
          <p:cNvSpPr>
            <a:spLocks noGrp="1"/>
          </p:cNvSpPr>
          <p:nvPr>
            <p:ph idx="1"/>
          </p:nvPr>
        </p:nvSpPr>
        <p:spPr>
          <a:xfrm>
            <a:off x="370114" y="1270454"/>
            <a:ext cx="10515600" cy="4351338"/>
          </a:xfrm>
        </p:spPr>
        <p:txBody>
          <a:bodyPr>
            <a:normAutofit fontScale="85000" lnSpcReduction="10000"/>
          </a:bodyPr>
          <a:lstStyle/>
          <a:p>
            <a:r>
              <a:rPr lang="en-US" dirty="0" smtClean="0"/>
              <a:t>The </a:t>
            </a:r>
            <a:r>
              <a:rPr lang="en-US" dirty="0"/>
              <a:t>AUTOSAR  has made basic software as layered architecture. The layers </a:t>
            </a:r>
            <a:r>
              <a:rPr lang="en-US" dirty="0" smtClean="0"/>
              <a:t>are</a:t>
            </a:r>
          </a:p>
          <a:p>
            <a:pPr marL="0" indent="0">
              <a:buNone/>
            </a:pPr>
            <a:r>
              <a:rPr lang="en-US" dirty="0"/>
              <a:t/>
            </a:r>
            <a:br>
              <a:rPr lang="en-US" dirty="0"/>
            </a:br>
            <a:r>
              <a:rPr lang="en-US" b="1" u="sng" dirty="0" err="1"/>
              <a:t>i</a:t>
            </a:r>
            <a:r>
              <a:rPr lang="en-US" b="1" u="sng" dirty="0"/>
              <a:t>) MCAL (Microcontroller Abstraction Layer):</a:t>
            </a:r>
            <a:r>
              <a:rPr lang="en-US" u="sng" dirty="0"/>
              <a:t> </a:t>
            </a:r>
            <a:r>
              <a:rPr lang="en-US" dirty="0"/>
              <a:t>Which directly access and control the underlying micro-controller and its resources. It abstracts the micro-controller from its upper layers. [That means the details of registers, memory location, if the controller is a BIG ENDIAN or LITTLE ENDIAN </a:t>
            </a:r>
            <a:r>
              <a:rPr lang="en-US" dirty="0" err="1"/>
              <a:t>etc</a:t>
            </a:r>
            <a:r>
              <a:rPr lang="en-US" dirty="0"/>
              <a:t> are hidden from above layer and provides a uniform interface to them to access the below hardware</a:t>
            </a:r>
            <a:r>
              <a:rPr lang="en-US" dirty="0" smtClean="0"/>
              <a:t>.</a:t>
            </a:r>
            <a:r>
              <a:rPr lang="en-US" dirty="0"/>
              <a:t/>
            </a:r>
            <a:br>
              <a:rPr lang="en-US" dirty="0"/>
            </a:br>
            <a:r>
              <a:rPr lang="en-US" dirty="0"/>
              <a:t/>
            </a:r>
            <a:br>
              <a:rPr lang="en-US" dirty="0"/>
            </a:br>
            <a:r>
              <a:rPr lang="en-US" b="1" u="sng" dirty="0"/>
              <a:t>ii) ECUAL (ECU Abstraction Layer):</a:t>
            </a:r>
            <a:r>
              <a:rPr lang="en-US" dirty="0"/>
              <a:t> Which interacts with MCAL layer for micro-controller access and directly accesses the hardware resources inside the ECU and not inside micro-controller (like external memory chips, external CAN controllers </a:t>
            </a:r>
            <a:r>
              <a:rPr lang="en-US" dirty="0" err="1"/>
              <a:t>etc</a:t>
            </a:r>
            <a:r>
              <a:rPr lang="en-US" dirty="0"/>
              <a:t>). It abstracts the ECU from its upper layers. If the ECU is changed or upgraded then the layers above ECUAL will not be affected.</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89219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6" y="108857"/>
            <a:ext cx="10515600" cy="580345"/>
          </a:xfrm>
        </p:spPr>
        <p:txBody>
          <a:bodyPr>
            <a:normAutofit fontScale="90000"/>
          </a:bodyPr>
          <a:lstStyle/>
          <a:p>
            <a:r>
              <a:rPr lang="en-US" dirty="0" smtClean="0"/>
              <a:t>AUTOSAR Stack</a:t>
            </a:r>
            <a:endParaRPr lang="en-US" dirty="0"/>
          </a:p>
        </p:txBody>
      </p:sp>
      <p:sp>
        <p:nvSpPr>
          <p:cNvPr id="3" name="Content Placeholder 2"/>
          <p:cNvSpPr>
            <a:spLocks noGrp="1"/>
          </p:cNvSpPr>
          <p:nvPr>
            <p:ph idx="1"/>
          </p:nvPr>
        </p:nvSpPr>
        <p:spPr>
          <a:xfrm>
            <a:off x="424543" y="979714"/>
            <a:ext cx="10929257" cy="5197249"/>
          </a:xfrm>
        </p:spPr>
        <p:txBody>
          <a:bodyPr>
            <a:normAutofit fontScale="77500" lnSpcReduction="20000"/>
          </a:bodyPr>
          <a:lstStyle/>
          <a:p>
            <a:r>
              <a:rPr lang="en-US" b="1" u="sng" dirty="0"/>
              <a:t>iii) Services Layer:</a:t>
            </a:r>
            <a:r>
              <a:rPr lang="en-US" dirty="0"/>
              <a:t> Which provides the services to application layers using which the application software components can utilize the hardware resources. Services layer also includes the operating system. The real time operating system of AUTOSAR is called OSEK.</a:t>
            </a:r>
            <a:br>
              <a:rPr lang="en-US" dirty="0"/>
            </a:br>
            <a:r>
              <a:rPr lang="en-US" dirty="0"/>
              <a:t/>
            </a:r>
            <a:br>
              <a:rPr lang="en-US" dirty="0"/>
            </a:br>
            <a:r>
              <a:rPr lang="en-US" dirty="0"/>
              <a:t/>
            </a:r>
            <a:br>
              <a:rPr lang="en-US" dirty="0"/>
            </a:br>
            <a:r>
              <a:rPr lang="en-US" dirty="0"/>
              <a:t>        We visualized BSW as layers (horizontal) before. Basic software can also be viewed as stacks (vertical layers) depending on the functionality. For example The software modules for communication (like CAN </a:t>
            </a:r>
            <a:r>
              <a:rPr lang="en-US" dirty="0" err="1"/>
              <a:t>Flexray</a:t>
            </a:r>
            <a:r>
              <a:rPr lang="en-US" dirty="0"/>
              <a:t>, </a:t>
            </a:r>
            <a:r>
              <a:rPr lang="en-US" dirty="0" err="1"/>
              <a:t>ethernet</a:t>
            </a:r>
            <a:r>
              <a:rPr lang="en-US" dirty="0"/>
              <a:t> </a:t>
            </a:r>
            <a:r>
              <a:rPr lang="en-US" dirty="0" err="1"/>
              <a:t>etc</a:t>
            </a:r>
            <a:r>
              <a:rPr lang="en-US" dirty="0"/>
              <a:t>) in each of the layers like MCAL, ECUAL and services can be </a:t>
            </a:r>
            <a:r>
              <a:rPr lang="en-US" dirty="0" err="1"/>
              <a:t>visualised</a:t>
            </a:r>
            <a:r>
              <a:rPr lang="en-US" dirty="0"/>
              <a:t> as stack of software modules for communication. This is called as </a:t>
            </a:r>
            <a:r>
              <a:rPr lang="en-US" dirty="0" err="1"/>
              <a:t>comstack</a:t>
            </a:r>
            <a:r>
              <a:rPr lang="en-US" dirty="0"/>
              <a:t>. Similarly the AUTOSAR can be visualized as group of following stacks</a:t>
            </a:r>
            <a:r>
              <a:rPr lang="en-US" dirty="0" smtClean="0"/>
              <a:t>:</a:t>
            </a:r>
            <a:br>
              <a:rPr lang="en-US" dirty="0" smtClean="0"/>
            </a:br>
            <a:r>
              <a:rPr lang="en-US" dirty="0"/>
              <a:t/>
            </a:r>
            <a:br>
              <a:rPr lang="en-US" dirty="0"/>
            </a:br>
            <a:r>
              <a:rPr lang="en-US" u="sng" dirty="0" err="1"/>
              <a:t>i</a:t>
            </a:r>
            <a:r>
              <a:rPr lang="en-US" u="sng" dirty="0"/>
              <a:t>) Service stack:</a:t>
            </a:r>
            <a:r>
              <a:rPr lang="en-US" dirty="0"/>
              <a:t> General services (like I2C SPI </a:t>
            </a:r>
            <a:r>
              <a:rPr lang="en-US" dirty="0" err="1"/>
              <a:t>etc</a:t>
            </a:r>
            <a:r>
              <a:rPr lang="en-US" dirty="0"/>
              <a:t> )provided by BSW to upper layer</a:t>
            </a:r>
            <a:br>
              <a:rPr lang="en-US" dirty="0"/>
            </a:br>
            <a:r>
              <a:rPr lang="en-US" u="sng" dirty="0"/>
              <a:t>ii) </a:t>
            </a:r>
            <a:r>
              <a:rPr lang="en-US" u="sng" dirty="0" err="1"/>
              <a:t>Comstack</a:t>
            </a:r>
            <a:r>
              <a:rPr lang="en-US" u="sng" dirty="0"/>
              <a:t>:</a:t>
            </a:r>
            <a:r>
              <a:rPr lang="en-US" dirty="0"/>
              <a:t> Communication stack for intra-ECU or inter-ECU communication</a:t>
            </a:r>
            <a:br>
              <a:rPr lang="en-US" dirty="0"/>
            </a:br>
            <a:r>
              <a:rPr lang="en-US" u="sng" dirty="0"/>
              <a:t>iii) </a:t>
            </a:r>
            <a:r>
              <a:rPr lang="en-US" u="sng" dirty="0" err="1"/>
              <a:t>Memstack</a:t>
            </a:r>
            <a:r>
              <a:rPr lang="en-US" u="sng" dirty="0"/>
              <a:t>:</a:t>
            </a:r>
            <a:r>
              <a:rPr lang="en-US" dirty="0"/>
              <a:t> Memory stack. Stack of software modules which provide services to access the memory resources of ECU</a:t>
            </a:r>
            <a:r>
              <a:rPr lang="en-US" dirty="0" smtClean="0"/>
              <a:t>.</a:t>
            </a:r>
            <a:br>
              <a:rPr lang="en-US" dirty="0" smtClean="0"/>
            </a:br>
            <a:r>
              <a:rPr lang="en-US" dirty="0"/>
              <a:t/>
            </a:r>
            <a:br>
              <a:rPr lang="en-US" dirty="0"/>
            </a:br>
            <a:r>
              <a:rPr lang="en-US" u="sng" dirty="0"/>
              <a:t>iv) </a:t>
            </a:r>
            <a:r>
              <a:rPr lang="en-US" u="sng" dirty="0" err="1"/>
              <a:t>Diagstack</a:t>
            </a:r>
            <a:r>
              <a:rPr lang="en-US" u="sng" dirty="0"/>
              <a:t>:</a:t>
            </a:r>
            <a:r>
              <a:rPr lang="en-US" dirty="0"/>
              <a:t> Diagnosis stack. Stack of software modules which implement the vehicle diagnosis and tester communication and OBD standards. </a:t>
            </a:r>
            <a:r>
              <a:rPr lang="en-US" dirty="0" smtClean="0"/>
              <a:t>vehicle </a:t>
            </a:r>
            <a:r>
              <a:rPr lang="en-US" dirty="0"/>
              <a:t>diagnostics.]</a:t>
            </a:r>
          </a:p>
          <a:p>
            <a:pPr marL="0" indent="0">
              <a:buNone/>
            </a:pPr>
            <a:r>
              <a:rPr lang="en-US" u="sng" dirty="0" smtClean="0"/>
              <a:t>   v</a:t>
            </a:r>
            <a:r>
              <a:rPr lang="en-US" u="sng" dirty="0"/>
              <a:t>) IO stack:</a:t>
            </a:r>
            <a:r>
              <a:rPr lang="en-US" dirty="0"/>
              <a:t> Input Output Stack. The software modules which control the input pins output </a:t>
            </a:r>
            <a:r>
              <a:rPr lang="en-US" dirty="0" smtClean="0"/>
              <a:t>   pins </a:t>
            </a:r>
            <a:r>
              <a:rPr lang="en-US" dirty="0"/>
              <a:t>of ECU, the ADC and other input output related devices present in the ECU.</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890206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63286"/>
            <a:ext cx="10515600" cy="656545"/>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381000" y="1034143"/>
            <a:ext cx="10972800" cy="5142820"/>
          </a:xfrm>
        </p:spPr>
        <p:txBody>
          <a:bodyPr/>
          <a:lstStyle/>
          <a:p>
            <a:r>
              <a:rPr lang="en-US" dirty="0" smtClean="0"/>
              <a:t>In the Previous Slides we showed what we aim to </a:t>
            </a:r>
          </a:p>
          <a:p>
            <a:r>
              <a:rPr lang="en-US" dirty="0" smtClean="0"/>
              <a:t>Now let’s see how we can start from Ground Up</a:t>
            </a:r>
          </a:p>
          <a:p>
            <a:r>
              <a:rPr lang="en-US" dirty="0" smtClean="0"/>
              <a:t>Create MCAL Layer with DIO and Timer</a:t>
            </a:r>
          </a:p>
          <a:p>
            <a:r>
              <a:rPr lang="en-US" dirty="0" smtClean="0"/>
              <a:t>Create HAL Layer with Buttons and LEDS</a:t>
            </a:r>
          </a:p>
          <a:p>
            <a:r>
              <a:rPr lang="en-US" dirty="0" smtClean="0"/>
              <a:t>Application Code includes the logic which</a:t>
            </a:r>
            <a:br>
              <a:rPr lang="en-US" dirty="0" smtClean="0"/>
            </a:br>
            <a:r>
              <a:rPr lang="en-US" dirty="0" smtClean="0"/>
              <a:t> is to ON LED when Button is pressed</a:t>
            </a:r>
            <a:endParaRPr lang="en-US" dirty="0"/>
          </a:p>
        </p:txBody>
      </p:sp>
      <p:pic>
        <p:nvPicPr>
          <p:cNvPr id="5" name="Picture 4"/>
          <p:cNvPicPr>
            <a:picLocks noChangeAspect="1"/>
          </p:cNvPicPr>
          <p:nvPr/>
        </p:nvPicPr>
        <p:blipFill>
          <a:blip r:embed="rId2"/>
          <a:stretch>
            <a:fillRect/>
          </a:stretch>
        </p:blipFill>
        <p:spPr>
          <a:xfrm>
            <a:off x="6836908" y="2076450"/>
            <a:ext cx="5114925" cy="4314825"/>
          </a:xfrm>
          <a:prstGeom prst="rect">
            <a:avLst/>
          </a:prstGeom>
        </p:spPr>
      </p:pic>
    </p:spTree>
    <p:extLst>
      <p:ext uri="{BB962C8B-B14F-4D97-AF65-F5344CB8AC3E}">
        <p14:creationId xmlns:p14="http://schemas.microsoft.com/office/powerpoint/2010/main" val="1716096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0" y="152400"/>
            <a:ext cx="10472057" cy="830717"/>
          </a:xfrm>
        </p:spPr>
        <p:txBody>
          <a:bodyPr/>
          <a:lstStyle/>
          <a:p>
            <a:r>
              <a:rPr lang="en-US" dirty="0" smtClean="0"/>
              <a:t>References</a:t>
            </a:r>
            <a:endParaRPr lang="en-US" dirty="0"/>
          </a:p>
        </p:txBody>
      </p:sp>
      <p:sp>
        <p:nvSpPr>
          <p:cNvPr id="3" name="Content Placeholder 2"/>
          <p:cNvSpPr>
            <a:spLocks noGrp="1"/>
          </p:cNvSpPr>
          <p:nvPr>
            <p:ph idx="1"/>
          </p:nvPr>
        </p:nvSpPr>
        <p:spPr>
          <a:xfrm>
            <a:off x="326571" y="983117"/>
            <a:ext cx="11027230" cy="5193846"/>
          </a:xfrm>
        </p:spPr>
        <p:txBody>
          <a:bodyPr>
            <a:normAutofit fontScale="92500" lnSpcReduction="20000"/>
          </a:bodyPr>
          <a:lstStyle/>
          <a:p>
            <a:r>
              <a:rPr lang="en-US" dirty="0" smtClean="0">
                <a:hlinkClick r:id="rId2"/>
              </a:rPr>
              <a:t>https://embedded.fm/blog/2016/6/28/how-big-is-an-enum</a:t>
            </a:r>
            <a:endParaRPr lang="en-US" dirty="0" smtClean="0"/>
          </a:p>
          <a:p>
            <a:r>
              <a:rPr lang="en-US" dirty="0" smtClean="0">
                <a:hlinkClick r:id="rId3"/>
              </a:rPr>
              <a:t>http://</a:t>
            </a:r>
            <a:r>
              <a:rPr lang="en-US" dirty="0" smtClean="0">
                <a:hlinkClick r:id="rId3"/>
              </a:rPr>
              <a:t>www.keil.com/support/man/docs/armclang_intro/armclang_intro_fnb1</a:t>
            </a:r>
            <a:br>
              <a:rPr lang="en-US" dirty="0" smtClean="0">
                <a:hlinkClick r:id="rId3"/>
              </a:rPr>
            </a:br>
            <a:r>
              <a:rPr lang="en-US" dirty="0" smtClean="0">
                <a:hlinkClick r:id="rId3"/>
              </a:rPr>
              <a:t>472741490155.htm</a:t>
            </a:r>
            <a:endParaRPr lang="en-US" dirty="0" smtClean="0"/>
          </a:p>
          <a:p>
            <a:r>
              <a:rPr lang="en-US" dirty="0" smtClean="0">
                <a:hlinkClick r:id="rId4"/>
              </a:rPr>
              <a:t>https://www.rapidtables.com/code/linux/gcc/gcc-o.html</a:t>
            </a:r>
            <a:endParaRPr lang="en-US" dirty="0" smtClean="0"/>
          </a:p>
          <a:p>
            <a:r>
              <a:rPr lang="en-US" dirty="0" smtClean="0">
                <a:hlinkClick r:id="rId5"/>
              </a:rPr>
              <a:t>https://www.engineersgarage.com/ezavr/how-to-write-a-simple-bootloader-for-avr-in-c-language-part-35-46/</a:t>
            </a:r>
            <a:endParaRPr lang="en-US" dirty="0" smtClean="0"/>
          </a:p>
          <a:p>
            <a:r>
              <a:rPr lang="en-US" dirty="0">
                <a:hlinkClick r:id="rId6"/>
              </a:rPr>
              <a:t>https://</a:t>
            </a:r>
            <a:r>
              <a:rPr lang="en-US" dirty="0" smtClean="0">
                <a:hlinkClick r:id="rId6"/>
              </a:rPr>
              <a:t>sites.google.com/site/qeewiki/books/avr-guide/advance-bit-math</a:t>
            </a:r>
            <a:endParaRPr lang="en-US" dirty="0" smtClean="0"/>
          </a:p>
          <a:p>
            <a:r>
              <a:rPr lang="en-US" dirty="0" smtClean="0">
                <a:hlinkClick r:id="rId7"/>
              </a:rPr>
              <a:t>http://users.ece.utexas.edu/~valvano/Volume1/E-Book/C7_DesignDevelopment.htm</a:t>
            </a:r>
            <a:endParaRPr lang="en-US" dirty="0" smtClean="0"/>
          </a:p>
          <a:p>
            <a:r>
              <a:rPr lang="en-US" dirty="0" smtClean="0">
                <a:hlinkClick r:id="rId8"/>
              </a:rPr>
              <a:t>http://www2.phys.canterbury.ac.nz/dept/docs/manuals/unix/DEC_4.0e_Docs/HTML/AQTLTBTE/DOCU_037.HTM</a:t>
            </a:r>
            <a:endParaRPr lang="en-US" dirty="0" smtClean="0"/>
          </a:p>
          <a:p>
            <a:r>
              <a:rPr lang="en-US" dirty="0">
                <a:hlinkClick r:id="rId9"/>
              </a:rPr>
              <a:t>http://</a:t>
            </a:r>
            <a:r>
              <a:rPr lang="en-US" dirty="0" smtClean="0">
                <a:hlinkClick r:id="rId9"/>
              </a:rPr>
              <a:t>erika.tuxfamily.org/wiki/index.php?title=AUTOSAR-like_DIO_Driver</a:t>
            </a:r>
            <a:endParaRPr lang="en-US" dirty="0" smtClean="0"/>
          </a:p>
          <a:p>
            <a:r>
              <a:rPr lang="en-US" dirty="0">
                <a:hlinkClick r:id="rId10"/>
              </a:rPr>
              <a:t>http://techietots101.blogspot.com/</a:t>
            </a:r>
            <a:endParaRPr lang="en-US" dirty="0"/>
          </a:p>
        </p:txBody>
      </p:sp>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041727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65100"/>
            <a:ext cx="10515600" cy="788988"/>
          </a:xfrm>
        </p:spPr>
        <p:txBody>
          <a:bodyPr/>
          <a:lstStyle/>
          <a:p>
            <a:r>
              <a:rPr lang="en-US" dirty="0" smtClean="0"/>
              <a:t>Build Process more details </a:t>
            </a:r>
            <a:endParaRPr lang="en-US" dirty="0"/>
          </a:p>
        </p:txBody>
      </p:sp>
      <p:pic>
        <p:nvPicPr>
          <p:cNvPr id="5122" name="Picture 2" descr="https://www.design-reuse.com/news_img15/20150629_2b.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01861" y="1825625"/>
            <a:ext cx="798827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161102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231160"/>
            <a:ext cx="10515600" cy="625475"/>
          </a:xfrm>
        </p:spPr>
        <p:txBody>
          <a:bodyPr>
            <a:normAutofit fontScale="90000"/>
          </a:bodyPr>
          <a:lstStyle/>
          <a:p>
            <a:r>
              <a:rPr lang="en-US" dirty="0" smtClean="0"/>
              <a:t>C preprocessor directives</a:t>
            </a:r>
            <a:endParaRPr lang="en-US" dirty="0"/>
          </a:p>
        </p:txBody>
      </p:sp>
      <p:pic>
        <p:nvPicPr>
          <p:cNvPr id="4" name="Content Placeholder 3"/>
          <p:cNvPicPr>
            <a:picLocks noGrp="1" noChangeAspect="1"/>
          </p:cNvPicPr>
          <p:nvPr>
            <p:ph idx="1"/>
          </p:nvPr>
        </p:nvPicPr>
        <p:blipFill>
          <a:blip r:embed="rId2"/>
          <a:stretch>
            <a:fillRect/>
          </a:stretch>
        </p:blipFill>
        <p:spPr>
          <a:xfrm>
            <a:off x="388356" y="3435290"/>
            <a:ext cx="6866519" cy="2959894"/>
          </a:xfrm>
          <a:prstGeom prst="rect">
            <a:avLst/>
          </a:prstGeom>
        </p:spPr>
      </p:pic>
      <p:sp>
        <p:nvSpPr>
          <p:cNvPr id="5" name="Rectangle 4"/>
          <p:cNvSpPr/>
          <p:nvPr/>
        </p:nvSpPr>
        <p:spPr>
          <a:xfrm>
            <a:off x="266700" y="1130300"/>
            <a:ext cx="8470900" cy="2031325"/>
          </a:xfrm>
          <a:prstGeom prst="rect">
            <a:avLst/>
          </a:prstGeom>
        </p:spPr>
        <p:txBody>
          <a:bodyPr wrap="square">
            <a:spAutoFit/>
          </a:bodyPr>
          <a:lstStyle/>
          <a:p>
            <a:pPr>
              <a:buFont typeface="Arial" panose="020B0604020202020204" pitchFamily="34" charset="0"/>
              <a:buChar char="•"/>
            </a:pPr>
            <a:r>
              <a:rPr lang="en-US" b="1" dirty="0" smtClean="0">
                <a:solidFill>
                  <a:srgbClr val="000000"/>
                </a:solidFill>
                <a:latin typeface="Georgia" panose="02040502050405020303" pitchFamily="18" charset="0"/>
              </a:rPr>
              <a:t>Macro </a:t>
            </a:r>
            <a:r>
              <a:rPr lang="en-US" b="1" dirty="0">
                <a:solidFill>
                  <a:srgbClr val="000000"/>
                </a:solidFill>
                <a:latin typeface="Georgia" panose="02040502050405020303" pitchFamily="18" charset="0"/>
              </a:rPr>
              <a:t>substitution directives.</a:t>
            </a:r>
            <a:r>
              <a:rPr lang="en-US" dirty="0">
                <a:solidFill>
                  <a:srgbClr val="000000"/>
                </a:solidFill>
                <a:latin typeface="Georgia" panose="02040502050405020303" pitchFamily="18" charset="0"/>
              </a:rPr>
              <a:t> example: #</a:t>
            </a:r>
            <a:r>
              <a:rPr lang="en-US" dirty="0" smtClean="0">
                <a:solidFill>
                  <a:srgbClr val="000000"/>
                </a:solidFill>
                <a:latin typeface="Georgia" panose="02040502050405020303" pitchFamily="18" charset="0"/>
              </a:rPr>
              <a:t>define</a:t>
            </a:r>
          </a:p>
          <a:p>
            <a:pPr>
              <a:buFont typeface="Arial" panose="020B0604020202020204" pitchFamily="34" charset="0"/>
              <a:buChar char="•"/>
            </a:pPr>
            <a:endParaRPr lang="en-US" dirty="0">
              <a:solidFill>
                <a:srgbClr val="000000"/>
              </a:solidFill>
              <a:latin typeface="Georgia" panose="02040502050405020303" pitchFamily="18" charset="0"/>
            </a:endParaRPr>
          </a:p>
          <a:p>
            <a:pPr>
              <a:buFont typeface="Arial" panose="020B0604020202020204" pitchFamily="34" charset="0"/>
              <a:buChar char="•"/>
            </a:pPr>
            <a:r>
              <a:rPr lang="en-US" b="1" dirty="0">
                <a:solidFill>
                  <a:srgbClr val="000000"/>
                </a:solidFill>
                <a:latin typeface="Georgia" panose="02040502050405020303" pitchFamily="18" charset="0"/>
              </a:rPr>
              <a:t>File inclusion directives.</a:t>
            </a:r>
            <a:r>
              <a:rPr lang="en-US" dirty="0">
                <a:solidFill>
                  <a:srgbClr val="000000"/>
                </a:solidFill>
                <a:latin typeface="Georgia" panose="02040502050405020303" pitchFamily="18" charset="0"/>
              </a:rPr>
              <a:t> example: #</a:t>
            </a:r>
            <a:r>
              <a:rPr lang="en-US" dirty="0" smtClean="0">
                <a:solidFill>
                  <a:srgbClr val="000000"/>
                </a:solidFill>
                <a:latin typeface="Georgia" panose="02040502050405020303" pitchFamily="18" charset="0"/>
              </a:rPr>
              <a:t>include</a:t>
            </a:r>
          </a:p>
          <a:p>
            <a:pPr>
              <a:buFont typeface="Arial" panose="020B0604020202020204" pitchFamily="34" charset="0"/>
              <a:buChar char="•"/>
            </a:pPr>
            <a:endParaRPr lang="en-US" dirty="0">
              <a:solidFill>
                <a:srgbClr val="000000"/>
              </a:solidFill>
              <a:latin typeface="Georgia" panose="02040502050405020303" pitchFamily="18" charset="0"/>
            </a:endParaRPr>
          </a:p>
          <a:p>
            <a:pPr>
              <a:buFont typeface="Arial" panose="020B0604020202020204" pitchFamily="34" charset="0"/>
              <a:buChar char="•"/>
            </a:pPr>
            <a:r>
              <a:rPr lang="en-US" b="1" dirty="0">
                <a:solidFill>
                  <a:srgbClr val="000000"/>
                </a:solidFill>
                <a:latin typeface="Georgia" panose="02040502050405020303" pitchFamily="18" charset="0"/>
              </a:rPr>
              <a:t>Conditional compilation directive.</a:t>
            </a:r>
            <a:r>
              <a:rPr lang="en-US" dirty="0">
                <a:solidFill>
                  <a:srgbClr val="000000"/>
                </a:solidFill>
                <a:latin typeface="Georgia" panose="02040502050405020303" pitchFamily="18" charset="0"/>
              </a:rPr>
              <a:t> example: #if, #else, #</a:t>
            </a:r>
            <a:r>
              <a:rPr lang="en-US" dirty="0" err="1">
                <a:solidFill>
                  <a:srgbClr val="000000"/>
                </a:solidFill>
                <a:latin typeface="Georgia" panose="02040502050405020303" pitchFamily="18" charset="0"/>
              </a:rPr>
              <a:t>ifdef</a:t>
            </a:r>
            <a:r>
              <a:rPr lang="en-US" dirty="0">
                <a:solidFill>
                  <a:srgbClr val="000000"/>
                </a:solidFill>
                <a:latin typeface="Georgia" panose="02040502050405020303" pitchFamily="18" charset="0"/>
              </a:rPr>
              <a:t>, #</a:t>
            </a:r>
            <a:r>
              <a:rPr lang="en-US" dirty="0" err="1" smtClean="0">
                <a:solidFill>
                  <a:srgbClr val="000000"/>
                </a:solidFill>
                <a:latin typeface="Georgia" panose="02040502050405020303" pitchFamily="18" charset="0"/>
              </a:rPr>
              <a:t>undef</a:t>
            </a:r>
            <a:endParaRPr lang="en-US" dirty="0" smtClean="0">
              <a:solidFill>
                <a:srgbClr val="000000"/>
              </a:solidFill>
              <a:latin typeface="Georgia" panose="02040502050405020303" pitchFamily="18" charset="0"/>
            </a:endParaRPr>
          </a:p>
          <a:p>
            <a:pPr>
              <a:buFont typeface="Arial" panose="020B0604020202020204" pitchFamily="34" charset="0"/>
              <a:buChar char="•"/>
            </a:pPr>
            <a:endParaRPr lang="en-US" dirty="0">
              <a:solidFill>
                <a:srgbClr val="000000"/>
              </a:solidFill>
              <a:latin typeface="Georgia" panose="02040502050405020303" pitchFamily="18" charset="0"/>
            </a:endParaRPr>
          </a:p>
          <a:p>
            <a:pPr>
              <a:buFont typeface="Arial" panose="020B0604020202020204" pitchFamily="34" charset="0"/>
              <a:buChar char="•"/>
            </a:pPr>
            <a:r>
              <a:rPr lang="en-US" b="1" dirty="0">
                <a:solidFill>
                  <a:srgbClr val="000000"/>
                </a:solidFill>
                <a:latin typeface="Georgia" panose="02040502050405020303" pitchFamily="18" charset="0"/>
              </a:rPr>
              <a:t>Miscellaneous directive.</a:t>
            </a:r>
            <a:r>
              <a:rPr lang="en-US" dirty="0">
                <a:solidFill>
                  <a:srgbClr val="000000"/>
                </a:solidFill>
                <a:latin typeface="Georgia" panose="02040502050405020303" pitchFamily="18" charset="0"/>
              </a:rPr>
              <a:t> example: #error, #line</a:t>
            </a:r>
            <a:endParaRPr lang="en-US" b="0" i="0" dirty="0">
              <a:solidFill>
                <a:srgbClr val="000000"/>
              </a:solidFill>
              <a:effectLst/>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1418756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95250"/>
            <a:ext cx="10629900" cy="747713"/>
          </a:xfrm>
        </p:spPr>
        <p:txBody>
          <a:bodyPr/>
          <a:lstStyle/>
          <a:p>
            <a:r>
              <a:rPr lang="en-US" dirty="0" smtClean="0"/>
              <a:t>C Preprocessor</a:t>
            </a:r>
            <a:endParaRPr lang="en-US" dirty="0"/>
          </a:p>
        </p:txBody>
      </p:sp>
      <p:pic>
        <p:nvPicPr>
          <p:cNvPr id="4" name="Content Placeholder 3"/>
          <p:cNvPicPr>
            <a:picLocks noGrp="1" noChangeAspect="1"/>
          </p:cNvPicPr>
          <p:nvPr>
            <p:ph idx="1"/>
          </p:nvPr>
        </p:nvPicPr>
        <p:blipFill>
          <a:blip r:embed="rId2"/>
          <a:stretch>
            <a:fillRect/>
          </a:stretch>
        </p:blipFill>
        <p:spPr>
          <a:xfrm>
            <a:off x="6714417" y="1115942"/>
            <a:ext cx="4577114" cy="4351338"/>
          </a:xfrm>
          <a:prstGeom prst="rect">
            <a:avLst/>
          </a:prstGeom>
        </p:spPr>
      </p:pic>
      <p:sp>
        <p:nvSpPr>
          <p:cNvPr id="6" name="Rectangle 5"/>
          <p:cNvSpPr/>
          <p:nvPr/>
        </p:nvSpPr>
        <p:spPr>
          <a:xfrm>
            <a:off x="123825" y="966788"/>
            <a:ext cx="5924550" cy="5909310"/>
          </a:xfrm>
          <a:prstGeom prst="rect">
            <a:avLst/>
          </a:prstGeom>
        </p:spPr>
        <p:txBody>
          <a:bodyPr wrap="square">
            <a:spAutoFit/>
          </a:bodyPr>
          <a:lstStyle/>
          <a:p>
            <a:r>
              <a:rPr lang="en-US" dirty="0"/>
              <a:t>We'll refer to the C Preprocessor as CPP</a:t>
            </a:r>
            <a:r>
              <a:rPr lang="en-US" dirty="0" smtClean="0"/>
              <a:t>.</a:t>
            </a:r>
          </a:p>
          <a:p>
            <a:endParaRPr lang="en-US" dirty="0" smtClean="0"/>
          </a:p>
          <a:p>
            <a:r>
              <a:rPr lang="en-US" dirty="0" smtClean="0"/>
              <a:t>Preprocessors </a:t>
            </a:r>
            <a:r>
              <a:rPr lang="en-US" dirty="0"/>
              <a:t>Examples</a:t>
            </a:r>
          </a:p>
          <a:p>
            <a:r>
              <a:rPr lang="en-US" dirty="0"/>
              <a:t>Analyze the following examples to understand various directives</a:t>
            </a:r>
            <a:r>
              <a:rPr lang="en-US" dirty="0" smtClean="0"/>
              <a:t>.</a:t>
            </a:r>
            <a:endParaRPr lang="en-US" dirty="0"/>
          </a:p>
          <a:p>
            <a:r>
              <a:rPr lang="en-US" dirty="0"/>
              <a:t>#define MAX_ARRAY_LENGTH 20</a:t>
            </a:r>
          </a:p>
          <a:p>
            <a:r>
              <a:rPr lang="en-US" dirty="0"/>
              <a:t>This directive tells the </a:t>
            </a:r>
            <a:r>
              <a:rPr lang="en-US" dirty="0" smtClean="0"/>
              <a:t>CPP </a:t>
            </a:r>
            <a:r>
              <a:rPr lang="en-US" dirty="0"/>
              <a:t>to replace instances of MAX_ARRAY_LENGTH with 20. Use #define for constants to increase readability</a:t>
            </a:r>
            <a:r>
              <a:rPr lang="en-US" dirty="0" smtClean="0"/>
              <a:t>.</a:t>
            </a:r>
            <a:endParaRPr lang="en-US" dirty="0"/>
          </a:p>
          <a:p>
            <a:r>
              <a:rPr lang="en-US" dirty="0"/>
              <a:t>#include &lt;</a:t>
            </a:r>
            <a:r>
              <a:rPr lang="en-US" dirty="0" err="1"/>
              <a:t>stdio.h</a:t>
            </a:r>
            <a:r>
              <a:rPr lang="en-US" dirty="0"/>
              <a:t>&gt;</a:t>
            </a:r>
          </a:p>
          <a:p>
            <a:r>
              <a:rPr lang="en-US" dirty="0"/>
              <a:t>#include "</a:t>
            </a:r>
            <a:r>
              <a:rPr lang="en-US" dirty="0" err="1"/>
              <a:t>myheader.h</a:t>
            </a:r>
            <a:r>
              <a:rPr lang="en-US" dirty="0"/>
              <a:t>"</a:t>
            </a:r>
          </a:p>
          <a:p>
            <a:r>
              <a:rPr lang="en-US" dirty="0"/>
              <a:t>These directives tell the </a:t>
            </a:r>
            <a:r>
              <a:rPr lang="en-US" dirty="0" smtClean="0"/>
              <a:t>CPP </a:t>
            </a:r>
            <a:r>
              <a:rPr lang="en-US" dirty="0"/>
              <a:t>to get </a:t>
            </a:r>
            <a:r>
              <a:rPr lang="en-US" dirty="0" err="1"/>
              <a:t>stdio.h</a:t>
            </a:r>
            <a:r>
              <a:rPr lang="en-US" dirty="0"/>
              <a:t> from System Libraries and add the text to the current source file. The next line tells CPP to get </a:t>
            </a:r>
            <a:r>
              <a:rPr lang="en-US" dirty="0" err="1"/>
              <a:t>myheader.h</a:t>
            </a:r>
            <a:r>
              <a:rPr lang="en-US" dirty="0"/>
              <a:t> from the local directory and add the content to the current source file</a:t>
            </a:r>
            <a:r>
              <a:rPr lang="en-US" dirty="0" smtClean="0"/>
              <a:t>.</a:t>
            </a:r>
            <a:endParaRPr lang="en-US" dirty="0"/>
          </a:p>
          <a:p>
            <a:r>
              <a:rPr lang="en-US" dirty="0"/>
              <a:t>#</a:t>
            </a:r>
            <a:r>
              <a:rPr lang="en-US" dirty="0" err="1"/>
              <a:t>undef</a:t>
            </a:r>
            <a:r>
              <a:rPr lang="en-US" dirty="0"/>
              <a:t>  FILE_SIZE</a:t>
            </a:r>
          </a:p>
          <a:p>
            <a:r>
              <a:rPr lang="en-US" dirty="0"/>
              <a:t>#define FILE_SIZE </a:t>
            </a:r>
            <a:r>
              <a:rPr lang="en-US" dirty="0" smtClean="0"/>
              <a:t>42</a:t>
            </a:r>
          </a:p>
          <a:p>
            <a:r>
              <a:rPr lang="en-US" dirty="0"/>
              <a:t>It tells the CPP to </a:t>
            </a:r>
            <a:r>
              <a:rPr lang="en-US" dirty="0" err="1"/>
              <a:t>undefine</a:t>
            </a:r>
            <a:r>
              <a:rPr lang="en-US" dirty="0"/>
              <a:t> existing FILE_SIZE and define it as 42.</a:t>
            </a:r>
          </a:p>
          <a:p>
            <a:r>
              <a:rPr lang="en-US" dirty="0"/>
              <a:t/>
            </a:r>
            <a:br>
              <a:rPr lang="en-US"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64072"/>
            <a:ext cx="1062463" cy="751114"/>
          </a:xfrm>
          <a:prstGeom prst="rect">
            <a:avLst/>
          </a:prstGeom>
        </p:spPr>
      </p:pic>
    </p:spTree>
    <p:extLst>
      <p:ext uri="{BB962C8B-B14F-4D97-AF65-F5344CB8AC3E}">
        <p14:creationId xmlns:p14="http://schemas.microsoft.com/office/powerpoint/2010/main" val="519363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9543"/>
            <a:ext cx="10401300" cy="649288"/>
          </a:xfrm>
        </p:spPr>
        <p:txBody>
          <a:bodyPr>
            <a:normAutofit fontScale="90000"/>
          </a:bodyPr>
          <a:lstStyle/>
          <a:p>
            <a:r>
              <a:rPr lang="en-US" dirty="0" smtClean="0"/>
              <a:t>C Preprocessor</a:t>
            </a:r>
            <a:endParaRPr lang="en-US" dirty="0"/>
          </a:p>
        </p:txBody>
      </p:sp>
      <p:sp>
        <p:nvSpPr>
          <p:cNvPr id="3" name="Content Placeholder 2"/>
          <p:cNvSpPr>
            <a:spLocks noGrp="1"/>
          </p:cNvSpPr>
          <p:nvPr>
            <p:ph idx="1"/>
          </p:nvPr>
        </p:nvSpPr>
        <p:spPr>
          <a:xfrm>
            <a:off x="304800" y="1155700"/>
            <a:ext cx="11049000" cy="5021263"/>
          </a:xfrm>
        </p:spPr>
        <p:txBody>
          <a:bodyPr>
            <a:normAutofit/>
          </a:bodyPr>
          <a:lstStyle/>
          <a:p>
            <a:r>
              <a:rPr lang="en-US" sz="2000" dirty="0" smtClean="0"/>
              <a:t>#</a:t>
            </a:r>
            <a:r>
              <a:rPr lang="en-US" sz="2000" dirty="0" err="1" smtClean="0"/>
              <a:t>ifndef</a:t>
            </a:r>
            <a:r>
              <a:rPr lang="en-US" sz="2000" dirty="0" smtClean="0"/>
              <a:t> MESSAGE</a:t>
            </a:r>
          </a:p>
          <a:p>
            <a:r>
              <a:rPr lang="en-US" sz="2000" dirty="0" smtClean="0"/>
              <a:t>   #define MESSAGE "You wish!"</a:t>
            </a:r>
          </a:p>
          <a:p>
            <a:r>
              <a:rPr lang="en-US" sz="2000" dirty="0" smtClean="0"/>
              <a:t>#</a:t>
            </a:r>
            <a:r>
              <a:rPr lang="en-US" sz="2000" dirty="0" err="1" smtClean="0"/>
              <a:t>endif</a:t>
            </a:r>
            <a:endParaRPr lang="en-US" sz="2000" dirty="0" smtClean="0"/>
          </a:p>
          <a:p>
            <a:r>
              <a:rPr lang="en-US" sz="2000" dirty="0" smtClean="0"/>
              <a:t>It tells the CPP to define MESSAGE </a:t>
            </a:r>
          </a:p>
          <a:p>
            <a:r>
              <a:rPr lang="en-US" sz="2000" dirty="0" smtClean="0"/>
              <a:t>only if MESSAGE isn't already defined.</a:t>
            </a:r>
          </a:p>
          <a:p>
            <a:endParaRPr lang="en-US" sz="2000" dirty="0" smtClean="0"/>
          </a:p>
          <a:p>
            <a:r>
              <a:rPr lang="en-US" sz="2000" dirty="0" smtClean="0"/>
              <a:t>#</a:t>
            </a:r>
            <a:r>
              <a:rPr lang="en-US" sz="2000" dirty="0" err="1" smtClean="0"/>
              <a:t>ifdef</a:t>
            </a:r>
            <a:r>
              <a:rPr lang="en-US" sz="2000" dirty="0" smtClean="0"/>
              <a:t> DEBUG</a:t>
            </a:r>
            <a:br>
              <a:rPr lang="en-US" sz="2000" dirty="0" smtClean="0"/>
            </a:br>
            <a:r>
              <a:rPr lang="en-US" sz="2000" dirty="0" smtClean="0"/>
              <a:t> /* Your debugging statements here */</a:t>
            </a:r>
          </a:p>
          <a:p>
            <a:r>
              <a:rPr lang="en-US" sz="2000" dirty="0" smtClean="0"/>
              <a:t>#</a:t>
            </a:r>
            <a:r>
              <a:rPr lang="en-US" sz="2000" dirty="0" err="1" smtClean="0"/>
              <a:t>endif</a:t>
            </a:r>
            <a:endParaRPr lang="en-US" sz="2000" dirty="0"/>
          </a:p>
        </p:txBody>
      </p:sp>
      <p:pic>
        <p:nvPicPr>
          <p:cNvPr id="4" name="Picture 3"/>
          <p:cNvPicPr>
            <a:picLocks noChangeAspect="1"/>
          </p:cNvPicPr>
          <p:nvPr/>
        </p:nvPicPr>
        <p:blipFill>
          <a:blip r:embed="rId2"/>
          <a:stretch>
            <a:fillRect/>
          </a:stretch>
        </p:blipFill>
        <p:spPr>
          <a:xfrm>
            <a:off x="4686300" y="1155700"/>
            <a:ext cx="7505700" cy="38939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975596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 y="152400"/>
            <a:ext cx="10515600" cy="765402"/>
          </a:xfrm>
        </p:spPr>
        <p:txBody>
          <a:bodyPr/>
          <a:lstStyle/>
          <a:p>
            <a:r>
              <a:rPr lang="en-US" dirty="0" smtClean="0"/>
              <a:t>Object Files</a:t>
            </a:r>
            <a:endParaRPr lang="en-US" dirty="0"/>
          </a:p>
        </p:txBody>
      </p:sp>
      <p:sp>
        <p:nvSpPr>
          <p:cNvPr id="3" name="Content Placeholder 2"/>
          <p:cNvSpPr>
            <a:spLocks noGrp="1"/>
          </p:cNvSpPr>
          <p:nvPr>
            <p:ph idx="1"/>
          </p:nvPr>
        </p:nvSpPr>
        <p:spPr>
          <a:xfrm>
            <a:off x="544286" y="1240971"/>
            <a:ext cx="10809514" cy="4935992"/>
          </a:xfrm>
        </p:spPr>
        <p:txBody>
          <a:bodyPr>
            <a:normAutofit/>
          </a:bodyPr>
          <a:lstStyle/>
          <a:p>
            <a:r>
              <a:rPr lang="en-US" dirty="0" smtClean="0"/>
              <a:t>The important fields of object file are :</a:t>
            </a:r>
          </a:p>
          <a:p>
            <a:r>
              <a:rPr lang="en-US" b="1" dirty="0"/>
              <a:t>.text</a:t>
            </a:r>
            <a:r>
              <a:rPr lang="en-US" dirty="0"/>
              <a:t> :This section contains the executable instruction codes and is shared among every process running the same binary. This section usually has READ and EXECUTE permissions only. This section is the one most affected by optimization</a:t>
            </a:r>
            <a:r>
              <a:rPr lang="en-US" dirty="0" smtClean="0"/>
              <a:t>.</a:t>
            </a:r>
          </a:p>
          <a:p>
            <a:r>
              <a:rPr lang="en-US" b="1" dirty="0"/>
              <a:t>.</a:t>
            </a:r>
            <a:r>
              <a:rPr lang="en-US" b="1" dirty="0" err="1"/>
              <a:t>bss</a:t>
            </a:r>
            <a:r>
              <a:rPr lang="en-US" dirty="0"/>
              <a:t>: BSS stands for ‘Block Started by Symbol’. It holds un-initialized global and static variables. Since the BSS only holds variables that don't have any values yet, it doesn't actually need to store the image of these variables. The size that BSS will require at runtime is recorded in the object file, but the BSS (unlike the data section) doesn't take up any actual space in the object file.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296770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185058"/>
            <a:ext cx="10515600" cy="798059"/>
          </a:xfrm>
        </p:spPr>
        <p:txBody>
          <a:bodyPr/>
          <a:lstStyle/>
          <a:p>
            <a:r>
              <a:rPr lang="en-US" dirty="0" smtClean="0"/>
              <a:t>Object file contents</a:t>
            </a:r>
            <a:endParaRPr lang="en-US" dirty="0"/>
          </a:p>
        </p:txBody>
      </p:sp>
      <p:sp>
        <p:nvSpPr>
          <p:cNvPr id="3" name="Content Placeholder 2"/>
          <p:cNvSpPr>
            <a:spLocks noGrp="1"/>
          </p:cNvSpPr>
          <p:nvPr>
            <p:ph idx="1"/>
          </p:nvPr>
        </p:nvSpPr>
        <p:spPr/>
        <p:txBody>
          <a:bodyPr/>
          <a:lstStyle/>
          <a:p>
            <a:r>
              <a:rPr lang="en-US" b="1" dirty="0"/>
              <a:t>.data</a:t>
            </a:r>
            <a:r>
              <a:rPr lang="en-US" dirty="0"/>
              <a:t>: Contains the initialized global and static variables and their values. It is usually the largest part of the executable. It usually has READ/WRITE permissions</a:t>
            </a:r>
            <a:r>
              <a:rPr lang="en-US" dirty="0" smtClean="0"/>
              <a:t>.</a:t>
            </a:r>
          </a:p>
          <a:p>
            <a:r>
              <a:rPr lang="en-US" b="1" dirty="0"/>
              <a:t>.</a:t>
            </a:r>
            <a:r>
              <a:rPr lang="en-US" b="1" dirty="0" err="1"/>
              <a:t>reloc</a:t>
            </a:r>
            <a:r>
              <a:rPr lang="en-US" dirty="0"/>
              <a:t>: Stores the information required for relocating the image while loading</a:t>
            </a:r>
            <a:r>
              <a:rPr lang="en-US" dirty="0" smtClean="0"/>
              <a: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1500" y="5950424"/>
            <a:ext cx="1062463" cy="751114"/>
          </a:xfrm>
          <a:prstGeom prst="rect">
            <a:avLst/>
          </a:prstGeom>
        </p:spPr>
      </p:pic>
    </p:spTree>
    <p:extLst>
      <p:ext uri="{BB962C8B-B14F-4D97-AF65-F5344CB8AC3E}">
        <p14:creationId xmlns:p14="http://schemas.microsoft.com/office/powerpoint/2010/main" val="3165926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1490</TotalTime>
  <Words>1049</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36</vt:i4>
      </vt:variant>
    </vt:vector>
  </HeadingPairs>
  <TitlesOfParts>
    <vt:vector size="52" baseType="lpstr">
      <vt:lpstr>Arial Unicode MS</vt:lpstr>
      <vt:lpstr>Arial</vt:lpstr>
      <vt:lpstr>Arial</vt:lpstr>
      <vt:lpstr>Arial Black</vt:lpstr>
      <vt:lpstr>Calibri</vt:lpstr>
      <vt:lpstr>Calibri Light</vt:lpstr>
      <vt:lpstr>Consolas</vt:lpstr>
      <vt:lpstr>Courier New</vt:lpstr>
      <vt:lpstr>Georgia</vt:lpstr>
      <vt:lpstr>Lato</vt:lpstr>
      <vt:lpstr>Monaco</vt:lpstr>
      <vt:lpstr>noto sans</vt:lpstr>
      <vt:lpstr>Times New Roman</vt:lpstr>
      <vt:lpstr>Verdana</vt:lpstr>
      <vt:lpstr>Wingdings</vt:lpstr>
      <vt:lpstr>Office Theme</vt:lpstr>
      <vt:lpstr>Embedded C</vt:lpstr>
      <vt:lpstr>Contents</vt:lpstr>
      <vt:lpstr>Build Process</vt:lpstr>
      <vt:lpstr>Build Process more details </vt:lpstr>
      <vt:lpstr>C preprocessor directives</vt:lpstr>
      <vt:lpstr>C Preprocessor</vt:lpstr>
      <vt:lpstr>C Preprocessor</vt:lpstr>
      <vt:lpstr>Object Files</vt:lpstr>
      <vt:lpstr>Object file contents</vt:lpstr>
      <vt:lpstr>Bit Math</vt:lpstr>
      <vt:lpstr>Commonly used Bitwise Operations</vt:lpstr>
      <vt:lpstr>MASKING</vt:lpstr>
      <vt:lpstr>Bit Masking (Example)</vt:lpstr>
      <vt:lpstr>LAB BITWISE</vt:lpstr>
      <vt:lpstr> Constant and Volatile Qualifiers  </vt:lpstr>
      <vt:lpstr>Volatile Qualifier</vt:lpstr>
      <vt:lpstr>When to use volatile?</vt:lpstr>
      <vt:lpstr>Optimization</vt:lpstr>
      <vt:lpstr>Optimization</vt:lpstr>
      <vt:lpstr>PowerPoint Presentation</vt:lpstr>
      <vt:lpstr>PowerPoint Presentation</vt:lpstr>
      <vt:lpstr>Enum Cont’</vt:lpstr>
      <vt:lpstr>Enum</vt:lpstr>
      <vt:lpstr>typedef</vt:lpstr>
      <vt:lpstr>LAB 2</vt:lpstr>
      <vt:lpstr>Design Concepts</vt:lpstr>
      <vt:lpstr>Flow Charts</vt:lpstr>
      <vt:lpstr>Static Design (Architecture)</vt:lpstr>
      <vt:lpstr>Architecture Design</vt:lpstr>
      <vt:lpstr>General Layered Arch.</vt:lpstr>
      <vt:lpstr>AUTOSAR Basic Architecture</vt:lpstr>
      <vt:lpstr>Autosar Basic Architecutre</vt:lpstr>
      <vt:lpstr>AUTOSAR Stack</vt:lpstr>
      <vt:lpstr>AUTOSAR Stack</vt:lpstr>
      <vt:lpstr>Example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C</dc:title>
  <dc:creator>Mohamed</dc:creator>
  <cp:lastModifiedBy>Mohamed</cp:lastModifiedBy>
  <cp:revision>217</cp:revision>
  <dcterms:created xsi:type="dcterms:W3CDTF">2019-09-14T09:36:25Z</dcterms:created>
  <dcterms:modified xsi:type="dcterms:W3CDTF">2020-03-22T17:55:59Z</dcterms:modified>
</cp:coreProperties>
</file>