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381" r:id="rId6"/>
    <p:sldId id="258" r:id="rId7"/>
    <p:sldId id="265" r:id="rId8"/>
    <p:sldId id="266" r:id="rId9"/>
    <p:sldId id="394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CD9C0-4561-4899-9120-ECE9ECBD9C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C29215-4323-4B06-A2B1-8116DD9F8D0D}">
      <dgm:prSet/>
      <dgm:spPr/>
      <dgm:t>
        <a:bodyPr/>
        <a:lstStyle/>
        <a:p>
          <a:r>
            <a:rPr lang="en-US"/>
            <a:t>Convolution - filter</a:t>
          </a:r>
        </a:p>
      </dgm:t>
    </dgm:pt>
    <dgm:pt modelId="{F464B40B-AED0-489E-9A25-A8DE9210FBEC}" type="parTrans" cxnId="{BAAEA372-207C-4C18-B590-AD7A1BFCB985}">
      <dgm:prSet/>
      <dgm:spPr/>
      <dgm:t>
        <a:bodyPr/>
        <a:lstStyle/>
        <a:p>
          <a:endParaRPr lang="en-US"/>
        </a:p>
      </dgm:t>
    </dgm:pt>
    <dgm:pt modelId="{B4C98592-1BC7-4D42-AB57-F3FA30D6787E}" type="sibTrans" cxnId="{BAAEA372-207C-4C18-B590-AD7A1BFCB985}">
      <dgm:prSet/>
      <dgm:spPr/>
      <dgm:t>
        <a:bodyPr/>
        <a:lstStyle/>
        <a:p>
          <a:endParaRPr lang="en-US"/>
        </a:p>
      </dgm:t>
    </dgm:pt>
    <dgm:pt modelId="{0D33865B-D2AE-4B36-82D3-A500782651D8}">
      <dgm:prSet/>
      <dgm:spPr/>
      <dgm:t>
        <a:bodyPr/>
        <a:lstStyle/>
        <a:p>
          <a:r>
            <a:rPr lang="en-US"/>
            <a:t>Pooling</a:t>
          </a:r>
        </a:p>
      </dgm:t>
    </dgm:pt>
    <dgm:pt modelId="{0D4709DF-D16F-400F-83AD-AAE9EC60DEC4}" type="parTrans" cxnId="{2E3CE76D-A49B-4047-9398-44D1E8A8C62C}">
      <dgm:prSet/>
      <dgm:spPr/>
      <dgm:t>
        <a:bodyPr/>
        <a:lstStyle/>
        <a:p>
          <a:endParaRPr lang="en-US"/>
        </a:p>
      </dgm:t>
    </dgm:pt>
    <dgm:pt modelId="{A0E59C15-C595-4815-B31F-8102F56C6C59}" type="sibTrans" cxnId="{2E3CE76D-A49B-4047-9398-44D1E8A8C62C}">
      <dgm:prSet/>
      <dgm:spPr/>
      <dgm:t>
        <a:bodyPr/>
        <a:lstStyle/>
        <a:p>
          <a:endParaRPr lang="en-US"/>
        </a:p>
      </dgm:t>
    </dgm:pt>
    <dgm:pt modelId="{6C337D1E-7EA9-43CB-956F-541D286A18B0}">
      <dgm:prSet/>
      <dgm:spPr/>
      <dgm:t>
        <a:bodyPr/>
        <a:lstStyle/>
        <a:p>
          <a:r>
            <a:rPr lang="en-US"/>
            <a:t>Fully connected</a:t>
          </a:r>
        </a:p>
      </dgm:t>
    </dgm:pt>
    <dgm:pt modelId="{9B046709-3EB3-40A0-92EE-C3A974CDB7F5}" type="parTrans" cxnId="{32706669-0934-485A-9189-1DB0569F1DCF}">
      <dgm:prSet/>
      <dgm:spPr/>
      <dgm:t>
        <a:bodyPr/>
        <a:lstStyle/>
        <a:p>
          <a:endParaRPr lang="en-US"/>
        </a:p>
      </dgm:t>
    </dgm:pt>
    <dgm:pt modelId="{9F115E23-A6D2-4F97-ABF2-22FF43989758}" type="sibTrans" cxnId="{32706669-0934-485A-9189-1DB0569F1DCF}">
      <dgm:prSet/>
      <dgm:spPr/>
      <dgm:t>
        <a:bodyPr/>
        <a:lstStyle/>
        <a:p>
          <a:endParaRPr lang="en-US"/>
        </a:p>
      </dgm:t>
    </dgm:pt>
    <dgm:pt modelId="{360529FC-3FEF-42E5-ABC2-16EFB3BFEE85}">
      <dgm:prSet/>
      <dgm:spPr/>
      <dgm:t>
        <a:bodyPr/>
        <a:lstStyle/>
        <a:p>
          <a:r>
            <a:rPr lang="en-US"/>
            <a:t>Softmax </a:t>
          </a:r>
        </a:p>
      </dgm:t>
    </dgm:pt>
    <dgm:pt modelId="{6A367D7E-6C6F-4488-A595-1189F5949C11}" type="parTrans" cxnId="{EF819793-1B62-462F-84C5-5E1FC582A4CD}">
      <dgm:prSet/>
      <dgm:spPr/>
      <dgm:t>
        <a:bodyPr/>
        <a:lstStyle/>
        <a:p>
          <a:endParaRPr lang="en-US"/>
        </a:p>
      </dgm:t>
    </dgm:pt>
    <dgm:pt modelId="{EB9E3AC8-DA10-428A-B8A9-B0133D50236C}" type="sibTrans" cxnId="{EF819793-1B62-462F-84C5-5E1FC582A4CD}">
      <dgm:prSet/>
      <dgm:spPr/>
      <dgm:t>
        <a:bodyPr/>
        <a:lstStyle/>
        <a:p>
          <a:endParaRPr lang="en-US"/>
        </a:p>
      </dgm:t>
    </dgm:pt>
    <dgm:pt modelId="{F33941E2-965C-42AF-9253-00A3239CF181}" type="pres">
      <dgm:prSet presAssocID="{3E0CD9C0-4561-4899-9120-ECE9ECBD9C05}" presName="linear" presStyleCnt="0">
        <dgm:presLayoutVars>
          <dgm:animLvl val="lvl"/>
          <dgm:resizeHandles val="exact"/>
        </dgm:presLayoutVars>
      </dgm:prSet>
      <dgm:spPr/>
    </dgm:pt>
    <dgm:pt modelId="{4BE02B22-EE3B-4E63-B6FE-A2B005140E17}" type="pres">
      <dgm:prSet presAssocID="{E6C29215-4323-4B06-A2B1-8116DD9F8D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385EFF-F849-4E3D-A20D-EA022892EC11}" type="pres">
      <dgm:prSet presAssocID="{B4C98592-1BC7-4D42-AB57-F3FA30D6787E}" presName="spacer" presStyleCnt="0"/>
      <dgm:spPr/>
    </dgm:pt>
    <dgm:pt modelId="{890D5605-39D5-489A-857C-DFBB12B1A883}" type="pres">
      <dgm:prSet presAssocID="{0D33865B-D2AE-4B36-82D3-A500782651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170D1B-B06B-46C8-9F80-1065B686536D}" type="pres">
      <dgm:prSet presAssocID="{A0E59C15-C595-4815-B31F-8102F56C6C59}" presName="spacer" presStyleCnt="0"/>
      <dgm:spPr/>
    </dgm:pt>
    <dgm:pt modelId="{24E65C3C-B9D1-434B-AB74-2C07D070554A}" type="pres">
      <dgm:prSet presAssocID="{6C337D1E-7EA9-43CB-956F-541D286A18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E4CF3C-198A-455E-B70E-857637626E5A}" type="pres">
      <dgm:prSet presAssocID="{9F115E23-A6D2-4F97-ABF2-22FF43989758}" presName="spacer" presStyleCnt="0"/>
      <dgm:spPr/>
    </dgm:pt>
    <dgm:pt modelId="{1AAF9411-9B26-4B7C-BFDB-F2D882D1865B}" type="pres">
      <dgm:prSet presAssocID="{360529FC-3FEF-42E5-ABC2-16EFB3BFEE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F6D612-B273-427D-9346-798D3E1D1481}" type="presOf" srcId="{6C337D1E-7EA9-43CB-956F-541D286A18B0}" destId="{24E65C3C-B9D1-434B-AB74-2C07D070554A}" srcOrd="0" destOrd="0" presId="urn:microsoft.com/office/officeart/2005/8/layout/vList2"/>
    <dgm:cxn modelId="{32706669-0934-485A-9189-1DB0569F1DCF}" srcId="{3E0CD9C0-4561-4899-9120-ECE9ECBD9C05}" destId="{6C337D1E-7EA9-43CB-956F-541D286A18B0}" srcOrd="2" destOrd="0" parTransId="{9B046709-3EB3-40A0-92EE-C3A974CDB7F5}" sibTransId="{9F115E23-A6D2-4F97-ABF2-22FF43989758}"/>
    <dgm:cxn modelId="{2E3CE76D-A49B-4047-9398-44D1E8A8C62C}" srcId="{3E0CD9C0-4561-4899-9120-ECE9ECBD9C05}" destId="{0D33865B-D2AE-4B36-82D3-A500782651D8}" srcOrd="1" destOrd="0" parTransId="{0D4709DF-D16F-400F-83AD-AAE9EC60DEC4}" sibTransId="{A0E59C15-C595-4815-B31F-8102F56C6C59}"/>
    <dgm:cxn modelId="{BAAEA372-207C-4C18-B590-AD7A1BFCB985}" srcId="{3E0CD9C0-4561-4899-9120-ECE9ECBD9C05}" destId="{E6C29215-4323-4B06-A2B1-8116DD9F8D0D}" srcOrd="0" destOrd="0" parTransId="{F464B40B-AED0-489E-9A25-A8DE9210FBEC}" sibTransId="{B4C98592-1BC7-4D42-AB57-F3FA30D6787E}"/>
    <dgm:cxn modelId="{9E1B3356-FFDF-463B-9914-4B46F461E2AB}" type="presOf" srcId="{3E0CD9C0-4561-4899-9120-ECE9ECBD9C05}" destId="{F33941E2-965C-42AF-9253-00A3239CF181}" srcOrd="0" destOrd="0" presId="urn:microsoft.com/office/officeart/2005/8/layout/vList2"/>
    <dgm:cxn modelId="{A61CA08E-7EB9-49F2-85D2-A236BA46F0BA}" type="presOf" srcId="{E6C29215-4323-4B06-A2B1-8116DD9F8D0D}" destId="{4BE02B22-EE3B-4E63-B6FE-A2B005140E17}" srcOrd="0" destOrd="0" presId="urn:microsoft.com/office/officeart/2005/8/layout/vList2"/>
    <dgm:cxn modelId="{EF819793-1B62-462F-84C5-5E1FC582A4CD}" srcId="{3E0CD9C0-4561-4899-9120-ECE9ECBD9C05}" destId="{360529FC-3FEF-42E5-ABC2-16EFB3BFEE85}" srcOrd="3" destOrd="0" parTransId="{6A367D7E-6C6F-4488-A595-1189F5949C11}" sibTransId="{EB9E3AC8-DA10-428A-B8A9-B0133D50236C}"/>
    <dgm:cxn modelId="{A5AACF9E-949E-49BF-83C6-E215B217269F}" type="presOf" srcId="{0D33865B-D2AE-4B36-82D3-A500782651D8}" destId="{890D5605-39D5-489A-857C-DFBB12B1A883}" srcOrd="0" destOrd="0" presId="urn:microsoft.com/office/officeart/2005/8/layout/vList2"/>
    <dgm:cxn modelId="{A3C427F2-FD52-4EC2-AACA-62D5D69D8C21}" type="presOf" srcId="{360529FC-3FEF-42E5-ABC2-16EFB3BFEE85}" destId="{1AAF9411-9B26-4B7C-BFDB-F2D882D1865B}" srcOrd="0" destOrd="0" presId="urn:microsoft.com/office/officeart/2005/8/layout/vList2"/>
    <dgm:cxn modelId="{B635C19A-9ABD-45A2-81F5-D370028F419C}" type="presParOf" srcId="{F33941E2-965C-42AF-9253-00A3239CF181}" destId="{4BE02B22-EE3B-4E63-B6FE-A2B005140E17}" srcOrd="0" destOrd="0" presId="urn:microsoft.com/office/officeart/2005/8/layout/vList2"/>
    <dgm:cxn modelId="{CD686790-DC0F-4002-8CB1-D7E77D90B6D1}" type="presParOf" srcId="{F33941E2-965C-42AF-9253-00A3239CF181}" destId="{A7385EFF-F849-4E3D-A20D-EA022892EC11}" srcOrd="1" destOrd="0" presId="urn:microsoft.com/office/officeart/2005/8/layout/vList2"/>
    <dgm:cxn modelId="{951A7E17-3EAB-4180-96ED-DA51FE0A24A0}" type="presParOf" srcId="{F33941E2-965C-42AF-9253-00A3239CF181}" destId="{890D5605-39D5-489A-857C-DFBB12B1A883}" srcOrd="2" destOrd="0" presId="urn:microsoft.com/office/officeart/2005/8/layout/vList2"/>
    <dgm:cxn modelId="{9C10809B-B383-4605-AA79-302C0173BDDC}" type="presParOf" srcId="{F33941E2-965C-42AF-9253-00A3239CF181}" destId="{41170D1B-B06B-46C8-9F80-1065B686536D}" srcOrd="3" destOrd="0" presId="urn:microsoft.com/office/officeart/2005/8/layout/vList2"/>
    <dgm:cxn modelId="{51041AB0-C3D3-408A-B95A-2C87EF148F6C}" type="presParOf" srcId="{F33941E2-965C-42AF-9253-00A3239CF181}" destId="{24E65C3C-B9D1-434B-AB74-2C07D070554A}" srcOrd="4" destOrd="0" presId="urn:microsoft.com/office/officeart/2005/8/layout/vList2"/>
    <dgm:cxn modelId="{E8DA807D-A511-4FAB-A853-F491E7FE3DD3}" type="presParOf" srcId="{F33941E2-965C-42AF-9253-00A3239CF181}" destId="{79E4CF3C-198A-455E-B70E-857637626E5A}" srcOrd="5" destOrd="0" presId="urn:microsoft.com/office/officeart/2005/8/layout/vList2"/>
    <dgm:cxn modelId="{A84E7683-63BD-4519-811F-2949347F5DCC}" type="presParOf" srcId="{F33941E2-965C-42AF-9253-00A3239CF181}" destId="{1AAF9411-9B26-4B7C-BFDB-F2D882D186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02B22-EE3B-4E63-B6FE-A2B005140E17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Convolution - filter</a:t>
          </a:r>
        </a:p>
      </dsp:txBody>
      <dsp:txXfrm>
        <a:off x="60884" y="94147"/>
        <a:ext cx="6141872" cy="1125452"/>
      </dsp:txXfrm>
    </dsp:sp>
    <dsp:sp modelId="{890D5605-39D5-489A-857C-DFBB12B1A883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Pooling</a:t>
          </a:r>
        </a:p>
      </dsp:txBody>
      <dsp:txXfrm>
        <a:off x="60884" y="1491127"/>
        <a:ext cx="6141872" cy="1125452"/>
      </dsp:txXfrm>
    </dsp:sp>
    <dsp:sp modelId="{24E65C3C-B9D1-434B-AB74-2C07D070554A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Fully connected</a:t>
          </a:r>
        </a:p>
      </dsp:txBody>
      <dsp:txXfrm>
        <a:off x="60884" y="2888107"/>
        <a:ext cx="6141872" cy="1125452"/>
      </dsp:txXfrm>
    </dsp:sp>
    <dsp:sp modelId="{1AAF9411-9B26-4B7C-BFDB-F2D882D1865B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Softmax </a:t>
          </a:r>
        </a:p>
      </dsp:txBody>
      <dsp:txXfrm>
        <a:off x="60884" y="4285088"/>
        <a:ext cx="6141872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BD2F-208D-C418-BD43-DB46C2EB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A5F4-42B7-9039-6BA3-3BD3DFD03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4BB8-92CC-F72D-A512-28CEE1FF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02E0-58E1-A436-B89E-3E5F115E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7837-70CF-EA70-BA19-63AADF5F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FDE8-C30E-2BF6-639C-80AD7C80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39F99-FF88-5DAA-0D3F-CBCC96247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54A9-5EDE-AF37-72E9-8978C9FF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8DD9-6734-65EF-83C6-5797AA28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E52C-9F48-A2EE-BEB5-765A4B9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93714-A570-B85D-942B-B48E109F6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49A7-367F-EA16-AE7F-28A55585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597A-C0DB-4CF1-651E-E921B6A0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F1AD6-80CC-E415-4156-88F3044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635B-8814-88CB-1B9A-AAB86351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D862-2286-BD30-FF81-FA1C9EF8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F200-C4E6-4441-D271-FE5415C3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B365-1D2B-49A4-3461-F3A09EC0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32B3-8EB0-E618-14FD-99F1EDB6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7AC0-3783-831B-169F-A0DA750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8504-6543-655C-CEC2-EDCB0C95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A471-4F5C-7F20-6F6C-A3849ED02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0C8C-FFF0-8656-C437-17EA526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3846-070D-B917-A192-DECEDA81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7B34-E036-F919-9BD0-EB1E0B4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9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7111-7DA6-4C2E-ABDB-9E48D599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282A-8C70-156C-145D-13A5D127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6F78-C70A-34CE-85C6-8695B3A36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AE030-A08D-14D2-F101-D324F45E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447B-9560-7ABE-7BC9-F698DA19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A4E6E-BC77-796B-245C-E4CB9E3B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443C-241F-080E-024A-05B5ACF6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0B857-6F9A-E79A-9C85-C4E20561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A7EBC-FF62-8FBB-A0EE-4513735D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B6B01-2366-3472-A327-CD9023D28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4F5F4-3FAD-27A3-6902-2A1527757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8839B-26FF-0BB9-41F0-32F5B9C3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C5018-F8EE-549A-384F-3BDA8C8A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B3921-122B-1683-0551-EE63647B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4C74-371E-3152-C97F-38AD371C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2A1E8-C92D-AAE1-664B-6DE6AD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9A05F-38DC-C975-682A-6E9F9258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6DB9A-6B79-C150-8E6A-C232A38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0907A-3057-C0BE-82EE-EFF78F79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14B14-F021-06AC-7A39-4E1ABF04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574C-EECB-25C8-472D-BE2208C8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C2DF-763A-0D4B-AEBD-67BBD091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1114-4EF7-C293-DA9F-5B253285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B291F-AAAD-BF99-B403-7C94BA98C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077F7-EC4A-B9A4-3BF1-B1467435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6A189-D8C0-346B-1DC8-C9E2D215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AE44B-59B4-2699-0157-E8543C3D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7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3462-CC6B-BBB7-60A6-73523F58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909D9-F399-EDB1-C51E-DEC71FEB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77BC-B185-047E-C560-8C112819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1D336-A88F-5A10-10D8-2833157F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DC694-FB86-F2FE-22E9-2E0F63DC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108D-C412-1778-6A20-BBA277A9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66935-AFAD-C6F1-BA8B-467E250A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B7C76-0A2C-005C-1A9D-6AEBB8A1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2210-7196-DF3C-E460-49312CC7D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C9949-6344-47CA-933A-14784A2A229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4967-EE89-69DB-264C-C6CEF2F98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F365-DB0C-592A-315C-69AAD0DBF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5F6B-6DAF-4FDE-B54C-FBDA458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-vs-correlation-af868b6b4fb5" TargetMode="External"/><Relationship Id="rId2" Type="http://schemas.openxmlformats.org/officeDocument/2006/relationships/hyperlink" Target="https://www.youtube.com/watch?v=tS-ib_mgGb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4RP8trOTK_o" TargetMode="External"/><Relationship Id="rId4" Type="http://schemas.openxmlformats.org/officeDocument/2006/relationships/hyperlink" Target="https://machinelearningmastery.com/convolutional-layers-for-deep-learning-neural-networ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4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84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0EF884-74EF-7E2F-C06B-43C947650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>
                <a:solidFill>
                  <a:srgbClr val="284C75"/>
                </a:solidFill>
              </a:rPr>
              <a:t>CNN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9E8FB-0BE1-7E48-405D-C6645818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284C75"/>
                </a:solidFill>
              </a:rPr>
              <a:t>Mohamed Saied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2AA9A9A-CF7B-24B8-2FBD-BD9C6C9A4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1" b="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9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9A503-8FEE-0371-9F06-B4E17901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Pooling </a:t>
            </a:r>
          </a:p>
        </p:txBody>
      </p:sp>
      <p:pic>
        <p:nvPicPr>
          <p:cNvPr id="6146" name="Picture 2" descr="CNN | Introduction to Pooling Layer - GeeksforGeeks">
            <a:extLst>
              <a:ext uri="{FF2B5EF4-FFF2-40B4-BE49-F238E27FC236}">
                <a16:creationId xmlns:a16="http://schemas.microsoft.com/office/drawing/2014/main" id="{88A1F633-643D-C941-25AD-99F071FB23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342285"/>
            <a:ext cx="10515599" cy="375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7DEA-9CBA-A5BC-8760-03EDE9C4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</a:t>
            </a:r>
            <a:r>
              <a:rPr lang="en-US" dirty="0" err="1"/>
              <a:t>watchings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6309-A75C-4123-ED6A-1BE5F069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Convolution vs cross-correlation</a:t>
            </a:r>
          </a:p>
          <a:p>
            <a:r>
              <a:rPr lang="en-US" dirty="0">
                <a:hlinkClick r:id="rId2"/>
              </a:rPr>
              <a:t>https://www.youtube.com/watch?v=tS-ib_mgGbU</a:t>
            </a:r>
            <a:endParaRPr lang="en-US" dirty="0"/>
          </a:p>
          <a:p>
            <a:r>
              <a:rPr lang="en-US" dirty="0"/>
              <a:t>How convolution works</a:t>
            </a:r>
          </a:p>
          <a:p>
            <a:r>
              <a:rPr lang="en-US" dirty="0">
                <a:hlinkClick r:id="rId3"/>
              </a:rPr>
              <a:t>https://towardsdatascience.com/convolution-vs-correlation-af868b6b4fb5</a:t>
            </a:r>
            <a:endParaRPr lang="en-US" dirty="0"/>
          </a:p>
          <a:p>
            <a:r>
              <a:rPr lang="en-US" dirty="0"/>
              <a:t>How CNN works in deep learning</a:t>
            </a:r>
          </a:p>
          <a:p>
            <a:r>
              <a:rPr lang="en-US" dirty="0">
                <a:hlinkClick r:id="rId4"/>
              </a:rPr>
              <a:t>https://machinelearningmastery.com/convolutional-layers-for-deep-learning-neural-networks/</a:t>
            </a:r>
            <a:endParaRPr lang="en-US" dirty="0"/>
          </a:p>
          <a:p>
            <a:r>
              <a:rPr lang="en-US" dirty="0"/>
              <a:t>CNN in </a:t>
            </a:r>
            <a:r>
              <a:rPr lang="en-US" dirty="0" err="1"/>
              <a:t>arabic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https://www.youtube.com/watch?v=4RP8trOTK_o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3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onvolutional Neural Networks CNN A1 Ppt Powerpoint Presentation Icons |  Presentation Graphics | Presentation PowerPoint Example | Slide Templates">
            <a:extLst>
              <a:ext uri="{FF2B5EF4-FFF2-40B4-BE49-F238E27FC236}">
                <a16:creationId xmlns:a16="http://schemas.microsoft.com/office/drawing/2014/main" id="{6626B189-4E76-3227-8F9B-F833AEEDF0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0" b="339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286DC-9312-E145-E388-5A00F7CE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Layer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BCE27E-41DB-DE1A-7221-1E85C6AED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5723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18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42B03-0B4E-89E4-407D-6FEA27AB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it works</a:t>
            </a:r>
          </a:p>
        </p:txBody>
      </p:sp>
      <p:pic>
        <p:nvPicPr>
          <p:cNvPr id="2050" name="Picture 2" descr="How do Convolutional Neural Networks work?">
            <a:extLst>
              <a:ext uri="{FF2B5EF4-FFF2-40B4-BE49-F238E27FC236}">
                <a16:creationId xmlns:a16="http://schemas.microsoft.com/office/drawing/2014/main" id="{C77CF83F-0D9A-09AD-9C8B-E51BD2780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8CAD-059B-E0EA-D5DF-0D3250FB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Finds the features by applying the filters</a:t>
            </a:r>
          </a:p>
          <a:p>
            <a:r>
              <a:rPr lang="en-US" sz="2200" dirty="0"/>
              <a:t>Finds the class by applying the fully connected layer and </a:t>
            </a:r>
            <a:r>
              <a:rPr lang="en-US" sz="2200" dirty="0" err="1"/>
              <a:t>softmax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701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B8EE24F7-9B90-8463-B02F-D91B52F5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The whole CNN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168E1970-1411-FE48-4226-64EA916EB4F4}"/>
              </a:ext>
            </a:extLst>
          </p:cNvPr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341CC0F1-85F5-47E3-7285-BC67956EE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01988618-AE27-C6D9-257B-E0E8DBA01BA3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6010FDF8-6F8D-7F5B-74DD-7749121A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1E2C6349-B138-02B4-AF11-FE46397D2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8AF41A14-C77E-C422-C99E-DE55ED591ECF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D4A4348E-CB47-18F9-9DAD-A324A44CA629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614757E0-E10B-A94F-92A4-7DA0B8F11303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8BB15228-F53E-2A65-8F75-88F5196F5F84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CA1D2223-671A-529F-0A11-8329749E4DD4}"/>
              </a:ext>
            </a:extLst>
          </p:cNvPr>
          <p:cNvSpPr txBox="1"/>
          <p:nvPr/>
        </p:nvSpPr>
        <p:spPr>
          <a:xfrm>
            <a:off x="4848219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7627F4F3-3FAC-E097-21C5-E4D744401E55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0AB002DB-B858-D7E5-1531-2AA4F75976FE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464C6629-5B4A-617C-7364-C1C29FF5C42A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FD1F6EF6-16B6-6961-43AF-AC1FB4CB1B60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7893A186-0B98-3506-A2C2-D838528FB7A4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B0F55D26-9377-390F-387C-F44A6C192C46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A89D2C35-0EB5-3368-0BE5-7A5A79AD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9" y="3414713"/>
            <a:ext cx="1690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5325A1CF-E07A-52B5-7F9F-634BB82B7CB5}"/>
              </a:ext>
            </a:extLst>
          </p:cNvPr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>
            <a:extLst>
              <a:ext uri="{FF2B5EF4-FFF2-40B4-BE49-F238E27FC236}">
                <a16:creationId xmlns:a16="http://schemas.microsoft.com/office/drawing/2014/main" id="{7804D69E-B7C3-D2D1-0FC7-6122789F428A}"/>
              </a:ext>
            </a:extLst>
          </p:cNvPr>
          <p:cNvSpPr/>
          <p:nvPr/>
        </p:nvSpPr>
        <p:spPr>
          <a:xfrm>
            <a:off x="6692901" y="2976563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8B3D7393-4989-F667-17CB-B2DE0E107127}"/>
              </a:ext>
            </a:extLst>
          </p:cNvPr>
          <p:cNvSpPr/>
          <p:nvPr/>
        </p:nvSpPr>
        <p:spPr>
          <a:xfrm>
            <a:off x="6692901" y="5080001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2F2C3-C55F-EAD6-2012-D6B04C11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Convolution Layer</a:t>
            </a:r>
          </a:p>
        </p:txBody>
      </p:sp>
      <p:pic>
        <p:nvPicPr>
          <p:cNvPr id="3074" name="Picture 2" descr="Example of a Filter Applied to a Two-Dimensional Input to Create a Filter Map">
            <a:extLst>
              <a:ext uri="{FF2B5EF4-FFF2-40B4-BE49-F238E27FC236}">
                <a16:creationId xmlns:a16="http://schemas.microsoft.com/office/drawing/2014/main" id="{E6756025-6DFC-AFB3-C624-E1D7C9BBA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4767" y="640080"/>
            <a:ext cx="5577839" cy="55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7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77B07-1174-D474-49C1-4EC13443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Convolution Works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nh H. Reynolds">
            <a:extLst>
              <a:ext uri="{FF2B5EF4-FFF2-40B4-BE49-F238E27FC236}">
                <a16:creationId xmlns:a16="http://schemas.microsoft.com/office/drawing/2014/main" id="{7314AE99-91C3-CAE8-2EBF-01F122902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266" y="2427541"/>
            <a:ext cx="1066036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7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troduction to Convolutional Neural Networks Architecture">
            <a:extLst>
              <a:ext uri="{FF2B5EF4-FFF2-40B4-BE49-F238E27FC236}">
                <a16:creationId xmlns:a16="http://schemas.microsoft.com/office/drawing/2014/main" id="{AF3FECFA-AB33-F086-F923-A5BCAF657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9084"/>
            <a:ext cx="10905066" cy="45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8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>
            <a:extLst>
              <a:ext uri="{FF2B5EF4-FFF2-40B4-BE49-F238E27FC236}">
                <a16:creationId xmlns:a16="http://schemas.microsoft.com/office/drawing/2014/main" id="{9EAC5445-4DE0-7BFE-C746-CEFDE696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Why Pooling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內容版面配置區 2">
            <a:extLst>
              <a:ext uri="{FF2B5EF4-FFF2-40B4-BE49-F238E27FC236}">
                <a16:creationId xmlns:a16="http://schemas.microsoft.com/office/drawing/2014/main" id="{31E18CF4-A8FD-55CB-02F1-3714385E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Subsampling pixels will not change the object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pic>
        <p:nvPicPr>
          <p:cNvPr id="6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B8B85EF4-D42E-B492-89A4-05F9C119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924175"/>
            <a:ext cx="3335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FAC7DE79-80C4-3794-C387-49BAAF95B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3433764"/>
            <a:ext cx="17573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>
            <a:extLst>
              <a:ext uri="{FF2B5EF4-FFF2-40B4-BE49-F238E27FC236}">
                <a16:creationId xmlns:a16="http://schemas.microsoft.com/office/drawing/2014/main" id="{C050178B-A905-083D-2A1D-707BE33E6528}"/>
              </a:ext>
            </a:extLst>
          </p:cNvPr>
          <p:cNvSpPr/>
          <p:nvPr/>
        </p:nvSpPr>
        <p:spPr>
          <a:xfrm>
            <a:off x="5921375" y="3627439"/>
            <a:ext cx="1860550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2FCA5DC6-7DB8-0822-4EE3-1FFA97491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4424363"/>
            <a:ext cx="207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DF125098-F80A-FCF8-DC85-F0323595B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6" y="2408239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BFF15CFF-EE76-1989-92E0-A0275C6CC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2900364"/>
            <a:ext cx="1493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94999554-03B3-B31F-3988-2FF670396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6" y="5421313"/>
            <a:ext cx="7267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We can subsample the pixels to make image smaller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6F8A9D-FF36-E0AB-2E72-41D926727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430" y="6146009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fewer parameters to characterize the image</a:t>
            </a:r>
            <a:endParaRPr lang="zh-TW" altLang="en-US" dirty="0"/>
          </a:p>
        </p:txBody>
      </p:sp>
      <p:sp>
        <p:nvSpPr>
          <p:cNvPr id="14" name="向右箭號 11">
            <a:extLst>
              <a:ext uri="{FF2B5EF4-FFF2-40B4-BE49-F238E27FC236}">
                <a16:creationId xmlns:a16="http://schemas.microsoft.com/office/drawing/2014/main" id="{B0505945-96EF-43EE-86DC-DAA378EB2B9A}"/>
              </a:ext>
            </a:extLst>
          </p:cNvPr>
          <p:cNvSpPr/>
          <p:nvPr/>
        </p:nvSpPr>
        <p:spPr>
          <a:xfrm>
            <a:off x="2479675" y="6135690"/>
            <a:ext cx="920750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CNN </vt:lpstr>
      <vt:lpstr>PowerPoint Presentation</vt:lpstr>
      <vt:lpstr>Layer Types</vt:lpstr>
      <vt:lpstr>How it works</vt:lpstr>
      <vt:lpstr>The whole CNN</vt:lpstr>
      <vt:lpstr>Convolution Layer</vt:lpstr>
      <vt:lpstr>How Convolution Works</vt:lpstr>
      <vt:lpstr>PowerPoint Presentation</vt:lpstr>
      <vt:lpstr>Why Pooling</vt:lpstr>
      <vt:lpstr>Pooling </vt:lpstr>
      <vt:lpstr>Readings and watchings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Mohamed, Mohamed Said (DXC Luxoft)</dc:creator>
  <cp:lastModifiedBy>Mohamed, Mohamed Said (DXC Luxoft)</cp:lastModifiedBy>
  <cp:revision>29</cp:revision>
  <dcterms:created xsi:type="dcterms:W3CDTF">2022-08-20T15:01:15Z</dcterms:created>
  <dcterms:modified xsi:type="dcterms:W3CDTF">2022-08-20T16:59:22Z</dcterms:modified>
</cp:coreProperties>
</file>