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9144000"/>
  <p:notesSz cx="6858000" cy="9144000"/>
  <p:embeddedFontLst>
    <p:embeddedFont>
      <p:font typeface="Arial Narrow"/>
      <p:regular r:id="rId47"/>
      <p:bold r:id="rId48"/>
      <p:italic r:id="rId49"/>
      <p:boldItalic r:id="rId50"/>
    </p:embeddedFont>
    <p:embeddedFont>
      <p:font typeface="Pacifico"/>
      <p:regular r:id="rId51"/>
    </p:embeddedFont>
    <p:embeddedFont>
      <p:font typeface="Comfortaa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54" roundtripDataSignature="AMtx7mh/FVG68UHIYCQF0zwCwJYUXzSE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ialNarrow-bold.fntdata"/><Relationship Id="rId47" Type="http://schemas.openxmlformats.org/officeDocument/2006/relationships/font" Target="fonts/ArialNarrow-regular.fntdata"/><Relationship Id="rId49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acifico-regular.fntdata"/><Relationship Id="rId50" Type="http://schemas.openxmlformats.org/officeDocument/2006/relationships/font" Target="fonts/ArialNarrow-boldItalic.fntdata"/><Relationship Id="rId53" Type="http://schemas.openxmlformats.org/officeDocument/2006/relationships/font" Target="fonts/Comfortaa-bold.fntdata"/><Relationship Id="rId52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000"/>
              <a:t>Makefiles provide a way for separate compilation. When a file from a project is changed, only the files that depend on the changed file are compiled.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f9e963d4f_1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g2df9e963d4f_1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2df9e963d4f_1_5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f9e963d4f_1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g2df9e963d4f_1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2df9e963d4f_1_6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ff8fd9422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5" name="Google Shape;275;g2dff8fd9422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2dff8fd9422_0_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ff8fd9422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7" name="Google Shape;287;g2dff8fd9422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2dff8fd9422_0_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ff8fd9422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0" name="Google Shape;300;g2dff8fd9422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2dff8fd9422_0_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ff8fd9422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2dff8fd9422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dff8fd9422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0" name="Google Shape;340;g2dff8fd9422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2dff8fd9422_0_7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ff8fd9422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2" name="Google Shape;352;g2dff8fd9422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2dff8fd9422_0_8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f9e963d4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g2df9e963d4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2df9e963d4f_1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Google Shape;45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target is considered a pattern for matching file names;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f9e963d4f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g2df9e963d4f_1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df9e963d4f_1_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f9e963d4f_1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g2df9e963d4f_1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df9e963d4f_1_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4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44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44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44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4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4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192212" y="17192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Tools  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177925" y="4343400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Mohamed Saied</a:t>
            </a:r>
            <a:endParaRPr/>
          </a:p>
        </p:txBody>
      </p:sp>
      <p:pic>
        <p:nvPicPr>
          <p:cNvPr descr="Logo&#10;&#10;Description automatically generated with medium confidence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"/>
            <a:ext cx="7888287" cy="25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Makefiles</a:t>
            </a:r>
            <a:endParaRPr/>
          </a:p>
        </p:txBody>
      </p:sp>
      <p:sp>
        <p:nvSpPr>
          <p:cNvPr id="175" name="Google Shape;175;p7"/>
          <p:cNvSpPr txBox="1"/>
          <p:nvPr>
            <p:ph idx="1" type="body"/>
          </p:nvPr>
        </p:nvSpPr>
        <p:spPr>
          <a:xfrm>
            <a:off x="228600" y="914400"/>
            <a:ext cx="8915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 way for 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compilation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dependencies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among the project files.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4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utility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176" name="Google Shape;1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743200"/>
            <a:ext cx="65532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8"/>
          <p:cNvGrpSpPr/>
          <p:nvPr/>
        </p:nvGrpSpPr>
        <p:grpSpPr>
          <a:xfrm>
            <a:off x="304800" y="1752600"/>
            <a:ext cx="8305800" cy="3505200"/>
            <a:chOff x="144" y="2160"/>
            <a:chExt cx="5088" cy="1536"/>
          </a:xfrm>
        </p:grpSpPr>
        <p:sp>
          <p:nvSpPr>
            <p:cNvPr id="182" name="Google Shape;182;p8"/>
            <p:cNvSpPr txBox="1"/>
            <p:nvPr/>
          </p:nvSpPr>
          <p:spPr>
            <a:xfrm>
              <a:off x="2160" y="2160"/>
              <a:ext cx="1104" cy="2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testdate (exe)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3504" y="2736"/>
              <a:ext cx="1104" cy="2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Date.o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"/>
            <p:cNvSpPr txBox="1"/>
            <p:nvPr/>
          </p:nvSpPr>
          <p:spPr>
            <a:xfrm>
              <a:off x="768" y="2784"/>
              <a:ext cx="1104" cy="2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TestDate.o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2880" y="3456"/>
              <a:ext cx="1104" cy="2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Date.c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8"/>
            <p:cNvSpPr txBox="1"/>
            <p:nvPr/>
          </p:nvSpPr>
          <p:spPr>
            <a:xfrm>
              <a:off x="1344" y="3456"/>
              <a:ext cx="1104" cy="2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Date.h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"/>
            <p:cNvSpPr txBox="1"/>
            <p:nvPr/>
          </p:nvSpPr>
          <p:spPr>
            <a:xfrm>
              <a:off x="4128" y="3456"/>
              <a:ext cx="1104" cy="2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Date.h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"/>
            <p:cNvSpPr txBox="1"/>
            <p:nvPr/>
          </p:nvSpPr>
          <p:spPr>
            <a:xfrm>
              <a:off x="144" y="3456"/>
              <a:ext cx="1104" cy="2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TestDate.c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p8"/>
            <p:cNvCxnSpPr/>
            <p:nvPr/>
          </p:nvCxnSpPr>
          <p:spPr>
            <a:xfrm flipH="1">
              <a:off x="720" y="3024"/>
              <a:ext cx="384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0" name="Google Shape;190;p8"/>
            <p:cNvCxnSpPr/>
            <p:nvPr/>
          </p:nvCxnSpPr>
          <p:spPr>
            <a:xfrm flipH="1">
              <a:off x="1344" y="2400"/>
              <a:ext cx="1392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1" name="Google Shape;191;p8"/>
            <p:cNvCxnSpPr/>
            <p:nvPr/>
          </p:nvCxnSpPr>
          <p:spPr>
            <a:xfrm>
              <a:off x="2736" y="2400"/>
              <a:ext cx="12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2" name="Google Shape;192;p8"/>
            <p:cNvCxnSpPr/>
            <p:nvPr/>
          </p:nvCxnSpPr>
          <p:spPr>
            <a:xfrm>
              <a:off x="1536" y="3024"/>
              <a:ext cx="288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3" name="Google Shape;193;p8"/>
            <p:cNvCxnSpPr/>
            <p:nvPr/>
          </p:nvCxnSpPr>
          <p:spPr>
            <a:xfrm flipH="1">
              <a:off x="3456" y="2976"/>
              <a:ext cx="384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4" name="Google Shape;194;p8"/>
            <p:cNvCxnSpPr/>
            <p:nvPr/>
          </p:nvCxnSpPr>
          <p:spPr>
            <a:xfrm>
              <a:off x="4320" y="2976"/>
              <a:ext cx="384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95" name="Google Shape;195;p8"/>
          <p:cNvSpPr txBox="1"/>
          <p:nvPr/>
        </p:nvSpPr>
        <p:spPr>
          <a:xfrm>
            <a:off x="4003950" y="555425"/>
            <a:ext cx="11361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DAG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syntax</a:t>
            </a:r>
            <a:endParaRPr/>
          </a:p>
        </p:txBody>
      </p:sp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446087" y="1517650"/>
            <a:ext cx="8497887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TestDate.o: TestDate.c  Date.h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gcc -c TestDate.c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rule compiles TestDate.cpp, but does NOT create any executable, just TestDate.o</a:t>
            </a:r>
            <a:endParaRPr/>
          </a:p>
        </p:txBody>
      </p:sp>
      <p:grpSp>
        <p:nvGrpSpPr>
          <p:cNvPr id="202" name="Google Shape;202;p10"/>
          <p:cNvGrpSpPr/>
          <p:nvPr/>
        </p:nvGrpSpPr>
        <p:grpSpPr>
          <a:xfrm>
            <a:off x="7407275" y="2133600"/>
            <a:ext cx="1497012" cy="1219200"/>
            <a:chOff x="7407275" y="2133600"/>
            <a:chExt cx="1497239" cy="1219200"/>
          </a:xfrm>
        </p:grpSpPr>
        <p:sp>
          <p:nvSpPr>
            <p:cNvPr id="203" name="Google Shape;203;p10"/>
            <p:cNvSpPr/>
            <p:nvPr/>
          </p:nvSpPr>
          <p:spPr>
            <a:xfrm>
              <a:off x="7407275" y="2133600"/>
              <a:ext cx="533400" cy="1219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" name="Google Shape;204;p10"/>
            <p:cNvSpPr txBox="1"/>
            <p:nvPr/>
          </p:nvSpPr>
          <p:spPr>
            <a:xfrm>
              <a:off x="7609114" y="2438400"/>
              <a:ext cx="12954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10"/>
          <p:cNvGrpSpPr/>
          <p:nvPr/>
        </p:nvGrpSpPr>
        <p:grpSpPr>
          <a:xfrm>
            <a:off x="533400" y="2743200"/>
            <a:ext cx="765175" cy="1763712"/>
            <a:chOff x="533400" y="2743200"/>
            <a:chExt cx="765401" cy="1763486"/>
          </a:xfrm>
        </p:grpSpPr>
        <p:sp>
          <p:nvSpPr>
            <p:cNvPr id="206" name="Google Shape;206;p10"/>
            <p:cNvSpPr/>
            <p:nvPr/>
          </p:nvSpPr>
          <p:spPr>
            <a:xfrm>
              <a:off x="654050" y="2971800"/>
              <a:ext cx="184150" cy="1077686"/>
            </a:xfrm>
            <a:custGeom>
              <a:rect b="b" l="l" r="r" t="t"/>
              <a:pathLst>
                <a:path extrusionOk="0" h="520" w="34">
                  <a:moveTo>
                    <a:pt x="34" y="52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" name="Google Shape;207;p10"/>
            <p:cNvSpPr txBox="1"/>
            <p:nvPr/>
          </p:nvSpPr>
          <p:spPr>
            <a:xfrm>
              <a:off x="533400" y="2743200"/>
              <a:ext cx="304800" cy="2286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" name="Google Shape;208;p10"/>
            <p:cNvSpPr txBox="1"/>
            <p:nvPr/>
          </p:nvSpPr>
          <p:spPr>
            <a:xfrm>
              <a:off x="620939" y="4049486"/>
              <a:ext cx="6778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10"/>
          <p:cNvGrpSpPr/>
          <p:nvPr/>
        </p:nvGrpSpPr>
        <p:grpSpPr>
          <a:xfrm>
            <a:off x="609600" y="2590800"/>
            <a:ext cx="6467475" cy="2100262"/>
            <a:chOff x="609600" y="2590800"/>
            <a:chExt cx="6466682" cy="2100943"/>
          </a:xfrm>
        </p:grpSpPr>
        <p:sp>
          <p:nvSpPr>
            <p:cNvPr id="210" name="Google Shape;210;p10"/>
            <p:cNvSpPr/>
            <p:nvPr/>
          </p:nvSpPr>
          <p:spPr>
            <a:xfrm>
              <a:off x="609600" y="2590800"/>
              <a:ext cx="4648200" cy="685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1" name="Google Shape;211;p10"/>
            <p:cNvCxnSpPr/>
            <p:nvPr/>
          </p:nvCxnSpPr>
          <p:spPr>
            <a:xfrm>
              <a:off x="4724400" y="3124200"/>
              <a:ext cx="1676400" cy="114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  <p:sp>
          <p:nvSpPr>
            <p:cNvPr id="212" name="Google Shape;212;p10"/>
            <p:cNvSpPr txBox="1"/>
            <p:nvPr/>
          </p:nvSpPr>
          <p:spPr>
            <a:xfrm>
              <a:off x="6017420" y="4234543"/>
              <a:ext cx="10588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0"/>
          <p:cNvGrpSpPr/>
          <p:nvPr/>
        </p:nvGrpSpPr>
        <p:grpSpPr>
          <a:xfrm>
            <a:off x="1825625" y="2057400"/>
            <a:ext cx="5032375" cy="3260725"/>
            <a:chOff x="1825682" y="2057400"/>
            <a:chExt cx="5032318" cy="3261291"/>
          </a:xfrm>
        </p:grpSpPr>
        <p:sp>
          <p:nvSpPr>
            <p:cNvPr id="214" name="Google Shape;214;p10"/>
            <p:cNvSpPr/>
            <p:nvPr/>
          </p:nvSpPr>
          <p:spPr>
            <a:xfrm>
              <a:off x="2590800" y="2057400"/>
              <a:ext cx="4267200" cy="609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2812540" y="2523331"/>
              <a:ext cx="3970338" cy="2344737"/>
            </a:xfrm>
            <a:custGeom>
              <a:rect b="b" l="l" r="r" t="t"/>
              <a:pathLst>
                <a:path extrusionOk="0" h="1573" w="2597">
                  <a:moveTo>
                    <a:pt x="2335" y="0"/>
                  </a:moveTo>
                  <a:cubicBezTo>
                    <a:pt x="2317" y="46"/>
                    <a:pt x="2597" y="15"/>
                    <a:pt x="2208" y="277"/>
                  </a:cubicBezTo>
                  <a:cubicBezTo>
                    <a:pt x="1819" y="539"/>
                    <a:pt x="352" y="1373"/>
                    <a:pt x="0" y="157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0"/>
            <p:cNvSpPr txBox="1"/>
            <p:nvPr/>
          </p:nvSpPr>
          <p:spPr>
            <a:xfrm>
              <a:off x="1825682" y="4861491"/>
              <a:ext cx="1973716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dependencies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10"/>
          <p:cNvGrpSpPr/>
          <p:nvPr/>
        </p:nvGrpSpPr>
        <p:grpSpPr>
          <a:xfrm>
            <a:off x="228600" y="1517650"/>
            <a:ext cx="3087687" cy="1301750"/>
            <a:chOff x="304800" y="1518159"/>
            <a:chExt cx="3087727" cy="1301241"/>
          </a:xfrm>
        </p:grpSpPr>
        <p:sp>
          <p:nvSpPr>
            <p:cNvPr id="218" name="Google Shape;218;p10"/>
            <p:cNvSpPr/>
            <p:nvPr/>
          </p:nvSpPr>
          <p:spPr>
            <a:xfrm rot="-720000">
              <a:off x="1676400" y="1676400"/>
              <a:ext cx="636588" cy="269875"/>
            </a:xfrm>
            <a:custGeom>
              <a:rect b="b" l="l" r="r" t="t"/>
              <a:pathLst>
                <a:path extrusionOk="0" h="170" w="401">
                  <a:moveTo>
                    <a:pt x="401" y="60"/>
                  </a:moveTo>
                  <a:cubicBezTo>
                    <a:pt x="359" y="53"/>
                    <a:pt x="214" y="0"/>
                    <a:pt x="147" y="18"/>
                  </a:cubicBezTo>
                  <a:cubicBezTo>
                    <a:pt x="80" y="36"/>
                    <a:pt x="30" y="139"/>
                    <a:pt x="0" y="17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304800" y="1981200"/>
              <a:ext cx="2133600" cy="838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0"/>
            <p:cNvSpPr txBox="1"/>
            <p:nvPr/>
          </p:nvSpPr>
          <p:spPr>
            <a:xfrm>
              <a:off x="2333665" y="1518159"/>
              <a:ext cx="10588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Target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/>
          <p:nvPr>
            <p:ph type="title"/>
          </p:nvPr>
        </p:nvSpPr>
        <p:spPr>
          <a:xfrm>
            <a:off x="1143000" y="533400"/>
            <a:ext cx="7793037" cy="67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Makefile Rules: </a:t>
            </a:r>
            <a:br>
              <a:rPr b="0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Targets, Dependencies, and Associated Commands</a:t>
            </a:r>
            <a:endParaRPr/>
          </a:p>
        </p:txBody>
      </p:sp>
      <p:sp>
        <p:nvSpPr>
          <p:cNvPr id="226" name="Google Shape;226;p9"/>
          <p:cNvSpPr txBox="1"/>
          <p:nvPr>
            <p:ph idx="1" type="body"/>
          </p:nvPr>
        </p:nvSpPr>
        <p:spPr>
          <a:xfrm>
            <a:off x="1259100" y="2222625"/>
            <a:ext cx="6625800" cy="4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testdate: Date.o TestDate.o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gcc -o testdate TestDate.o Date.o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TestDate.o: TestDate.c  Date.h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gcc -c TestDate.c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Date.o: Date.c Date.h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gcc -c Date.c </a:t>
            </a:r>
            <a:endParaRPr/>
          </a:p>
        </p:txBody>
      </p:sp>
      <p:sp>
        <p:nvSpPr>
          <p:cNvPr id="227" name="Google Shape;227;p9"/>
          <p:cNvSpPr txBox="1"/>
          <p:nvPr/>
        </p:nvSpPr>
        <p:spPr>
          <a:xfrm>
            <a:off x="220325" y="1301375"/>
            <a:ext cx="906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1221000" y="1734175"/>
            <a:ext cx="6702000" cy="409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3883500" y="1508750"/>
            <a:ext cx="1377000" cy="2754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Make_File.mk</a:t>
            </a:r>
            <a:endParaRPr b="1" i="0" sz="1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419100" y="2081675"/>
            <a:ext cx="840000" cy="275400"/>
          </a:xfrm>
          <a:prstGeom prst="snipRoundRect">
            <a:avLst>
              <a:gd fmla="val 0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#Rule 1</a:t>
            </a:r>
            <a:endParaRPr b="1" i="0" sz="1400" u="none" cap="none" strike="noStrike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3316550" y="2009575"/>
            <a:ext cx="840000" cy="275400"/>
          </a:xfrm>
          <a:prstGeom prst="snipRoundRect">
            <a:avLst>
              <a:gd fmla="val 0" name="adj1"/>
              <a:gd fmla="val 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#Rule 2</a:t>
            </a:r>
            <a:endParaRPr b="1" i="0" sz="1400" u="none" cap="none" strike="noStrike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4937875" y="2009575"/>
            <a:ext cx="840000" cy="275400"/>
          </a:xfrm>
          <a:prstGeom prst="snipRoundRect">
            <a:avLst>
              <a:gd fmla="val 0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#Rule3</a:t>
            </a:r>
            <a:endParaRPr b="1" i="0" sz="1400" u="none" cap="none" strike="noStrike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419100" y="4916200"/>
            <a:ext cx="840000" cy="275400"/>
          </a:xfrm>
          <a:prstGeom prst="snipRoundRect">
            <a:avLst>
              <a:gd fmla="val 0" name="adj1"/>
              <a:gd fmla="val 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#Rule 2</a:t>
            </a:r>
            <a:endParaRPr b="1" i="0" sz="1400" u="none" cap="none" strike="noStrike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419100" y="3665325"/>
            <a:ext cx="840000" cy="275400"/>
          </a:xfrm>
          <a:prstGeom prst="snipRoundRect">
            <a:avLst>
              <a:gd fmla="val 0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#Rule3</a:t>
            </a:r>
            <a:endParaRPr b="1" i="0" sz="1400" u="none" cap="none" strike="noStrike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6107475" y="5259800"/>
            <a:ext cx="2306700" cy="813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 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Compile</a:t>
            </a:r>
            <a:endParaRPr b="0" i="0" sz="2200" u="none" cap="none" strike="noStrike">
              <a:solidFill>
                <a:srgbClr val="2D2DB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→ object</a:t>
            </a:r>
            <a:endParaRPr b="0" i="0" sz="2200" u="none" cap="none" strike="noStrike">
              <a:solidFill>
                <a:srgbClr val="2D2DB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6559200" y="1784150"/>
            <a:ext cx="2306700" cy="813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-o </a:t>
            </a:r>
            <a:r>
              <a:rPr b="0" i="0" lang="en-US" sz="2200" u="none" cap="none" strike="noStrike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Link</a:t>
            </a:r>
            <a:endParaRPr b="0" i="0" sz="2200" u="none" cap="none" strike="noStrike">
              <a:solidFill>
                <a:srgbClr val="2D2DB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→ object</a:t>
            </a:r>
            <a:endParaRPr b="0" i="0" sz="2200" u="none" cap="none" strike="noStrike">
              <a:solidFill>
                <a:srgbClr val="2D2DB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2917175" y="2758800"/>
            <a:ext cx="1572300" cy="36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0" y="2035775"/>
            <a:ext cx="367200" cy="3672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i="0" sz="1800" u="none" cap="none" strike="noStrike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0" y="4916200"/>
            <a:ext cx="367200" cy="3672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1800" u="none" cap="none" strike="noStrike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0" y="3619425"/>
            <a:ext cx="367200" cy="367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i="0" sz="1800" u="none" cap="none" strike="noStrike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1259100" y="2758800"/>
            <a:ext cx="367200" cy="3672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i="0" sz="1800" u="none" cap="none" strike="noStrike">
              <a:solidFill>
                <a:srgbClr val="351C7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3324725" y="3002975"/>
            <a:ext cx="757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</a:t>
            </a:r>
            <a:endParaRPr b="0" i="0" sz="21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9"/>
          <p:cNvSpPr txBox="1"/>
          <p:nvPr/>
        </p:nvSpPr>
        <p:spPr>
          <a:xfrm>
            <a:off x="869100" y="5198400"/>
            <a:ext cx="757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b="0" i="0" sz="21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4" name="Google Shape;244;p9"/>
          <p:cNvCxnSpPr/>
          <p:nvPr/>
        </p:nvCxnSpPr>
        <p:spPr>
          <a:xfrm>
            <a:off x="869100" y="5616175"/>
            <a:ext cx="757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p9"/>
          <p:cNvSpPr txBox="1"/>
          <p:nvPr/>
        </p:nvSpPr>
        <p:spPr>
          <a:xfrm>
            <a:off x="869100" y="3940975"/>
            <a:ext cx="757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b="0" i="0" sz="21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6" name="Google Shape;246;p9"/>
          <p:cNvCxnSpPr/>
          <p:nvPr/>
        </p:nvCxnSpPr>
        <p:spPr>
          <a:xfrm>
            <a:off x="869100" y="4358750"/>
            <a:ext cx="757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p9"/>
          <p:cNvSpPr txBox="1"/>
          <p:nvPr/>
        </p:nvSpPr>
        <p:spPr>
          <a:xfrm>
            <a:off x="367200" y="2632475"/>
            <a:ext cx="757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b="0" i="0" sz="21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8" name="Google Shape;248;p9"/>
          <p:cNvCxnSpPr/>
          <p:nvPr/>
        </p:nvCxnSpPr>
        <p:spPr>
          <a:xfrm>
            <a:off x="367200" y="3050250"/>
            <a:ext cx="757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f9e963d4f_1_5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Lab </a:t>
            </a:r>
            <a:r>
              <a:rPr b="1" lang="en-US">
                <a:solidFill>
                  <a:srgbClr val="FF0000"/>
                </a:solidFill>
              </a:rPr>
              <a:t>1</a:t>
            </a:r>
            <a:r>
              <a:rPr lang="en-US"/>
              <a:t> </a:t>
            </a:r>
            <a:r>
              <a:rPr i="1" lang="en-US" sz="3000">
                <a:solidFill>
                  <a:srgbClr val="0000FF"/>
                </a:solidFill>
              </a:rPr>
              <a:t>Practical </a:t>
            </a:r>
            <a:r>
              <a:rPr i="1" lang="en-US" sz="3000">
                <a:solidFill>
                  <a:srgbClr val="0000FF"/>
                </a:solidFill>
              </a:rPr>
              <a:t>Session 1</a:t>
            </a:r>
            <a:endParaRPr i="1" sz="3000">
              <a:solidFill>
                <a:srgbClr val="0000FF"/>
              </a:solidFill>
            </a:endParaRPr>
          </a:p>
        </p:txBody>
      </p:sp>
      <p:sp>
        <p:nvSpPr>
          <p:cNvPr id="255" name="Google Shape;255;g2df9e963d4f_1_5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acifico"/>
                <a:ea typeface="Pacifico"/>
                <a:cs typeface="Pacifico"/>
                <a:sym typeface="Pacifico"/>
              </a:rPr>
              <a:t>1-</a:t>
            </a:r>
            <a:r>
              <a:rPr lang="en-US" sz="3500">
                <a:latin typeface="Pacifico"/>
                <a:ea typeface="Pacifico"/>
                <a:cs typeface="Pacifico"/>
                <a:sym typeface="Pacifico"/>
              </a:rPr>
              <a:t>Lets write our 1st make File</a:t>
            </a:r>
            <a:endParaRPr sz="35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56" name="Google Shape;256;g2df9e963d4f_1_57"/>
          <p:cNvSpPr/>
          <p:nvPr/>
        </p:nvSpPr>
        <p:spPr>
          <a:xfrm>
            <a:off x="300500" y="3894213"/>
            <a:ext cx="651300" cy="44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g2df9e963d4f_1_57"/>
          <p:cNvSpPr txBox="1"/>
          <p:nvPr/>
        </p:nvSpPr>
        <p:spPr>
          <a:xfrm>
            <a:off x="951800" y="5545950"/>
            <a:ext cx="7864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i="0" lang="en-US" sz="16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-o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 specify executable file name (Compile and link)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compile only (no linking)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2df9e963d4f_1_57"/>
          <p:cNvPicPr preferRelativeResize="0"/>
          <p:nvPr/>
        </p:nvPicPr>
        <p:blipFill rotWithShape="1">
          <a:blip r:embed="rId3">
            <a:alphaModFix/>
          </a:blip>
          <a:srcRect b="0" l="43113" r="0" t="0"/>
          <a:stretch/>
        </p:blipFill>
        <p:spPr>
          <a:xfrm>
            <a:off x="1102745" y="2960725"/>
            <a:ext cx="4318399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df9e963d4f_1_57"/>
          <p:cNvSpPr txBox="1"/>
          <p:nvPr/>
        </p:nvSpPr>
        <p:spPr>
          <a:xfrm>
            <a:off x="5772775" y="2960725"/>
            <a:ext cx="32988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i="0" lang="en-US" sz="16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g++ </a:t>
            </a:r>
            <a:endParaRPr b="1" i="0" sz="1600" u="none" cap="none" strike="noStrike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Compile and link c++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build c &amp; c++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cannot link c++ files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df9e963d4f_1_6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F0000"/>
                </a:solidFill>
              </a:rPr>
              <a:t>Continue . .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lang="en-US">
                <a:solidFill>
                  <a:srgbClr val="FF0000"/>
                </a:solidFill>
              </a:rPr>
              <a:t>Lab </a:t>
            </a:r>
            <a:r>
              <a:rPr b="1" lang="en-US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  </a:t>
            </a:r>
            <a:r>
              <a:rPr lang="en-US" sz="35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2-Build Project</a:t>
            </a:r>
            <a:endParaRPr/>
          </a:p>
        </p:txBody>
      </p:sp>
      <p:pic>
        <p:nvPicPr>
          <p:cNvPr id="266" name="Google Shape;266;g2df9e963d4f_1_67"/>
          <p:cNvPicPr preferRelativeResize="0"/>
          <p:nvPr/>
        </p:nvPicPr>
        <p:blipFill rotWithShape="1">
          <a:blip r:embed="rId3">
            <a:alphaModFix/>
          </a:blip>
          <a:srcRect b="5507" l="2657" r="0" t="0"/>
          <a:stretch/>
        </p:blipFill>
        <p:spPr>
          <a:xfrm>
            <a:off x="2649100" y="3294987"/>
            <a:ext cx="3845800" cy="9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2df9e963d4f_1_67"/>
          <p:cNvPicPr preferRelativeResize="0"/>
          <p:nvPr/>
        </p:nvPicPr>
        <p:blipFill rotWithShape="1">
          <a:blip r:embed="rId4">
            <a:alphaModFix/>
          </a:blip>
          <a:srcRect b="0" l="0" r="0" t="15633"/>
          <a:stretch/>
        </p:blipFill>
        <p:spPr>
          <a:xfrm>
            <a:off x="3289400" y="5767100"/>
            <a:ext cx="4753900" cy="6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2df9e963d4f_1_67"/>
          <p:cNvSpPr txBox="1"/>
          <p:nvPr/>
        </p:nvSpPr>
        <p:spPr>
          <a:xfrm>
            <a:off x="929225" y="4706650"/>
            <a:ext cx="8400300" cy="912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</a:t>
            </a:r>
            <a:r>
              <a:rPr b="0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make after build without 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any change,</a:t>
            </a:r>
            <a:r>
              <a:rPr b="0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may get this message</a:t>
            </a:r>
            <a:endParaRPr b="0" i="1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g2df9e963d4f_1_67"/>
          <p:cNvSpPr/>
          <p:nvPr/>
        </p:nvSpPr>
        <p:spPr>
          <a:xfrm>
            <a:off x="3247650" y="6074525"/>
            <a:ext cx="4753800" cy="42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g2df9e963d4f_1_67"/>
          <p:cNvSpPr txBox="1"/>
          <p:nvPr/>
        </p:nvSpPr>
        <p:spPr>
          <a:xfrm>
            <a:off x="220000" y="2004425"/>
            <a:ext cx="7563600" cy="1143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Commands:</a:t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</a:t>
            </a:r>
            <a:r>
              <a:rPr b="0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#build any file name is </a:t>
            </a:r>
            <a:r>
              <a:rPr b="0" i="0" lang="en-US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makefile.mk</a:t>
            </a:r>
            <a:endParaRPr b="0" i="0" sz="2000" u="none" cap="none" strike="noStrike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-f filena</a:t>
            </a:r>
            <a:r>
              <a:rPr b="0" i="0" lang="en-US" sz="2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me.mk </a:t>
            </a:r>
            <a:r>
              <a:rPr b="0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If file name is not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makefile” or “Makefile”</a:t>
            </a:r>
            <a:endParaRPr b="0" i="0" sz="22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g2df9e963d4f_1_67"/>
          <p:cNvSpPr/>
          <p:nvPr/>
        </p:nvSpPr>
        <p:spPr>
          <a:xfrm>
            <a:off x="1789625" y="3549400"/>
            <a:ext cx="651300" cy="44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g2df9e963d4f_1_67"/>
          <p:cNvSpPr/>
          <p:nvPr/>
        </p:nvSpPr>
        <p:spPr>
          <a:xfrm>
            <a:off x="2354075" y="5858750"/>
            <a:ext cx="651300" cy="44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ff8fd9422_0_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rgbClr val="FF0000"/>
                </a:solidFill>
              </a:rPr>
              <a:t>Continue . .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lang="en-US">
                <a:solidFill>
                  <a:srgbClr val="FF0000"/>
                </a:solidFill>
              </a:rPr>
              <a:t>Lab 1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3600">
                <a:solidFill>
                  <a:srgbClr val="FF0000"/>
                </a:solidFill>
              </a:rPr>
              <a:t>- -  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3700">
                <a:solidFill>
                  <a:srgbClr val="0000FF"/>
                </a:solidFill>
                <a:latin typeface="Pacifico"/>
                <a:ea typeface="Pacifico"/>
                <a:cs typeface="Pacifico"/>
                <a:sym typeface="Pacifico"/>
              </a:rPr>
              <a:t>3-A</a:t>
            </a:r>
            <a:r>
              <a:rPr lang="en-US" sz="3700">
                <a:solidFill>
                  <a:srgbClr val="0000FF"/>
                </a:solidFill>
                <a:latin typeface="Pacifico"/>
                <a:ea typeface="Pacifico"/>
                <a:cs typeface="Pacifico"/>
                <a:sym typeface="Pacifico"/>
              </a:rPr>
              <a:t>dd a variable</a:t>
            </a:r>
            <a:endParaRPr sz="3700">
              <a:solidFill>
                <a:srgbClr val="0000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79" name="Google Shape;279;g2dff8fd9422_0_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0" name="Google Shape;280;g2dff8fd9422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975" y="2014538"/>
            <a:ext cx="7324725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2dff8fd9422_0_10"/>
          <p:cNvSpPr/>
          <p:nvPr/>
        </p:nvSpPr>
        <p:spPr>
          <a:xfrm>
            <a:off x="1387525" y="2042450"/>
            <a:ext cx="1018500" cy="502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g2dff8fd9422_0_10"/>
          <p:cNvSpPr/>
          <p:nvPr/>
        </p:nvSpPr>
        <p:spPr>
          <a:xfrm>
            <a:off x="2097075" y="3177750"/>
            <a:ext cx="1018500" cy="502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g2dff8fd9422_0_10"/>
          <p:cNvSpPr/>
          <p:nvPr/>
        </p:nvSpPr>
        <p:spPr>
          <a:xfrm>
            <a:off x="2097075" y="4313050"/>
            <a:ext cx="1018500" cy="502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g2dff8fd9422_0_10"/>
          <p:cNvSpPr/>
          <p:nvPr/>
        </p:nvSpPr>
        <p:spPr>
          <a:xfrm>
            <a:off x="2097075" y="5448350"/>
            <a:ext cx="1018500" cy="5025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ff8fd9422_0_2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1" name="Google Shape;291;g2dff8fd9422_0_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rgbClr val="FF0000"/>
                </a:solidFill>
              </a:rPr>
              <a:t>Continue . .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lang="en-US">
                <a:solidFill>
                  <a:srgbClr val="FF0000"/>
                </a:solidFill>
              </a:rPr>
              <a:t>Lab 1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3600">
                <a:solidFill>
                  <a:srgbClr val="FF0000"/>
                </a:solidFill>
              </a:rPr>
              <a:t>- - 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3700">
                <a:solidFill>
                  <a:srgbClr val="0000FF"/>
                </a:solidFill>
                <a:latin typeface="Pacifico"/>
                <a:ea typeface="Pacifico"/>
                <a:cs typeface="Pacifico"/>
                <a:sym typeface="Pacifico"/>
              </a:rPr>
              <a:t>4-Add C</a:t>
            </a:r>
            <a:r>
              <a:rPr lang="en-US" sz="3700">
                <a:solidFill>
                  <a:srgbClr val="0000FF"/>
                </a:solidFill>
                <a:latin typeface="Pacifico"/>
                <a:ea typeface="Pacifico"/>
                <a:cs typeface="Pacifico"/>
                <a:sym typeface="Pacifico"/>
              </a:rPr>
              <a:t>lean Rule</a:t>
            </a:r>
            <a:endParaRPr sz="3700">
              <a:solidFill>
                <a:srgbClr val="0000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292" name="Google Shape;292;g2dff8fd9422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2538" y="5689325"/>
            <a:ext cx="5490274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2dff8fd9422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888" y="1819275"/>
            <a:ext cx="385762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2dff8fd9422_0_21"/>
          <p:cNvSpPr/>
          <p:nvPr/>
        </p:nvSpPr>
        <p:spPr>
          <a:xfrm>
            <a:off x="616825" y="4326625"/>
            <a:ext cx="1558800" cy="7122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g2dff8fd9422_0_21"/>
          <p:cNvSpPr/>
          <p:nvPr/>
        </p:nvSpPr>
        <p:spPr>
          <a:xfrm>
            <a:off x="4063200" y="5689325"/>
            <a:ext cx="814800" cy="4068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g2dff8fd9422_0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7988" y="1752600"/>
            <a:ext cx="372427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2dff8fd9422_0_21"/>
          <p:cNvSpPr/>
          <p:nvPr/>
        </p:nvSpPr>
        <p:spPr>
          <a:xfrm>
            <a:off x="4878000" y="4155600"/>
            <a:ext cx="1718700" cy="12546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dff8fd9422_0_3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4" name="Google Shape;304;g2dff8fd9422_0_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rgbClr val="FF0000"/>
                </a:solidFill>
              </a:rPr>
              <a:t>Continue . .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lang="en-US">
                <a:solidFill>
                  <a:srgbClr val="FF0000"/>
                </a:solidFill>
              </a:rPr>
              <a:t>Lab 1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3600">
                <a:solidFill>
                  <a:srgbClr val="FF0000"/>
                </a:solidFill>
              </a:rPr>
              <a:t>- - - </a:t>
            </a:r>
            <a:r>
              <a:rPr lang="en-US" sz="3700">
                <a:solidFill>
                  <a:srgbClr val="0000FF"/>
                </a:solidFill>
                <a:latin typeface="Pacifico"/>
                <a:ea typeface="Pacifico"/>
                <a:cs typeface="Pacifico"/>
                <a:sym typeface="Pacifico"/>
              </a:rPr>
              <a:t>5-Add PHONY</a:t>
            </a:r>
            <a:r>
              <a:rPr lang="en-US">
                <a:solidFill>
                  <a:schemeClr val="dk1"/>
                </a:solidFill>
              </a:rPr>
              <a:t> </a:t>
            </a:r>
            <a:endParaRPr sz="37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5" name="Google Shape;305;g2dff8fd9422_0_35"/>
          <p:cNvPicPr preferRelativeResize="0"/>
          <p:nvPr/>
        </p:nvPicPr>
        <p:blipFill rotWithShape="1">
          <a:blip r:embed="rId3">
            <a:alphaModFix/>
          </a:blip>
          <a:srcRect b="0" l="0" r="7611" t="0"/>
          <a:stretch/>
        </p:blipFill>
        <p:spPr>
          <a:xfrm>
            <a:off x="4827875" y="3739963"/>
            <a:ext cx="4309624" cy="12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dff8fd9422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75" y="1851725"/>
            <a:ext cx="367665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dff8fd9422_0_35"/>
          <p:cNvSpPr/>
          <p:nvPr/>
        </p:nvSpPr>
        <p:spPr>
          <a:xfrm>
            <a:off x="4072588" y="4158525"/>
            <a:ext cx="651300" cy="44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"/>
          <p:cNvSpPr txBox="1"/>
          <p:nvPr/>
        </p:nvSpPr>
        <p:spPr>
          <a:xfrm>
            <a:off x="446087" y="3810000"/>
            <a:ext cx="4248150" cy="2667000"/>
          </a:xfrm>
          <a:prstGeom prst="rect">
            <a:avLst/>
          </a:prstGeom>
          <a:solidFill>
            <a:srgbClr val="FFC000">
              <a:alpha val="25098"/>
            </a:srgbClr>
          </a:solidFill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FF3300"/>
                </a:solidFill>
              </a:rPr>
              <a:t>Macros</a:t>
            </a:r>
            <a:endParaRPr b="1"/>
          </a:p>
        </p:txBody>
      </p:sp>
      <p:sp>
        <p:nvSpPr>
          <p:cNvPr id="314" name="Google Shape;314;p11"/>
          <p:cNvSpPr txBox="1"/>
          <p:nvPr>
            <p:ph idx="1" type="body"/>
          </p:nvPr>
        </p:nvSpPr>
        <p:spPr>
          <a:xfrm>
            <a:off x="446087" y="1337125"/>
            <a:ext cx="8497800" cy="5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/>
          </a:p>
          <a:p>
            <a:pPr indent="-33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Macros are used to simplify and automate</a:t>
            </a:r>
            <a:endParaRPr sz="3100"/>
          </a:p>
          <a:p>
            <a:pPr indent="-2730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used like constants in programs</a:t>
            </a:r>
            <a:endParaRPr sz="2600"/>
          </a:p>
          <a:p>
            <a:pPr indent="-336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compress identical dependencies and use built-in macros to get another (shorter) equivalent makefile :</a:t>
            </a:r>
            <a:endParaRPr sz="31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testdate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TestDate.o Date.o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–o $@ TestDate.o Date.o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Date.o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Date.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cpp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Date.h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gcc –c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&amp;&lt;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15" name="Google Shape;315;p11"/>
          <p:cNvGrpSpPr/>
          <p:nvPr/>
        </p:nvGrpSpPr>
        <p:grpSpPr>
          <a:xfrm>
            <a:off x="1806925" y="4044037"/>
            <a:ext cx="6858000" cy="995363"/>
            <a:chOff x="1752600" y="4011613"/>
            <a:chExt cx="6858000" cy="995363"/>
          </a:xfrm>
        </p:grpSpPr>
        <p:sp>
          <p:nvSpPr>
            <p:cNvPr id="316" name="Google Shape;316;p11"/>
            <p:cNvSpPr/>
            <p:nvPr/>
          </p:nvSpPr>
          <p:spPr>
            <a:xfrm>
              <a:off x="1752600" y="4327650"/>
              <a:ext cx="335400" cy="315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11"/>
            <p:cNvSpPr txBox="1"/>
            <p:nvPr/>
          </p:nvSpPr>
          <p:spPr>
            <a:xfrm>
              <a:off x="5105400" y="4011613"/>
              <a:ext cx="3505200" cy="933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Macro </a:t>
              </a:r>
              <a:r>
                <a:rPr b="0" i="0" lang="en-US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$@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Represents the name of output file.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$@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testdate</a:t>
              </a:r>
              <a:endParaRPr b="1" i="0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2030900" y="4615101"/>
              <a:ext cx="3074501" cy="391875"/>
            </a:xfrm>
            <a:custGeom>
              <a:rect b="b" l="l" r="r" t="t"/>
              <a:pathLst>
                <a:path extrusionOk="0" h="206" w="1886">
                  <a:moveTo>
                    <a:pt x="1886" y="28"/>
                  </a:moveTo>
                  <a:cubicBezTo>
                    <a:pt x="1805" y="43"/>
                    <a:pt x="1642" y="92"/>
                    <a:pt x="1398" y="118"/>
                  </a:cubicBezTo>
                  <a:cubicBezTo>
                    <a:pt x="1154" y="144"/>
                    <a:pt x="656" y="206"/>
                    <a:pt x="423" y="186"/>
                  </a:cubicBezTo>
                  <a:cubicBezTo>
                    <a:pt x="190" y="166"/>
                    <a:pt x="88" y="3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9" name="Google Shape;319;p11"/>
          <p:cNvGrpSpPr/>
          <p:nvPr/>
        </p:nvGrpSpPr>
        <p:grpSpPr>
          <a:xfrm>
            <a:off x="1853450" y="4963200"/>
            <a:ext cx="7116275" cy="1036650"/>
            <a:chOff x="1799125" y="4953000"/>
            <a:chExt cx="7116275" cy="1036650"/>
          </a:xfrm>
        </p:grpSpPr>
        <p:sp>
          <p:nvSpPr>
            <p:cNvPr id="320" name="Google Shape;320;p11"/>
            <p:cNvSpPr/>
            <p:nvPr/>
          </p:nvSpPr>
          <p:spPr>
            <a:xfrm>
              <a:off x="1799125" y="5298925"/>
              <a:ext cx="340200" cy="3375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" name="Google Shape;321;p11"/>
            <p:cNvSpPr txBox="1"/>
            <p:nvPr/>
          </p:nvSpPr>
          <p:spPr>
            <a:xfrm>
              <a:off x="5105400" y="4953000"/>
              <a:ext cx="3810000" cy="933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Macro </a:t>
              </a:r>
              <a:r>
                <a:rPr b="0" i="0" lang="en-US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$&lt;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Represents</a:t>
              </a:r>
              <a:r>
                <a:rPr b="0" i="0" lang="en-US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600" u="none" cap="none" strike="noStrike">
                  <a:solidFill>
                    <a:srgbClr val="3B4045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filename of the first prerequisite.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$&lt;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Date.cpp</a:t>
              </a:r>
              <a:endParaRPr b="1" i="0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2067175" y="5612625"/>
              <a:ext cx="3038223" cy="377025"/>
            </a:xfrm>
            <a:custGeom>
              <a:rect b="b" l="l" r="r" t="t"/>
              <a:pathLst>
                <a:path extrusionOk="0" h="206" w="1886">
                  <a:moveTo>
                    <a:pt x="1886" y="28"/>
                  </a:moveTo>
                  <a:cubicBezTo>
                    <a:pt x="1805" y="43"/>
                    <a:pt x="1642" y="92"/>
                    <a:pt x="1398" y="118"/>
                  </a:cubicBezTo>
                  <a:cubicBezTo>
                    <a:pt x="1154" y="144"/>
                    <a:pt x="656" y="206"/>
                    <a:pt x="423" y="186"/>
                  </a:cubicBezTo>
                  <a:cubicBezTo>
                    <a:pt x="190" y="166"/>
                    <a:pt x="88" y="3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23" name="Google Shape;323;p11"/>
          <p:cNvSpPr txBox="1"/>
          <p:nvPr/>
        </p:nvSpPr>
        <p:spPr>
          <a:xfrm>
            <a:off x="446075" y="3719875"/>
            <a:ext cx="1453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Hand Side</a:t>
            </a:r>
            <a:endParaRPr b="0" i="0" sz="1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1"/>
          <p:cNvSpPr txBox="1"/>
          <p:nvPr/>
        </p:nvSpPr>
        <p:spPr>
          <a:xfrm>
            <a:off x="1997225" y="3719875"/>
            <a:ext cx="2283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Hand Side</a:t>
            </a:r>
            <a:endParaRPr b="0" i="0" sz="1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0000"/>
                </a:solidFill>
              </a:rPr>
              <a:t>Motivation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457200" y="19050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>
                <a:solidFill>
                  <a:srgbClr val="FF0000"/>
                </a:solidFill>
              </a:rPr>
              <a:t>Why should we learn build tools ?</a:t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  Previous approach        </a:t>
            </a:r>
            <a:r>
              <a:rPr lang="en-US" sz="2800">
                <a:solidFill>
                  <a:srgbClr val="2D2DB9"/>
                </a:solidFill>
              </a:rPr>
              <a:t>Build </a:t>
            </a:r>
            <a:r>
              <a:rPr b="0" i="0" lang="en-US" sz="2800" u="none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</a:t>
            </a:r>
            <a:r>
              <a:rPr lang="en-US" sz="2800">
                <a:solidFill>
                  <a:srgbClr val="2D2DB9"/>
                </a:solidFill>
              </a:rPr>
              <a:t>P</a:t>
            </a:r>
            <a:r>
              <a:rPr b="0" i="0" lang="en-US" sz="2800" u="none">
                <a:solidFill>
                  <a:srgbClr val="2D2D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rograms 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rgbClr val="FF3300"/>
                </a:solidFill>
              </a:rPr>
              <a:t>Source Files</a:t>
            </a:r>
            <a:endParaRPr b="1" i="0" sz="2000" u="none">
              <a:solidFill>
                <a:srgbClr val="FF3300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/>
              <a:t>    .cpp .hpp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g++ -c hello World.cpp hello.cpp</a:t>
            </a: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g++ -o main.exe helloWorld.o hello.o</a:t>
            </a:r>
            <a:r>
              <a:rPr lang="en-US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1" sz="2400"/>
          </a:p>
        </p:txBody>
      </p:sp>
      <p:sp>
        <p:nvSpPr>
          <p:cNvPr id="104" name="Google Shape;104;p2"/>
          <p:cNvSpPr/>
          <p:nvPr/>
        </p:nvSpPr>
        <p:spPr>
          <a:xfrm>
            <a:off x="3722225" y="3446225"/>
            <a:ext cx="1383900" cy="757800"/>
          </a:xfrm>
          <a:prstGeom prst="rect">
            <a:avLst/>
          </a:prstGeom>
          <a:solidFill>
            <a:srgbClr val="FFC000">
              <a:alpha val="25098"/>
            </a:srgbClr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g++</a:t>
            </a:r>
            <a:endParaRPr b="1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776475" y="3540575"/>
            <a:ext cx="784500" cy="56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16325" y="2736425"/>
            <a:ext cx="3405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3923275" y="2736425"/>
            <a:ext cx="3405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5230713" y="3540575"/>
            <a:ext cx="784500" cy="56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33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6139800" y="3475325"/>
            <a:ext cx="10296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.exe</a:t>
            </a:r>
            <a:endParaRPr b="0" i="0" sz="3200" u="none" cap="none" strike="noStrike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956825" y="3475325"/>
            <a:ext cx="1658400" cy="699600"/>
          </a:xfrm>
          <a:prstGeom prst="rect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702875" y="5120875"/>
            <a:ext cx="7755300" cy="940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1" marL="28575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single lines using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commands</a:t>
            </a:r>
            <a:endParaRPr b="0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files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ff8fd9422_0_54"/>
          <p:cNvSpPr txBox="1"/>
          <p:nvPr/>
        </p:nvSpPr>
        <p:spPr>
          <a:xfrm>
            <a:off x="486600" y="1752600"/>
            <a:ext cx="4248300" cy="822900"/>
          </a:xfrm>
          <a:prstGeom prst="rect">
            <a:avLst/>
          </a:prstGeom>
          <a:solidFill>
            <a:srgbClr val="FFC000">
              <a:alpha val="25098"/>
            </a:srgbClr>
          </a:solidFill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g2dff8fd9422_0_54"/>
          <p:cNvSpPr txBox="1"/>
          <p:nvPr>
            <p:ph idx="1" type="body"/>
          </p:nvPr>
        </p:nvSpPr>
        <p:spPr>
          <a:xfrm>
            <a:off x="376350" y="1334550"/>
            <a:ext cx="8497800" cy="2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TestDate.o: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Testdate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cpp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Date.h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gcc –c $*.cpp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g2dff8fd9422_0_5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FF3300"/>
                </a:solidFill>
              </a:rPr>
              <a:t>Macros</a:t>
            </a:r>
            <a:endParaRPr b="1"/>
          </a:p>
        </p:txBody>
      </p:sp>
      <p:grpSp>
        <p:nvGrpSpPr>
          <p:cNvPr id="332" name="Google Shape;332;g2dff8fd9422_0_54"/>
          <p:cNvGrpSpPr/>
          <p:nvPr/>
        </p:nvGrpSpPr>
        <p:grpSpPr>
          <a:xfrm>
            <a:off x="1727400" y="1684575"/>
            <a:ext cx="7116275" cy="1036650"/>
            <a:chOff x="1799125" y="4953000"/>
            <a:chExt cx="7116275" cy="1036650"/>
          </a:xfrm>
        </p:grpSpPr>
        <p:sp>
          <p:nvSpPr>
            <p:cNvPr id="333" name="Google Shape;333;g2dff8fd9422_0_54"/>
            <p:cNvSpPr/>
            <p:nvPr/>
          </p:nvSpPr>
          <p:spPr>
            <a:xfrm>
              <a:off x="1799125" y="5298925"/>
              <a:ext cx="316200" cy="3138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g2dff8fd9422_0_54"/>
            <p:cNvSpPr txBox="1"/>
            <p:nvPr/>
          </p:nvSpPr>
          <p:spPr>
            <a:xfrm>
              <a:off x="5105400" y="4953000"/>
              <a:ext cx="3810000" cy="1036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Macro </a:t>
              </a:r>
              <a:r>
                <a:rPr b="0" i="0" lang="en-US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$*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represents </a:t>
              </a:r>
              <a:r>
                <a:rPr b="0" i="0" lang="en-US" sz="16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target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prefixes: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$*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TestDate, if target is TestDate.o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$*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 Date, if target is Date.o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2dff8fd9422_0_54"/>
            <p:cNvSpPr/>
            <p:nvPr/>
          </p:nvSpPr>
          <p:spPr>
            <a:xfrm>
              <a:off x="2008725" y="5612725"/>
              <a:ext cx="3096675" cy="376925"/>
            </a:xfrm>
            <a:custGeom>
              <a:rect b="b" l="l" r="r" t="t"/>
              <a:pathLst>
                <a:path extrusionOk="0" h="206" w="1886">
                  <a:moveTo>
                    <a:pt x="1886" y="28"/>
                  </a:moveTo>
                  <a:cubicBezTo>
                    <a:pt x="1805" y="43"/>
                    <a:pt x="1642" y="92"/>
                    <a:pt x="1398" y="118"/>
                  </a:cubicBezTo>
                  <a:cubicBezTo>
                    <a:pt x="1154" y="144"/>
                    <a:pt x="656" y="206"/>
                    <a:pt x="423" y="186"/>
                  </a:cubicBezTo>
                  <a:cubicBezTo>
                    <a:pt x="190" y="166"/>
                    <a:pt x="88" y="3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36" name="Google Shape;336;g2dff8fd9422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050" y="2816598"/>
            <a:ext cx="7603899" cy="122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2dff8fd9422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9650" y="4136775"/>
            <a:ext cx="31908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dff8fd9422_0_74"/>
          <p:cNvSpPr txBox="1"/>
          <p:nvPr>
            <p:ph idx="1" type="body"/>
          </p:nvPr>
        </p:nvSpPr>
        <p:spPr>
          <a:xfrm>
            <a:off x="685800" y="1873875"/>
            <a:ext cx="7772400" cy="4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To avoid making build rule for each object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acts as for loop , applied for each object dependency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% replaces with file name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44" name="Google Shape;344;g2dff8fd9422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628900"/>
            <a:ext cx="31908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2dff8fd9422_0_7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solidFill>
                  <a:srgbClr val="FF3300"/>
                </a:solidFill>
              </a:rPr>
              <a:t>Generic Rules</a:t>
            </a:r>
            <a:endParaRPr b="1" sz="4000">
              <a:solidFill>
                <a:schemeClr val="dk1"/>
              </a:solidFill>
            </a:endParaRPr>
          </a:p>
        </p:txBody>
      </p:sp>
      <p:cxnSp>
        <p:nvCxnSpPr>
          <p:cNvPr id="346" name="Google Shape;346;g2dff8fd9422_0_74"/>
          <p:cNvCxnSpPr/>
          <p:nvPr/>
        </p:nvCxnSpPr>
        <p:spPr>
          <a:xfrm flipH="1" rot="10800000">
            <a:off x="1223500" y="4078425"/>
            <a:ext cx="1556100" cy="1220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g2dff8fd9422_0_74"/>
          <p:cNvCxnSpPr/>
          <p:nvPr/>
        </p:nvCxnSpPr>
        <p:spPr>
          <a:xfrm rot="10800000">
            <a:off x="1196775" y="4091700"/>
            <a:ext cx="1582800" cy="1207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8" name="Google Shape;348;g2dff8fd9422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1650" y="2745400"/>
            <a:ext cx="424815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2dff8fd9422_0_74"/>
          <p:cNvSpPr/>
          <p:nvPr/>
        </p:nvSpPr>
        <p:spPr>
          <a:xfrm>
            <a:off x="3988500" y="4232013"/>
            <a:ext cx="651300" cy="44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dff8fd9422_0_8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0000"/>
                </a:solidFill>
              </a:rPr>
              <a:t>Lab </a:t>
            </a:r>
            <a:r>
              <a:rPr b="1" lang="en-US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i="1" lang="en-US" sz="3000">
                <a:solidFill>
                  <a:srgbClr val="0000FF"/>
                </a:solidFill>
              </a:rPr>
              <a:t>Practice Session 2</a:t>
            </a:r>
            <a:r>
              <a:rPr lang="en-US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56" name="Google Shape;356;g2dff8fd9422_0_8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acifico"/>
                <a:ea typeface="Pacifico"/>
                <a:cs typeface="Pacifico"/>
                <a:sym typeface="Pacifico"/>
              </a:rPr>
              <a:t>Make you make file &amp; use the following:</a:t>
            </a:r>
            <a:endParaRPr sz="3500">
              <a:latin typeface="Pacifico"/>
              <a:ea typeface="Pacifico"/>
              <a:cs typeface="Pacifico"/>
              <a:sym typeface="Pacifico"/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500"/>
              <a:buFont typeface="Pacifico"/>
              <a:buAutoNum type="arabicPeriod"/>
            </a:pPr>
            <a:r>
              <a:rPr lang="en-US" sz="3500">
                <a:latin typeface="Pacifico"/>
                <a:ea typeface="Pacifico"/>
                <a:cs typeface="Pacifico"/>
                <a:sym typeface="Pacifico"/>
              </a:rPr>
              <a:t>varabiles</a:t>
            </a:r>
            <a:endParaRPr sz="3500">
              <a:latin typeface="Pacifico"/>
              <a:ea typeface="Pacifico"/>
              <a:cs typeface="Pacifico"/>
              <a:sym typeface="Pacifico"/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acifico"/>
              <a:buAutoNum type="arabicPeriod"/>
            </a:pPr>
            <a:r>
              <a:rPr lang="en-US" sz="3500">
                <a:latin typeface="Pacifico"/>
                <a:ea typeface="Pacifico"/>
                <a:cs typeface="Pacifico"/>
                <a:sym typeface="Pacifico"/>
              </a:rPr>
              <a:t>macros</a:t>
            </a:r>
            <a:endParaRPr sz="3500">
              <a:latin typeface="Pacifico"/>
              <a:ea typeface="Pacifico"/>
              <a:cs typeface="Pacifico"/>
              <a:sym typeface="Pacifico"/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acifico"/>
              <a:buAutoNum type="arabicPeriod"/>
            </a:pPr>
            <a:r>
              <a:rPr lang="en-US" sz="3500">
                <a:latin typeface="Pacifico"/>
                <a:ea typeface="Pacifico"/>
                <a:cs typeface="Pacifico"/>
                <a:sym typeface="Pacifico"/>
              </a:rPr>
              <a:t>pattern rule</a:t>
            </a:r>
            <a:endParaRPr sz="35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 txBox="1"/>
          <p:nvPr>
            <p:ph type="title"/>
          </p:nvPr>
        </p:nvSpPr>
        <p:spPr>
          <a:xfrm>
            <a:off x="844550" y="457200"/>
            <a:ext cx="83058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3300"/>
                </a:solidFill>
              </a:rPr>
              <a:t>Conditional statements - example</a:t>
            </a:r>
            <a:endParaRPr b="1"/>
          </a:p>
        </p:txBody>
      </p:sp>
      <p:sp>
        <p:nvSpPr>
          <p:cNvPr id="362" name="Google Shape;362;p17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 main.o sum.o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gcc –o sum main.o sum.o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main.o: main.c sum.h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gcc –c main.c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#deciding which file to compile to create sum.o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ifeq ($(USE_SUM), 1)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sum.o: sum1.c sum.h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gcc –c sum1.c –o $@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sum.o: sum2.c sum.h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gcc –c sum2.c –o $@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endif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17"/>
          <p:cNvSpPr/>
          <p:nvPr/>
        </p:nvSpPr>
        <p:spPr>
          <a:xfrm>
            <a:off x="533400" y="3364450"/>
            <a:ext cx="3061200" cy="26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457200" y="5542675"/>
            <a:ext cx="1005000" cy="26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457200" y="4568175"/>
            <a:ext cx="870900" cy="26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r>
              <a:rPr b="1" i="0" lang="en-US" sz="4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b="1" i="0" lang="en-US" sz="4000" u="none">
                <a:solidFill>
                  <a:srgbClr val="FF0000"/>
                </a:solidFill>
              </a:rPr>
              <a:t> options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1" name="Google Shape;371;p29"/>
          <p:cNvSpPr txBox="1"/>
          <p:nvPr>
            <p:ph idx="1" type="body"/>
          </p:nvPr>
        </p:nvSpPr>
        <p:spPr>
          <a:xfrm>
            <a:off x="381000" y="914400"/>
            <a:ext cx="8763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-f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filename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the makefile name is not standard</a:t>
            </a:r>
            <a:endParaRPr sz="3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-t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(touch) mark the targets as up to date </a:t>
            </a:r>
            <a:endParaRPr sz="3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-q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(question) are the targets up to date, exits with 0 if true</a:t>
            </a:r>
            <a:endParaRPr sz="3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-n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print the commands to execute but do not execute them</a:t>
            </a:r>
            <a:endParaRPr sz="3400"/>
          </a:p>
          <a:p>
            <a:pPr indent="-342900" lvl="0" marL="3429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200" u="non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i="0" sz="2200" u="non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200" u="non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/* -t, -q, </a:t>
            </a:r>
            <a:r>
              <a:rPr b="1" i="0" lang="en-US" sz="2200" u="none">
                <a:solidFill>
                  <a:srgbClr val="6AA84F"/>
                </a:solidFill>
                <a:latin typeface="Times"/>
                <a:ea typeface="Times"/>
                <a:cs typeface="Times"/>
                <a:sym typeface="Times"/>
              </a:rPr>
              <a:t>and</a:t>
            </a:r>
            <a:r>
              <a:rPr b="1" i="0" lang="en-US" sz="2200" u="non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-n,</a:t>
            </a:r>
            <a:r>
              <a:rPr b="1" i="0" lang="en-US" sz="2200" u="none">
                <a:solidFill>
                  <a:srgbClr val="6AA84F"/>
                </a:solidFill>
              </a:rPr>
              <a:t> cannot be used together * /</a:t>
            </a:r>
            <a:endParaRPr b="1" sz="3400">
              <a:solidFill>
                <a:srgbClr val="6AA84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-s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silent mode : </a:t>
            </a:r>
            <a:r>
              <a:rPr lang="en-US" sz="2600"/>
              <a:t>Don't print commands</a:t>
            </a:r>
            <a:endParaRPr sz="3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600" u="none">
                <a:solidFill>
                  <a:schemeClr val="dk1"/>
                </a:solidFill>
              </a:rPr>
              <a:t>	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-k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keep going – compile all the prerequisites even if not able to link them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!!</a:t>
            </a:r>
            <a:endParaRPr sz="3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FF0000"/>
                </a:solidFill>
              </a:rPr>
              <a:t> VPATH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8" name="Google Shape;378;p31"/>
          <p:cNvSpPr txBox="1"/>
          <p:nvPr>
            <p:ph idx="1" type="body"/>
          </p:nvPr>
        </p:nvSpPr>
        <p:spPr>
          <a:xfrm>
            <a:off x="228600" y="914400"/>
            <a:ext cx="8915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VPATH 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directories to be searched if a file is not found in the current directory.</a:t>
            </a:r>
            <a:endParaRPr b="0" i="0" sz="24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VPATH = 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/*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VPATH = src:../headers *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vpath 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directive (lower case!) – more selective directory search: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vpath 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pattern directory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 vpath %.h headers 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GPATH: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GPATH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if you want targets to be stored in the same directory as their dependencies.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operation</a:t>
            </a: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84" name="Google Shape;384;p12"/>
          <p:cNvSpPr txBox="1"/>
          <p:nvPr>
            <p:ph idx="1" type="body"/>
          </p:nvPr>
        </p:nvSpPr>
        <p:spPr>
          <a:xfrm>
            <a:off x="457200" y="1524000"/>
            <a:ext cx="8486775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Project’s </a:t>
            </a:r>
            <a:r>
              <a:rPr b="0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tree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of </a:t>
            </a:r>
            <a:r>
              <a:rPr b="0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rule is to be created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down the dependency tree to see if there is a target that should be </a:t>
            </a:r>
            <a:r>
              <a:rPr b="0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recreated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file is older than one of its dependencies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recreate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target file 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the action specified,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our 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 up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tree. Consequently, more files may need to be recreated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something is changed, </a:t>
            </a:r>
            <a:r>
              <a:rPr b="0" i="0" lang="en-US" sz="3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linking is usually necessary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target in dependency tree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operation - continued</a:t>
            </a:r>
            <a:endParaRPr/>
          </a:p>
        </p:txBody>
      </p:sp>
      <p:sp>
        <p:nvSpPr>
          <p:cNvPr id="390" name="Google Shape;390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operation ensures 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compilation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when the project structure is written properly</a:t>
            </a:r>
            <a:endParaRPr/>
          </a:p>
          <a:p>
            <a:pPr indent="-285750" lvl="0" marL="3429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write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something like: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testdate: TestDate.c Date.c Date.h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gcc  -o testdate TestDate.c Date.c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which requires 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compilation of all files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something is changed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If Date.cpp changes, why compile TestDate.cpp?</a:t>
            </a:r>
            <a:endParaRPr/>
          </a:p>
        </p:txBody>
      </p:sp>
      <p:sp>
        <p:nvSpPr>
          <p:cNvPr id="391" name="Google Shape;391;p13"/>
          <p:cNvSpPr txBox="1"/>
          <p:nvPr/>
        </p:nvSpPr>
        <p:spPr>
          <a:xfrm>
            <a:off x="609600" y="3465512"/>
            <a:ext cx="8077200" cy="1182687"/>
          </a:xfrm>
          <a:prstGeom prst="rect">
            <a:avLst/>
          </a:prstGeom>
          <a:solidFill>
            <a:srgbClr val="FFC000">
              <a:alpha val="25098"/>
            </a:srgbClr>
          </a:solidFill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parameters to makefile</a:t>
            </a:r>
            <a:endParaRPr/>
          </a:p>
        </p:txBody>
      </p:sp>
      <p:sp>
        <p:nvSpPr>
          <p:cNvPr id="397" name="Google Shape;397;p14"/>
          <p:cNvSpPr txBox="1"/>
          <p:nvPr>
            <p:ph idx="1" type="body"/>
          </p:nvPr>
        </p:nvSpPr>
        <p:spPr>
          <a:xfrm>
            <a:off x="457200" y="1600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can be 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passed to a makefile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specifying them along with their values in the command line.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make PAR1=1 PAR2=soft1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will call the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2 parameters: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assigned the value “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and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assigned the value “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soft1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”. The 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names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should be used within the makefile 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access these variables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(using the usual “$(VAR_NAME)” syntax)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"/>
          <p:cNvSpPr txBox="1"/>
          <p:nvPr>
            <p:ph type="title"/>
          </p:nvPr>
        </p:nvSpPr>
        <p:spPr>
          <a:xfrm>
            <a:off x="1150937" y="304800"/>
            <a:ext cx="7793037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parameters - continued</a:t>
            </a:r>
            <a:endParaRPr/>
          </a:p>
        </p:txBody>
      </p:sp>
      <p:sp>
        <p:nvSpPr>
          <p:cNvPr id="403" name="Google Shape;403;p15"/>
          <p:cNvSpPr txBox="1"/>
          <p:nvPr>
            <p:ph idx="1" type="body"/>
          </p:nvPr>
        </p:nvSpPr>
        <p:spPr>
          <a:xfrm>
            <a:off x="457200" y="1600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a value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 variable 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the makefile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overrides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any value passed from the command line.</a:t>
            </a:r>
            <a:endParaRPr/>
          </a:p>
          <a:p>
            <a:pPr indent="-285750" lvl="0" marL="3429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command line : </a:t>
            </a: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make PAR=1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 the makefile: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PAR = 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 within the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be 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overriding the value sent from the command line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f9e963d4f_1_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Building SW In Industry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18" name="Google Shape;118;g2df9e963d4f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100" y="1832925"/>
            <a:ext cx="6759575" cy="459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df9e963d4f_1_0"/>
          <p:cNvSpPr txBox="1"/>
          <p:nvPr/>
        </p:nvSpPr>
        <p:spPr>
          <a:xfrm>
            <a:off x="304800" y="2234575"/>
            <a:ext cx="14991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7C080"/>
                </a:solidFill>
                <a:latin typeface="Calibri"/>
                <a:ea typeface="Calibri"/>
                <a:cs typeface="Calibri"/>
                <a:sym typeface="Calibri"/>
              </a:rPr>
              <a:t>Thousands of lines </a:t>
            </a:r>
            <a:endParaRPr b="1" i="0" sz="1200" u="none" cap="none" strike="noStrike">
              <a:solidFill>
                <a:srgbClr val="97C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7C080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b="1" i="0" lang="en-US" sz="1200" u="none" cap="none" strike="noStrike">
                <a:solidFill>
                  <a:srgbClr val="AE93BC"/>
                </a:solidFill>
                <a:latin typeface="Calibri"/>
                <a:ea typeface="Calibri"/>
                <a:cs typeface="Calibri"/>
                <a:sym typeface="Calibri"/>
              </a:rPr>
              <a:t>hundreds of files</a:t>
            </a:r>
            <a:endParaRPr b="1" i="0" sz="1200" u="none" cap="none" strike="noStrike">
              <a:solidFill>
                <a:srgbClr val="AE93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df9e963d4f_1_0"/>
          <p:cNvSpPr/>
          <p:nvPr/>
        </p:nvSpPr>
        <p:spPr>
          <a:xfrm>
            <a:off x="304800" y="1901775"/>
            <a:ext cx="2711400" cy="1924200"/>
          </a:xfrm>
          <a:prstGeom prst="rect">
            <a:avLst/>
          </a:prstGeom>
          <a:noFill/>
          <a:ln cap="flat" cmpd="sng" w="28575">
            <a:solidFill>
              <a:srgbClr val="FF33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g2df9e963d4f_1_0"/>
          <p:cNvSpPr txBox="1"/>
          <p:nvPr/>
        </p:nvSpPr>
        <p:spPr>
          <a:xfrm>
            <a:off x="304800" y="1373925"/>
            <a:ext cx="883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</a:t>
            </a:r>
            <a:endParaRPr b="0" i="0" sz="29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8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410" name="Google Shape;410;p18"/>
          <p:cNvSpPr txBox="1"/>
          <p:nvPr>
            <p:ph idx="1" type="body"/>
          </p:nvPr>
        </p:nvSpPr>
        <p:spPr>
          <a:xfrm>
            <a:off x="304800" y="8382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if you have the following source files in some project of yours: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ccountln.h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ccountln.c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fileops.h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fileops.c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process.h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process.c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parser.h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parser.c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could compile every C file and then link the </a:t>
            </a:r>
            <a:r>
              <a:rPr lang="en-US" sz="2400"/>
              <a:t>object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files generated, or use a single command for the entire thing.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becomes unfriendly when the number of files increases; hence, use Makefiles!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you don’t NEED to compile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files explicitly.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9"/>
          <p:cNvSpPr txBox="1"/>
          <p:nvPr>
            <p:ph type="title"/>
          </p:nvPr>
        </p:nvSpPr>
        <p:spPr>
          <a:xfrm>
            <a:off x="685800" y="1682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(2)</a:t>
            </a:r>
            <a:endParaRPr/>
          </a:p>
        </p:txBody>
      </p:sp>
      <p:sp>
        <p:nvSpPr>
          <p:cNvPr id="417" name="Google Shape;417;p19"/>
          <p:cNvSpPr txBox="1"/>
          <p:nvPr>
            <p:ph idx="1" type="body"/>
          </p:nvPr>
        </p:nvSpPr>
        <p:spPr>
          <a:xfrm>
            <a:off x="228600" y="1344612"/>
            <a:ext cx="86106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by one: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-g -Wall -ansi -pedantic -c ccountln.c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-g -Wall -ansi -pedantic -c parser.c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-g -Wall -ansi -pedantic -c fileops.c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-g -Wall -ansi -pedantic -c process.c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will give you four object files that you need to link and produce an executable: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ccountln.o parser.o fileops.o process.o -o ccountln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0"/>
          <p:cNvSpPr txBox="1"/>
          <p:nvPr>
            <p:ph type="title"/>
          </p:nvPr>
        </p:nvSpPr>
        <p:spPr>
          <a:xfrm>
            <a:off x="6477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(3)</a:t>
            </a:r>
            <a:endParaRPr/>
          </a:p>
        </p:txBody>
      </p:sp>
      <p:sp>
        <p:nvSpPr>
          <p:cNvPr id="424" name="Google Shape;424;p20"/>
          <p:cNvSpPr txBox="1"/>
          <p:nvPr>
            <p:ph idx="1" type="body"/>
          </p:nvPr>
        </p:nvSpPr>
        <p:spPr>
          <a:xfrm>
            <a:off x="76200" y="1981200"/>
            <a:ext cx="8915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do this as well: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gcc -g -Wall -ansi -pedantic ccountln.c parser.c fileops.c process.c -o ccountln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typing this all on a command line, again: use a Makefile.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 txBox="1"/>
          <p:nvPr>
            <p:ph type="title"/>
          </p:nvPr>
        </p:nvSpPr>
        <p:spPr>
          <a:xfrm>
            <a:off x="685800" y="841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(4)</a:t>
            </a:r>
            <a:endParaRPr/>
          </a:p>
        </p:txBody>
      </p:sp>
      <p:sp>
        <p:nvSpPr>
          <p:cNvPr id="431" name="Google Shape;431;p21"/>
          <p:cNvSpPr txBox="1"/>
          <p:nvPr/>
        </p:nvSpPr>
        <p:spPr>
          <a:xfrm>
            <a:off x="304800" y="1143000"/>
            <a:ext cx="8534400" cy="436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Simple Makefile with use of gcc could look like this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CC=gcc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CFLAGS=-g -Wall -ansi -pedantic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OBJ:=ccountln.o parser.o process.o fileops.o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EXE=ccountln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all: $(EXE)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$(EXE): $(OBJ)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$(CC) $(OBJ) -o $(EXE)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ccountln.o: ccountln.h ccountln.c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$(CC) $(CFLAGS) -c ccountln.c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makefiles content</a:t>
            </a:r>
            <a:endParaRPr/>
          </a:p>
        </p:txBody>
      </p:sp>
      <p:sp>
        <p:nvSpPr>
          <p:cNvPr id="437" name="Google Shape;437;p23"/>
          <p:cNvSpPr txBox="1"/>
          <p:nvPr>
            <p:ph idx="1" type="body"/>
          </p:nvPr>
        </p:nvSpPr>
        <p:spPr>
          <a:xfrm>
            <a:off x="228600" y="990600"/>
            <a:ext cx="8915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Makefiles content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 : implicit, explicit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(macros)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directives (conditionals)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sign –  comments everything till the end of the line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 sign - to separate one command line on two rows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4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makefile</a:t>
            </a:r>
            <a:endParaRPr/>
          </a:p>
        </p:txBody>
      </p:sp>
      <p:sp>
        <p:nvSpPr>
          <p:cNvPr id="443" name="Google Shape;443;p24"/>
          <p:cNvSpPr txBox="1"/>
          <p:nvPr>
            <p:ph idx="1" type="body"/>
          </p:nvPr>
        </p:nvSpPr>
        <p:spPr>
          <a:xfrm>
            <a:off x="228600" y="914400"/>
            <a:ext cx="8915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Makefiles main element is called a </a:t>
            </a:r>
            <a:r>
              <a:rPr b="0" i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my_prog : eval.o main.o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g++ -o my_prog eval.o main.o  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eval.o : eval.c eval.h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g++ -c eval.c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main.o : main.c eval.h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g++ -c main.c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_________________________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-o to specify executable file name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-c to compile only (no linking)</a:t>
            </a: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304800" y="1524000"/>
            <a:ext cx="7772400" cy="11430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target : dependencies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commands			#shell commands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/>
          </a:p>
        </p:txBody>
      </p:sp>
      <p:sp>
        <p:nvSpPr>
          <p:cNvPr id="450" name="Google Shape;450;p25"/>
          <p:cNvSpPr txBox="1"/>
          <p:nvPr>
            <p:ph idx="1" type="body"/>
          </p:nvPr>
        </p:nvSpPr>
        <p:spPr>
          <a:xfrm>
            <a:off x="228600" y="762000"/>
            <a:ext cx="8763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old way (no variables)		    	A new way (using variables)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variables on the command line: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precedence over variables defined in the makefile.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 C=cc</a:t>
            </a:r>
            <a:endParaRPr/>
          </a:p>
        </p:txBody>
      </p:sp>
      <p:sp>
        <p:nvSpPr>
          <p:cNvPr id="451" name="Google Shape;451;p25"/>
          <p:cNvSpPr txBox="1"/>
          <p:nvPr/>
        </p:nvSpPr>
        <p:spPr>
          <a:xfrm>
            <a:off x="4800600" y="1295400"/>
            <a:ext cx="4343400" cy="327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g++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OBJS = eval.o main.o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HDRS = eval.h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my_prog : eval.o main.o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$(C) -o my_prog $(OBJS)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eval.o : eval.c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$(C) –c –g eval.c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main.o : main.c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$(C) –c –g main.c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$(OBJS) : $(HDRS)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25"/>
          <p:cNvCxnSpPr/>
          <p:nvPr/>
        </p:nvCxnSpPr>
        <p:spPr>
          <a:xfrm>
            <a:off x="228600" y="1219200"/>
            <a:ext cx="71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3" name="Google Shape;453;p25"/>
          <p:cNvCxnSpPr/>
          <p:nvPr/>
        </p:nvCxnSpPr>
        <p:spPr>
          <a:xfrm>
            <a:off x="4724400" y="914400"/>
            <a:ext cx="0" cy="35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4" name="Google Shape;454;p25"/>
          <p:cNvSpPr txBox="1"/>
          <p:nvPr/>
        </p:nvSpPr>
        <p:spPr>
          <a:xfrm>
            <a:off x="76200" y="2514600"/>
            <a:ext cx="4648200" cy="180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my_prog : eval.o main.o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g++ -o my_prog eval.o main.o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eval.o : eval.c eval.h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g++ -c –g eval.c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main.o : main.c eval.h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g++ -c –g main.c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Implicit rules</a:t>
            </a:r>
            <a:endParaRPr/>
          </a:p>
        </p:txBody>
      </p:sp>
      <p:sp>
        <p:nvSpPr>
          <p:cNvPr id="461" name="Google Shape;461;p26"/>
          <p:cNvSpPr txBox="1"/>
          <p:nvPr>
            <p:ph idx="1" type="body"/>
          </p:nvPr>
        </p:nvSpPr>
        <p:spPr>
          <a:xfrm>
            <a:off x="228600" y="838200"/>
            <a:ext cx="8915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Implicit rules are standard ways for making one type of file from another type.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numerous rules for making an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.o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file, a </a:t>
            </a: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.p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file, etc.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applies the first rule it meets.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have not defined a rule for a given object file,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apply an implicit rule for it.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0" i="0"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makefile				The way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understands it</a:t>
            </a:r>
            <a:endParaRPr b="0" i="0" sz="2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my_prog : eval.o main.o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$(C) -o my_prog $(OBJS)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$(OBJS) : $(HEADERS)</a:t>
            </a:r>
            <a:endParaRPr/>
          </a:p>
        </p:txBody>
      </p:sp>
      <p:sp>
        <p:nvSpPr>
          <p:cNvPr id="462" name="Google Shape;462;p26"/>
          <p:cNvSpPr txBox="1"/>
          <p:nvPr/>
        </p:nvSpPr>
        <p:spPr>
          <a:xfrm>
            <a:off x="4724400" y="4205287"/>
            <a:ext cx="4419600" cy="234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my_prog : eval.o main.o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$(C) -o my_prog $(OBJS)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$(OBJS) : $(HEADERS)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eval.o : eval.c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$(C) -c eval.c	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main.o : main.c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$(C) -c main.c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p26"/>
          <p:cNvCxnSpPr/>
          <p:nvPr/>
        </p:nvCxnSpPr>
        <p:spPr>
          <a:xfrm>
            <a:off x="4038600" y="5410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4" name="Google Shape;464;p26"/>
          <p:cNvCxnSpPr/>
          <p:nvPr/>
        </p:nvCxnSpPr>
        <p:spPr>
          <a:xfrm>
            <a:off x="4038600" y="6019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5" name="Google Shape;465;p26"/>
          <p:cNvCxnSpPr/>
          <p:nvPr/>
        </p:nvCxnSpPr>
        <p:spPr>
          <a:xfrm>
            <a:off x="4648200" y="3886200"/>
            <a:ext cx="0" cy="266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6" name="Google Shape;466;p26"/>
          <p:cNvCxnSpPr/>
          <p:nvPr/>
        </p:nvCxnSpPr>
        <p:spPr>
          <a:xfrm>
            <a:off x="381000" y="4114800"/>
            <a:ext cx="838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Defining implicit rules</a:t>
            </a:r>
            <a:endParaRPr/>
          </a:p>
        </p:txBody>
      </p:sp>
      <p:sp>
        <p:nvSpPr>
          <p:cNvPr id="473" name="Google Shape;473;p27"/>
          <p:cNvSpPr txBox="1"/>
          <p:nvPr>
            <p:ph idx="1" type="body"/>
          </p:nvPr>
        </p:nvSpPr>
        <p:spPr>
          <a:xfrm>
            <a:off x="304800" y="990600"/>
            <a:ext cx="88392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%.o : %.c 		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$(C) -c –g $&lt;	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g++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OBJS = eval.o main.o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HDRS = eval.h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my_prog : eval.o main.o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$(C) -o my_prog $(OBJS)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$(OBJS) : $(HDRS)</a:t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Avoiding implicit rules - empty commands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target: ;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#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Implicit rules will not apply for this target.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8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variables</a:t>
            </a:r>
            <a:endParaRPr/>
          </a:p>
        </p:txBody>
      </p:sp>
      <p:sp>
        <p:nvSpPr>
          <p:cNvPr id="479" name="Google Shape;479;p28"/>
          <p:cNvSpPr txBox="1"/>
          <p:nvPr>
            <p:ph idx="1" type="body"/>
          </p:nvPr>
        </p:nvSpPr>
        <p:spPr>
          <a:xfrm>
            <a:off x="152400" y="990600"/>
            <a:ext cx="8991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Automatic variables are used to refer to specific part of rule  components.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eval.o : eval.c eval.h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g++ -c eval.c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$@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The name of the target of the rule (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eval.o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$&lt;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The name of the first dependency (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eval.c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$^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The names of all the dependencies (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eval.c eval.h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$?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The names of all dependencies that are newer than the target</a:t>
            </a:r>
            <a:endParaRPr/>
          </a:p>
        </p:txBody>
      </p:sp>
      <p:sp>
        <p:nvSpPr>
          <p:cNvPr id="480" name="Google Shape;480;p28"/>
          <p:cNvSpPr txBox="1"/>
          <p:nvPr/>
        </p:nvSpPr>
        <p:spPr>
          <a:xfrm>
            <a:off x="533400" y="1981200"/>
            <a:ext cx="7010400" cy="8382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target : dependencies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commands		#shell commands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3300"/>
                </a:solidFill>
              </a:rPr>
              <a:t>Motivation – continued</a:t>
            </a:r>
            <a:endParaRPr b="1"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457200" y="1524000"/>
            <a:ext cx="849788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files are harder to manage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(for both programmers and machines)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change requires 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compilation of all constituent files?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programmers cannot 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 the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same file simultaneously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projects are not implemented in a single module/file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Phony targets</a:t>
            </a:r>
            <a:endParaRPr/>
          </a:p>
        </p:txBody>
      </p:sp>
      <p:sp>
        <p:nvSpPr>
          <p:cNvPr id="486" name="Google Shape;486;p30"/>
          <p:cNvSpPr txBox="1"/>
          <p:nvPr>
            <p:ph idx="1" type="body"/>
          </p:nvPr>
        </p:nvSpPr>
        <p:spPr>
          <a:xfrm>
            <a:off x="228600" y="914400"/>
            <a:ext cx="8915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Phony targets: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Targets that have no dependencies. 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/>
              <a:t>    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only as names for commands that you want to execute.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clean 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rm $(OBJS)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__________________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 invoke it: 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 clean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phony targets: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make all the top level targets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.PHONY : all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all: my_prog1 my_prog2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clean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delete all files that are normally created by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print listing of the source files that have changed</a:t>
            </a:r>
            <a:endParaRPr/>
          </a:p>
        </p:txBody>
      </p:sp>
      <p:sp>
        <p:nvSpPr>
          <p:cNvPr id="487" name="Google Shape;487;p30"/>
          <p:cNvSpPr txBox="1"/>
          <p:nvPr/>
        </p:nvSpPr>
        <p:spPr>
          <a:xfrm>
            <a:off x="5029200" y="2057400"/>
            <a:ext cx="3505200" cy="1127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.PHONY : clean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rm $(OBJS)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0"/>
          <p:cNvSpPr txBox="1"/>
          <p:nvPr/>
        </p:nvSpPr>
        <p:spPr>
          <a:xfrm>
            <a:off x="3810000" y="22098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3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Conditionals (directives)</a:t>
            </a:r>
            <a:endParaRPr/>
          </a:p>
        </p:txBody>
      </p:sp>
      <p:sp>
        <p:nvSpPr>
          <p:cNvPr id="494" name="Google Shape;494;p33"/>
          <p:cNvSpPr txBox="1"/>
          <p:nvPr>
            <p:ph idx="1" type="body"/>
          </p:nvPr>
        </p:nvSpPr>
        <p:spPr>
          <a:xfrm>
            <a:off x="381000" y="9906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conditionals are: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	   ifeq   ifneq   ifdef   ifndef 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of them should be closed with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endif.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conditionals may use 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and 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else.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0" i="0" sz="2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libs_for_gcc = -lgnu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normal_libs =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ifeq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($(CC),gcc)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libs=$(libs_for_gcc)         #no tabs at the beginning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libs=$(normal_libs)          #no tabs at the beginning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endif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3300"/>
                </a:solidFill>
              </a:rPr>
              <a:t>Motivation – continued</a:t>
            </a:r>
            <a:endParaRPr b="1"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: </a:t>
            </a:r>
            <a:r>
              <a:rPr b="1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Separation of Concerns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Targets: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and optimal 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division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components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compilation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something 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changed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maintenance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project structure,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dependencies and creation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f9e963d4f_1_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Recall Build Process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0" name="Google Shape;140;g2df9e963d4f_1_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1" name="Google Shape;141;g2df9e963d4f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475" y="1985950"/>
            <a:ext cx="851535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f9e963d4f_1_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Recall Build Process Cont.</a:t>
            </a:r>
            <a:endParaRPr/>
          </a:p>
        </p:txBody>
      </p:sp>
      <p:pic>
        <p:nvPicPr>
          <p:cNvPr id="148" name="Google Shape;148;g2df9e963d4f_1_17"/>
          <p:cNvPicPr preferRelativeResize="0"/>
          <p:nvPr/>
        </p:nvPicPr>
        <p:blipFill rotWithShape="1">
          <a:blip r:embed="rId3">
            <a:alphaModFix/>
          </a:blip>
          <a:srcRect b="2334" l="1175" r="49654" t="1594"/>
          <a:stretch/>
        </p:blipFill>
        <p:spPr>
          <a:xfrm>
            <a:off x="346575" y="1819475"/>
            <a:ext cx="3543099" cy="50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df9e963d4f_1_17"/>
          <p:cNvPicPr preferRelativeResize="0"/>
          <p:nvPr/>
        </p:nvPicPr>
        <p:blipFill rotWithShape="1">
          <a:blip r:embed="rId4">
            <a:alphaModFix/>
          </a:blip>
          <a:srcRect b="11587" l="0" r="67530" t="14747"/>
          <a:stretch/>
        </p:blipFill>
        <p:spPr>
          <a:xfrm>
            <a:off x="446925" y="4313775"/>
            <a:ext cx="1303150" cy="16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df9e963d4f_1_17"/>
          <p:cNvPicPr preferRelativeResize="0"/>
          <p:nvPr/>
        </p:nvPicPr>
        <p:blipFill rotWithShape="1">
          <a:blip r:embed="rId3">
            <a:alphaModFix/>
          </a:blip>
          <a:srcRect b="1586" l="52757" r="1282" t="1606"/>
          <a:stretch/>
        </p:blipFill>
        <p:spPr>
          <a:xfrm>
            <a:off x="5702499" y="1752600"/>
            <a:ext cx="3354276" cy="5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df9e963d4f_1_17"/>
          <p:cNvPicPr preferRelativeResize="0"/>
          <p:nvPr/>
        </p:nvPicPr>
        <p:blipFill rotWithShape="1">
          <a:blip r:embed="rId4">
            <a:alphaModFix/>
          </a:blip>
          <a:srcRect b="27275" l="33453" r="4504" t="16475"/>
          <a:stretch/>
        </p:blipFill>
        <p:spPr>
          <a:xfrm>
            <a:off x="4054900" y="4365425"/>
            <a:ext cx="2457250" cy="12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maintenance</a:t>
            </a:r>
            <a:endParaRPr/>
          </a:p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457200" y="16002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</a:pPr>
            <a:r>
              <a:rPr b="0" i="0" lang="en-US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in Unix by the </a:t>
            </a:r>
            <a:r>
              <a:rPr b="1" i="0" lang="en-US" sz="2900" u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b="0" i="0" lang="en-US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utility</a:t>
            </a:r>
            <a:endParaRPr b="0" i="0" sz="2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900"/>
          </a:p>
          <a:p>
            <a:pPr indent="-32385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</a:pPr>
            <a:r>
              <a:rPr b="0" i="0" lang="en-US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900" u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r>
              <a:rPr b="0" i="0" lang="en-US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file</a:t>
            </a:r>
            <a:r>
              <a:rPr b="0" i="0" lang="en-US" sz="29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(script)</a:t>
            </a:r>
            <a:r>
              <a:rPr b="0" i="0" lang="en-US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containing:</a:t>
            </a:r>
            <a:endParaRPr sz="2900"/>
          </a:p>
          <a:p>
            <a:pPr indent="-26670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b="0" i="0" lang="en-US" sz="25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(files, dependencies)</a:t>
            </a:r>
            <a:endParaRPr sz="2500"/>
          </a:p>
          <a:p>
            <a:pPr indent="-26670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Times New Roman"/>
              <a:buChar char="–"/>
            </a:pPr>
            <a:r>
              <a:rPr b="0" i="0" lang="en-US" sz="25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creation of object code, executables, other tasks</a:t>
            </a:r>
            <a:endParaRPr sz="2500"/>
          </a:p>
          <a:p>
            <a:pPr indent="-32385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</a:pPr>
            <a:r>
              <a:rPr b="0" i="0" lang="en-US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A </a:t>
            </a:r>
            <a:r>
              <a:rPr b="1" i="0" lang="en-US" sz="2900" u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r>
              <a:rPr b="0" i="0" lang="en-US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script is </a:t>
            </a:r>
            <a:r>
              <a:rPr b="0" i="0" lang="en-US" sz="29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limited to C/C++ programs</a:t>
            </a:r>
            <a:endParaRPr sz="2900"/>
          </a:p>
        </p:txBody>
      </p:sp>
      <p:sp>
        <p:nvSpPr>
          <p:cNvPr id="158" name="Google Shape;158;p5"/>
          <p:cNvSpPr txBox="1"/>
          <p:nvPr/>
        </p:nvSpPr>
        <p:spPr>
          <a:xfrm>
            <a:off x="828575" y="2125325"/>
            <a:ext cx="8106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utility</a:t>
            </a:r>
            <a:r>
              <a:rPr b="0" i="0" lang="en-US" sz="2200" u="none" cap="none" strike="noStrike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tool used to automate the process of building programs from source code.</a:t>
            </a:r>
            <a:endParaRPr b="0" i="0" sz="2200" u="none" cap="none" strike="noStrike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GNU Make is the most widely used version of the make utility</a:t>
            </a:r>
            <a:endParaRPr b="0" i="0" sz="2200" u="none" cap="none" strike="noStrike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1188900" y="3768675"/>
            <a:ext cx="1881900" cy="42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4252975" y="3768675"/>
            <a:ext cx="1162200" cy="42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structure</a:t>
            </a:r>
            <a:endParaRPr/>
          </a:p>
        </p:txBody>
      </p:sp>
      <p:sp>
        <p:nvSpPr>
          <p:cNvPr id="166" name="Google Shape;166;p6"/>
          <p:cNvSpPr txBox="1"/>
          <p:nvPr>
            <p:ph idx="1" type="body"/>
          </p:nvPr>
        </p:nvSpPr>
        <p:spPr>
          <a:xfrm>
            <a:off x="457200" y="15240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and dependencies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represented as a 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DAG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(= Directed Acyclic Graph)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class: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3 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Date.h, Date.cpp, TestDate.cpp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Date.h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included in 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.cpp 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Executable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be named 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testdate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5887150" y="3137500"/>
            <a:ext cx="883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.cpp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7198600" y="3222450"/>
            <a:ext cx="883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2001-09-23T22:37:51Z</dcterms:created>
  <dc:creator>aglika</dc:creator>
</cp:coreProperties>
</file>