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99A4DB-3AA8-48BF-8F09-5591F328F288}"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123748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9A4DB-3AA8-48BF-8F09-5591F328F288}"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152198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9A4DB-3AA8-48BF-8F09-5591F328F288}"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241623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9A4DB-3AA8-48BF-8F09-5591F328F288}"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214928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9A4DB-3AA8-48BF-8F09-5591F328F288}"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242688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99A4DB-3AA8-48BF-8F09-5591F328F288}"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5788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99A4DB-3AA8-48BF-8F09-5591F328F288}" type="datetimeFigureOut">
              <a:rPr lang="en-US" smtClean="0"/>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375664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99A4DB-3AA8-48BF-8F09-5591F328F288}"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215377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9A4DB-3AA8-48BF-8F09-5591F328F288}" type="datetimeFigureOut">
              <a:rPr lang="en-US" smtClean="0"/>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208903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9A4DB-3AA8-48BF-8F09-5591F328F288}"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291373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9A4DB-3AA8-48BF-8F09-5591F328F288}"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1C62F-91F4-425E-A297-5032A95EBE06}" type="slidenum">
              <a:rPr lang="en-US" smtClean="0"/>
              <a:t>‹#›</a:t>
            </a:fld>
            <a:endParaRPr lang="en-US"/>
          </a:p>
        </p:txBody>
      </p:sp>
    </p:spTree>
    <p:extLst>
      <p:ext uri="{BB962C8B-B14F-4D97-AF65-F5344CB8AC3E}">
        <p14:creationId xmlns:p14="http://schemas.microsoft.com/office/powerpoint/2010/main" val="94608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9A4DB-3AA8-48BF-8F09-5591F328F288}" type="datetimeFigureOut">
              <a:rPr lang="en-US" smtClean="0"/>
              <a:t>10/18/2019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1C62F-91F4-425E-A297-5032A95EBE06}" type="slidenum">
              <a:rPr lang="en-US" smtClean="0"/>
              <a:t>‹#›</a:t>
            </a:fld>
            <a:endParaRPr lang="en-US"/>
          </a:p>
        </p:txBody>
      </p:sp>
    </p:spTree>
    <p:extLst>
      <p:ext uri="{BB962C8B-B14F-4D97-AF65-F5344CB8AC3E}">
        <p14:creationId xmlns:p14="http://schemas.microsoft.com/office/powerpoint/2010/main" val="1004469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Inter-Integrated Circuit</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spTree>
    <p:extLst>
      <p:ext uri="{BB962C8B-B14F-4D97-AF65-F5344CB8AC3E}">
        <p14:creationId xmlns:p14="http://schemas.microsoft.com/office/powerpoint/2010/main" val="3281260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stretching</a:t>
            </a:r>
            <a:endParaRPr lang="en-US" dirty="0"/>
          </a:p>
        </p:txBody>
      </p:sp>
      <p:pic>
        <p:nvPicPr>
          <p:cNvPr id="4098" name="Picture 2" descr="A slave using clock stretching to delay the next data fram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069236"/>
            <a:ext cx="5714286" cy="38095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5660" y="1487606"/>
            <a:ext cx="6182436" cy="4524315"/>
          </a:xfrm>
          <a:prstGeom prst="rect">
            <a:avLst/>
          </a:prstGeom>
        </p:spPr>
        <p:txBody>
          <a:bodyPr wrap="square">
            <a:spAutoFit/>
          </a:bodyPr>
          <a:lstStyle/>
          <a:p>
            <a:r>
              <a:rPr lang="en-US" b="0" i="0" dirty="0" smtClean="0">
                <a:solidFill>
                  <a:srgbClr val="333333"/>
                </a:solidFill>
                <a:effectLst/>
                <a:latin typeface="Helvetica Neue"/>
              </a:rPr>
              <a:t>At times, the master's data rate will exceed the slave's ability to provide that data. This can be because the data isn't ready yet (for instance, the slave hasn't completed an analog-to-digital conversion yet) or because a previous operation hasn't yet completed (say, an EEPROM which hasn't completed writing to non-volatile memory yet and needs to finish that before it can service other requests).</a:t>
            </a:r>
          </a:p>
          <a:p>
            <a:r>
              <a:rPr lang="en-US" b="0" i="0" dirty="0" smtClean="0">
                <a:solidFill>
                  <a:srgbClr val="333333"/>
                </a:solidFill>
                <a:effectLst/>
                <a:latin typeface="Helvetica Neue"/>
              </a:rPr>
              <a:t>In this case, some slave devices will execute what is referred to as "clock stretching". Nominally, </a:t>
            </a:r>
            <a:r>
              <a:rPr lang="en-US" b="1" i="0" dirty="0" smtClean="0">
                <a:solidFill>
                  <a:srgbClr val="333333"/>
                </a:solidFill>
                <a:effectLst/>
                <a:latin typeface="Helvetica Neue"/>
              </a:rPr>
              <a:t>all</a:t>
            </a:r>
            <a:r>
              <a:rPr lang="en-US" b="0" i="0" dirty="0" smtClean="0">
                <a:solidFill>
                  <a:srgbClr val="333333"/>
                </a:solidFill>
                <a:effectLst/>
                <a:latin typeface="Helvetica Neue"/>
              </a:rPr>
              <a:t> clocking is driven by the master device--slaves simply put data on the bus or take data off the bus in response to the master's clock pulses. At any point in the data transfer process, an addressed slave can hold the SCL line low after the master releases it. The master is required to refrain from additional clock pulses or data transfer until such time as the slave releases the SCL line.</a:t>
            </a:r>
            <a:endParaRPr lang="en-US" b="0" i="0" dirty="0">
              <a:solidFill>
                <a:srgbClr val="333333"/>
              </a:solidFill>
              <a:effectLst/>
              <a:latin typeface="Helvetica Neue"/>
            </a:endParaRPr>
          </a:p>
        </p:txBody>
      </p:sp>
    </p:spTree>
    <p:extLst>
      <p:ext uri="{BB962C8B-B14F-4D97-AF65-F5344CB8AC3E}">
        <p14:creationId xmlns:p14="http://schemas.microsoft.com/office/powerpoint/2010/main" val="220775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I2C</a:t>
            </a:r>
            <a:endParaRPr lang="en-US" dirty="0"/>
          </a:p>
        </p:txBody>
      </p:sp>
      <p:sp>
        <p:nvSpPr>
          <p:cNvPr id="3" name="Content Placeholder 2"/>
          <p:cNvSpPr>
            <a:spLocks noGrp="1"/>
          </p:cNvSpPr>
          <p:nvPr>
            <p:ph idx="1"/>
          </p:nvPr>
        </p:nvSpPr>
        <p:spPr/>
        <p:txBody>
          <a:bodyPr/>
          <a:lstStyle/>
          <a:p>
            <a:r>
              <a:rPr lang="en-US" dirty="0"/>
              <a:t>I</a:t>
            </a:r>
            <a:r>
              <a:rPr lang="en-US" baseline="30000" dirty="0"/>
              <a:t>2</a:t>
            </a:r>
            <a:r>
              <a:rPr lang="en-US" dirty="0"/>
              <a:t>C was originally developed in 1982 by Philips for various Philips chips. The original spec allowed for only 100kHz communications, and provided only for 7-bit addresses, limiting the number of devices on the bus to 112 (there are several reserved addresses, which will never be used for valid I</a:t>
            </a:r>
            <a:r>
              <a:rPr lang="en-US" baseline="30000" dirty="0"/>
              <a:t>2</a:t>
            </a:r>
            <a:r>
              <a:rPr lang="en-US" dirty="0"/>
              <a:t>C addresses</a:t>
            </a:r>
            <a:r>
              <a:rPr lang="en-US" dirty="0" smtClean="0"/>
              <a:t>).</a:t>
            </a:r>
          </a:p>
          <a:p>
            <a:r>
              <a:rPr lang="en-US" dirty="0"/>
              <a:t> adding a 400kHz fast-mode as well as an expanded 10-bit address </a:t>
            </a:r>
            <a:r>
              <a:rPr lang="en-US" dirty="0" smtClean="0"/>
              <a:t>space</a:t>
            </a:r>
          </a:p>
          <a:p>
            <a:r>
              <a:rPr lang="en-US" dirty="0"/>
              <a:t>device support for I</a:t>
            </a:r>
            <a:r>
              <a:rPr lang="en-US" baseline="30000" dirty="0"/>
              <a:t>2</a:t>
            </a:r>
            <a:r>
              <a:rPr lang="en-US" dirty="0"/>
              <a:t>C ends at this point. There are three additional modes specified: fast-mode plus, at 1MHz; high-speed mode, at 3.4MHz; and ultra-fast mode, at 5MHz.</a:t>
            </a:r>
          </a:p>
        </p:txBody>
      </p:sp>
    </p:spTree>
    <p:extLst>
      <p:ext uri="{BB962C8B-B14F-4D97-AF65-F5344CB8AC3E}">
        <p14:creationId xmlns:p14="http://schemas.microsoft.com/office/powerpoint/2010/main" val="298051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27423" cy="979464"/>
          </a:xfrm>
        </p:spPr>
        <p:txBody>
          <a:bodyPr/>
          <a:lstStyle/>
          <a:p>
            <a:r>
              <a:rPr lang="en-US" dirty="0" smtClean="0"/>
              <a:t>How it works?</a:t>
            </a:r>
            <a:endParaRPr lang="en-US" dirty="0"/>
          </a:p>
        </p:txBody>
      </p:sp>
      <p:sp>
        <p:nvSpPr>
          <p:cNvPr id="3" name="Content Placeholder 2"/>
          <p:cNvSpPr>
            <a:spLocks noGrp="1"/>
          </p:cNvSpPr>
          <p:nvPr>
            <p:ph idx="1"/>
          </p:nvPr>
        </p:nvSpPr>
        <p:spPr>
          <a:xfrm>
            <a:off x="218363" y="979464"/>
            <a:ext cx="10507639" cy="3843196"/>
          </a:xfrm>
        </p:spPr>
        <p:txBody>
          <a:bodyPr/>
          <a:lstStyle/>
          <a:p>
            <a:r>
              <a:rPr lang="en-US" dirty="0"/>
              <a:t>the I</a:t>
            </a:r>
            <a:r>
              <a:rPr lang="en-US" baseline="30000" dirty="0"/>
              <a:t>2</a:t>
            </a:r>
            <a:r>
              <a:rPr lang="en-US" dirty="0"/>
              <a:t>C bus drivers are </a:t>
            </a:r>
            <a:r>
              <a:rPr lang="en-US" dirty="0" smtClean="0"/>
              <a:t>open drain ,meaning </a:t>
            </a:r>
            <a:r>
              <a:rPr lang="en-US" dirty="0"/>
              <a:t>that they can pull the corresponding signal line low, but cannot drive it high. Thus, there can be no bus contention where one device is trying to drive the line </a:t>
            </a:r>
            <a:r>
              <a:rPr lang="en-US" dirty="0" smtClean="0"/>
              <a:t>high while </a:t>
            </a:r>
            <a:r>
              <a:rPr lang="en-US" dirty="0"/>
              <a:t>another tries to pull it low </a:t>
            </a:r>
            <a:endParaRPr lang="en-US" dirty="0" smtClean="0"/>
          </a:p>
          <a:p>
            <a:r>
              <a:rPr lang="en-US" dirty="0"/>
              <a:t>Each signal line has </a:t>
            </a:r>
            <a:r>
              <a:rPr lang="en-US" dirty="0" smtClean="0"/>
              <a:t>a pull up resistor on </a:t>
            </a:r>
            <a:r>
              <a:rPr lang="en-US" dirty="0"/>
              <a:t>it, to restore the signal to high when no device is asserting it low.</a:t>
            </a:r>
          </a:p>
        </p:txBody>
      </p:sp>
      <p:pic>
        <p:nvPicPr>
          <p:cNvPr id="5122" name="Picture 2" descr="Image result for i2c  conn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622" y="3428999"/>
            <a:ext cx="8572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84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hardware architecture</a:t>
            </a:r>
            <a:endParaRPr lang="en-US" dirty="0"/>
          </a:p>
        </p:txBody>
      </p:sp>
      <p:pic>
        <p:nvPicPr>
          <p:cNvPr id="1026" name="Picture 2" descr="Equivalent internal circuit diagram of an I2C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6929" y="1998239"/>
            <a:ext cx="7294453" cy="3720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82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a:t>
            </a:r>
            <a:endParaRPr lang="en-US" dirty="0"/>
          </a:p>
        </p:txBody>
      </p:sp>
      <p:pic>
        <p:nvPicPr>
          <p:cNvPr id="2050" name="Picture 2" descr="Standard 7-bit address transfer mess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200" y="3685734"/>
            <a:ext cx="10812600" cy="2414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690689"/>
            <a:ext cx="8305800" cy="1754326"/>
          </a:xfrm>
          <a:prstGeom prst="rect">
            <a:avLst/>
          </a:prstGeom>
        </p:spPr>
        <p:txBody>
          <a:bodyPr wrap="square">
            <a:spAutoFit/>
          </a:bodyPr>
          <a:lstStyle/>
          <a:p>
            <a:r>
              <a:rPr lang="en-US" b="0" i="0" dirty="0" smtClean="0">
                <a:solidFill>
                  <a:srgbClr val="333333"/>
                </a:solidFill>
                <a:effectLst/>
                <a:latin typeface="Helvetica Neue"/>
              </a:rPr>
              <a:t>Messages are broken up into two types of frame: an address frame, where the master indicates the slave to which the message is being sent, and one or more data frames, which are 8-bit data messages passed from master to slave or vice versa. Data is placed on the SDA line after SCL goes low, and is sampled after the SCL line goes high. The time between clock edge and data read/write is defined by the devices on the bus and will vary from chip to chip.</a:t>
            </a:r>
            <a:endParaRPr lang="en-US" dirty="0"/>
          </a:p>
        </p:txBody>
      </p:sp>
    </p:spTree>
    <p:extLst>
      <p:ext uri="{BB962C8B-B14F-4D97-AF65-F5344CB8AC3E}">
        <p14:creationId xmlns:p14="http://schemas.microsoft.com/office/powerpoint/2010/main" val="220532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a:t>
            </a:r>
            <a:r>
              <a:rPr lang="en-US" dirty="0" smtClean="0"/>
              <a:t>Condition</a:t>
            </a:r>
            <a:endParaRPr lang="en-US" dirty="0"/>
          </a:p>
        </p:txBody>
      </p:sp>
      <p:sp>
        <p:nvSpPr>
          <p:cNvPr id="3" name="Content Placeholder 2"/>
          <p:cNvSpPr>
            <a:spLocks noGrp="1"/>
          </p:cNvSpPr>
          <p:nvPr>
            <p:ph idx="1"/>
          </p:nvPr>
        </p:nvSpPr>
        <p:spPr/>
        <p:txBody>
          <a:bodyPr/>
          <a:lstStyle/>
          <a:p>
            <a:r>
              <a:rPr lang="en-US" dirty="0"/>
              <a:t>To initiate the address frame, the master device leaves SCL high and pulls SDA low. </a:t>
            </a:r>
            <a:endParaRPr lang="en-US" dirty="0" smtClean="0"/>
          </a:p>
          <a:p>
            <a:r>
              <a:rPr lang="en-US" dirty="0" smtClean="0"/>
              <a:t>This </a:t>
            </a:r>
            <a:r>
              <a:rPr lang="en-US" dirty="0"/>
              <a:t>puts all slave devices on notice that a transmission is about to start. </a:t>
            </a:r>
            <a:endParaRPr lang="en-US" dirty="0" smtClean="0"/>
          </a:p>
          <a:p>
            <a:r>
              <a:rPr lang="en-US" dirty="0" smtClean="0"/>
              <a:t>If </a:t>
            </a:r>
            <a:r>
              <a:rPr lang="en-US" dirty="0"/>
              <a:t>two master devices wish to take ownership of the bus at one time, whichever device pulls SDA low first wins the race and gains control of the bus</a:t>
            </a:r>
            <a:r>
              <a:rPr lang="en-US" dirty="0" smtClean="0"/>
              <a:t>.</a:t>
            </a:r>
          </a:p>
          <a:p>
            <a:r>
              <a:rPr lang="en-US" dirty="0" smtClean="0"/>
              <a:t> </a:t>
            </a:r>
            <a:r>
              <a:rPr lang="en-US" dirty="0"/>
              <a:t>It is possible to issue repeated starts, initiating a new communication sequence without relinquishing control of the bus to other masters; we'll talk about that later.</a:t>
            </a:r>
          </a:p>
        </p:txBody>
      </p:sp>
    </p:spTree>
    <p:extLst>
      <p:ext uri="{BB962C8B-B14F-4D97-AF65-F5344CB8AC3E}">
        <p14:creationId xmlns:p14="http://schemas.microsoft.com/office/powerpoint/2010/main" val="56950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frame</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a 7-bit address, the address is clocked out most significant bit (MSB) first, followed by a R/W bit indicating whether this is a read (1) or write (0) operation</a:t>
            </a:r>
            <a:r>
              <a:rPr lang="en-US" dirty="0" smtClean="0"/>
              <a:t>.</a:t>
            </a:r>
            <a:endParaRPr lang="en-US" dirty="0"/>
          </a:p>
          <a:p>
            <a:r>
              <a:rPr lang="en-US" dirty="0"/>
              <a:t>The 9th bit of the frame is the NACK/ACK bit. This is the case for all frames (data or address). </a:t>
            </a:r>
            <a:endParaRPr lang="en-US" dirty="0" smtClean="0"/>
          </a:p>
          <a:p>
            <a:r>
              <a:rPr lang="en-US" dirty="0" smtClean="0"/>
              <a:t>Once </a:t>
            </a:r>
            <a:r>
              <a:rPr lang="en-US" dirty="0"/>
              <a:t>the first 8 bits of the frame are sent, the receiving device is given control over SDA. </a:t>
            </a:r>
            <a:endParaRPr lang="en-US" dirty="0" smtClean="0"/>
          </a:p>
          <a:p>
            <a:r>
              <a:rPr lang="en-US" dirty="0" smtClean="0"/>
              <a:t>If </a:t>
            </a:r>
            <a:r>
              <a:rPr lang="en-US" dirty="0"/>
              <a:t>the receiving device does not pull the SDA line low before the 9th clock pulse, it can be inferred that the receiving device either did not receive the data or did not know how to parse the message</a:t>
            </a:r>
            <a:r>
              <a:rPr lang="en-US" dirty="0" smtClean="0"/>
              <a:t>.</a:t>
            </a:r>
          </a:p>
          <a:p>
            <a:r>
              <a:rPr lang="en-US" dirty="0" smtClean="0"/>
              <a:t> </a:t>
            </a:r>
            <a:r>
              <a:rPr lang="en-US" dirty="0"/>
              <a:t>In that case, the exchange halts, and it's up to the master of the system to decide how to proceed.</a:t>
            </a:r>
          </a:p>
        </p:txBody>
      </p:sp>
    </p:spTree>
    <p:extLst>
      <p:ext uri="{BB962C8B-B14F-4D97-AF65-F5344CB8AC3E}">
        <p14:creationId xmlns:p14="http://schemas.microsoft.com/office/powerpoint/2010/main" val="158485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condition</a:t>
            </a:r>
            <a:endParaRPr lang="en-US" dirty="0"/>
          </a:p>
        </p:txBody>
      </p:sp>
      <p:sp>
        <p:nvSpPr>
          <p:cNvPr id="3" name="Content Placeholder 2"/>
          <p:cNvSpPr>
            <a:spLocks noGrp="1"/>
          </p:cNvSpPr>
          <p:nvPr>
            <p:ph idx="1"/>
          </p:nvPr>
        </p:nvSpPr>
        <p:spPr/>
        <p:txBody>
          <a:bodyPr/>
          <a:lstStyle/>
          <a:p>
            <a:r>
              <a:rPr lang="en-US" dirty="0"/>
              <a:t>Once all the data frames have been sent, the master will generate a stop condition. Stop conditions are defined by a 0-&gt;1 (low to high) transition on SDA </a:t>
            </a:r>
            <a:r>
              <a:rPr lang="en-US" i="1" dirty="0"/>
              <a:t>after</a:t>
            </a:r>
            <a:r>
              <a:rPr lang="en-US" dirty="0"/>
              <a:t> a 0-&gt;1 transition on SCL, with SCL remaining high. During normal data writing operation, the value on SDA should </a:t>
            </a:r>
            <a:r>
              <a:rPr lang="en-US" b="1" dirty="0"/>
              <a:t>not</a:t>
            </a:r>
            <a:r>
              <a:rPr lang="en-US" dirty="0"/>
              <a:t> change when SCL is high, to avoid false stop conditions.</a:t>
            </a:r>
          </a:p>
        </p:txBody>
      </p:sp>
    </p:spTree>
    <p:extLst>
      <p:ext uri="{BB962C8B-B14F-4D97-AF65-F5344CB8AC3E}">
        <p14:creationId xmlns:p14="http://schemas.microsoft.com/office/powerpoint/2010/main" val="20264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dirty="0"/>
              <a:t>Repeated Start </a:t>
            </a:r>
            <a:r>
              <a:rPr lang="en-US" dirty="0" smtClean="0"/>
              <a:t>Conditions</a:t>
            </a:r>
            <a:endParaRPr lang="en-US" dirty="0"/>
          </a:p>
        </p:txBody>
      </p:sp>
      <p:pic>
        <p:nvPicPr>
          <p:cNvPr id="3074" name="Picture 2" descr="A repeated start condi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7406" y="1786222"/>
            <a:ext cx="7424594" cy="47641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325563"/>
            <a:ext cx="5158854" cy="5355312"/>
          </a:xfrm>
          <a:prstGeom prst="rect">
            <a:avLst/>
          </a:prstGeom>
        </p:spPr>
        <p:txBody>
          <a:bodyPr wrap="square">
            <a:spAutoFit/>
          </a:bodyPr>
          <a:lstStyle/>
          <a:p>
            <a:r>
              <a:rPr lang="en-US" b="0" i="0" dirty="0" smtClean="0">
                <a:solidFill>
                  <a:srgbClr val="333333"/>
                </a:solidFill>
                <a:effectLst/>
                <a:latin typeface="Helvetica Neue"/>
              </a:rPr>
              <a:t>Sometimes, it is important that a master device be allowed to exchange several messages in one go, without allowing other master devices on the bus to interfere. For this reason, the repeated start condition has been defined.</a:t>
            </a:r>
          </a:p>
          <a:p>
            <a:r>
              <a:rPr lang="en-US" b="0" i="0" dirty="0" smtClean="0">
                <a:solidFill>
                  <a:srgbClr val="333333"/>
                </a:solidFill>
                <a:effectLst/>
                <a:latin typeface="Helvetica Neue"/>
              </a:rPr>
              <a:t>To perform a repeated start, SDA is allowed to go high while SCL is low, SCL is allowed to go high, and then SDA is brought low again while SCL is high. Because there was no stop condition on the bus, the previous communication wasn't truly completed and the current master maintains control of the bus.</a:t>
            </a:r>
          </a:p>
          <a:p>
            <a:r>
              <a:rPr lang="en-US" b="0" i="0" dirty="0" smtClean="0">
                <a:solidFill>
                  <a:srgbClr val="333333"/>
                </a:solidFill>
                <a:effectLst/>
                <a:latin typeface="Helvetica Neue"/>
              </a:rPr>
              <a:t>At this point, the next message can begin transmission. The syntax of this new message is the same as any other message--an address frame followed by data frames. Any number of repeated starts is allowed, and the master will maintain control of the bus until it issues a stop condition.</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725728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709</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Inter-Integrated Circuit</vt:lpstr>
      <vt:lpstr>History of I2C</vt:lpstr>
      <vt:lpstr>How it works?</vt:lpstr>
      <vt:lpstr>Internal hardware architecture</vt:lpstr>
      <vt:lpstr>Protocol</vt:lpstr>
      <vt:lpstr>Start Condition</vt:lpstr>
      <vt:lpstr>Address frame</vt:lpstr>
      <vt:lpstr>Stop condition</vt:lpstr>
      <vt:lpstr>Repeated Start Conditions</vt:lpstr>
      <vt:lpstr>Clock stretching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Inter-Integrated Circuit</dc:title>
  <dc:creator>Mohamed</dc:creator>
  <cp:lastModifiedBy>Mohamed</cp:lastModifiedBy>
  <cp:revision>44</cp:revision>
  <dcterms:created xsi:type="dcterms:W3CDTF">2019-10-18T13:31:05Z</dcterms:created>
  <dcterms:modified xsi:type="dcterms:W3CDTF">2019-10-18T14:17:28Z</dcterms:modified>
</cp:coreProperties>
</file>