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7FD6-B955-4476-A12B-4CB1E98F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7F2-62AD-4470-A79F-9ADEC20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9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7FD6-B955-4476-A12B-4CB1E98F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7F2-62AD-4470-A79F-9ADEC20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7FD6-B955-4476-A12B-4CB1E98F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7F2-62AD-4470-A79F-9ADEC20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0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7FD6-B955-4476-A12B-4CB1E98F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7F2-62AD-4470-A79F-9ADEC20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7FD6-B955-4476-A12B-4CB1E98F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7F2-62AD-4470-A79F-9ADEC20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3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7FD6-B955-4476-A12B-4CB1E98F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7F2-62AD-4470-A79F-9ADEC20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8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7FD6-B955-4476-A12B-4CB1E98F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7F2-62AD-4470-A79F-9ADEC20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6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7FD6-B955-4476-A12B-4CB1E98F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7F2-62AD-4470-A79F-9ADEC20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7FD6-B955-4476-A12B-4CB1E98F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7F2-62AD-4470-A79F-9ADEC20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7FD6-B955-4476-A12B-4CB1E98F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7F2-62AD-4470-A79F-9ADEC20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7FD6-B955-4476-A12B-4CB1E98F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7F2-62AD-4470-A79F-9ADEC20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9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7FD6-B955-4476-A12B-4CB1E98F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F7F2-62AD-4470-A79F-9ADEC204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I2C LAB01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pins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567781"/>
            <a:ext cx="92964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I2C Registers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8" y="1796781"/>
            <a:ext cx="9481456" cy="51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CR1: ‘Control Register 1’ – this register is used to enable and disable the </a:t>
            </a:r>
            <a:r>
              <a:rPr lang="en-US" dirty="0" smtClean="0"/>
              <a:t>peripheral and generate start and stop conditions.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7" y="2324241"/>
            <a:ext cx="9481457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CR2: ‘Control Register 2’ </a:t>
            </a:r>
            <a:r>
              <a:rPr lang="en-US" dirty="0"/>
              <a:t>– this register hold’s the timer’s current counter value. It counts up from 0 once the timer is started.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197" y="2990800"/>
            <a:ext cx="9481457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CCR: ‘Clock Control Register</a:t>
            </a:r>
            <a:r>
              <a:rPr lang="en-US" dirty="0"/>
              <a:t>’ – </a:t>
            </a:r>
            <a:r>
              <a:rPr lang="en-US" dirty="0" smtClean="0"/>
              <a:t>Holds the value of the clock rate to work in standard mode or fast mode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7" y="3656726"/>
            <a:ext cx="9481457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TRISE: ‘Rise Time Register</a:t>
            </a:r>
            <a:r>
              <a:rPr lang="en-US" dirty="0"/>
              <a:t>’ –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6" y="4306993"/>
            <a:ext cx="9481457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OAR</a:t>
            </a:r>
            <a:r>
              <a:rPr lang="en-US" dirty="0" smtClean="0"/>
              <a:t>: ‘Own Address Register</a:t>
            </a:r>
            <a:r>
              <a:rPr lang="en-US" dirty="0"/>
              <a:t>’ – 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196" y="4970317"/>
            <a:ext cx="9481457" cy="466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DR: ‘Data </a:t>
            </a:r>
            <a:r>
              <a:rPr lang="en-US" dirty="0"/>
              <a:t>Register’ – </a:t>
            </a:r>
            <a:r>
              <a:rPr lang="en-US" dirty="0" smtClean="0"/>
              <a:t>Register that holds the data to be transmitted or received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6" y="5468932"/>
            <a:ext cx="9481457" cy="398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SR: ‘Status Register</a:t>
            </a:r>
            <a:r>
              <a:rPr lang="en-US" sz="1800" dirty="0"/>
              <a:t>’ – </a:t>
            </a:r>
            <a:r>
              <a:rPr lang="en-US" sz="1800" dirty="0" smtClean="0"/>
              <a:t>Register that holds the data to be transmitted or received</a:t>
            </a:r>
            <a:endParaRPr lang="en-US" sz="1800" dirty="0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838196" y="5891278"/>
            <a:ext cx="9481457" cy="398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SR2: ‘Status Register 2’ – Register that holds the busy flags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879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Processing Unit (</a:t>
            </a:r>
            <a:r>
              <a:rPr lang="en-US" dirty="0" err="1" smtClean="0"/>
              <a:t>Accel</a:t>
            </a:r>
            <a:r>
              <a:rPr lang="en-US" dirty="0" smtClean="0"/>
              <a:t> &amp; Gyro)</a:t>
            </a:r>
            <a:endParaRPr lang="en-US" dirty="0"/>
          </a:p>
        </p:txBody>
      </p:sp>
      <p:pic>
        <p:nvPicPr>
          <p:cNvPr id="4098" name="Picture 2" descr="Image result for mpu6050 with stm32f1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386806"/>
            <a:ext cx="36957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4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 with MPU6050</a:t>
            </a:r>
            <a:endParaRPr lang="en-US" dirty="0"/>
          </a:p>
        </p:txBody>
      </p:sp>
      <p:pic>
        <p:nvPicPr>
          <p:cNvPr id="3076" name="Picture 4" descr="https://upload.wikimedia.org/wikipedia/commons/8/81/BluePillMPU605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714" y="2129865"/>
            <a:ext cx="5828571" cy="37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0"/>
            <a:ext cx="10515600" cy="1325563"/>
          </a:xfrm>
        </p:spPr>
        <p:txBody>
          <a:bodyPr/>
          <a:lstStyle/>
          <a:p>
            <a:r>
              <a:rPr lang="en-US" dirty="0" smtClean="0"/>
              <a:t>I2C Flow Chart</a:t>
            </a:r>
            <a:endParaRPr lang="en-US" dirty="0"/>
          </a:p>
        </p:txBody>
      </p:sp>
      <p:pic>
        <p:nvPicPr>
          <p:cNvPr id="1028" name="Picture 4" descr="https://sites.google.com/site/johnkneenmicrocontrollers/_/rsrc/1472860748524/I2C_sequence.gif?height=437&amp;width=3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85" y="231380"/>
            <a:ext cx="4659086" cy="634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I2C pin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1486"/>
            <a:ext cx="10515600" cy="3531734"/>
          </a:xfrm>
        </p:spPr>
        <p:txBody>
          <a:bodyPr/>
          <a:lstStyle/>
          <a:p>
            <a:r>
              <a:rPr lang="en-US" b="1" dirty="0"/>
              <a:t>With I2C1 remapped PB8 = Clock, PB9 = SDA Both output open drain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GPIOB-&gt;CRH |= 0x000000FF; //PB8,9 Open drain - max speed 50Hz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 descr="../ARM_confi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46585"/>
            <a:ext cx="6878863" cy="457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7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I2C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021278"/>
              </p:ext>
            </p:extLst>
          </p:nvPr>
        </p:nvGraphicFramePr>
        <p:xfrm>
          <a:off x="2060485" y="1803140"/>
          <a:ext cx="8071029" cy="4396308"/>
        </p:xfrm>
        <a:graphic>
          <a:graphicData uri="http://schemas.openxmlformats.org/drawingml/2006/table">
            <a:tbl>
              <a:tblPr/>
              <a:tblGrid>
                <a:gridCol w="2690343"/>
                <a:gridCol w="2690343"/>
                <a:gridCol w="2690343"/>
              </a:tblGrid>
              <a:tr h="280731"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/>
                </a:tc>
              </a:tr>
              <a:tr h="28073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void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I2C_Init(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) </a:t>
                      </a:r>
                      <a:r>
                        <a:rPr lang="en-US" sz="1400" dirty="0">
                          <a:effectLst/>
                        </a:rPr>
                        <a:t>{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L>
                      <a:noFill/>
                    </a:lnL>
                  </a:tcPr>
                </a:tc>
              </a:tr>
              <a:tr h="280731"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RCC-&gt;APB2ENR |= 1 &lt;&lt; 6;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/* Enable GPIOE clock */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731"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GPIOE-&gt;CRH = 0x33333333;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/* Configure GPIOE for LEDs */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1280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RCC-&gt;APB2ENR |= (1 &lt;&lt; 3) | (1 &lt;&lt; 0);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//PortB and AF Clock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73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RCC-&gt;APB1ENR |= (1 &lt;&lt; 21);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// I2C clock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73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AFIO-&gt;MAPR |= 0x00000002;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//Remap I2C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1280"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GPIOB-&gt;CRH |= 0x000000FF;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//PB8,9 Open drain - max speed 50Hz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73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I2C1-&gt;CR1 = 0x0000;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28073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I2C1-&gt;CR2 = 0x0008;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//8MHz HSI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73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I2C1-&gt;CCR = 40;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//0x0028; //100kHz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73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I2C1-&gt;TRISE = 0x0009;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28073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I2C1-&gt;CR1 = 0x0001;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// enable peripheral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73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}</a:t>
                      </a:r>
                    </a:p>
                  </a:txBody>
                  <a:tcPr marL="70183" marR="70183" marT="35091" marB="350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183" marR="70183" marT="35091" marB="35091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183" marR="70183" marT="35091" marB="35091"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Speed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914" y="2200582"/>
            <a:ext cx="6872968" cy="34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 Own Address 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560"/>
            <a:ext cx="10515600" cy="37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36" y="2220685"/>
            <a:ext cx="11174728" cy="32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5543"/>
          </a:xfrm>
        </p:spPr>
        <p:txBody>
          <a:bodyPr/>
          <a:lstStyle/>
          <a:p>
            <a:r>
              <a:rPr lang="en-US" dirty="0" smtClean="0"/>
              <a:t>Status Register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31371"/>
            <a:ext cx="11440807" cy="166551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37836"/>
              </p:ext>
            </p:extLst>
          </p:nvPr>
        </p:nvGraphicFramePr>
        <p:xfrm>
          <a:off x="859971" y="2167872"/>
          <a:ext cx="8507910" cy="4690128"/>
        </p:xfrm>
        <a:graphic>
          <a:graphicData uri="http://schemas.openxmlformats.org/drawingml/2006/table">
            <a:tbl>
              <a:tblPr/>
              <a:tblGrid>
                <a:gridCol w="2835970"/>
                <a:gridCol w="2835970"/>
                <a:gridCol w="2835970"/>
              </a:tblGrid>
              <a:tr h="284210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Bit 15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SMBALERT: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SMBus alert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21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Bit 14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TIMEOUT: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Timeout or Tlow error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21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Bit 12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PECERR: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PEC Error in reception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21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Bit 11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OVR: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Overrun/Underrun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21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Bit 10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AF: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Acknowledge failure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21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Bit 9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ARLO: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Arbitration lost (master mode)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21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Bit 8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BERR: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Bus error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21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Bit 7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TxE: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Data register empty (transmitters)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909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Bit 6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RxNE: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Data register not empty (receivers)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21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Bit 4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STOPF: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Stop detection (slave mode)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21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Bit 3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ADD10: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10-bit header sent (Master mode)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21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Bit 2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BTF: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Byte transfer finished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909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Bit 1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ADDR: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Address sent (master mode)/matched (slave mode)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21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Bit 0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SB: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Start bit (Master mode)</a:t>
                      </a:r>
                    </a:p>
                  </a:txBody>
                  <a:tcPr marL="73751" marR="73751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9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09446"/>
            <a:ext cx="9658350" cy="492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446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I2C LAB01</vt:lpstr>
      <vt:lpstr>I2C Flow Chart</vt:lpstr>
      <vt:lpstr>I2C pin Configuration</vt:lpstr>
      <vt:lpstr>Configure I2C</vt:lpstr>
      <vt:lpstr>I2C Speed Modes</vt:lpstr>
      <vt:lpstr>Slave Own Address Register</vt:lpstr>
      <vt:lpstr>Data Register</vt:lpstr>
      <vt:lpstr>Status Register 1</vt:lpstr>
      <vt:lpstr>Status Register 2</vt:lpstr>
      <vt:lpstr>I2C pins</vt:lpstr>
      <vt:lpstr>I2C Registers</vt:lpstr>
      <vt:lpstr>Motion Processing Unit (Accel &amp; Gyro)</vt:lpstr>
      <vt:lpstr>STM32 with MPU6050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 LAB01</dc:title>
  <dc:creator>Mohamed</dc:creator>
  <cp:lastModifiedBy>Mohamed</cp:lastModifiedBy>
  <cp:revision>41</cp:revision>
  <dcterms:created xsi:type="dcterms:W3CDTF">2019-05-30T10:57:37Z</dcterms:created>
  <dcterms:modified xsi:type="dcterms:W3CDTF">2019-05-30T14:28:49Z</dcterms:modified>
</cp:coreProperties>
</file>