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57" r:id="rId3"/>
    <p:sldId id="258" r:id="rId4"/>
    <p:sldId id="269" r:id="rId5"/>
    <p:sldId id="305" r:id="rId6"/>
    <p:sldId id="263" r:id="rId7"/>
    <p:sldId id="332" r:id="rId8"/>
    <p:sldId id="328" r:id="rId9"/>
    <p:sldId id="265" r:id="rId10"/>
    <p:sldId id="353" r:id="rId11"/>
    <p:sldId id="261" r:id="rId12"/>
    <p:sldId id="320" r:id="rId13"/>
    <p:sldId id="262" r:id="rId14"/>
    <p:sldId id="321" r:id="rId15"/>
    <p:sldId id="299" r:id="rId16"/>
    <p:sldId id="354" r:id="rId17"/>
    <p:sldId id="355" r:id="rId18"/>
    <p:sldId id="306" r:id="rId19"/>
    <p:sldId id="296" r:id="rId20"/>
    <p:sldId id="356" r:id="rId21"/>
    <p:sldId id="307" r:id="rId22"/>
    <p:sldId id="297" r:id="rId23"/>
    <p:sldId id="357" r:id="rId24"/>
    <p:sldId id="309" r:id="rId25"/>
    <p:sldId id="298" r:id="rId26"/>
    <p:sldId id="358" r:id="rId27"/>
    <p:sldId id="300" r:id="rId28"/>
    <p:sldId id="308" r:id="rId29"/>
    <p:sldId id="293" r:id="rId30"/>
    <p:sldId id="274" r:id="rId31"/>
    <p:sldId id="327" r:id="rId32"/>
    <p:sldId id="336" r:id="rId33"/>
    <p:sldId id="266" r:id="rId34"/>
    <p:sldId id="267" r:id="rId35"/>
    <p:sldId id="335" r:id="rId36"/>
    <p:sldId id="333" r:id="rId37"/>
    <p:sldId id="334" r:id="rId38"/>
    <p:sldId id="359" r:id="rId39"/>
    <p:sldId id="360" r:id="rId40"/>
    <p:sldId id="268" r:id="rId41"/>
    <p:sldId id="278" r:id="rId42"/>
    <p:sldId id="275" r:id="rId43"/>
    <p:sldId id="329" r:id="rId44"/>
    <p:sldId id="283" r:id="rId45"/>
    <p:sldId id="277" r:id="rId46"/>
    <p:sldId id="344" r:id="rId47"/>
    <p:sldId id="345" r:id="rId48"/>
    <p:sldId id="343" r:id="rId49"/>
    <p:sldId id="313" r:id="rId50"/>
    <p:sldId id="331" r:id="rId51"/>
    <p:sldId id="284" r:id="rId52"/>
    <p:sldId id="279" r:id="rId53"/>
    <p:sldId id="316" r:id="rId54"/>
    <p:sldId id="346" r:id="rId55"/>
    <p:sldId id="347" r:id="rId56"/>
    <p:sldId id="315" r:id="rId57"/>
    <p:sldId id="285" r:id="rId58"/>
    <p:sldId id="280" r:id="rId59"/>
    <p:sldId id="317" r:id="rId60"/>
    <p:sldId id="348" r:id="rId61"/>
    <p:sldId id="349" r:id="rId62"/>
    <p:sldId id="314" r:id="rId63"/>
    <p:sldId id="286" r:id="rId64"/>
    <p:sldId id="281" r:id="rId65"/>
    <p:sldId id="338" r:id="rId66"/>
    <p:sldId id="318" r:id="rId67"/>
    <p:sldId id="287" r:id="rId68"/>
    <p:sldId id="282" r:id="rId69"/>
    <p:sldId id="350" r:id="rId70"/>
    <p:sldId id="351" r:id="rId71"/>
    <p:sldId id="352" r:id="rId72"/>
    <p:sldId id="319" r:id="rId73"/>
    <p:sldId id="288" r:id="rId74"/>
    <p:sldId id="311" r:id="rId75"/>
    <p:sldId id="301" r:id="rId76"/>
    <p:sldId id="295" r:id="rId77"/>
    <p:sldId id="303" r:id="rId78"/>
    <p:sldId id="302" r:id="rId79"/>
    <p:sldId id="304" r:id="rId80"/>
    <p:sldId id="330" r:id="rId81"/>
    <p:sldId id="276" r:id="rId82"/>
    <p:sldId id="32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4" autoAdjust="0"/>
    <p:restoredTop sz="87536" autoAdjust="0"/>
  </p:normalViewPr>
  <p:slideViewPr>
    <p:cSldViewPr>
      <p:cViewPr varScale="1">
        <p:scale>
          <a:sx n="75" d="100"/>
          <a:sy n="75" d="100"/>
        </p:scale>
        <p:origin x="1666" y="53"/>
      </p:cViewPr>
      <p:guideLst>
        <p:guide orient="horz" pos="2160"/>
        <p:guide pos="2880"/>
      </p:guideLst>
    </p:cSldViewPr>
  </p:slideViewPr>
  <p:outlineViewPr>
    <p:cViewPr>
      <p:scale>
        <a:sx n="33" d="100"/>
        <a:sy n="33" d="100"/>
      </p:scale>
      <p:origin x="0" y="185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E9C784-6AE7-4DE7-B637-A04C32984173}" type="datetimeFigureOut">
              <a:rPr lang="en-US" smtClean="0"/>
              <a:pPr/>
              <a:t>7/2/2022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F1378-56CE-4065-B971-7BEEDF8D4C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8F1378-56CE-4065-B971-7BEEDF8D4C23}"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53EDB-7AB4-42D9-B376-B6135C20C788}" type="datetimeFigureOut">
              <a:rPr lang="en-US" smtClean="0"/>
              <a:pPr/>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753EDB-7AB4-42D9-B376-B6135C20C788}" type="datetimeFigureOut">
              <a:rPr lang="en-US" smtClean="0"/>
              <a:pPr/>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753EDB-7AB4-42D9-B376-B6135C20C788}" type="datetimeFigureOut">
              <a:rPr lang="en-US" smtClean="0"/>
              <a:pPr/>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53EDB-7AB4-42D9-B376-B6135C20C788}" type="datetimeFigureOut">
              <a:rPr lang="en-US" smtClean="0"/>
              <a:pPr/>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53EDB-7AB4-42D9-B376-B6135C20C788}" type="datetimeFigureOut">
              <a:rPr lang="en-US" smtClean="0"/>
              <a:pPr/>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3DFF1-30AE-455A-B3BD-CEEEC93CAF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53EDB-7AB4-42D9-B376-B6135C20C788}" type="datetimeFigureOut">
              <a:rPr lang="en-US" smtClean="0"/>
              <a:pPr/>
              <a:t>7/2/2022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3DFF1-30AE-455A-B3BD-CEEEC93CAF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butunclebob.com/ArticleS.MichaelFeathe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s://github.com/chris-gibson/solid"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lostechies.com/derickbailey/2009/02/11/solid-development-principles-in-motivational-pictures/" TargetMode="External"/><Relationship Id="rId2" Type="http://schemas.openxmlformats.org/officeDocument/2006/relationships/hyperlink" Target="http://butunclebob.com/ArticleS.UncleBob.PrinciplesOfOod" TargetMode="External"/><Relationship Id="rId1" Type="http://schemas.openxmlformats.org/officeDocument/2006/relationships/slideLayout" Target="../slideLayouts/slideLayout2.xml"/><Relationship Id="rId5" Type="http://schemas.openxmlformats.org/officeDocument/2006/relationships/hyperlink" Target="http://www.developerdotstar.com/mag/bios/jack_reeves.html" TargetMode="External"/><Relationship Id="rId4" Type="http://schemas.openxmlformats.org/officeDocument/2006/relationships/hyperlink" Target="http://bighugelabs.com/motivator.php"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SOLID Principles of OOD</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a:bodyPr>
          <a:lstStyle/>
          <a:p>
            <a:r>
              <a:rPr lang="en-US" dirty="0"/>
              <a:t>TWO KINDS OF PROBLEMS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Problems </a:t>
            </a:r>
            <a:r>
              <a:rPr lang="en-US" dirty="0" err="1"/>
              <a:t>a.k.a</a:t>
            </a:r>
            <a:r>
              <a:rPr lang="en-US" dirty="0"/>
              <a:t> Code Smells</a:t>
            </a:r>
          </a:p>
        </p:txBody>
      </p:sp>
      <p:sp>
        <p:nvSpPr>
          <p:cNvPr id="3" name="Content Placeholder 2"/>
          <p:cNvSpPr>
            <a:spLocks noGrp="1"/>
          </p:cNvSpPr>
          <p:nvPr>
            <p:ph idx="1"/>
          </p:nvPr>
        </p:nvSpPr>
        <p:spPr/>
        <p:txBody>
          <a:bodyPr/>
          <a:lstStyle/>
          <a:p>
            <a:r>
              <a:rPr lang="en-US" dirty="0"/>
              <a:t>Refactoring –  Improving the design of existing code [Martin Fowler]</a:t>
            </a:r>
          </a:p>
          <a:p>
            <a:r>
              <a:rPr lang="en-US" dirty="0"/>
              <a:t>Catalog of smells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Smells: </a:t>
            </a:r>
            <a:r>
              <a:rPr lang="en-US" dirty="0" err="1"/>
              <a:t>Ndepend</a:t>
            </a:r>
            <a:r>
              <a:rPr lang="en-US" dirty="0"/>
              <a:t> Catalog</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Smells</a:t>
            </a:r>
          </a:p>
        </p:txBody>
      </p:sp>
      <p:sp>
        <p:nvSpPr>
          <p:cNvPr id="3" name="Content Placeholder 2"/>
          <p:cNvSpPr>
            <a:spLocks noGrp="1"/>
          </p:cNvSpPr>
          <p:nvPr>
            <p:ph idx="1"/>
          </p:nvPr>
        </p:nvSpPr>
        <p:spPr/>
        <p:txBody>
          <a:bodyPr/>
          <a:lstStyle/>
          <a:p>
            <a:r>
              <a:rPr lang="en-US" dirty="0"/>
              <a:t>Agile Principles &amp; Practices[Bob Martin]</a:t>
            </a:r>
          </a:p>
          <a:p>
            <a:pPr>
              <a:buNone/>
            </a:pPr>
            <a:endParaRPr lang="en-US" dirty="0"/>
          </a:p>
          <a:p>
            <a:r>
              <a:rPr lang="en-US" dirty="0"/>
              <a:t>Rigidity</a:t>
            </a:r>
          </a:p>
          <a:p>
            <a:r>
              <a:rPr lang="en-US" dirty="0"/>
              <a:t>Fragility</a:t>
            </a:r>
          </a:p>
          <a:p>
            <a:r>
              <a:rPr lang="en-US" dirty="0"/>
              <a:t>Viscosity</a:t>
            </a:r>
          </a:p>
          <a:p>
            <a:r>
              <a:rPr lang="en-US" dirty="0"/>
              <a:t>Immobility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lnSpcReduction="10000"/>
          </a:bodyPr>
          <a:lstStyle/>
          <a:p>
            <a:r>
              <a:rPr lang="en-US" dirty="0"/>
              <a:t>In 1992, Jack Reeves wrote a seminal article "</a:t>
            </a:r>
            <a:r>
              <a:rPr lang="en-US" b="1" dirty="0"/>
              <a:t>What Is Software Design</a:t>
            </a:r>
            <a:r>
              <a:rPr lang="en-US" dirty="0"/>
              <a:t>?"in the </a:t>
            </a:r>
            <a:r>
              <a:rPr lang="en-US" i="1" dirty="0"/>
              <a:t>C++ Journal.[1] In this </a:t>
            </a:r>
            <a:r>
              <a:rPr lang="en-US" dirty="0"/>
              <a:t>article, Reeves argued that the design of a software system is documented primarily by its source code, that diagrams representing the source code are ancillary to the design and are not the design</a:t>
            </a:r>
          </a:p>
          <a:p>
            <a:pPr>
              <a:buNone/>
            </a:pPr>
            <a:r>
              <a:rPr lang="en-US" dirty="0"/>
              <a:t>    itself. </a:t>
            </a:r>
            <a:r>
              <a:rPr lang="en-US" b="1" dirty="0"/>
              <a:t>The source code </a:t>
            </a:r>
            <a:r>
              <a:rPr lang="en-US" b="1" i="1" dirty="0"/>
              <a:t>is the design</a:t>
            </a:r>
            <a:r>
              <a:rPr lang="en-US" i="1" dirty="0"/>
              <a:t>.</a:t>
            </a:r>
            <a:endParaRPr lang="en-US" dirty="0"/>
          </a:p>
          <a:p>
            <a:r>
              <a:rPr lang="en-US" i="1" dirty="0"/>
              <a:t>‘In school, they teach the opposite’.</a:t>
            </a:r>
          </a:p>
          <a:p>
            <a:endParaRPr lang="en-US"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igid.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dirty="0"/>
              <a:t>“Rigidity is the opposite of Flexibility. Our Design Sucks if its not Flexible”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RIGIDITY</a:t>
            </a:r>
          </a:p>
        </p:txBody>
      </p:sp>
      <p:sp>
        <p:nvSpPr>
          <p:cNvPr id="3" name="Content Placeholder 2"/>
          <p:cNvSpPr>
            <a:spLocks noGrp="1"/>
          </p:cNvSpPr>
          <p:nvPr>
            <p:ph idx="1"/>
          </p:nvPr>
        </p:nvSpPr>
        <p:spPr/>
        <p:txBody>
          <a:bodyPr>
            <a:normAutofit/>
          </a:bodyPr>
          <a:lstStyle/>
          <a:p>
            <a:r>
              <a:rPr lang="en-US" dirty="0"/>
              <a:t>Rigidity is the tendency for software to be difficult to change, even in simple ways. A design is rigid if a single change causes a cascade of subsequent changes in dependent modules. The more modules that must be changed, the more rigid the design.</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smarryboyina\Desktop\fragility.jpg"/>
          <p:cNvPicPr>
            <a:picLocks noChangeAspect="1" noChangeArrowheads="1"/>
          </p:cNvPicPr>
          <p:nvPr/>
        </p:nvPicPr>
        <p:blipFill>
          <a:blip r:embed="rId2" cstate="print"/>
          <a:srcRect/>
          <a:stretch>
            <a:fillRect/>
          </a:stretch>
        </p:blipFill>
        <p:spPr bwMode="auto">
          <a:xfrm>
            <a:off x="685800" y="381000"/>
            <a:ext cx="7848600" cy="6019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 name="Picture 3" descr="thanks.png"/>
          <p:cNvPicPr>
            <a:picLocks noChangeAspect="1"/>
          </p:cNvPicPr>
          <p:nvPr/>
        </p:nvPicPr>
        <p:blipFill>
          <a:blip r:embed="rId2" cstate="print"/>
          <a:stretch>
            <a:fillRect/>
          </a:stretch>
        </p:blipFill>
        <p:spPr>
          <a:xfrm>
            <a:off x="609600" y="1219200"/>
            <a:ext cx="4525007" cy="382005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57400"/>
            <a:ext cx="8229600" cy="1600200"/>
          </a:xfrm>
        </p:spPr>
        <p:txBody>
          <a:bodyPr>
            <a:normAutofit/>
          </a:bodyPr>
          <a:lstStyle/>
          <a:p>
            <a:r>
              <a:rPr lang="en-US" dirty="0"/>
              <a:t>“Does our software break when we try to adapt a change?”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Fragility</a:t>
            </a:r>
          </a:p>
        </p:txBody>
      </p:sp>
      <p:sp>
        <p:nvSpPr>
          <p:cNvPr id="3" name="Content Placeholder 2"/>
          <p:cNvSpPr>
            <a:spLocks noGrp="1"/>
          </p:cNvSpPr>
          <p:nvPr>
            <p:ph idx="1"/>
          </p:nvPr>
        </p:nvSpPr>
        <p:spPr/>
        <p:txBody>
          <a:bodyPr>
            <a:normAutofit/>
          </a:bodyPr>
          <a:lstStyle/>
          <a:p>
            <a:r>
              <a:rPr lang="en-US" dirty="0"/>
              <a:t>Fragility is the tendency of a program to break in many places when a single change is made. Often, the new problems are in areas that have no conceptual relationship with the area that was changed. Fixing those problems leads to even more problems, and the development team begins to resemble a dog chasing its tail.</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mobile.jpg"/>
          <p:cNvPicPr>
            <a:picLocks noChangeAspect="1"/>
          </p:cNvPicPr>
          <p:nvPr/>
        </p:nvPicPr>
        <p:blipFill>
          <a:blip r:embed="rId2" cstate="print"/>
          <a:stretch>
            <a:fillRect/>
          </a:stretch>
        </p:blipFill>
        <p:spPr>
          <a:xfrm>
            <a:off x="1828800" y="152400"/>
            <a:ext cx="5486400" cy="6400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lstStyle/>
          <a:p>
            <a:r>
              <a:rPr lang="en-US" dirty="0"/>
              <a:t>“We cant reuse our beautiful code”</a:t>
            </a:r>
          </a:p>
        </p:txBody>
      </p:sp>
      <p:sp>
        <p:nvSpPr>
          <p:cNvPr id="3" name="TextBox 2"/>
          <p:cNvSpPr txBox="1"/>
          <p:nvPr/>
        </p:nvSpPr>
        <p:spPr>
          <a:xfrm>
            <a:off x="1219200" y="4724400"/>
            <a:ext cx="7497373" cy="369332"/>
          </a:xfrm>
          <a:prstGeom prst="rect">
            <a:avLst/>
          </a:prstGeom>
          <a:noFill/>
        </p:spPr>
        <p:txBody>
          <a:bodyPr wrap="none" rtlCol="0">
            <a:spAutoFit/>
          </a:bodyPr>
          <a:lstStyle/>
          <a:p>
            <a:r>
              <a:rPr lang="en-US" dirty="0"/>
              <a:t>[Or what we think is so beautiful, until our peers challenge it in a code review]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IMMOBILITY</a:t>
            </a:r>
          </a:p>
        </p:txBody>
      </p:sp>
      <p:sp>
        <p:nvSpPr>
          <p:cNvPr id="3" name="Content Placeholder 2"/>
          <p:cNvSpPr>
            <a:spLocks noGrp="1"/>
          </p:cNvSpPr>
          <p:nvPr>
            <p:ph idx="1"/>
          </p:nvPr>
        </p:nvSpPr>
        <p:spPr/>
        <p:txBody>
          <a:bodyPr>
            <a:normAutofit/>
          </a:bodyPr>
          <a:lstStyle/>
          <a:p>
            <a:r>
              <a:rPr lang="en-US" dirty="0"/>
              <a:t>A design is immobile when it contains parts that could be useful in other systems, but the effort and risk involved with separating those parts from the original system are too great. This is an unfortunate but very common occurrence.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iscous.jpg"/>
          <p:cNvPicPr>
            <a:picLocks noChangeAspect="1"/>
          </p:cNvPicPr>
          <p:nvPr/>
        </p:nvPicPr>
        <p:blipFill>
          <a:blip r:embed="rId2" cstate="print"/>
          <a:stretch>
            <a:fillRect/>
          </a:stretch>
        </p:blipFill>
        <p:spPr>
          <a:xfrm>
            <a:off x="533400" y="419100"/>
            <a:ext cx="8000999" cy="5905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67000"/>
            <a:ext cx="8229600" cy="1143000"/>
          </a:xfrm>
        </p:spPr>
        <p:txBody>
          <a:bodyPr>
            <a:normAutofit fontScale="90000"/>
          </a:bodyPr>
          <a:lstStyle/>
          <a:p>
            <a:r>
              <a:rPr lang="en-US" dirty="0"/>
              <a:t>“We can’t maintain/continue/persist a good design”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oken_window_theory.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VISCOSITY</a:t>
            </a:r>
          </a:p>
        </p:txBody>
      </p:sp>
      <p:sp>
        <p:nvSpPr>
          <p:cNvPr id="3" name="Content Placeholder 2"/>
          <p:cNvSpPr>
            <a:spLocks noGrp="1"/>
          </p:cNvSpPr>
          <p:nvPr>
            <p:ph idx="1"/>
          </p:nvPr>
        </p:nvSpPr>
        <p:spPr/>
        <p:txBody>
          <a:bodyPr/>
          <a:lstStyle/>
          <a:p>
            <a:r>
              <a:rPr lang="en-US" dirty="0"/>
              <a:t>A viscous project is one in which the design of the software is difficult to preserve. Friction develops and slows us down. We want to create systems and project environments that make it easy to preserve and improve the</a:t>
            </a:r>
          </a:p>
          <a:p>
            <a:pPr>
              <a:buNone/>
            </a:pPr>
            <a:r>
              <a:rPr lang="en-US" dirty="0"/>
              <a:t>   design.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 Code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600200"/>
            <a:ext cx="6629400" cy="4876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0" y="838200"/>
            <a:ext cx="2514600" cy="1143000"/>
          </a:xfrm>
        </p:spPr>
        <p:txBody>
          <a:bodyPr>
            <a:normAutofit fontScale="90000"/>
          </a:bodyPr>
          <a:lstStyle/>
          <a:p>
            <a:br>
              <a:rPr lang="en-US" dirty="0"/>
            </a:br>
            <a:br>
              <a:rPr lang="en-US" dirty="0"/>
            </a:br>
            <a:br>
              <a:rPr lang="en-US" dirty="0"/>
            </a:br>
            <a:br>
              <a:rPr lang="en-US" dirty="0"/>
            </a:br>
            <a:r>
              <a:rPr lang="en-US" dirty="0"/>
              <a:t> </a:t>
            </a:r>
            <a:br>
              <a:rPr lang="en-US" dirty="0"/>
            </a:br>
            <a:br>
              <a:rPr lang="en-US" dirty="0"/>
            </a:br>
            <a:br>
              <a:rPr lang="en-US" dirty="0"/>
            </a:br>
            <a:br>
              <a:rPr lang="en-US" dirty="0"/>
            </a:br>
            <a:endParaRPr lang="en-US" dirty="0"/>
          </a:p>
        </p:txBody>
      </p:sp>
      <p:pic>
        <p:nvPicPr>
          <p:cNvPr id="40962" name="Picture 2" descr="http://teachingthefuture.net/wp-content/uploads/2011/10/unanswered-questions.jpg"/>
          <p:cNvPicPr>
            <a:picLocks noChangeAspect="1" noChangeArrowheads="1"/>
          </p:cNvPicPr>
          <p:nvPr/>
        </p:nvPicPr>
        <p:blipFill>
          <a:blip r:embed="rId2" cstate="print"/>
          <a:srcRect/>
          <a:stretch>
            <a:fillRect/>
          </a:stretch>
        </p:blipFill>
        <p:spPr bwMode="auto">
          <a:xfrm>
            <a:off x="5715000" y="3886200"/>
            <a:ext cx="3152775" cy="24669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0964" name="Picture 4" descr="http://onpurpose.uk.com/wp-content/uploads/2012/11/questions.jpg"/>
          <p:cNvPicPr>
            <a:picLocks noChangeAspect="1" noChangeArrowheads="1"/>
          </p:cNvPicPr>
          <p:nvPr/>
        </p:nvPicPr>
        <p:blipFill>
          <a:blip r:embed="rId3" cstate="print"/>
          <a:srcRect/>
          <a:stretch>
            <a:fillRect/>
          </a:stretch>
        </p:blipFill>
        <p:spPr bwMode="auto">
          <a:xfrm>
            <a:off x="381000" y="304800"/>
            <a:ext cx="3990975" cy="6219826"/>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SOLID</a:t>
            </a:r>
            <a:r>
              <a:rPr lang="en-US" dirty="0"/>
              <a:t> principles of </a:t>
            </a:r>
            <a:br>
              <a:rPr lang="en-US" dirty="0"/>
            </a:br>
            <a:r>
              <a:rPr lang="en-US" dirty="0"/>
              <a:t>Object Oriented Design</a:t>
            </a:r>
          </a:p>
        </p:txBody>
      </p:sp>
      <p:sp>
        <p:nvSpPr>
          <p:cNvPr id="3" name="Content Placeholder 2"/>
          <p:cNvSpPr>
            <a:spLocks noGrp="1"/>
          </p:cNvSpPr>
          <p:nvPr>
            <p:ph idx="1"/>
          </p:nvPr>
        </p:nvSpPr>
        <p:spPr/>
        <p:txBody>
          <a:bodyPr/>
          <a:lstStyle/>
          <a:p>
            <a:r>
              <a:rPr lang="en-US" b="1" dirty="0"/>
              <a:t>S</a:t>
            </a:r>
            <a:r>
              <a:rPr lang="en-US" dirty="0"/>
              <a:t>ingle </a:t>
            </a:r>
            <a:r>
              <a:rPr lang="en-US" b="1" dirty="0"/>
              <a:t>R</a:t>
            </a:r>
            <a:r>
              <a:rPr lang="en-US" dirty="0"/>
              <a:t>esponsibility </a:t>
            </a:r>
            <a:r>
              <a:rPr lang="en-US" b="1" dirty="0"/>
              <a:t>P</a:t>
            </a:r>
            <a:r>
              <a:rPr lang="en-US" dirty="0"/>
              <a:t>rinciple</a:t>
            </a:r>
          </a:p>
          <a:p>
            <a:r>
              <a:rPr lang="en-US" b="1" dirty="0"/>
              <a:t>O</a:t>
            </a:r>
            <a:r>
              <a:rPr lang="en-US" dirty="0"/>
              <a:t>pen/</a:t>
            </a:r>
            <a:r>
              <a:rPr lang="en-US" b="1" dirty="0"/>
              <a:t>C</a:t>
            </a:r>
            <a:r>
              <a:rPr lang="en-US" dirty="0"/>
              <a:t>losed </a:t>
            </a:r>
            <a:r>
              <a:rPr lang="en-US" b="1" dirty="0"/>
              <a:t>P</a:t>
            </a:r>
            <a:r>
              <a:rPr lang="en-US" dirty="0"/>
              <a:t>rinciple</a:t>
            </a:r>
          </a:p>
          <a:p>
            <a:r>
              <a:rPr lang="en-US" b="1" dirty="0" err="1"/>
              <a:t>L</a:t>
            </a:r>
            <a:r>
              <a:rPr lang="en-US" dirty="0" err="1"/>
              <a:t>iskov</a:t>
            </a:r>
            <a:r>
              <a:rPr lang="en-US" dirty="0"/>
              <a:t> </a:t>
            </a:r>
            <a:r>
              <a:rPr lang="en-US" b="1" dirty="0"/>
              <a:t>S</a:t>
            </a:r>
            <a:r>
              <a:rPr lang="en-US" dirty="0"/>
              <a:t>ubstitution </a:t>
            </a:r>
            <a:r>
              <a:rPr lang="en-US" b="1" dirty="0"/>
              <a:t>P</a:t>
            </a:r>
            <a:r>
              <a:rPr lang="en-US" dirty="0"/>
              <a:t>rinciple</a:t>
            </a:r>
          </a:p>
          <a:p>
            <a:r>
              <a:rPr lang="en-US" b="1" dirty="0"/>
              <a:t>I</a:t>
            </a:r>
            <a:r>
              <a:rPr lang="en-US" dirty="0"/>
              <a:t>nterface </a:t>
            </a:r>
            <a:r>
              <a:rPr lang="en-US" b="1" dirty="0"/>
              <a:t>S</a:t>
            </a:r>
            <a:r>
              <a:rPr lang="en-US" dirty="0"/>
              <a:t>egregation </a:t>
            </a:r>
            <a:r>
              <a:rPr lang="en-US" b="1" dirty="0"/>
              <a:t>P</a:t>
            </a:r>
            <a:r>
              <a:rPr lang="en-US" dirty="0"/>
              <a:t>rinciple</a:t>
            </a:r>
          </a:p>
          <a:p>
            <a:r>
              <a:rPr lang="en-US" b="1" dirty="0"/>
              <a:t>D</a:t>
            </a:r>
            <a:r>
              <a:rPr lang="en-US" dirty="0"/>
              <a:t>ependency </a:t>
            </a:r>
            <a:r>
              <a:rPr lang="en-US" b="1" dirty="0"/>
              <a:t>I</a:t>
            </a:r>
            <a:r>
              <a:rPr lang="en-US" dirty="0"/>
              <a:t>nversion </a:t>
            </a:r>
            <a:r>
              <a:rPr lang="en-US" b="1" dirty="0"/>
              <a:t>P</a:t>
            </a:r>
            <a:r>
              <a:rPr lang="en-US" dirty="0"/>
              <a:t>rinciple</a:t>
            </a:r>
          </a:p>
        </p:txBody>
      </p:sp>
      <p:pic>
        <p:nvPicPr>
          <p:cNvPr id="33794" name="Picture 2" descr="http://t0.gstatic.com/images?q=tbn:ANd9GcQBQ9qUo5ympfTIpyV955tPnNgccmqPb9CjCmeMYIATAMg7PF_-zB70l6Zx6w"/>
          <p:cNvPicPr>
            <a:picLocks noChangeAspect="1" noChangeArrowheads="1"/>
          </p:cNvPicPr>
          <p:nvPr/>
        </p:nvPicPr>
        <p:blipFill>
          <a:blip r:embed="rId2" cstate="print"/>
          <a:srcRect/>
          <a:stretch>
            <a:fillRect/>
          </a:stretch>
        </p:blipFill>
        <p:spPr bwMode="auto">
          <a:xfrm>
            <a:off x="7086600" y="4343400"/>
            <a:ext cx="1457325" cy="1943101"/>
          </a:xfrm>
          <a:prstGeom prst="rect">
            <a:avLst/>
          </a:prstGeom>
          <a:noFill/>
        </p:spPr>
      </p:pic>
      <p:sp>
        <p:nvSpPr>
          <p:cNvPr id="5" name="Rectangle 4"/>
          <p:cNvSpPr/>
          <p:nvPr/>
        </p:nvSpPr>
        <p:spPr>
          <a:xfrm>
            <a:off x="609600" y="4953000"/>
            <a:ext cx="4572000" cy="646331"/>
          </a:xfrm>
          <a:prstGeom prst="rect">
            <a:avLst/>
          </a:prstGeom>
        </p:spPr>
        <p:txBody>
          <a:bodyPr>
            <a:spAutoFit/>
          </a:bodyPr>
          <a:lstStyle/>
          <a:p>
            <a:r>
              <a:rPr lang="en-US" dirty="0"/>
              <a:t>http://butunclebob.com/ArticleS.UncleBob.PrinciplesOfOod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Acronym </a:t>
            </a:r>
            <a:r>
              <a:rPr lang="en-US" b="1" dirty="0"/>
              <a:t>SOLID</a:t>
            </a:r>
            <a:r>
              <a:rPr lang="en-US" dirty="0"/>
              <a:t> was given by</a:t>
            </a:r>
          </a:p>
        </p:txBody>
      </p:sp>
      <p:sp>
        <p:nvSpPr>
          <p:cNvPr id="3" name="Content Placeholder 2"/>
          <p:cNvSpPr>
            <a:spLocks noGrp="1"/>
          </p:cNvSpPr>
          <p:nvPr>
            <p:ph idx="1"/>
          </p:nvPr>
        </p:nvSpPr>
        <p:spPr/>
        <p:txBody>
          <a:bodyPr/>
          <a:lstStyle/>
          <a:p>
            <a:r>
              <a:rPr lang="en-US" dirty="0" err="1"/>
              <a:t>Micheal</a:t>
            </a:r>
            <a:r>
              <a:rPr lang="en-US" dirty="0"/>
              <a:t> Feathers</a:t>
            </a:r>
          </a:p>
          <a:p>
            <a:r>
              <a:rPr lang="en-US" dirty="0"/>
              <a:t>Author of: </a:t>
            </a:r>
            <a:r>
              <a:rPr lang="en-US" sz="2400" dirty="0"/>
              <a:t>Working Effectively with Legacy Code</a:t>
            </a:r>
          </a:p>
          <a:p>
            <a:pPr>
              <a:buNone/>
            </a:pPr>
            <a:r>
              <a:rPr lang="en-US" sz="2400" dirty="0">
                <a:hlinkClick r:id="rId2"/>
              </a:rPr>
              <a:t>http://butunclebob.com/ArticleS.MichaelFeathers</a:t>
            </a:r>
            <a:endParaRPr lang="en-US" sz="2400" dirty="0"/>
          </a:p>
          <a:p>
            <a:pPr>
              <a:buNone/>
            </a:pPr>
            <a:endParaRPr lang="en-US" sz="2400" dirty="0"/>
          </a:p>
          <a:p>
            <a:pPr>
              <a:buNone/>
            </a:pPr>
            <a:endParaRPr lang="en-US" sz="2400" dirty="0"/>
          </a:p>
        </p:txBody>
      </p:sp>
      <p:pic>
        <p:nvPicPr>
          <p:cNvPr id="78850" name="Picture 2" descr="http://scna.softwarecraftsmanship.org/images/michael_feathers.jpg"/>
          <p:cNvPicPr>
            <a:picLocks noChangeAspect="1" noChangeArrowheads="1"/>
          </p:cNvPicPr>
          <p:nvPr/>
        </p:nvPicPr>
        <p:blipFill>
          <a:blip r:embed="rId3" cstate="print"/>
          <a:srcRect/>
          <a:stretch>
            <a:fillRect/>
          </a:stretch>
        </p:blipFill>
        <p:spPr bwMode="auto">
          <a:xfrm>
            <a:off x="6248400" y="3733800"/>
            <a:ext cx="2381250" cy="23812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sz="3200" dirty="0"/>
              <a:t>SO, WHAT ARE THESE SOLID PRINCIPLES ABOUT?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Better question would be </a:t>
            </a:r>
          </a:p>
        </p:txBody>
      </p:sp>
      <p:sp>
        <p:nvSpPr>
          <p:cNvPr id="3" name="Content Placeholder 2"/>
          <p:cNvSpPr>
            <a:spLocks noGrp="1"/>
          </p:cNvSpPr>
          <p:nvPr>
            <p:ph idx="1"/>
          </p:nvPr>
        </p:nvSpPr>
        <p:spPr/>
        <p:txBody>
          <a:bodyPr/>
          <a:lstStyle/>
          <a:p>
            <a:r>
              <a:rPr lang="en-US" dirty="0"/>
              <a:t>What problems are they trying to solve?</a:t>
            </a:r>
          </a:p>
          <a:p>
            <a:endParaRPr lang="en-US" dirty="0"/>
          </a:p>
          <a:p>
            <a:endParaRPr lang="en-US" dirty="0"/>
          </a:p>
          <a:p>
            <a:r>
              <a:rPr lang="en-US" dirty="0"/>
              <a:t>They are trying to solve a specific set of problems, namely </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DEPENDENCY MANAGEMENT ISSUES</a:t>
            </a:r>
          </a:p>
        </p:txBody>
      </p:sp>
      <p:sp>
        <p:nvSpPr>
          <p:cNvPr id="3" name="Content Placeholder 2"/>
          <p:cNvSpPr>
            <a:spLocks noGrp="1"/>
          </p:cNvSpPr>
          <p:nvPr>
            <p:ph idx="4294967295"/>
          </p:nvPr>
        </p:nvSpPr>
        <p:spPr>
          <a:xfrm>
            <a:off x="838200" y="1600200"/>
            <a:ext cx="7620000" cy="4525963"/>
          </a:xfrm>
        </p:spPr>
        <p:txBody>
          <a:bodyPr/>
          <a:lstStyle/>
          <a:p>
            <a:pPr>
              <a:buNone/>
            </a:pPr>
            <a:endParaRPr lang="en-US" dirty="0"/>
          </a:p>
          <a:p>
            <a:pPr>
              <a:buNone/>
            </a:pPr>
            <a:endParaRPr lang="en-US" dirty="0"/>
          </a:p>
          <a:p>
            <a:pPr>
              <a:buNone/>
            </a:pPr>
            <a:r>
              <a:rPr lang="en-US"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Dependencies</a:t>
            </a:r>
          </a:p>
        </p:txBody>
      </p:sp>
      <p:sp>
        <p:nvSpPr>
          <p:cNvPr id="5" name="Rectangle 4"/>
          <p:cNvSpPr/>
          <p:nvPr/>
        </p:nvSpPr>
        <p:spPr>
          <a:xfrm>
            <a:off x="685800" y="5334000"/>
            <a:ext cx="8001000" cy="369332"/>
          </a:xfrm>
          <a:prstGeom prst="rect">
            <a:avLst/>
          </a:prstGeom>
        </p:spPr>
        <p:txBody>
          <a:bodyPr wrap="square">
            <a:spAutoFit/>
          </a:bodyPr>
          <a:lstStyle/>
          <a:p>
            <a:r>
              <a:rPr lang="en-US" b="1" dirty="0"/>
              <a:t>A IS DEPENDENT ON B. If something happens to B, what effect does it have on A?</a:t>
            </a:r>
          </a:p>
        </p:txBody>
      </p:sp>
      <p:sp>
        <p:nvSpPr>
          <p:cNvPr id="6" name="Rectangle 5"/>
          <p:cNvSpPr/>
          <p:nvPr/>
        </p:nvSpPr>
        <p:spPr>
          <a:xfrm>
            <a:off x="685800" y="5867400"/>
            <a:ext cx="8077200" cy="338554"/>
          </a:xfrm>
          <a:prstGeom prst="rect">
            <a:avLst/>
          </a:prstGeom>
        </p:spPr>
        <p:txBody>
          <a:bodyPr wrap="square">
            <a:spAutoFit/>
          </a:bodyPr>
          <a:lstStyle/>
          <a:p>
            <a:r>
              <a:rPr lang="en-US" sz="1600" b="1" dirty="0"/>
              <a:t>DEPENDENCIES GIVE US SOME DEGREE OF REASON TO SEE HOW CHANGES PROPOGATE</a:t>
            </a:r>
          </a:p>
        </p:txBody>
      </p:sp>
      <p:pic>
        <p:nvPicPr>
          <p:cNvPr id="8" name="Picture 7" descr="DEPE.png"/>
          <p:cNvPicPr>
            <a:picLocks noChangeAspect="1"/>
          </p:cNvPicPr>
          <p:nvPr/>
        </p:nvPicPr>
        <p:blipFill>
          <a:blip r:embed="rId2" cstate="print"/>
          <a:stretch>
            <a:fillRect/>
          </a:stretch>
        </p:blipFill>
        <p:spPr>
          <a:xfrm>
            <a:off x="1866522" y="2204866"/>
            <a:ext cx="5410956" cy="244826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is Dependency Management?</a:t>
            </a:r>
          </a:p>
        </p:txBody>
      </p:sp>
      <p:sp>
        <p:nvSpPr>
          <p:cNvPr id="3" name="Content Placeholder 2"/>
          <p:cNvSpPr>
            <a:spLocks noGrp="1"/>
          </p:cNvSpPr>
          <p:nvPr>
            <p:ph idx="1"/>
          </p:nvPr>
        </p:nvSpPr>
        <p:spPr/>
        <p:txBody>
          <a:bodyPr>
            <a:normAutofit/>
          </a:bodyPr>
          <a:lstStyle/>
          <a:p>
            <a:r>
              <a:rPr lang="en-US" dirty="0"/>
              <a:t>“Dependency Management is an issue that most of us have faced. Whenever we bring up on our screens a nasty batch of tangled legacy code, we are experiencing the results of poor dependency management. “</a:t>
            </a:r>
          </a:p>
        </p:txBody>
      </p:sp>
      <p:pic>
        <p:nvPicPr>
          <p:cNvPr id="3074" name="Picture 2" descr="http://blogs.msdn.com/blogfiles/cdndevs/WindowsLiveWriter/CraftsmanshipandEthicsUncleBobsKeynote_E0E9/uncle_bob_martin_3.jpg"/>
          <p:cNvPicPr>
            <a:picLocks noChangeAspect="1" noChangeArrowheads="1"/>
          </p:cNvPicPr>
          <p:nvPr/>
        </p:nvPicPr>
        <p:blipFill>
          <a:blip r:embed="rId2" cstate="print"/>
          <a:srcRect/>
          <a:stretch>
            <a:fillRect/>
          </a:stretch>
        </p:blipFill>
        <p:spPr bwMode="auto">
          <a:xfrm>
            <a:off x="6629400" y="4419600"/>
            <a:ext cx="1933575" cy="203835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Why is Dependency Management so important?</a:t>
            </a:r>
          </a:p>
        </p:txBody>
      </p:sp>
      <p:sp>
        <p:nvSpPr>
          <p:cNvPr id="3" name="Content Placeholder 2"/>
          <p:cNvSpPr>
            <a:spLocks noGrp="1"/>
          </p:cNvSpPr>
          <p:nvPr>
            <p:ph idx="1"/>
          </p:nvPr>
        </p:nvSpPr>
        <p:spPr/>
        <p:txBody>
          <a:bodyPr>
            <a:normAutofit/>
          </a:bodyPr>
          <a:lstStyle/>
          <a:p>
            <a:r>
              <a:rPr lang="en-US" dirty="0"/>
              <a:t> Poor dependency management leads to code that is hard to change, fragile, and non-reusable</a:t>
            </a:r>
          </a:p>
          <a:p>
            <a:r>
              <a:rPr lang="en-US" dirty="0"/>
              <a:t>On the other hand, when dependencies are well managed, the code remains flexible, robust, and reusable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14600"/>
            <a:ext cx="8229600" cy="1143000"/>
          </a:xfrm>
        </p:spPr>
        <p:txBody>
          <a:bodyPr>
            <a:normAutofit/>
          </a:bodyPr>
          <a:lstStyle/>
          <a:p>
            <a:r>
              <a:rPr lang="en-US" sz="2800" dirty="0"/>
              <a:t>WHAT IS THE ONE TECHNICAL DEPENDENCY THAT TELOGICAL WANTS TO GET AWAY FROM ASAP?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1.bp.blogspot.com/-iw0Ajdpck8w/TfhKiMI55nI/AAAAAAAAAFM/sjNGBQE6Ih4/s1600/force_com_logo.jpg"/>
          <p:cNvPicPr>
            <a:picLocks noChangeAspect="1" noChangeArrowheads="1"/>
          </p:cNvPicPr>
          <p:nvPr/>
        </p:nvPicPr>
        <p:blipFill>
          <a:blip r:embed="rId2" cstate="print"/>
          <a:srcRect/>
          <a:stretch>
            <a:fillRect/>
          </a:stretch>
        </p:blipFill>
        <p:spPr bwMode="auto">
          <a:xfrm>
            <a:off x="2362200" y="1752600"/>
            <a:ext cx="4572000" cy="34290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Engineering Philosophy</a:t>
            </a:r>
          </a:p>
        </p:txBody>
      </p:sp>
      <p:sp>
        <p:nvSpPr>
          <p:cNvPr id="3" name="Content Placeholder 2"/>
          <p:cNvSpPr>
            <a:spLocks noGrp="1"/>
          </p:cNvSpPr>
          <p:nvPr>
            <p:ph idx="1"/>
          </p:nvPr>
        </p:nvSpPr>
        <p:spPr/>
        <p:txBody>
          <a:bodyPr/>
          <a:lstStyle/>
          <a:p>
            <a:r>
              <a:rPr lang="en-US" dirty="0"/>
              <a:t>Beautiful, Maintainable Code</a:t>
            </a:r>
          </a:p>
          <a:p>
            <a:r>
              <a:rPr lang="en-US" dirty="0"/>
              <a:t>We want to “Care” about our code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OO Developers</a:t>
            </a:r>
          </a:p>
        </p:txBody>
      </p:sp>
      <p:sp>
        <p:nvSpPr>
          <p:cNvPr id="3" name="Content Placeholder 2"/>
          <p:cNvSpPr>
            <a:spLocks noGrp="1"/>
          </p:cNvSpPr>
          <p:nvPr>
            <p:ph idx="1"/>
          </p:nvPr>
        </p:nvSpPr>
        <p:spPr/>
        <p:txBody>
          <a:bodyPr>
            <a:normAutofit fontScale="92500" lnSpcReduction="10000"/>
          </a:bodyPr>
          <a:lstStyle/>
          <a:p>
            <a:r>
              <a:rPr lang="en-US" dirty="0"/>
              <a:t>Have committed the same kind of design mistakes </a:t>
            </a:r>
          </a:p>
          <a:p>
            <a:r>
              <a:rPr lang="en-US" dirty="0"/>
              <a:t>Have learnt from those mistakes</a:t>
            </a:r>
          </a:p>
          <a:p>
            <a:r>
              <a:rPr lang="en-US" dirty="0"/>
              <a:t>Some have specified some GUIDELINES</a:t>
            </a:r>
          </a:p>
          <a:p>
            <a:r>
              <a:rPr lang="en-US" dirty="0"/>
              <a:t>We can choose to follow or not!</a:t>
            </a:r>
          </a:p>
          <a:p>
            <a:r>
              <a:rPr lang="en-US" dirty="0"/>
              <a:t>If we choose to follow, we have to understand the problems and where they apply.</a:t>
            </a:r>
          </a:p>
          <a:p>
            <a:r>
              <a:rPr lang="en-US" dirty="0"/>
              <a:t>If we encounter the same issues, we can meditate on these guidelines and apply them.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olid.jpg"/>
          <p:cNvPicPr>
            <a:picLocks noChangeAspect="1"/>
          </p:cNvPicPr>
          <p:nvPr/>
        </p:nvPicPr>
        <p:blipFill>
          <a:blip r:embed="rId2" cstate="print"/>
          <a:stretch>
            <a:fillRect/>
          </a:stretch>
        </p:blipFill>
        <p:spPr>
          <a:xfrm>
            <a:off x="990600" y="561975"/>
            <a:ext cx="7162800" cy="5734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09800"/>
            <a:ext cx="8229600" cy="1295400"/>
          </a:xfrm>
        </p:spPr>
        <p:txBody>
          <a:bodyPr>
            <a:normAutofit fontScale="90000"/>
          </a:bodyPr>
          <a:lstStyle/>
          <a:p>
            <a:br>
              <a:rPr lang="en-US" dirty="0"/>
            </a:br>
            <a:r>
              <a:rPr lang="en-US" dirty="0"/>
              <a:t>“</a:t>
            </a:r>
            <a:r>
              <a:rPr lang="en-US" i="1" dirty="0"/>
              <a:t>Talk is cheap, show me the code</a:t>
            </a:r>
            <a:r>
              <a:rPr lang="en-US" dirty="0"/>
              <a:t>”</a:t>
            </a:r>
            <a:br>
              <a:rPr lang="en-US" dirty="0"/>
            </a:br>
            <a:br>
              <a:rPr lang="en-US" dirty="0"/>
            </a:br>
            <a:r>
              <a:rPr lang="en-US" dirty="0"/>
              <a:t>		              - </a:t>
            </a:r>
            <a:r>
              <a:rPr lang="en-US" dirty="0" err="1"/>
              <a:t>Linus</a:t>
            </a:r>
            <a:r>
              <a:rPr lang="en-US" dirty="0"/>
              <a:t> </a:t>
            </a:r>
            <a:r>
              <a:rPr lang="en-US" dirty="0" err="1"/>
              <a:t>Torvalds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a:t>STATIC (C#), DYNAMIC (RUBY)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a:t>
            </a:r>
          </a:p>
        </p:txBody>
      </p:sp>
      <p:sp>
        <p:nvSpPr>
          <p:cNvPr id="3" name="Content Placeholder 2"/>
          <p:cNvSpPr>
            <a:spLocks noGrp="1"/>
          </p:cNvSpPr>
          <p:nvPr>
            <p:ph idx="1"/>
          </p:nvPr>
        </p:nvSpPr>
        <p:spPr/>
        <p:txBody>
          <a:bodyPr/>
          <a:lstStyle/>
          <a:p>
            <a:r>
              <a:rPr lang="en-US" i="1" dirty="0"/>
              <a:t>A CLASS SHOULD HAVE ONE AND ONLY ONE RESPONSIBILITY.</a:t>
            </a:r>
          </a:p>
          <a:p>
            <a:pPr>
              <a:buNone/>
            </a:pPr>
            <a:endParaRPr lang="en-US" i="1" dirty="0"/>
          </a:p>
          <a:p>
            <a:r>
              <a:rPr lang="en-US" i="1" dirty="0"/>
              <a:t>THERE SHOULD NEVER BE MORE THAN ONE REASON FOR A CLASS TO CHANGE.</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lostechies.com/derickbailey/files/2011/03/SingleResponsibilityPrinciple2_71060858.jpg"/>
          <p:cNvPicPr>
            <a:picLocks noChangeAspect="1" noChangeArrowheads="1"/>
          </p:cNvPicPr>
          <p:nvPr/>
        </p:nvPicPr>
        <p:blipFill>
          <a:blip r:embed="rId2" cstate="print"/>
          <a:srcRect/>
          <a:stretch>
            <a:fillRect/>
          </a:stretch>
        </p:blipFill>
        <p:spPr bwMode="auto">
          <a:xfrm>
            <a:off x="12954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838200" y="2438400"/>
            <a:ext cx="7620000" cy="23907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4294967295"/>
          </p:nvPr>
        </p:nvPicPr>
        <p:blipFill>
          <a:blip r:embed="rId2" cstate="print"/>
          <a:srcRect/>
          <a:stretch>
            <a:fillRect/>
          </a:stretch>
        </p:blipFill>
        <p:spPr bwMode="auto">
          <a:xfrm>
            <a:off x="1752600" y="1295400"/>
            <a:ext cx="5334000" cy="340042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lstStyle/>
          <a:p>
            <a:r>
              <a:rPr lang="en-US" dirty="0"/>
              <a:t>This principle was described in the work of Tom </a:t>
            </a:r>
            <a:r>
              <a:rPr lang="en-US" dirty="0" err="1"/>
              <a:t>DeMarco</a:t>
            </a:r>
            <a:r>
              <a:rPr lang="en-US" dirty="0"/>
              <a:t> and </a:t>
            </a:r>
            <a:r>
              <a:rPr lang="en-US" dirty="0" err="1"/>
              <a:t>Meilir</a:t>
            </a:r>
            <a:r>
              <a:rPr lang="en-US" dirty="0"/>
              <a:t> Page-Jones. </a:t>
            </a:r>
          </a:p>
          <a:p>
            <a:r>
              <a:rPr lang="en-US" dirty="0"/>
              <a:t>They called it </a:t>
            </a:r>
            <a:r>
              <a:rPr lang="en-US" b="1" dirty="0"/>
              <a:t>cohesion</a:t>
            </a:r>
            <a:r>
              <a:rPr lang="en-US" dirty="0"/>
              <a:t>, which they defined as the functional relatedness of the elements of a module.</a:t>
            </a:r>
          </a:p>
        </p:txBody>
      </p:sp>
      <p:pic>
        <p:nvPicPr>
          <p:cNvPr id="4" name="Picture 2"/>
          <p:cNvPicPr>
            <a:picLocks noChangeAspect="1" noChangeArrowheads="1"/>
          </p:cNvPicPr>
          <p:nvPr/>
        </p:nvPicPr>
        <p:blipFill>
          <a:blip r:embed="rId2" cstate="print"/>
          <a:srcRect/>
          <a:stretch>
            <a:fillRect/>
          </a:stretch>
        </p:blipFill>
        <p:spPr bwMode="auto">
          <a:xfrm>
            <a:off x="3124200" y="4038600"/>
            <a:ext cx="3133725" cy="2438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a:t>    	Why is it important to separate two responsibilities into separate classes?</a:t>
            </a:r>
          </a:p>
          <a:p>
            <a:pPr>
              <a:buNone/>
            </a:pPr>
            <a:endParaRPr lang="en-US" dirty="0"/>
          </a:p>
          <a:p>
            <a:pPr>
              <a:buNone/>
            </a:pPr>
            <a:r>
              <a:rPr lang="en-US" dirty="0"/>
              <a:t>	Because each responsibility is an axis of change. When the requirements change, that change will be manifest through a change in responsibility amongst the classes. If a class assumes more than one responsibility, then there will be more than one reason for it to change.</a:t>
            </a:r>
          </a:p>
          <a:p>
            <a:pPr>
              <a:buNone/>
            </a:pPr>
            <a:endParaRPr lang="en-US" dirty="0"/>
          </a:p>
          <a:p>
            <a:pPr>
              <a:buNone/>
            </a:pPr>
            <a:r>
              <a:rPr lang="en-US" dirty="0"/>
              <a:t>	If a class has more then one responsibility, then the responsibilities become coupled. Changes to one responsibility may impair or inhibit the class’ ability to meet the others. This kind of coupling leads to fragile designs that break in unexpected ways when</a:t>
            </a:r>
          </a:p>
          <a:p>
            <a:pPr>
              <a:buNone/>
            </a:pPr>
            <a:r>
              <a:rPr lang="en-US" dirty="0"/>
              <a:t>	changed.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Norman </a:t>
            </a:r>
            <a:r>
              <a:rPr lang="en-US" dirty="0" err="1"/>
              <a:t>Rockstars</a:t>
            </a:r>
            <a:r>
              <a:rPr lang="en-US" dirty="0"/>
              <a:t> follow Kaizen</a:t>
            </a:r>
          </a:p>
        </p:txBody>
      </p:sp>
      <p:sp>
        <p:nvSpPr>
          <p:cNvPr id="3" name="Content Placeholder 2"/>
          <p:cNvSpPr>
            <a:spLocks noGrp="1"/>
          </p:cNvSpPr>
          <p:nvPr>
            <p:ph idx="1"/>
          </p:nvPr>
        </p:nvSpPr>
        <p:spPr/>
        <p:txBody>
          <a:bodyPr/>
          <a:lstStyle/>
          <a:p>
            <a:r>
              <a:rPr lang="en-US" dirty="0"/>
              <a:t>Yesterday we have code that works </a:t>
            </a:r>
          </a:p>
          <a:p>
            <a:r>
              <a:rPr lang="en-US" b="1" dirty="0"/>
              <a:t>Today we want to improve it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SRP</a:t>
            </a:r>
          </a:p>
        </p:txBody>
      </p:sp>
      <p:sp>
        <p:nvSpPr>
          <p:cNvPr id="3" name="Content Placeholder 2"/>
          <p:cNvSpPr>
            <a:spLocks noGrp="1"/>
          </p:cNvSpPr>
          <p:nvPr>
            <p:ph idx="1"/>
          </p:nvPr>
        </p:nvSpPr>
        <p:spPr/>
        <p:txBody>
          <a:bodyPr>
            <a:normAutofit fontScale="70000" lnSpcReduction="20000"/>
          </a:bodyPr>
          <a:lstStyle/>
          <a:p>
            <a:r>
              <a:rPr lang="en-US" dirty="0"/>
              <a:t>Responsibility means a reason to change. Responsibility is an axis for change.</a:t>
            </a:r>
          </a:p>
          <a:p>
            <a:r>
              <a:rPr lang="en-US" dirty="0"/>
              <a:t>Change in requirements are often the case.</a:t>
            </a:r>
          </a:p>
          <a:p>
            <a:r>
              <a:rPr lang="en-US" dirty="0"/>
              <a:t>Following the Single Responsibility Principle can lead us to our goal of Strong Cohesion &amp; Loose Coupling.</a:t>
            </a:r>
          </a:p>
          <a:p>
            <a:r>
              <a:rPr lang="en-US" dirty="0"/>
              <a:t>Many small classes with distinct responsibilities results in a more flexible design.</a:t>
            </a:r>
          </a:p>
          <a:p>
            <a:r>
              <a:rPr lang="en-US" dirty="0"/>
              <a:t>The SRP is one of the simplest of the principle, and one of the hardest to get right. </a:t>
            </a:r>
          </a:p>
          <a:p>
            <a:r>
              <a:rPr lang="en-US" dirty="0"/>
              <a:t>Conjoining responsibilities is something that we do naturally.</a:t>
            </a:r>
          </a:p>
          <a:p>
            <a:r>
              <a:rPr lang="en-US" dirty="0"/>
              <a:t>Finding and separating those responsibilities from one another is much of what software design is really about.</a:t>
            </a:r>
          </a:p>
          <a:p>
            <a:r>
              <a:rPr lang="en-US" dirty="0"/>
              <a:t>Multiple small interfaces that follow Interface Segregation Principle can help in achieving SRP.</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OPEN/CLOSED PRINCIPLE</a:t>
            </a:r>
          </a:p>
        </p:txBody>
      </p:sp>
      <p:sp>
        <p:nvSpPr>
          <p:cNvPr id="3" name="Content Placeholder 2"/>
          <p:cNvSpPr>
            <a:spLocks noGrp="1"/>
          </p:cNvSpPr>
          <p:nvPr>
            <p:ph idx="1"/>
          </p:nvPr>
        </p:nvSpPr>
        <p:spPr/>
        <p:txBody>
          <a:bodyPr/>
          <a:lstStyle/>
          <a:p>
            <a:pPr>
              <a:buNone/>
            </a:pPr>
            <a:r>
              <a:rPr lang="fr-FR" i="1" dirty="0"/>
              <a:t>	</a:t>
            </a:r>
          </a:p>
          <a:p>
            <a:pPr>
              <a:buNone/>
            </a:pPr>
            <a:r>
              <a:rPr lang="fr-FR" i="1" dirty="0"/>
              <a:t>   SOFTWARE ENTITIES (CLASSES, MODULES, FUNCTIONS, ETC.) </a:t>
            </a:r>
            <a:r>
              <a:rPr lang="en-US" i="1" dirty="0"/>
              <a:t>SHOULD BE OPEN FOR EXTENSION, BUT CLOSED FOR MODIFICATION.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lostechies.com/derickbailey/files/2011/03/OpenClosedPrinciple2_2C596E17.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lstStyle/>
          <a:p>
            <a:endParaRPr lang="en-US" dirty="0"/>
          </a:p>
          <a:p>
            <a:r>
              <a:rPr lang="en-US" dirty="0"/>
              <a:t>Open to Extension : New Behavior can be added in the future</a:t>
            </a:r>
          </a:p>
          <a:p>
            <a:endParaRPr lang="en-US" dirty="0"/>
          </a:p>
          <a:p>
            <a:r>
              <a:rPr lang="en-US" dirty="0"/>
              <a:t>Closed to Modification: Changes to existing code is not required.</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776412" y="2982119"/>
            <a:ext cx="5591175" cy="176212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is the key</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987" y="2115344"/>
            <a:ext cx="7058025" cy="34956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OCP</a:t>
            </a:r>
          </a:p>
        </p:txBody>
      </p:sp>
      <p:sp>
        <p:nvSpPr>
          <p:cNvPr id="3" name="Content Placeholder 2"/>
          <p:cNvSpPr>
            <a:spLocks noGrp="1"/>
          </p:cNvSpPr>
          <p:nvPr>
            <p:ph idx="1"/>
          </p:nvPr>
        </p:nvSpPr>
        <p:spPr/>
        <p:txBody>
          <a:bodyPr>
            <a:normAutofit fontScale="70000" lnSpcReduction="20000"/>
          </a:bodyPr>
          <a:lstStyle/>
          <a:p>
            <a:r>
              <a:rPr lang="en-US" dirty="0"/>
              <a:t>The OCP Principle was given by Bertrand Meyer</a:t>
            </a:r>
          </a:p>
          <a:p>
            <a:r>
              <a:rPr lang="en-US" dirty="0"/>
              <a:t>OCP is at the heart of Object Oriented design</a:t>
            </a:r>
          </a:p>
          <a:p>
            <a:r>
              <a:rPr lang="en-US" dirty="0"/>
              <a:t>Conformance to OCP yields the greatest benefits of OOD, reusability &amp; maintainability</a:t>
            </a:r>
          </a:p>
          <a:p>
            <a:r>
              <a:rPr lang="en-US" dirty="0"/>
              <a:t>Key to OCP is programming to abstractions. </a:t>
            </a:r>
          </a:p>
          <a:p>
            <a:r>
              <a:rPr lang="en-US" dirty="0"/>
              <a:t>Do not depend on implementations, depend on abstractions.</a:t>
            </a:r>
          </a:p>
          <a:p>
            <a:r>
              <a:rPr lang="en-US" dirty="0"/>
              <a:t>100 % Conformance to OCP is not possible. There might be a requirement that may render our code not closed.</a:t>
            </a:r>
          </a:p>
          <a:p>
            <a:r>
              <a:rPr lang="en-US" dirty="0"/>
              <a:t> Since closure cannot be complete, it should be strategic. </a:t>
            </a:r>
          </a:p>
          <a:p>
            <a:r>
              <a:rPr lang="en-US" dirty="0"/>
              <a:t> Developer must choose what changes the code can be closed to.</a:t>
            </a:r>
          </a:p>
          <a:p>
            <a:r>
              <a:rPr lang="en-US" dirty="0"/>
              <a:t>Experience would help a developer to make choices and design code for the most probable causes of change.</a:t>
            </a:r>
          </a:p>
          <a:p>
            <a:pPr>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LISKOV SUBSTITUTION PRINCIPLE</a:t>
            </a:r>
          </a:p>
        </p:txBody>
      </p:sp>
      <p:sp>
        <p:nvSpPr>
          <p:cNvPr id="3" name="Content Placeholder 2"/>
          <p:cNvSpPr>
            <a:spLocks noGrp="1"/>
          </p:cNvSpPr>
          <p:nvPr>
            <p:ph idx="1"/>
          </p:nvPr>
        </p:nvSpPr>
        <p:spPr/>
        <p:txBody>
          <a:bodyPr/>
          <a:lstStyle/>
          <a:p>
            <a:pPr>
              <a:buNone/>
            </a:pPr>
            <a:r>
              <a:rPr lang="en-US" i="1" dirty="0"/>
              <a:t>    FUNCTIONS THAT USE POINTERS OR REFERENCES TO BASE CLASSES MUST BE ABLE TO USE OBJECTS OF DERIVED CLASSES</a:t>
            </a:r>
          </a:p>
          <a:p>
            <a:pPr>
              <a:buNone/>
            </a:pPr>
            <a:r>
              <a:rPr lang="en-US" i="1" dirty="0"/>
              <a:t>    WITHOUT KNOWING IT.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lostechies.com/derickbailey/files/2011/03/LiskovSubtitutionPrinciple_52BB5162.jpg"/>
          <p:cNvPicPr>
            <a:picLocks noChangeAspect="1" noChangeArrowheads="1"/>
          </p:cNvPicPr>
          <p:nvPr/>
        </p:nvPicPr>
        <p:blipFill>
          <a:blip r:embed="rId2" cstate="print"/>
          <a:srcRect/>
          <a:stretch>
            <a:fillRect/>
          </a:stretch>
        </p:blipFill>
        <p:spPr bwMode="auto">
          <a:xfrm>
            <a:off x="990600" y="3048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a:bodyPr>
          <a:lstStyle/>
          <a:p>
            <a:pPr>
              <a:buNone/>
            </a:pPr>
            <a:r>
              <a:rPr lang="en-US" sz="2400" dirty="0"/>
              <a:t>The above is a paraphrase of the </a:t>
            </a:r>
            <a:r>
              <a:rPr lang="en-US" sz="2400" dirty="0" err="1"/>
              <a:t>Liskov</a:t>
            </a:r>
            <a:r>
              <a:rPr lang="en-US" sz="2400" dirty="0"/>
              <a:t> Substitution Principle</a:t>
            </a:r>
          </a:p>
          <a:p>
            <a:pPr>
              <a:buNone/>
            </a:pPr>
            <a:r>
              <a:rPr lang="en-US" dirty="0"/>
              <a:t>Barbara </a:t>
            </a:r>
            <a:r>
              <a:rPr lang="en-US" dirty="0" err="1"/>
              <a:t>Liskov</a:t>
            </a:r>
            <a:r>
              <a:rPr lang="en-US" dirty="0"/>
              <a:t> first wrote it as follows :</a:t>
            </a:r>
          </a:p>
          <a:p>
            <a:pPr>
              <a:buNone/>
            </a:pPr>
            <a:r>
              <a:rPr lang="en-US" dirty="0"/>
              <a:t>    If  for each object o1 of type S there is an object o2 of type T such that for all programs P defined in terms of T, the behavior of P is unchanged when o1 is substituted for o2 then S is a subtype of 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SOLID Design Principles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Uncle Bob’s paper</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981200"/>
            <a:ext cx="5000625" cy="27051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4294967295"/>
          </p:nvPr>
        </p:nvPicPr>
        <p:blipFill>
          <a:blip r:embed="rId2" cstate="print"/>
          <a:srcRect/>
          <a:stretch>
            <a:fillRect/>
          </a:stretch>
        </p:blipFill>
        <p:spPr bwMode="auto">
          <a:xfrm>
            <a:off x="304800" y="228600"/>
            <a:ext cx="3638550" cy="1638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57200" y="2362200"/>
            <a:ext cx="2724150" cy="4295775"/>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3962400" y="381000"/>
            <a:ext cx="4895850" cy="3638550"/>
          </a:xfrm>
          <a:prstGeom prst="rect">
            <a:avLst/>
          </a:prstGeom>
          <a:noFill/>
          <a:ln w="9525">
            <a:noFill/>
            <a:miter lim="800000"/>
            <a:headEnd/>
            <a:tailEnd/>
          </a:ln>
        </p:spPr>
      </p:pic>
      <p:sp>
        <p:nvSpPr>
          <p:cNvPr id="7" name="TextBox 6"/>
          <p:cNvSpPr txBox="1"/>
          <p:nvPr/>
        </p:nvSpPr>
        <p:spPr>
          <a:xfrm>
            <a:off x="4114800" y="4953000"/>
            <a:ext cx="4876800" cy="646331"/>
          </a:xfrm>
          <a:prstGeom prst="rect">
            <a:avLst/>
          </a:prstGeom>
          <a:noFill/>
        </p:spPr>
        <p:txBody>
          <a:bodyPr wrap="square" rtlCol="0">
            <a:spAutoFit/>
          </a:bodyPr>
          <a:lstStyle/>
          <a:p>
            <a:r>
              <a:rPr lang="en-US" dirty="0"/>
              <a:t>What we thought to be code reuse with inheritance causes a problem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LSP</a:t>
            </a:r>
          </a:p>
        </p:txBody>
      </p:sp>
      <p:sp>
        <p:nvSpPr>
          <p:cNvPr id="3" name="Content Placeholder 2"/>
          <p:cNvSpPr>
            <a:spLocks noGrp="1"/>
          </p:cNvSpPr>
          <p:nvPr>
            <p:ph idx="1"/>
          </p:nvPr>
        </p:nvSpPr>
        <p:spPr/>
        <p:txBody>
          <a:bodyPr>
            <a:normAutofit fontScale="77500" lnSpcReduction="20000"/>
          </a:bodyPr>
          <a:lstStyle/>
          <a:p>
            <a:r>
              <a:rPr lang="en-US" dirty="0"/>
              <a:t>Named after Barbara </a:t>
            </a:r>
            <a:r>
              <a:rPr lang="en-US" dirty="0" err="1"/>
              <a:t>Liskov</a:t>
            </a:r>
            <a:r>
              <a:rPr lang="en-US" dirty="0"/>
              <a:t>, who gave the principle in 1988.</a:t>
            </a:r>
          </a:p>
          <a:p>
            <a:r>
              <a:rPr lang="en-US" dirty="0"/>
              <a:t>Substitutability</a:t>
            </a:r>
          </a:p>
          <a:p>
            <a:r>
              <a:rPr lang="en-US" dirty="0"/>
              <a:t>Calling code must not know the difference between a derived type and a base type.</a:t>
            </a:r>
          </a:p>
          <a:p>
            <a:r>
              <a:rPr lang="en-US" dirty="0"/>
              <a:t>Sub-types must be substitutable for their base types.</a:t>
            </a:r>
          </a:p>
          <a:p>
            <a:r>
              <a:rPr lang="en-US" dirty="0"/>
              <a:t>Child classes should not remove base class behavior.</a:t>
            </a:r>
          </a:p>
          <a:p>
            <a:r>
              <a:rPr lang="en-US" dirty="0"/>
              <a:t>Native OOP: "IS-A" relationship </a:t>
            </a:r>
          </a:p>
          <a:p>
            <a:r>
              <a:rPr lang="en-US" dirty="0"/>
              <a:t>LSP : "IS-SUBSTITUTABLE=FOR“</a:t>
            </a:r>
          </a:p>
          <a:p>
            <a:pPr>
              <a:buNone/>
            </a:pPr>
            <a:endParaRPr lang="en-US" b="1" dirty="0"/>
          </a:p>
          <a:p>
            <a:r>
              <a:rPr lang="en-US" b="1" dirty="0"/>
              <a:t>LSP surfaces the undesired behavior problems in subtypes caused due to inheritance</a:t>
            </a:r>
          </a:p>
          <a:p>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SEGREGATION PRINCIPLE</a:t>
            </a:r>
          </a:p>
        </p:txBody>
      </p:sp>
      <p:sp>
        <p:nvSpPr>
          <p:cNvPr id="3" name="Content Placeholder 2"/>
          <p:cNvSpPr>
            <a:spLocks noGrp="1"/>
          </p:cNvSpPr>
          <p:nvPr>
            <p:ph idx="1"/>
          </p:nvPr>
        </p:nvSpPr>
        <p:spPr/>
        <p:txBody>
          <a:bodyPr/>
          <a:lstStyle/>
          <a:p>
            <a:pPr>
              <a:buNone/>
            </a:pPr>
            <a:r>
              <a:rPr lang="en-US" dirty="0"/>
              <a:t>	</a:t>
            </a:r>
            <a:endParaRPr lang="en-US" i="1" dirty="0"/>
          </a:p>
          <a:p>
            <a:pPr>
              <a:buNone/>
            </a:pPr>
            <a:r>
              <a:rPr lang="en-US" i="1" dirty="0"/>
              <a:t>	CLIENTS SHOULD NOT BE FORCED TO DEPEND UPON INTERFACES THAT THEY DO NOT USE.</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lostechies.com/derickbailey/files/2011/03/InterfaceSegregationPrinciple_60216468.jpg"/>
          <p:cNvPicPr>
            <a:picLocks noChangeAspect="1" noChangeArrowheads="1"/>
          </p:cNvPicPr>
          <p:nvPr/>
        </p:nvPicPr>
        <p:blipFill>
          <a:blip r:embed="rId2" cstate="print"/>
          <a:srcRect/>
          <a:stretch>
            <a:fillRect/>
          </a:stretch>
        </p:blipFill>
        <p:spPr bwMode="auto">
          <a:xfrm>
            <a:off x="11430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cstate="print"/>
          <a:srcRect/>
          <a:stretch>
            <a:fillRect/>
          </a:stretch>
        </p:blipFill>
        <p:spPr bwMode="auto">
          <a:xfrm>
            <a:off x="266700" y="28575"/>
            <a:ext cx="8877300" cy="68294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ISP</a:t>
            </a:r>
          </a:p>
        </p:txBody>
      </p:sp>
      <p:sp>
        <p:nvSpPr>
          <p:cNvPr id="3" name="Content Placeholder 2"/>
          <p:cNvSpPr>
            <a:spLocks noGrp="1"/>
          </p:cNvSpPr>
          <p:nvPr>
            <p:ph idx="1"/>
          </p:nvPr>
        </p:nvSpPr>
        <p:spPr/>
        <p:txBody>
          <a:bodyPr>
            <a:normAutofit fontScale="70000" lnSpcReduction="20000"/>
          </a:bodyPr>
          <a:lstStyle/>
          <a:p>
            <a:r>
              <a:rPr lang="en-US" dirty="0"/>
              <a:t>Fat/Polluted interfaces</a:t>
            </a:r>
          </a:p>
          <a:p>
            <a:r>
              <a:rPr lang="en-US" dirty="0"/>
              <a:t>Classes that have “fat” interfaces are classes whose interfaces are not cohesive.</a:t>
            </a:r>
          </a:p>
          <a:p>
            <a:r>
              <a:rPr lang="en-US" dirty="0"/>
              <a:t>Let the client drive the interface.</a:t>
            </a:r>
          </a:p>
          <a:p>
            <a:r>
              <a:rPr lang="en-US" dirty="0"/>
              <a:t>In other words, the interfaces of the class can be broken up into groups of member functions. Each group serves a different set of clients.  Thus some clients use one group of member functions, and other clients use the other groups.</a:t>
            </a:r>
          </a:p>
          <a:p>
            <a:r>
              <a:rPr lang="en-US" dirty="0"/>
              <a:t>The ISP acknowledges that there are objects that require non-cohesive interfaces;  however it suggests that clients should not know about them as a single class.  Instead, clients should know about abstract base classes that have cohesive interfaces. </a:t>
            </a:r>
          </a:p>
          <a:p>
            <a:r>
              <a:rPr lang="en-US" dirty="0"/>
              <a:t>Some languages refer to these abstract base classes as “interfaces”, “protocols” or “signatures”.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DEPENDENCY INVERSION PRINCIPLE</a:t>
            </a:r>
          </a:p>
        </p:txBody>
      </p:sp>
      <p:sp>
        <p:nvSpPr>
          <p:cNvPr id="3" name="Content Placeholder 2"/>
          <p:cNvSpPr>
            <a:spLocks noGrp="1"/>
          </p:cNvSpPr>
          <p:nvPr>
            <p:ph idx="1"/>
          </p:nvPr>
        </p:nvSpPr>
        <p:spPr/>
        <p:txBody>
          <a:bodyPr>
            <a:normAutofit/>
          </a:bodyPr>
          <a:lstStyle/>
          <a:p>
            <a:r>
              <a:rPr lang="en-US" i="1" dirty="0"/>
              <a:t>A. HIGH LEVEL MODULES SHOULD NOT DEPEND UPON LOW LEVEL MODULES. BOTH SHOULD DEPEND UPON ABSTRACTIONS.</a:t>
            </a:r>
          </a:p>
          <a:p>
            <a:endParaRPr lang="en-US" i="1" dirty="0"/>
          </a:p>
          <a:p>
            <a:r>
              <a:rPr lang="en-US" i="1" dirty="0"/>
              <a:t>B. ABSTRACTIONS SHOULD NOT DEPEND UPON DETAILS. DETAILS SHOULD DEPEND UPON ABSTRACTIONS.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lostechies.com/derickbailey/files/2011/03/DependencyInversionPrinciple_0278F9E2.jpg"/>
          <p:cNvPicPr>
            <a:picLocks noChangeAspect="1" noChangeArrowheads="1"/>
          </p:cNvPicPr>
          <p:nvPr/>
        </p:nvPicPr>
        <p:blipFill>
          <a:blip r:embed="rId2" cstate="print"/>
          <a:srcRect/>
          <a:stretch>
            <a:fillRect/>
          </a:stretch>
        </p:blipFill>
        <p:spPr bwMode="auto">
          <a:xfrm>
            <a:off x="1219200" y="3810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Thermostat Problem</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533400" y="2438400"/>
            <a:ext cx="8229600" cy="151417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a:bodyPr>
          <a:lstStyle/>
          <a:p>
            <a:r>
              <a:rPr lang="en-US" sz="2800" dirty="0"/>
              <a:t>What is the only constant in software development?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133600"/>
            <a:ext cx="8763000" cy="16383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2401" y="1209675"/>
            <a:ext cx="8686800" cy="443865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DIP</a:t>
            </a:r>
          </a:p>
        </p:txBody>
      </p:sp>
      <p:sp>
        <p:nvSpPr>
          <p:cNvPr id="3" name="Content Placeholder 2"/>
          <p:cNvSpPr>
            <a:spLocks noGrp="1"/>
          </p:cNvSpPr>
          <p:nvPr>
            <p:ph idx="1"/>
          </p:nvPr>
        </p:nvSpPr>
        <p:spPr/>
        <p:txBody>
          <a:bodyPr>
            <a:normAutofit/>
          </a:bodyPr>
          <a:lstStyle/>
          <a:p>
            <a:r>
              <a:rPr lang="en-US" dirty="0"/>
              <a:t>Code to an abstraction, not an implementation</a:t>
            </a:r>
          </a:p>
          <a:p>
            <a:r>
              <a:rPr lang="en-US" dirty="0"/>
              <a:t>Dependencies can also include libraries, files, file system, mail service, ftp, </a:t>
            </a:r>
            <a:r>
              <a:rPr lang="en-US" dirty="0" err="1"/>
              <a:t>sftp</a:t>
            </a:r>
            <a:r>
              <a:rPr lang="en-US" dirty="0"/>
              <a:t>, databases etc</a:t>
            </a:r>
          </a:p>
          <a:p>
            <a:r>
              <a:rPr lang="en-US" dirty="0"/>
              <a:t>Tools to recognize dependencies: </a:t>
            </a:r>
            <a:r>
              <a:rPr lang="en-US" dirty="0" err="1"/>
              <a:t>Ndepend</a:t>
            </a:r>
            <a:r>
              <a:rPr lang="en-US" dirty="0"/>
              <a:t>, VS Ultimate Architecture tab</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When to apply SOLID design principles</a:t>
            </a:r>
          </a:p>
        </p:txBody>
      </p:sp>
      <p:sp>
        <p:nvSpPr>
          <p:cNvPr id="3" name="Content Placeholder 2"/>
          <p:cNvSpPr>
            <a:spLocks noGrp="1"/>
          </p:cNvSpPr>
          <p:nvPr>
            <p:ph idx="1"/>
          </p:nvPr>
        </p:nvSpPr>
        <p:spPr/>
        <p:txBody>
          <a:bodyPr/>
          <a:lstStyle/>
          <a:p>
            <a:pPr>
              <a:buNone/>
            </a:pPr>
            <a:r>
              <a:rPr lang="en-US" b="1" dirty="0"/>
              <a:t>TDD presents us an opportunity</a:t>
            </a:r>
          </a:p>
          <a:p>
            <a:pPr>
              <a:buNone/>
            </a:pPr>
            <a:endParaRPr lang="en-US" dirty="0"/>
          </a:p>
        </p:txBody>
      </p:sp>
      <p:pic>
        <p:nvPicPr>
          <p:cNvPr id="4" name="Picture 3" descr="06_Red_Green_Refactor.JPG"/>
          <p:cNvPicPr>
            <a:picLocks noChangeAspect="1"/>
          </p:cNvPicPr>
          <p:nvPr/>
        </p:nvPicPr>
        <p:blipFill>
          <a:blip r:embed="rId2" cstate="print"/>
          <a:stretch>
            <a:fillRect/>
          </a:stretch>
        </p:blipFill>
        <p:spPr>
          <a:xfrm>
            <a:off x="2667000" y="2300287"/>
            <a:ext cx="3810000" cy="2257425"/>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design smells &amp; principles</a:t>
            </a:r>
          </a:p>
        </p:txBody>
      </p:sp>
      <p:sp>
        <p:nvSpPr>
          <p:cNvPr id="3" name="Content Placeholder 2"/>
          <p:cNvSpPr>
            <a:spLocks noGrp="1"/>
          </p:cNvSpPr>
          <p:nvPr>
            <p:ph idx="1"/>
          </p:nvPr>
        </p:nvSpPr>
        <p:spPr/>
        <p:txBody>
          <a:bodyPr/>
          <a:lstStyle/>
          <a:p>
            <a:r>
              <a:rPr lang="en-US" dirty="0"/>
              <a:t>Needless Repetition : DRY</a:t>
            </a:r>
          </a:p>
          <a:p>
            <a:r>
              <a:rPr lang="en-US" dirty="0"/>
              <a:t>Complex/Over design : YAGNI, KISS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yscouts.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lean_code.png"/>
          <p:cNvPicPr>
            <a:picLocks noChangeAspect="1"/>
          </p:cNvPicPr>
          <p:nvPr/>
        </p:nvPicPr>
        <p:blipFill>
          <a:blip r:embed="rId2" cstate="print"/>
          <a:stretch>
            <a:fillRect/>
          </a:stretch>
        </p:blipFill>
        <p:spPr>
          <a:xfrm>
            <a:off x="609600" y="228600"/>
            <a:ext cx="8229600" cy="6324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590800"/>
            <a:ext cx="8229600" cy="1143000"/>
          </a:xfrm>
        </p:spPr>
        <p:txBody>
          <a:bodyPr/>
          <a:lstStyle/>
          <a:p>
            <a:r>
              <a:rPr lang="en-US" dirty="0"/>
              <a:t>What Next?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Mediate on these principles</a:t>
            </a:r>
          </a:p>
        </p:txBody>
      </p:sp>
      <p:pic>
        <p:nvPicPr>
          <p:cNvPr id="7" name="Content Placeholder 6" descr="meditate.png"/>
          <p:cNvPicPr>
            <a:picLocks noGrp="1" noChangeAspect="1"/>
          </p:cNvPicPr>
          <p:nvPr>
            <p:ph idx="1"/>
          </p:nvPr>
        </p:nvPicPr>
        <p:blipFill>
          <a:blip r:embed="rId2" cstate="print"/>
          <a:stretch>
            <a:fillRect/>
          </a:stretch>
        </p:blipFill>
        <p:spPr>
          <a:xfrm>
            <a:off x="2662237" y="1877219"/>
            <a:ext cx="3819525" cy="3971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us, its constant learning</a:t>
            </a:r>
          </a:p>
        </p:txBody>
      </p:sp>
      <p:sp>
        <p:nvSpPr>
          <p:cNvPr id="3" name="Content Placeholder 2"/>
          <p:cNvSpPr>
            <a:spLocks noGrp="1"/>
          </p:cNvSpPr>
          <p:nvPr>
            <p:ph idx="1"/>
          </p:nvPr>
        </p:nvSpPr>
        <p:spPr/>
        <p:txBody>
          <a:bodyPr/>
          <a:lstStyle/>
          <a:p>
            <a:r>
              <a:rPr lang="en-US" dirty="0"/>
              <a:t>Design Patterns</a:t>
            </a:r>
          </a:p>
          <a:p>
            <a:r>
              <a:rPr lang="en-US" dirty="0"/>
              <a:t>Refactoring to Patterns</a:t>
            </a:r>
          </a:p>
          <a:p>
            <a:r>
              <a:rPr lang="en-US" dirty="0"/>
              <a:t>Architectural Patterns</a:t>
            </a:r>
          </a:p>
          <a:p>
            <a:r>
              <a:rPr lang="en-US" dirty="0"/>
              <a:t>Patterns in JavaScript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nge_is_constant.jpg"/>
          <p:cNvPicPr>
            <a:picLocks noChangeAspect="1"/>
          </p:cNvPicPr>
          <p:nvPr/>
        </p:nvPicPr>
        <p:blipFill>
          <a:blip r:embed="rId2" cstate="print"/>
          <a:stretch>
            <a:fillRect/>
          </a:stretch>
        </p:blipFill>
        <p:spPr>
          <a:xfrm>
            <a:off x="1000125" y="571500"/>
            <a:ext cx="7143750" cy="5715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presentation can be found at</a:t>
            </a:r>
          </a:p>
        </p:txBody>
      </p:sp>
      <p:sp>
        <p:nvSpPr>
          <p:cNvPr id="3" name="Content Placeholder 2"/>
          <p:cNvSpPr>
            <a:spLocks noGrp="1"/>
          </p:cNvSpPr>
          <p:nvPr>
            <p:ph idx="1"/>
          </p:nvPr>
        </p:nvSpPr>
        <p:spPr/>
        <p:txBody>
          <a:bodyPr/>
          <a:lstStyle/>
          <a:p>
            <a:r>
              <a:rPr lang="en-US" dirty="0">
                <a:hlinkClick r:id="rId2"/>
              </a:rPr>
              <a:t>https://github.com/chris-gibson/solid</a:t>
            </a:r>
            <a:endParaRPr lang="en-US"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http://butunclebob.com/ArticleS.UncleBob.PrinciplesOfOod</a:t>
            </a:r>
            <a:endParaRPr lang="en-US" dirty="0"/>
          </a:p>
          <a:p>
            <a:r>
              <a:rPr lang="en-US" dirty="0">
                <a:hlinkClick r:id="rId3"/>
              </a:rPr>
              <a:t>http://lostechies.com/derickbailey/2009/02/11/solid-development-principles-in-motivational-pictures/</a:t>
            </a:r>
            <a:endParaRPr lang="en-US" dirty="0"/>
          </a:p>
          <a:p>
            <a:r>
              <a:rPr lang="en-US" dirty="0">
                <a:hlinkClick r:id="rId4"/>
              </a:rPr>
              <a:t>http://bighugelabs.com/motivator.php</a:t>
            </a:r>
            <a:endParaRPr lang="en-US" dirty="0"/>
          </a:p>
          <a:p>
            <a:r>
              <a:rPr lang="en-US" i="1" dirty="0">
                <a:hlinkClick r:id="rId5"/>
              </a:rPr>
              <a:t>http://www.developerdotstar.com/mag/bios/jack_reeves.html</a:t>
            </a:r>
            <a:endParaRPr lang="en-US" i="1" dirty="0"/>
          </a:p>
          <a:p>
            <a:endParaRPr lang="en-US" dirty="0"/>
          </a:p>
          <a:p>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http://breathingtech.com/wp-content/uploads/2010/05/agile-principles-patterns-and-practices.jpg"/>
          <p:cNvPicPr>
            <a:picLocks noChangeAspect="1" noChangeArrowheads="1"/>
          </p:cNvPicPr>
          <p:nvPr/>
        </p:nvPicPr>
        <p:blipFill>
          <a:blip r:embed="rId2" cstate="print"/>
          <a:srcRect/>
          <a:stretch>
            <a:fillRect/>
          </a:stretch>
        </p:blipFill>
        <p:spPr bwMode="auto">
          <a:xfrm>
            <a:off x="381000" y="381000"/>
            <a:ext cx="2209800" cy="2971800"/>
          </a:xfrm>
          <a:prstGeom prst="rect">
            <a:avLst/>
          </a:prstGeom>
          <a:noFill/>
        </p:spPr>
      </p:pic>
      <p:pic>
        <p:nvPicPr>
          <p:cNvPr id="74756" name="Picture 4" descr="http://ecx.images-amazon.com/images/I/519J3P8ANML._SL500_AA300_.jpg"/>
          <p:cNvPicPr>
            <a:picLocks noChangeAspect="1" noChangeArrowheads="1"/>
          </p:cNvPicPr>
          <p:nvPr/>
        </p:nvPicPr>
        <p:blipFill>
          <a:blip r:embed="rId3" cstate="print"/>
          <a:srcRect/>
          <a:stretch>
            <a:fillRect/>
          </a:stretch>
        </p:blipFill>
        <p:spPr bwMode="auto">
          <a:xfrm>
            <a:off x="2971800" y="381000"/>
            <a:ext cx="2857500" cy="3048000"/>
          </a:xfrm>
          <a:prstGeom prst="rect">
            <a:avLst/>
          </a:prstGeom>
          <a:noFill/>
        </p:spPr>
      </p:pic>
      <p:pic>
        <p:nvPicPr>
          <p:cNvPr id="5" name="Picture 8" descr="http://skatox.com/blog/images/2012/11/CleanCode.jpg"/>
          <p:cNvPicPr>
            <a:picLocks noChangeAspect="1" noChangeArrowheads="1"/>
          </p:cNvPicPr>
          <p:nvPr/>
        </p:nvPicPr>
        <p:blipFill>
          <a:blip r:embed="rId4" cstate="print"/>
          <a:srcRect/>
          <a:stretch>
            <a:fillRect/>
          </a:stretch>
        </p:blipFill>
        <p:spPr bwMode="auto">
          <a:xfrm>
            <a:off x="5943600" y="304801"/>
            <a:ext cx="2590800" cy="3200400"/>
          </a:xfrm>
          <a:prstGeom prst="rect">
            <a:avLst/>
          </a:prstGeom>
          <a:noFill/>
        </p:spPr>
      </p:pic>
      <p:pic>
        <p:nvPicPr>
          <p:cNvPr id="6" name="Picture 2" descr="http://ecx.images-amazon.com/images/I/51Duo-2h-JL._AA300_.jpg"/>
          <p:cNvPicPr>
            <a:picLocks noChangeAspect="1" noChangeArrowheads="1"/>
          </p:cNvPicPr>
          <p:nvPr/>
        </p:nvPicPr>
        <p:blipFill>
          <a:blip r:embed="rId5" cstate="print"/>
          <a:srcRect/>
          <a:stretch>
            <a:fillRect/>
          </a:stretch>
        </p:blipFill>
        <p:spPr bwMode="auto">
          <a:xfrm>
            <a:off x="304800" y="3657600"/>
            <a:ext cx="2857500" cy="2857500"/>
          </a:xfrm>
          <a:prstGeom prst="rect">
            <a:avLst/>
          </a:prstGeom>
          <a:noFill/>
        </p:spPr>
      </p:pic>
      <p:pic>
        <p:nvPicPr>
          <p:cNvPr id="7" name="Picture 2" descr="http://mvvenrooij.nl/wp-content/uploads/2011/10/pragmatic-programmer.jpg"/>
          <p:cNvPicPr>
            <a:picLocks noChangeAspect="1" noChangeArrowheads="1"/>
          </p:cNvPicPr>
          <p:nvPr/>
        </p:nvPicPr>
        <p:blipFill>
          <a:blip r:embed="rId6" cstate="print"/>
          <a:srcRect/>
          <a:stretch>
            <a:fillRect/>
          </a:stretch>
        </p:blipFill>
        <p:spPr bwMode="auto">
          <a:xfrm>
            <a:off x="3962400" y="3733800"/>
            <a:ext cx="2800350" cy="2819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r>
              <a:rPr lang="en-US" sz="3600" dirty="0"/>
              <a:t>How does our software respond to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3006</TotalTime>
  <Words>1835</Words>
  <Application>Microsoft Office PowerPoint</Application>
  <PresentationFormat>On-screen Show (4:3)</PresentationFormat>
  <Paragraphs>186</Paragraphs>
  <Slides>82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Office Theme</vt:lpstr>
      <vt:lpstr>SOLID Principles of OOD</vt:lpstr>
      <vt:lpstr>          </vt:lpstr>
      <vt:lpstr>         </vt:lpstr>
      <vt:lpstr>Engineering Philosophy</vt:lpstr>
      <vt:lpstr>Norman Rockstars follow Kaizen</vt:lpstr>
      <vt:lpstr>        SOLID Design Principles</vt:lpstr>
      <vt:lpstr>What is the only constant in software development?</vt:lpstr>
      <vt:lpstr>PowerPoint Presentation</vt:lpstr>
      <vt:lpstr>        How does our software respond to CHANGE?</vt:lpstr>
      <vt:lpstr>TWO KINDS OF PROBLEMS</vt:lpstr>
      <vt:lpstr>Code Problems a.k.a Code Smells</vt:lpstr>
      <vt:lpstr>Code Smells: Ndepend Catalog</vt:lpstr>
      <vt:lpstr>Design Smells</vt:lpstr>
      <vt:lpstr>Design?</vt:lpstr>
      <vt:lpstr>PowerPoint Presentation</vt:lpstr>
      <vt:lpstr>PowerPoint Presentation</vt:lpstr>
      <vt:lpstr>“Rigidity is the opposite of Flexibility. Our Design Sucks if its not Flexible”</vt:lpstr>
      <vt:lpstr>RIGIDITY</vt:lpstr>
      <vt:lpstr>PowerPoint Presentation</vt:lpstr>
      <vt:lpstr>“Does our software break when we try to adapt a change?”</vt:lpstr>
      <vt:lpstr>Fragility</vt:lpstr>
      <vt:lpstr>PowerPoint Presentation</vt:lpstr>
      <vt:lpstr>“We cant reuse our beautiful code”</vt:lpstr>
      <vt:lpstr>IMMOBILITY</vt:lpstr>
      <vt:lpstr>PowerPoint Presentation</vt:lpstr>
      <vt:lpstr>“We can’t maintain/continue/persist a good design” </vt:lpstr>
      <vt:lpstr>PowerPoint Presentation</vt:lpstr>
      <vt:lpstr>VISCOSITY</vt:lpstr>
      <vt:lpstr>Clean Code</vt:lpstr>
      <vt:lpstr>SOLID principles of  Object Oriented Design</vt:lpstr>
      <vt:lpstr>The Acronym SOLID was given by</vt:lpstr>
      <vt:lpstr>SO, WHAT ARE THESE SOLID PRINCIPLES ABOUT?</vt:lpstr>
      <vt:lpstr>Better question would be </vt:lpstr>
      <vt:lpstr>        DEPENDENCY MANAGEMENT ISSUES</vt:lpstr>
      <vt:lpstr>On Dependencies</vt:lpstr>
      <vt:lpstr>What is Dependency Management?</vt:lpstr>
      <vt:lpstr>Why is Dependency Management so important?</vt:lpstr>
      <vt:lpstr>WHAT IS THE ONE TECHNICAL DEPENDENCY THAT TELOGICAL WANTS TO GET AWAY FROM ASAP?</vt:lpstr>
      <vt:lpstr>PowerPoint Presentation</vt:lpstr>
      <vt:lpstr>Other OO Developers</vt:lpstr>
      <vt:lpstr>PowerPoint Presentation</vt:lpstr>
      <vt:lpstr> “Talk is cheap, show me the code”                  - Linus Torvalds</vt:lpstr>
      <vt:lpstr>STATIC (C#), DYNAMIC (RUBY)</vt:lpstr>
      <vt:lpstr>SINGLE RESPONSIBILITY PRINCIPLE</vt:lpstr>
      <vt:lpstr>PowerPoint Presentation</vt:lpstr>
      <vt:lpstr>Example from Uncle Bob’s paper</vt:lpstr>
      <vt:lpstr>PowerPoint Presentation</vt:lpstr>
      <vt:lpstr>SRP</vt:lpstr>
      <vt:lpstr>SRP</vt:lpstr>
      <vt:lpstr>SRP</vt:lpstr>
      <vt:lpstr>OPEN/CLOSED PRINCIPLE</vt:lpstr>
      <vt:lpstr>PowerPoint Presentation</vt:lpstr>
      <vt:lpstr>OCP</vt:lpstr>
      <vt:lpstr>Example from Uncle Bob’s paper</vt:lpstr>
      <vt:lpstr>“Abstraction” is the key</vt:lpstr>
      <vt:lpstr>OCP</vt:lpstr>
      <vt:lpstr>LISKOV SUBSTITUTION PRINCIPLE</vt:lpstr>
      <vt:lpstr>PowerPoint Presentation</vt:lpstr>
      <vt:lpstr>LSP</vt:lpstr>
      <vt:lpstr>Example from Uncle Bob’s paper</vt:lpstr>
      <vt:lpstr>PowerPoint Presentation</vt:lpstr>
      <vt:lpstr>LSP</vt:lpstr>
      <vt:lpstr>INTERFACE SEGREGATION PRINCIPLE</vt:lpstr>
      <vt:lpstr>PowerPoint Presentation</vt:lpstr>
      <vt:lpstr>PowerPoint Presentation</vt:lpstr>
      <vt:lpstr>ISP</vt:lpstr>
      <vt:lpstr>DEPENDENCY INVERSION PRINCIPLE</vt:lpstr>
      <vt:lpstr>PowerPoint Presentation</vt:lpstr>
      <vt:lpstr>The Thermostat Problem</vt:lpstr>
      <vt:lpstr>PowerPoint Presentation</vt:lpstr>
      <vt:lpstr>PowerPoint Presentation</vt:lpstr>
      <vt:lpstr>DIP</vt:lpstr>
      <vt:lpstr>When to apply SOLID design principles</vt:lpstr>
      <vt:lpstr>Other design smells &amp; principles</vt:lpstr>
      <vt:lpstr>PowerPoint Presentation</vt:lpstr>
      <vt:lpstr>PowerPoint Presentation</vt:lpstr>
      <vt:lpstr>What Next?</vt:lpstr>
      <vt:lpstr>Mediate on these principles</vt:lpstr>
      <vt:lpstr>For us, its constant learning</vt:lpstr>
      <vt:lpstr>Code, presentation can be found at</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Principles of OOD</dc:title>
  <dc:creator>smarryboyina</dc:creator>
  <cp:lastModifiedBy>Mohamed, Mohamed Said (DXC Luxoft)</cp:lastModifiedBy>
  <cp:revision>480</cp:revision>
  <dcterms:created xsi:type="dcterms:W3CDTF">2012-12-02T19:33:00Z</dcterms:created>
  <dcterms:modified xsi:type="dcterms:W3CDTF">2022-07-02T10:09:48Z</dcterms:modified>
</cp:coreProperties>
</file>