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0D3A-4A3F-A56E-B0BF-3E30A22FD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8B9A92-226B-D3A4-29DA-262EE8C0F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88534F-107A-AB1E-B881-C24199C1785E}"/>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5" name="Footer Placeholder 4">
            <a:extLst>
              <a:ext uri="{FF2B5EF4-FFF2-40B4-BE49-F238E27FC236}">
                <a16:creationId xmlns:a16="http://schemas.microsoft.com/office/drawing/2014/main" id="{4C75398D-BB66-0590-3630-B76E26537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03CC3-10F1-FF3F-ADCD-C341FF88D2D9}"/>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146122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0787-0888-DB06-F2BA-96F25EF973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1838C4-16B3-46AE-315B-7D2F1421B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F927E-AF0E-DDF1-8A83-C50A2FE2BE5A}"/>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5" name="Footer Placeholder 4">
            <a:extLst>
              <a:ext uri="{FF2B5EF4-FFF2-40B4-BE49-F238E27FC236}">
                <a16:creationId xmlns:a16="http://schemas.microsoft.com/office/drawing/2014/main" id="{3069A549-5FA1-BE35-9257-7F2C02FB6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3EDEA-EEA6-98C5-EA04-2BE404965C44}"/>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216750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EBDAE-D0C6-A340-218C-2AB04E3547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6367EE-4EBC-411B-69F2-CBE9D2673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7FA9A-19DC-4C67-48A6-F55A64E77811}"/>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5" name="Footer Placeholder 4">
            <a:extLst>
              <a:ext uri="{FF2B5EF4-FFF2-40B4-BE49-F238E27FC236}">
                <a16:creationId xmlns:a16="http://schemas.microsoft.com/office/drawing/2014/main" id="{8A82DE86-F969-4857-6034-D35076804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CF393-24F4-8EB5-DF29-9990E0F4758D}"/>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263851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E2A-845D-B606-CC88-590E9D1A7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DDB35-7354-6797-0627-27955C0A63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BC910-23B2-08FB-A34E-C1B8AA38767D}"/>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5" name="Footer Placeholder 4">
            <a:extLst>
              <a:ext uri="{FF2B5EF4-FFF2-40B4-BE49-F238E27FC236}">
                <a16:creationId xmlns:a16="http://schemas.microsoft.com/office/drawing/2014/main" id="{3ABD8F51-CDD1-F71D-E81D-2624D1EA7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9B1B4-0F45-D2E4-C544-69F729BBC632}"/>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150411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04E-1AF4-54F2-AB6D-92AB596F69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C97D72-90DC-E426-E64D-EB4CE2C5F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4C71B-2D30-5B72-A798-D954AB798FC4}"/>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5" name="Footer Placeholder 4">
            <a:extLst>
              <a:ext uri="{FF2B5EF4-FFF2-40B4-BE49-F238E27FC236}">
                <a16:creationId xmlns:a16="http://schemas.microsoft.com/office/drawing/2014/main" id="{432256B7-5018-3303-71C7-BA3D9E4AB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2AE74-1FC1-2F18-FD81-8913C66FDDAC}"/>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412753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1A13-D68B-F64D-796A-1F824BAD6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B89FC-B4BB-30E9-3672-C08FA9161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8AE5B2-06A6-AFE7-9A60-500B916CC0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45E0C0-4311-595F-B9D1-FE5E3DA8AF77}"/>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6" name="Footer Placeholder 5">
            <a:extLst>
              <a:ext uri="{FF2B5EF4-FFF2-40B4-BE49-F238E27FC236}">
                <a16:creationId xmlns:a16="http://schemas.microsoft.com/office/drawing/2014/main" id="{399B8E23-634B-94E8-61AB-F0CFC2C206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0A74A-58EA-C2EE-EECE-D7A0E041D616}"/>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253701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5799-FD03-A900-47FE-6411A56188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60048A-DA3B-630B-149F-EDD1EFB6C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B32DD-81FA-4A1D-EFC7-260B0A4FC3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42D87-B9C4-140F-557A-F96701833B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F9D5B-118D-1000-4619-6406427863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FF106-60A7-8D33-D4D0-3A570EA5665B}"/>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8" name="Footer Placeholder 7">
            <a:extLst>
              <a:ext uri="{FF2B5EF4-FFF2-40B4-BE49-F238E27FC236}">
                <a16:creationId xmlns:a16="http://schemas.microsoft.com/office/drawing/2014/main" id="{0BAA2156-96A2-4CEB-DDC0-7E8C76DB44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CB40FF-B3A7-C408-AF49-FBCDA295CDFC}"/>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78462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3D22-47D2-B059-DB47-3F8B4BCF62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337C42-D6EF-2B68-62E3-47ABEB380D6F}"/>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4" name="Footer Placeholder 3">
            <a:extLst>
              <a:ext uri="{FF2B5EF4-FFF2-40B4-BE49-F238E27FC236}">
                <a16:creationId xmlns:a16="http://schemas.microsoft.com/office/drawing/2014/main" id="{21BE2E95-5D8B-57A4-1573-9D5B25118D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AD3D7-7720-8B24-BF81-336ECA1C107D}"/>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279282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229B6A-405B-6230-2E54-4C546D311AA5}"/>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3" name="Footer Placeholder 2">
            <a:extLst>
              <a:ext uri="{FF2B5EF4-FFF2-40B4-BE49-F238E27FC236}">
                <a16:creationId xmlns:a16="http://schemas.microsoft.com/office/drawing/2014/main" id="{1D1404AF-E6E1-F9C0-B4F8-12384D8134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99A66F-1582-5B33-D8D9-BB58D0ED72D2}"/>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8473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E7B5-3E2C-023A-AECF-5E13F2CDF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98D1D-AEDF-1416-66BB-77C135065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1BE6E-D1E5-BB74-9395-83D7E81A8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D0041-3F08-5D23-3339-B6F6C60F37DC}"/>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6" name="Footer Placeholder 5">
            <a:extLst>
              <a:ext uri="{FF2B5EF4-FFF2-40B4-BE49-F238E27FC236}">
                <a16:creationId xmlns:a16="http://schemas.microsoft.com/office/drawing/2014/main" id="{667FD616-5D18-C5FC-C3F1-BBF958867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82D34-89AB-E3BB-15F6-16AE30276AEF}"/>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75922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C03F-CB6F-3FFA-F5B6-04EF6EC39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2DCABB-31F4-023C-D0A8-3A3710ED7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3DB99-DCC9-4247-6D0D-E415E0A4B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FECC8-B62F-B4AD-B605-70E34EDF8DB0}"/>
              </a:ext>
            </a:extLst>
          </p:cNvPr>
          <p:cNvSpPr>
            <a:spLocks noGrp="1"/>
          </p:cNvSpPr>
          <p:nvPr>
            <p:ph type="dt" sz="half" idx="10"/>
          </p:nvPr>
        </p:nvSpPr>
        <p:spPr/>
        <p:txBody>
          <a:bodyPr/>
          <a:lstStyle/>
          <a:p>
            <a:fld id="{080FB5F1-E9C1-45F4-A13A-3AB01563CE20}" type="datetimeFigureOut">
              <a:rPr lang="en-US" smtClean="0"/>
              <a:t>6/9/2023</a:t>
            </a:fld>
            <a:endParaRPr lang="en-US"/>
          </a:p>
        </p:txBody>
      </p:sp>
      <p:sp>
        <p:nvSpPr>
          <p:cNvPr id="6" name="Footer Placeholder 5">
            <a:extLst>
              <a:ext uri="{FF2B5EF4-FFF2-40B4-BE49-F238E27FC236}">
                <a16:creationId xmlns:a16="http://schemas.microsoft.com/office/drawing/2014/main" id="{8DA8A4D7-8906-30B6-1536-BFCC4D96D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0EF92-C7A4-7704-A10E-2DB19E67BFE9}"/>
              </a:ext>
            </a:extLst>
          </p:cNvPr>
          <p:cNvSpPr>
            <a:spLocks noGrp="1"/>
          </p:cNvSpPr>
          <p:nvPr>
            <p:ph type="sldNum" sz="quarter" idx="12"/>
          </p:nvPr>
        </p:nvSpPr>
        <p:spPr/>
        <p:txBody>
          <a:bodyPr/>
          <a:lstStyle/>
          <a:p>
            <a:fld id="{6E020E30-4A05-48C2-92A4-93688A42A388}" type="slidenum">
              <a:rPr lang="en-US" smtClean="0"/>
              <a:t>‹#›</a:t>
            </a:fld>
            <a:endParaRPr lang="en-US"/>
          </a:p>
        </p:txBody>
      </p:sp>
    </p:spTree>
    <p:extLst>
      <p:ext uri="{BB962C8B-B14F-4D97-AF65-F5344CB8AC3E}">
        <p14:creationId xmlns:p14="http://schemas.microsoft.com/office/powerpoint/2010/main" val="311710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77086-BACF-29BD-1948-7B6C3A568D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645BF9-88DF-4385-7424-EF0AD9DDA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C223D-3C31-28E7-0AC9-372B0CE7F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FB5F1-E9C1-45F4-A13A-3AB01563CE20}" type="datetimeFigureOut">
              <a:rPr lang="en-US" smtClean="0"/>
              <a:t>6/9/2023</a:t>
            </a:fld>
            <a:endParaRPr lang="en-US"/>
          </a:p>
        </p:txBody>
      </p:sp>
      <p:sp>
        <p:nvSpPr>
          <p:cNvPr id="5" name="Footer Placeholder 4">
            <a:extLst>
              <a:ext uri="{FF2B5EF4-FFF2-40B4-BE49-F238E27FC236}">
                <a16:creationId xmlns:a16="http://schemas.microsoft.com/office/drawing/2014/main" id="{5882128A-CD12-1D19-99A4-265D516CF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E41D98-7A46-E142-12D1-AB22EEE56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20E30-4A05-48C2-92A4-93688A42A388}" type="slidenum">
              <a:rPr lang="en-US" smtClean="0"/>
              <a:t>‹#›</a:t>
            </a:fld>
            <a:endParaRPr lang="en-US"/>
          </a:p>
        </p:txBody>
      </p:sp>
    </p:spTree>
    <p:extLst>
      <p:ext uri="{BB962C8B-B14F-4D97-AF65-F5344CB8AC3E}">
        <p14:creationId xmlns:p14="http://schemas.microsoft.com/office/powerpoint/2010/main" val="1262089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6C75-763A-4ED1-E2AB-21E8C5B5D1B5}"/>
              </a:ext>
            </a:extLst>
          </p:cNvPr>
          <p:cNvSpPr>
            <a:spLocks noGrp="1"/>
          </p:cNvSpPr>
          <p:nvPr>
            <p:ph type="ctrTitle"/>
          </p:nvPr>
        </p:nvSpPr>
        <p:spPr/>
        <p:txBody>
          <a:bodyPr/>
          <a:lstStyle/>
          <a:p>
            <a:r>
              <a:rPr lang="en-US" dirty="0"/>
              <a:t>Intro to Embedded Linux</a:t>
            </a:r>
          </a:p>
        </p:txBody>
      </p:sp>
      <p:sp>
        <p:nvSpPr>
          <p:cNvPr id="3" name="Subtitle 2">
            <a:extLst>
              <a:ext uri="{FF2B5EF4-FFF2-40B4-BE49-F238E27FC236}">
                <a16:creationId xmlns:a16="http://schemas.microsoft.com/office/drawing/2014/main" id="{92E59F81-C73E-F395-532B-1696DBD0ED19}"/>
              </a:ext>
            </a:extLst>
          </p:cNvPr>
          <p:cNvSpPr>
            <a:spLocks noGrp="1"/>
          </p:cNvSpPr>
          <p:nvPr>
            <p:ph type="subTitle" idx="1"/>
          </p:nvPr>
        </p:nvSpPr>
        <p:spPr/>
        <p:txBody>
          <a:bodyPr/>
          <a:lstStyle/>
          <a:p>
            <a:r>
              <a:rPr lang="en-US" dirty="0"/>
              <a:t>Mohamed Saied</a:t>
            </a:r>
          </a:p>
        </p:txBody>
      </p:sp>
    </p:spTree>
    <p:extLst>
      <p:ext uri="{BB962C8B-B14F-4D97-AF65-F5344CB8AC3E}">
        <p14:creationId xmlns:p14="http://schemas.microsoft.com/office/powerpoint/2010/main" val="283704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D31C-108E-DAFE-1D14-30B3695E0398}"/>
              </a:ext>
            </a:extLst>
          </p:cNvPr>
          <p:cNvSpPr>
            <a:spLocks noGrp="1"/>
          </p:cNvSpPr>
          <p:nvPr>
            <p:ph type="title"/>
          </p:nvPr>
        </p:nvSpPr>
        <p:spPr/>
        <p:txBody>
          <a:bodyPr/>
          <a:lstStyle/>
          <a:p>
            <a:r>
              <a:rPr lang="en-US" dirty="0"/>
              <a:t>Root File System</a:t>
            </a:r>
          </a:p>
        </p:txBody>
      </p:sp>
      <p:sp>
        <p:nvSpPr>
          <p:cNvPr id="3" name="Content Placeholder 2">
            <a:extLst>
              <a:ext uri="{FF2B5EF4-FFF2-40B4-BE49-F238E27FC236}">
                <a16:creationId xmlns:a16="http://schemas.microsoft.com/office/drawing/2014/main" id="{500170C9-6EDE-935F-3F6E-CECE7F84E5CA}"/>
              </a:ext>
            </a:extLst>
          </p:cNvPr>
          <p:cNvSpPr>
            <a:spLocks noGrp="1"/>
          </p:cNvSpPr>
          <p:nvPr>
            <p:ph idx="1"/>
          </p:nvPr>
        </p:nvSpPr>
        <p:spPr/>
        <p:txBody>
          <a:bodyPr/>
          <a:lstStyle/>
          <a:p>
            <a:endParaRPr lang="en-US" dirty="0"/>
          </a:p>
        </p:txBody>
      </p:sp>
      <p:sp>
        <p:nvSpPr>
          <p:cNvPr id="4" name="AutoShape 2" descr="Linux root filesystem">
            <a:extLst>
              <a:ext uri="{FF2B5EF4-FFF2-40B4-BE49-F238E27FC236}">
                <a16:creationId xmlns:a16="http://schemas.microsoft.com/office/drawing/2014/main" id="{A82BD5D4-BC71-4DAE-6E16-0E6B4E851B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Linux root filesystem">
            <a:extLst>
              <a:ext uri="{FF2B5EF4-FFF2-40B4-BE49-F238E27FC236}">
                <a16:creationId xmlns:a16="http://schemas.microsoft.com/office/drawing/2014/main" id="{A6114D36-6096-342F-C0B8-D3DE3D05284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443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423F-7958-9AEE-E580-ABC1E2C8B65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28856-8EB4-A6A7-CC6F-EB26C6E618E6}"/>
              </a:ext>
            </a:extLst>
          </p:cNvPr>
          <p:cNvSpPr>
            <a:spLocks noGrp="1"/>
          </p:cNvSpPr>
          <p:nvPr>
            <p:ph idx="1"/>
          </p:nvPr>
        </p:nvSpPr>
        <p:spPr/>
        <p:txBody>
          <a:bodyPr/>
          <a:lstStyle/>
          <a:p>
            <a:r>
              <a:rPr lang="en-US" dirty="0"/>
              <a:t>What is Embedded Linux?</a:t>
            </a:r>
          </a:p>
          <a:p>
            <a:r>
              <a:rPr lang="en-US" dirty="0"/>
              <a:t>What is Real time System?</a:t>
            </a:r>
          </a:p>
          <a:p>
            <a:r>
              <a:rPr lang="en-US" dirty="0"/>
              <a:t>Is Linux a real time OS?</a:t>
            </a:r>
          </a:p>
          <a:p>
            <a:r>
              <a:rPr lang="en-US" dirty="0"/>
              <a:t>Scheduling</a:t>
            </a:r>
          </a:p>
          <a:p>
            <a:r>
              <a:rPr lang="en-US" dirty="0"/>
              <a:t>Multi-tasking</a:t>
            </a:r>
          </a:p>
          <a:p>
            <a:r>
              <a:rPr lang="en-US" dirty="0"/>
              <a:t>Linux Architecture</a:t>
            </a:r>
          </a:p>
          <a:p>
            <a:endParaRPr lang="en-US" dirty="0"/>
          </a:p>
        </p:txBody>
      </p:sp>
    </p:spTree>
    <p:extLst>
      <p:ext uri="{BB962C8B-B14F-4D97-AF65-F5344CB8AC3E}">
        <p14:creationId xmlns:p14="http://schemas.microsoft.com/office/powerpoint/2010/main" val="406221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ross Compilation Embedded Systems">
            <a:extLst>
              <a:ext uri="{FF2B5EF4-FFF2-40B4-BE49-F238E27FC236}">
                <a16:creationId xmlns:a16="http://schemas.microsoft.com/office/drawing/2014/main" id="{FF3A88C4-89A0-8B9D-1DBD-D2DB50DC6E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70890"/>
            <a:ext cx="10905066" cy="5316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2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792A6-E01D-99BD-9506-1E6A457D0AF4}"/>
              </a:ext>
            </a:extLst>
          </p:cNvPr>
          <p:cNvSpPr>
            <a:spLocks noGrp="1"/>
          </p:cNvSpPr>
          <p:nvPr>
            <p:ph type="title"/>
          </p:nvPr>
        </p:nvSpPr>
        <p:spPr>
          <a:xfrm>
            <a:off x="630936" y="639520"/>
            <a:ext cx="3429000" cy="1719072"/>
          </a:xfrm>
        </p:spPr>
        <p:txBody>
          <a:bodyPr anchor="b">
            <a:normAutofit/>
          </a:bodyPr>
          <a:lstStyle/>
          <a:p>
            <a:r>
              <a:rPr lang="en-US" sz="3800"/>
              <a:t>Embedded Linux Architecture</a:t>
            </a:r>
          </a:p>
        </p:txBody>
      </p:sp>
      <p:sp>
        <p:nvSpPr>
          <p:cNvPr id="103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30B4D3-2C19-A171-1CB0-D251B67A550A}"/>
              </a:ext>
            </a:extLst>
          </p:cNvPr>
          <p:cNvSpPr>
            <a:spLocks noGrp="1"/>
          </p:cNvSpPr>
          <p:nvPr>
            <p:ph idx="1"/>
          </p:nvPr>
        </p:nvSpPr>
        <p:spPr>
          <a:xfrm>
            <a:off x="630936" y="2807208"/>
            <a:ext cx="3429000" cy="3410712"/>
          </a:xfrm>
        </p:spPr>
        <p:txBody>
          <a:bodyPr anchor="t">
            <a:normAutofit/>
          </a:bodyPr>
          <a:lstStyle/>
          <a:p>
            <a:r>
              <a:rPr lang="en-US" sz="1600" b="0" i="0" dirty="0">
                <a:solidFill>
                  <a:srgbClr val="3A3A3A"/>
                </a:solidFill>
                <a:effectLst/>
                <a:latin typeface="Open Sans" panose="020B0606030504020204" pitchFamily="34" charset="0"/>
              </a:rPr>
              <a:t>The embedded system build process is usually done on the host PC using cross-compilation tools. Because target hardware does not have enough resources to run tools that are used to generate a binary image for target embedded hardware. The process of compiling code on one system ( host system)  and generated source code runs on the other system is known as cross-compilation. </a:t>
            </a:r>
            <a:endParaRPr lang="en-US" sz="2200" dirty="0"/>
          </a:p>
        </p:txBody>
      </p:sp>
      <p:pic>
        <p:nvPicPr>
          <p:cNvPr id="1026" name="Picture 2" descr="embedded linux architecture">
            <a:extLst>
              <a:ext uri="{FF2B5EF4-FFF2-40B4-BE49-F238E27FC236}">
                <a16:creationId xmlns:a16="http://schemas.microsoft.com/office/drawing/2014/main" id="{61F83170-7B66-C7EE-3B75-C4140A43CF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07624"/>
            <a:ext cx="6903720" cy="464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32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E43A-06B1-64EC-3EDF-7A0AE91E873B}"/>
              </a:ext>
            </a:extLst>
          </p:cNvPr>
          <p:cNvSpPr>
            <a:spLocks noGrp="1"/>
          </p:cNvSpPr>
          <p:nvPr>
            <p:ph type="title"/>
          </p:nvPr>
        </p:nvSpPr>
        <p:spPr/>
        <p:txBody>
          <a:bodyPr/>
          <a:lstStyle/>
          <a:p>
            <a:r>
              <a:rPr lang="en-US" dirty="0"/>
              <a:t>Bootloader</a:t>
            </a:r>
          </a:p>
        </p:txBody>
      </p:sp>
      <p:sp>
        <p:nvSpPr>
          <p:cNvPr id="3" name="Content Placeholder 2">
            <a:extLst>
              <a:ext uri="{FF2B5EF4-FFF2-40B4-BE49-F238E27FC236}">
                <a16:creationId xmlns:a16="http://schemas.microsoft.com/office/drawing/2014/main" id="{B6ACD3AE-F18D-855E-A116-0CF8952F8208}"/>
              </a:ext>
            </a:extLst>
          </p:cNvPr>
          <p:cNvSpPr>
            <a:spLocks noGrp="1"/>
          </p:cNvSpPr>
          <p:nvPr>
            <p:ph idx="1"/>
          </p:nvPr>
        </p:nvSpPr>
        <p:spPr/>
        <p:txBody>
          <a:bodyPr>
            <a:normAutofit lnSpcReduction="10000"/>
          </a:bodyPr>
          <a:lstStyle/>
          <a:p>
            <a:pPr algn="l"/>
            <a:r>
              <a:rPr lang="en-US" b="0" i="0" dirty="0">
                <a:solidFill>
                  <a:srgbClr val="3A3A3A"/>
                </a:solidFill>
                <a:effectLst/>
                <a:latin typeface="Open Sans" panose="020B0606030504020204" pitchFamily="34" charset="0"/>
              </a:rPr>
              <a:t>Followings are the main roles of a bootloader:</a:t>
            </a:r>
          </a:p>
          <a:p>
            <a:pPr algn="l">
              <a:buFont typeface="Arial" panose="020B0604020202020204" pitchFamily="34" charset="0"/>
              <a:buChar char="•"/>
            </a:pPr>
            <a:r>
              <a:rPr lang="en-US" b="0" i="0" dirty="0">
                <a:solidFill>
                  <a:srgbClr val="3A3A3A"/>
                </a:solidFill>
                <a:effectLst/>
                <a:latin typeface="Open Sans" panose="020B0606030504020204" pitchFamily="34" charset="0"/>
              </a:rPr>
              <a:t>Target hardware initialization</a:t>
            </a:r>
          </a:p>
          <a:p>
            <a:pPr algn="l">
              <a:buFont typeface="Arial" panose="020B0604020202020204" pitchFamily="34" charset="0"/>
              <a:buChar char="•"/>
            </a:pPr>
            <a:r>
              <a:rPr lang="en-US" b="0" i="0" dirty="0">
                <a:solidFill>
                  <a:srgbClr val="3A3A3A"/>
                </a:solidFill>
                <a:effectLst/>
                <a:latin typeface="Open Sans" panose="020B0606030504020204" pitchFamily="34" charset="0"/>
              </a:rPr>
              <a:t>Load the application binary ( operating system, root file system, device tree ) from the non-volatile external storage to the RAM memory</a:t>
            </a:r>
          </a:p>
          <a:p>
            <a:pPr algn="l">
              <a:buFont typeface="Arial" panose="020B0604020202020204" pitchFamily="34" charset="0"/>
              <a:buChar char="•"/>
            </a:pPr>
            <a:r>
              <a:rPr lang="en-US" b="0" i="0" dirty="0">
                <a:solidFill>
                  <a:srgbClr val="3A3A3A"/>
                </a:solidFill>
                <a:effectLst/>
                <a:latin typeface="Open Sans" panose="020B0606030504020204" pitchFamily="34" charset="0"/>
              </a:rPr>
              <a:t>RAM connects externally to the SOC and it stores run-time data, operating system, root file system, application software, and stack/heap.</a:t>
            </a:r>
          </a:p>
          <a:p>
            <a:pPr algn="l">
              <a:buFont typeface="Arial" panose="020B0604020202020204" pitchFamily="34" charset="0"/>
              <a:buChar char="•"/>
            </a:pPr>
            <a:r>
              <a:rPr lang="en-US" b="0" i="0" dirty="0">
                <a:solidFill>
                  <a:srgbClr val="3A3A3A"/>
                </a:solidFill>
                <a:effectLst/>
                <a:latin typeface="Open Sans" panose="020B0606030504020204" pitchFamily="34" charset="0"/>
              </a:rPr>
              <a:t>After that execute the main operating system code from the RAM memory</a:t>
            </a:r>
          </a:p>
          <a:p>
            <a:endParaRPr lang="en-US" dirty="0"/>
          </a:p>
        </p:txBody>
      </p:sp>
    </p:spTree>
    <p:extLst>
      <p:ext uri="{BB962C8B-B14F-4D97-AF65-F5344CB8AC3E}">
        <p14:creationId xmlns:p14="http://schemas.microsoft.com/office/powerpoint/2010/main" val="167914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2C161-3610-8E15-AD94-3DEC7CFBFE7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Embedded linux Process flow</a:t>
            </a:r>
          </a:p>
        </p:txBody>
      </p:sp>
      <p:pic>
        <p:nvPicPr>
          <p:cNvPr id="3074" name="Picture 2" descr="embedded linux boot process flow">
            <a:extLst>
              <a:ext uri="{FF2B5EF4-FFF2-40B4-BE49-F238E27FC236}">
                <a16:creationId xmlns:a16="http://schemas.microsoft.com/office/drawing/2014/main" id="{3F061E08-F508-5923-98BD-C94471A5FB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2086622"/>
            <a:ext cx="10905066" cy="357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90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3466F-37E2-CBAF-9C9D-9ED98BACDFEF}"/>
              </a:ext>
            </a:extLst>
          </p:cNvPr>
          <p:cNvSpPr>
            <a:spLocks noGrp="1"/>
          </p:cNvSpPr>
          <p:nvPr>
            <p:ph type="title"/>
          </p:nvPr>
        </p:nvSpPr>
        <p:spPr>
          <a:xfrm>
            <a:off x="630936" y="640080"/>
            <a:ext cx="4818888" cy="1481328"/>
          </a:xfrm>
        </p:spPr>
        <p:txBody>
          <a:bodyPr anchor="b">
            <a:normAutofit/>
          </a:bodyPr>
          <a:lstStyle/>
          <a:p>
            <a:r>
              <a:rPr lang="en-US" sz="5400"/>
              <a:t>Linux Kernel</a:t>
            </a:r>
          </a:p>
        </p:txBody>
      </p:sp>
      <p:sp>
        <p:nvSpPr>
          <p:cNvPr id="41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4F3CE-5259-1534-5D2D-2FEBAFC35CC4}"/>
              </a:ext>
            </a:extLst>
          </p:cNvPr>
          <p:cNvSpPr>
            <a:spLocks noGrp="1"/>
          </p:cNvSpPr>
          <p:nvPr>
            <p:ph idx="1"/>
          </p:nvPr>
        </p:nvSpPr>
        <p:spPr>
          <a:xfrm>
            <a:off x="630936" y="2660904"/>
            <a:ext cx="4818888" cy="3547872"/>
          </a:xfrm>
        </p:spPr>
        <p:txBody>
          <a:bodyPr anchor="t">
            <a:normAutofit/>
          </a:bodyPr>
          <a:lstStyle/>
          <a:p>
            <a:r>
              <a:rPr lang="en-US" sz="2200" dirty="0"/>
              <a:t>It is a software or operating system kernel that manages resources of embedded processors optimally and efficiently. The main core component of embedded Linux is the Linux Kernel. It is a layered operating system architecture that means it divides into two layers such as user space and kernel space memory space. </a:t>
            </a:r>
          </a:p>
        </p:txBody>
      </p:sp>
      <p:pic>
        <p:nvPicPr>
          <p:cNvPr id="4098" name="Picture 2" descr="Linux Kernel">
            <a:extLst>
              <a:ext uri="{FF2B5EF4-FFF2-40B4-BE49-F238E27FC236}">
                <a16:creationId xmlns:a16="http://schemas.microsoft.com/office/drawing/2014/main" id="{65498B84-5AC8-53D4-6650-56FDF97184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145146"/>
            <a:ext cx="5458968" cy="456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9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10DEA-8762-894C-4614-574FE1B1DBD7}"/>
              </a:ext>
            </a:extLst>
          </p:cNvPr>
          <p:cNvSpPr>
            <a:spLocks noGrp="1"/>
          </p:cNvSpPr>
          <p:nvPr>
            <p:ph type="title"/>
          </p:nvPr>
        </p:nvSpPr>
        <p:spPr>
          <a:xfrm>
            <a:off x="630936" y="640080"/>
            <a:ext cx="4818888" cy="1481328"/>
          </a:xfrm>
        </p:spPr>
        <p:txBody>
          <a:bodyPr anchor="b">
            <a:normAutofit/>
          </a:bodyPr>
          <a:lstStyle/>
          <a:p>
            <a:r>
              <a:rPr lang="en-US" sz="5400"/>
              <a:t>Device Tree</a:t>
            </a:r>
          </a:p>
        </p:txBody>
      </p:sp>
      <p:sp>
        <p:nvSpPr>
          <p:cNvPr id="513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787479-AF94-9636-D423-BCD94BC4D7FA}"/>
              </a:ext>
            </a:extLst>
          </p:cNvPr>
          <p:cNvSpPr>
            <a:spLocks noGrp="1"/>
          </p:cNvSpPr>
          <p:nvPr>
            <p:ph idx="1"/>
          </p:nvPr>
        </p:nvSpPr>
        <p:spPr>
          <a:xfrm>
            <a:off x="630936" y="2660904"/>
            <a:ext cx="4818888" cy="3547872"/>
          </a:xfrm>
        </p:spPr>
        <p:txBody>
          <a:bodyPr anchor="t">
            <a:normAutofit/>
          </a:bodyPr>
          <a:lstStyle/>
          <a:p>
            <a:r>
              <a:rPr lang="en-US" sz="1600" b="0" i="0" dirty="0">
                <a:solidFill>
                  <a:srgbClr val="3A3A3A"/>
                </a:solidFill>
                <a:effectLst/>
                <a:latin typeface="Open Sans" panose="020B0606030504020204" pitchFamily="34" charset="0"/>
              </a:rPr>
              <a:t>A device tree is a tree data structure that provides information about the connected hardware devices that are not discoverable themself and other on-chip peripherals of an </a:t>
            </a:r>
            <a:r>
              <a:rPr lang="en-US" sz="1600" b="0" i="0" dirty="0" err="1">
                <a:solidFill>
                  <a:srgbClr val="3A3A3A"/>
                </a:solidFill>
                <a:effectLst/>
                <a:latin typeface="Open Sans" panose="020B0606030504020204" pitchFamily="34" charset="0"/>
              </a:rPr>
              <a:t>SoC.</a:t>
            </a:r>
            <a:r>
              <a:rPr lang="en-US" sz="1600" b="0" i="0" dirty="0">
                <a:solidFill>
                  <a:srgbClr val="3A3A3A"/>
                </a:solidFill>
                <a:effectLst/>
                <a:latin typeface="Open Sans" panose="020B0606030504020204" pitchFamily="34" charset="0"/>
              </a:rPr>
              <a:t> Some of the automatically non-discoverable on-chip peripherals are I2C, UART, SP, ethernet, etc. On the contrary, the USB device has the capability or intelligence to inform its presence to the operating system dynamically</a:t>
            </a:r>
            <a:endParaRPr lang="en-US" sz="2200" dirty="0"/>
          </a:p>
        </p:txBody>
      </p:sp>
      <p:pic>
        <p:nvPicPr>
          <p:cNvPr id="5124" name="Picture 4" descr="Linux device tree block diagram">
            <a:extLst>
              <a:ext uri="{FF2B5EF4-FFF2-40B4-BE49-F238E27FC236}">
                <a16:creationId xmlns:a16="http://schemas.microsoft.com/office/drawing/2014/main" id="{DAA7C3D4-89FB-27F3-4D58-495A9A8557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40908" y="2654466"/>
            <a:ext cx="7872887" cy="393644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Linux device tree block diagram">
            <a:extLst>
              <a:ext uri="{FF2B5EF4-FFF2-40B4-BE49-F238E27FC236}">
                <a16:creationId xmlns:a16="http://schemas.microsoft.com/office/drawing/2014/main" id="{B6453493-B30A-A3A1-D282-3090D3B25A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738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4B06-E4DC-FDF5-CADE-6E51E28A8154}"/>
              </a:ext>
            </a:extLst>
          </p:cNvPr>
          <p:cNvSpPr>
            <a:spLocks noGrp="1"/>
          </p:cNvSpPr>
          <p:nvPr>
            <p:ph type="title"/>
          </p:nvPr>
        </p:nvSpPr>
        <p:spPr/>
        <p:txBody>
          <a:bodyPr/>
          <a:lstStyle/>
          <a:p>
            <a:r>
              <a:rPr lang="en-US" dirty="0"/>
              <a:t>Device Tree </a:t>
            </a:r>
            <a:r>
              <a:rPr lang="en-US" dirty="0" err="1"/>
              <a:t>Cont</a:t>
            </a:r>
            <a:r>
              <a:rPr lang="en-US" dirty="0"/>
              <a:t>’</a:t>
            </a:r>
          </a:p>
        </p:txBody>
      </p:sp>
      <p:sp>
        <p:nvSpPr>
          <p:cNvPr id="3" name="Content Placeholder 2">
            <a:extLst>
              <a:ext uri="{FF2B5EF4-FFF2-40B4-BE49-F238E27FC236}">
                <a16:creationId xmlns:a16="http://schemas.microsoft.com/office/drawing/2014/main" id="{19E6E6A1-F8B4-3FC3-457D-ACB02339BB07}"/>
              </a:ext>
            </a:extLst>
          </p:cNvPr>
          <p:cNvSpPr>
            <a:spLocks noGrp="1"/>
          </p:cNvSpPr>
          <p:nvPr>
            <p:ph idx="1"/>
          </p:nvPr>
        </p:nvSpPr>
        <p:spPr/>
        <p:txBody>
          <a:bodyPr/>
          <a:lstStyle/>
          <a:p>
            <a:r>
              <a:rPr lang="en-US" b="0" i="0" dirty="0">
                <a:solidFill>
                  <a:srgbClr val="3A3A3A"/>
                </a:solidFill>
                <a:effectLst/>
                <a:latin typeface="Open Sans" panose="020B0606030504020204" pitchFamily="34" charset="0"/>
              </a:rPr>
              <a:t>DT describes these devices using a special hardware description language. It decides which drivers to initialize and configure the device parameters such as registers addresses and IRQs.  A DT source is combined with the Device Tree Blob and combines with the kernel during the embedded hardware booting process. The bootloader also loads the Device Tree Blob into RAM memory along with the Kernel and it runs before the kernel. In short, DT manages hardware resources of embedded Linux based systems.</a:t>
            </a:r>
            <a:endParaRPr lang="en-US" dirty="0"/>
          </a:p>
        </p:txBody>
      </p:sp>
    </p:spTree>
    <p:extLst>
      <p:ext uri="{BB962C8B-B14F-4D97-AF65-F5344CB8AC3E}">
        <p14:creationId xmlns:p14="http://schemas.microsoft.com/office/powerpoint/2010/main" val="2567351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397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Intro to Embedded Linux</vt:lpstr>
      <vt:lpstr>Agenda</vt:lpstr>
      <vt:lpstr>PowerPoint Presentation</vt:lpstr>
      <vt:lpstr>Embedded Linux Architecture</vt:lpstr>
      <vt:lpstr>Bootloader</vt:lpstr>
      <vt:lpstr>Embedded linux Process flow</vt:lpstr>
      <vt:lpstr>Linux Kernel</vt:lpstr>
      <vt:lpstr>Device Tree</vt:lpstr>
      <vt:lpstr>Device Tree Cont’</vt:lpstr>
      <vt:lpstr>Root File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Embedded Linux</dc:title>
  <dc:creator>Mohamed, Mohamed Said (DXC Luxoft)</dc:creator>
  <cp:lastModifiedBy>Mohamed, Mohamed Said (DXC Luxoft)</cp:lastModifiedBy>
  <cp:revision>15</cp:revision>
  <dcterms:created xsi:type="dcterms:W3CDTF">2023-06-09T00:55:34Z</dcterms:created>
  <dcterms:modified xsi:type="dcterms:W3CDTF">2023-06-09T04:24:13Z</dcterms:modified>
</cp:coreProperties>
</file>