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0" r:id="rId3"/>
    <p:sldId id="381" r:id="rId4"/>
    <p:sldId id="382" r:id="rId5"/>
    <p:sldId id="383" r:id="rId6"/>
    <p:sldId id="384" r:id="rId7"/>
    <p:sldId id="385" r:id="rId8"/>
    <p:sldId id="386" r:id="rId9"/>
    <p:sldId id="356" r:id="rId10"/>
    <p:sldId id="357" r:id="rId11"/>
    <p:sldId id="388" r:id="rId12"/>
    <p:sldId id="3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CA29-99F2-94B9-8B81-BC4FA8367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6ADE16-BCC5-6CFB-96A2-6B6A6A52E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40FBB-A6C4-9A02-6160-60D81716F574}"/>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5" name="Footer Placeholder 4">
            <a:extLst>
              <a:ext uri="{FF2B5EF4-FFF2-40B4-BE49-F238E27FC236}">
                <a16:creationId xmlns:a16="http://schemas.microsoft.com/office/drawing/2014/main" id="{38085500-ACD7-EE3E-9259-14673AC2E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9172A-3A0B-31F9-743D-DD561AAB7A20}"/>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79113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1B49-A655-593D-E77F-46AD11FC12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A580E8-D152-9B9F-FB68-323F986F39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3B2FF-AEDF-2021-3A28-AF24338888F7}"/>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5" name="Footer Placeholder 4">
            <a:extLst>
              <a:ext uri="{FF2B5EF4-FFF2-40B4-BE49-F238E27FC236}">
                <a16:creationId xmlns:a16="http://schemas.microsoft.com/office/drawing/2014/main" id="{DC9B418C-285C-448E-C516-3279BD945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CC07E-F95A-75D0-D743-4F133604C4F1}"/>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224815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2E5BE1-818B-32DB-5AC3-C4225C0B4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C4802A-8DB6-2229-2566-255FDF0ED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A651C-CC40-CF9C-5DAB-525DB4FEE523}"/>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5" name="Footer Placeholder 4">
            <a:extLst>
              <a:ext uri="{FF2B5EF4-FFF2-40B4-BE49-F238E27FC236}">
                <a16:creationId xmlns:a16="http://schemas.microsoft.com/office/drawing/2014/main" id="{723BB511-A4D5-A7C3-796E-06B61C85C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AB1F2-48A6-6401-EA86-B252E5A57CFB}"/>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305715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F302-1CBF-81BA-82D3-1D5D5C19A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B54FE7-8744-A238-46AF-D172EE23C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5337C-7E39-8DF6-6C3B-6FCDC6EE0C58}"/>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5" name="Footer Placeholder 4">
            <a:extLst>
              <a:ext uri="{FF2B5EF4-FFF2-40B4-BE49-F238E27FC236}">
                <a16:creationId xmlns:a16="http://schemas.microsoft.com/office/drawing/2014/main" id="{49C961B8-77ED-7D3E-AC69-91352437B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485AB-A2C7-354A-BB47-9257AACD6C5E}"/>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378206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9919-8DC5-2612-3724-E605EF9711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3AC6-1B7B-154A-2562-77785E61EE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48506D-984E-C80D-A9E0-5D7602CA3F9C}"/>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5" name="Footer Placeholder 4">
            <a:extLst>
              <a:ext uri="{FF2B5EF4-FFF2-40B4-BE49-F238E27FC236}">
                <a16:creationId xmlns:a16="http://schemas.microsoft.com/office/drawing/2014/main" id="{20D7BBD7-6B29-9946-D0A7-173B647FB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C4E4C-A035-FD6D-0FB3-E6AA601E720D}"/>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54674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85A5-4A15-0E12-52EE-F381E1CC94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82417-18C1-CF60-8CE5-981E71EA0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BCB5BC-9894-F716-D02E-DBE284CEE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BF5AA-0469-AE43-5FD4-3612DAC4AEDE}"/>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6" name="Footer Placeholder 5">
            <a:extLst>
              <a:ext uri="{FF2B5EF4-FFF2-40B4-BE49-F238E27FC236}">
                <a16:creationId xmlns:a16="http://schemas.microsoft.com/office/drawing/2014/main" id="{7F2A88B6-06D0-FFC5-57AB-6ED54311F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FB010-D671-DEB1-62DF-9FFAD4FC52BE}"/>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185278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2605-CA13-97D9-6286-0279256671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306CC-4F1F-9A59-DC45-182400FB7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17C045-1A27-C199-70F5-920F96219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99ABD6-3783-FB15-7456-EFC57AA97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7577D6-0EC6-39D9-FDB4-FEE3EA018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DA21F3-7397-DB99-AF53-4C45390333D3}"/>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8" name="Footer Placeholder 7">
            <a:extLst>
              <a:ext uri="{FF2B5EF4-FFF2-40B4-BE49-F238E27FC236}">
                <a16:creationId xmlns:a16="http://schemas.microsoft.com/office/drawing/2014/main" id="{76C0B684-2403-47D9-AF73-9FDA013212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71AB88-61FB-E9D1-D838-1C5B45363FA2}"/>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419795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B003-AA70-0E95-E8F1-E20EF0C8AE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F467CF-33E6-E0A3-B1E2-FE2CF1A9E511}"/>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4" name="Footer Placeholder 3">
            <a:extLst>
              <a:ext uri="{FF2B5EF4-FFF2-40B4-BE49-F238E27FC236}">
                <a16:creationId xmlns:a16="http://schemas.microsoft.com/office/drawing/2014/main" id="{90D184AA-A3EA-205E-86E9-4FF5DAD63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78485B-7BB9-CD08-68CC-BED31664B863}"/>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257807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6DDAE-AD7B-D22F-D07A-0A07CCEBE567}"/>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3" name="Footer Placeholder 2">
            <a:extLst>
              <a:ext uri="{FF2B5EF4-FFF2-40B4-BE49-F238E27FC236}">
                <a16:creationId xmlns:a16="http://schemas.microsoft.com/office/drawing/2014/main" id="{DA92E09A-6371-3F8C-57E3-3D33D39994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94EBCB-5186-E8D2-150C-7E82F9FB9F87}"/>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3059688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6610-E95B-D27A-1C7C-0789F53E9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9D8BCF-177A-4B3E-D378-C8C7298FD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B5619C-562C-579D-8757-6DF89D3D3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1AFB8-6142-2320-87F5-372F6BA128AF}"/>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6" name="Footer Placeholder 5">
            <a:extLst>
              <a:ext uri="{FF2B5EF4-FFF2-40B4-BE49-F238E27FC236}">
                <a16:creationId xmlns:a16="http://schemas.microsoft.com/office/drawing/2014/main" id="{7B53D860-C8BF-A151-96A6-C9FB2E15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38227-12C3-7D6C-4B5D-1068A5EC819B}"/>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273400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D0AB-8D1C-4539-8E1C-AD00DBAFC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D77FA2-ED75-659E-6493-62B8BBF41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8B51D1-1A53-ACC8-947F-7E24F3E75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0F528-59C9-5D95-35FD-30F90B105EFB}"/>
              </a:ext>
            </a:extLst>
          </p:cNvPr>
          <p:cNvSpPr>
            <a:spLocks noGrp="1"/>
          </p:cNvSpPr>
          <p:nvPr>
            <p:ph type="dt" sz="half" idx="10"/>
          </p:nvPr>
        </p:nvSpPr>
        <p:spPr/>
        <p:txBody>
          <a:bodyPr/>
          <a:lstStyle/>
          <a:p>
            <a:fld id="{2ED525C5-6DD6-4BC5-A9F3-BA1C64886FD0}" type="datetimeFigureOut">
              <a:rPr lang="en-US" smtClean="0"/>
              <a:t>6/9/2023</a:t>
            </a:fld>
            <a:endParaRPr lang="en-US"/>
          </a:p>
        </p:txBody>
      </p:sp>
      <p:sp>
        <p:nvSpPr>
          <p:cNvPr id="6" name="Footer Placeholder 5">
            <a:extLst>
              <a:ext uri="{FF2B5EF4-FFF2-40B4-BE49-F238E27FC236}">
                <a16:creationId xmlns:a16="http://schemas.microsoft.com/office/drawing/2014/main" id="{FA01A1B6-BCEF-B6F4-17D8-EB58F0CAE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B6EAE-9863-6744-E239-BA39A27CAC8C}"/>
              </a:ext>
            </a:extLst>
          </p:cNvPr>
          <p:cNvSpPr>
            <a:spLocks noGrp="1"/>
          </p:cNvSpPr>
          <p:nvPr>
            <p:ph type="sldNum" sz="quarter" idx="12"/>
          </p:nvPr>
        </p:nvSpPr>
        <p:spPr/>
        <p:txBody>
          <a:bodyPr/>
          <a:lstStyle/>
          <a:p>
            <a:fld id="{2BFFF221-E26B-41C7-9530-76987D853A5B}" type="slidenum">
              <a:rPr lang="en-US" smtClean="0"/>
              <a:t>‹#›</a:t>
            </a:fld>
            <a:endParaRPr lang="en-US"/>
          </a:p>
        </p:txBody>
      </p:sp>
    </p:spTree>
    <p:extLst>
      <p:ext uri="{BB962C8B-B14F-4D97-AF65-F5344CB8AC3E}">
        <p14:creationId xmlns:p14="http://schemas.microsoft.com/office/powerpoint/2010/main" val="113950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15A4C-E85E-7733-2E69-DCC9690D2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9D8B7A-DFDD-C409-59DC-9325C929E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2166-09BA-111F-00EB-F8F75EB67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525C5-6DD6-4BC5-A9F3-BA1C64886FD0}" type="datetimeFigureOut">
              <a:rPr lang="en-US" smtClean="0"/>
              <a:t>6/9/2023</a:t>
            </a:fld>
            <a:endParaRPr lang="en-US"/>
          </a:p>
        </p:txBody>
      </p:sp>
      <p:sp>
        <p:nvSpPr>
          <p:cNvPr id="5" name="Footer Placeholder 4">
            <a:extLst>
              <a:ext uri="{FF2B5EF4-FFF2-40B4-BE49-F238E27FC236}">
                <a16:creationId xmlns:a16="http://schemas.microsoft.com/office/drawing/2014/main" id="{4EB60386-DA67-9A19-03AC-D0B3C0F7E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C987FD-66B1-658C-CD41-977620B01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FF221-E26B-41C7-9530-76987D853A5B}" type="slidenum">
              <a:rPr lang="en-US" smtClean="0"/>
              <a:t>‹#›</a:t>
            </a:fld>
            <a:endParaRPr lang="en-US"/>
          </a:p>
        </p:txBody>
      </p:sp>
    </p:spTree>
    <p:extLst>
      <p:ext uri="{BB962C8B-B14F-4D97-AF65-F5344CB8AC3E}">
        <p14:creationId xmlns:p14="http://schemas.microsoft.com/office/powerpoint/2010/main" val="3911410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E58D5-A6A0-2CAD-56FB-96AB05E1AC42}"/>
              </a:ext>
            </a:extLst>
          </p:cNvPr>
          <p:cNvSpPr>
            <a:spLocks noGrp="1"/>
          </p:cNvSpPr>
          <p:nvPr>
            <p:ph type="ctrTitle"/>
          </p:nvPr>
        </p:nvSpPr>
        <p:spPr>
          <a:xfrm>
            <a:off x="838199" y="3990205"/>
            <a:ext cx="10518776" cy="1200329"/>
          </a:xfrm>
        </p:spPr>
        <p:txBody>
          <a:bodyPr wrap="square" anchor="b">
            <a:normAutofit/>
          </a:bodyPr>
          <a:lstStyle/>
          <a:p>
            <a:pPr algn="l"/>
            <a:r>
              <a:rPr lang="en-US" sz="7200">
                <a:solidFill>
                  <a:schemeClr val="bg1"/>
                </a:solidFill>
              </a:rPr>
              <a:t>Intro. to OS</a:t>
            </a:r>
          </a:p>
        </p:txBody>
      </p:sp>
      <p:sp>
        <p:nvSpPr>
          <p:cNvPr id="3" name="Subtitle 2">
            <a:extLst>
              <a:ext uri="{FF2B5EF4-FFF2-40B4-BE49-F238E27FC236}">
                <a16:creationId xmlns:a16="http://schemas.microsoft.com/office/drawing/2014/main" id="{042D7E85-37EE-7AB3-BB0F-980EB3B36ECE}"/>
              </a:ext>
            </a:extLst>
          </p:cNvPr>
          <p:cNvSpPr>
            <a:spLocks noGrp="1"/>
          </p:cNvSpPr>
          <p:nvPr>
            <p:ph type="subTitle" idx="1"/>
          </p:nvPr>
        </p:nvSpPr>
        <p:spPr>
          <a:xfrm>
            <a:off x="827089" y="5551200"/>
            <a:ext cx="6583362" cy="1075952"/>
          </a:xfrm>
        </p:spPr>
        <p:txBody>
          <a:bodyPr anchor="t">
            <a:normAutofit/>
          </a:bodyPr>
          <a:lstStyle/>
          <a:p>
            <a:pPr algn="l"/>
            <a:r>
              <a:rPr lang="en-US">
                <a:solidFill>
                  <a:schemeClr val="bg1"/>
                </a:solidFill>
              </a:rPr>
              <a:t>Mohamed Saied</a:t>
            </a:r>
          </a:p>
        </p:txBody>
      </p:sp>
      <p:pic>
        <p:nvPicPr>
          <p:cNvPr id="5" name="Picture 4" descr="A picture containing font, graphics, text, logo&#10;&#10;Description automatically generated">
            <a:extLst>
              <a:ext uri="{FF2B5EF4-FFF2-40B4-BE49-F238E27FC236}">
                <a16:creationId xmlns:a16="http://schemas.microsoft.com/office/drawing/2014/main" id="{E9BDF9B3-0EB3-A54D-6278-F0F19BD0D8F1}"/>
              </a:ext>
            </a:extLst>
          </p:cNvPr>
          <p:cNvPicPr>
            <a:picLocks noChangeAspect="1"/>
          </p:cNvPicPr>
          <p:nvPr/>
        </p:nvPicPr>
        <p:blipFill rotWithShape="1">
          <a:blip r:embed="rId2">
            <a:extLst>
              <a:ext uri="{28A0092B-C50C-407E-A947-70E740481C1C}">
                <a14:useLocalDpi xmlns:a14="http://schemas.microsoft.com/office/drawing/2010/main" val="0"/>
              </a:ext>
            </a:extLst>
          </a:blip>
          <a:srcRect t="3893" b="3084"/>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7" name="Group 16">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8" name="Freeform: Shape 17">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2680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404" y="0"/>
            <a:ext cx="8229600" cy="1143000"/>
          </a:xfrm>
        </p:spPr>
        <p:txBody>
          <a:bodyPr/>
          <a:lstStyle/>
          <a:p>
            <a:r>
              <a:rPr lang="en-US" b="1" dirty="0"/>
              <a:t>Why Use a Real-time Kernel?</a:t>
            </a:r>
            <a:endParaRPr lang="en-US" dirty="0"/>
          </a:p>
        </p:txBody>
      </p:sp>
      <p:sp>
        <p:nvSpPr>
          <p:cNvPr id="3" name="Content Placeholder 2"/>
          <p:cNvSpPr>
            <a:spLocks noGrp="1"/>
          </p:cNvSpPr>
          <p:nvPr>
            <p:ph idx="1"/>
          </p:nvPr>
        </p:nvSpPr>
        <p:spPr>
          <a:xfrm>
            <a:off x="1715406" y="1143000"/>
            <a:ext cx="8711596" cy="5400600"/>
          </a:xfrm>
        </p:spPr>
        <p:txBody>
          <a:bodyPr>
            <a:noAutofit/>
          </a:bodyPr>
          <a:lstStyle/>
          <a:p>
            <a:r>
              <a:rPr lang="en-US" sz="2400" dirty="0"/>
              <a:t>Abstracting away timing information</a:t>
            </a:r>
          </a:p>
          <a:p>
            <a:r>
              <a:rPr lang="en-US" sz="2400" dirty="0"/>
              <a:t>Maintainability/Reusability/Extensibility</a:t>
            </a:r>
          </a:p>
          <a:p>
            <a:r>
              <a:rPr lang="en-US" sz="2400" dirty="0"/>
              <a:t>Modularity</a:t>
            </a:r>
          </a:p>
          <a:p>
            <a:r>
              <a:rPr lang="en-US" sz="2400" dirty="0"/>
              <a:t>Team development</a:t>
            </a:r>
          </a:p>
          <a:p>
            <a:r>
              <a:rPr lang="en-US" sz="2400" dirty="0"/>
              <a:t>Improved efficiency (No Polling)</a:t>
            </a:r>
          </a:p>
          <a:p>
            <a:r>
              <a:rPr lang="en-US" sz="2400" dirty="0"/>
              <a:t>Idle time:</a:t>
            </a:r>
          </a:p>
          <a:p>
            <a:pPr marL="400050" lvl="1" indent="0">
              <a:buNone/>
            </a:pPr>
            <a:r>
              <a:rPr lang="en-US" sz="2000" dirty="0"/>
              <a:t>The Idle task is created automatically when the kernel is started. It executes whenever there are no application tasks wishing to execute. The idle task can be used to measure spare processing capacity, to perform background checks, or simply to place the processor into a low-power mode.</a:t>
            </a:r>
          </a:p>
          <a:p>
            <a:r>
              <a:rPr lang="en-US" sz="2400" dirty="0"/>
              <a:t>Flexible interrupt handling:</a:t>
            </a:r>
          </a:p>
          <a:p>
            <a:pPr marL="400050" lvl="1" indent="0">
              <a:buNone/>
            </a:pPr>
            <a:r>
              <a:rPr lang="en-US" sz="2000" dirty="0"/>
              <a:t>Interrupt handlers can be kept very short by deferring most of the required processing to handler RTOS tasks.</a:t>
            </a:r>
          </a:p>
        </p:txBody>
      </p:sp>
    </p:spTree>
    <p:extLst>
      <p:ext uri="{BB962C8B-B14F-4D97-AF65-F5344CB8AC3E}">
        <p14:creationId xmlns:p14="http://schemas.microsoft.com/office/powerpoint/2010/main" val="426917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82217-91EF-A1A8-52E0-0334D5A8A5E4}"/>
              </a:ext>
            </a:extLst>
          </p:cNvPr>
          <p:cNvSpPr>
            <a:spLocks noGrp="1"/>
          </p:cNvSpPr>
          <p:nvPr>
            <p:ph type="title"/>
          </p:nvPr>
        </p:nvSpPr>
        <p:spPr>
          <a:xfrm>
            <a:off x="630936" y="640080"/>
            <a:ext cx="4818888" cy="1481328"/>
          </a:xfrm>
        </p:spPr>
        <p:txBody>
          <a:bodyPr anchor="b">
            <a:normAutofit/>
          </a:bodyPr>
          <a:lstStyle/>
          <a:p>
            <a:r>
              <a:rPr lang="en-US" sz="5000" dirty="0"/>
              <a:t>Linux Kernel System Call</a:t>
            </a:r>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2B1ED1-5B1C-DFD0-27A9-8C3FFB81EF28}"/>
              </a:ext>
            </a:extLst>
          </p:cNvPr>
          <p:cNvSpPr>
            <a:spLocks noGrp="1"/>
          </p:cNvSpPr>
          <p:nvPr>
            <p:ph idx="1"/>
          </p:nvPr>
        </p:nvSpPr>
        <p:spPr>
          <a:xfrm>
            <a:off x="630936" y="2660904"/>
            <a:ext cx="4818888" cy="3547872"/>
          </a:xfrm>
        </p:spPr>
        <p:txBody>
          <a:bodyPr anchor="t">
            <a:normAutofit/>
          </a:bodyPr>
          <a:lstStyle/>
          <a:p>
            <a:r>
              <a:rPr lang="en-US" sz="2200" dirty="0"/>
              <a:t>Scheduling Criteria</a:t>
            </a:r>
          </a:p>
          <a:p>
            <a:r>
              <a:rPr lang="en-US" sz="2200" dirty="0"/>
              <a:t>FIFO</a:t>
            </a:r>
          </a:p>
          <a:p>
            <a:r>
              <a:rPr lang="en-US" sz="2200" dirty="0"/>
              <a:t>Round Robin</a:t>
            </a:r>
          </a:p>
          <a:p>
            <a:r>
              <a:rPr lang="en-US" sz="2200" dirty="0"/>
              <a:t>Completely Fair Scheduling</a:t>
            </a:r>
          </a:p>
        </p:txBody>
      </p:sp>
      <p:pic>
        <p:nvPicPr>
          <p:cNvPr id="5" name="Picture 4">
            <a:extLst>
              <a:ext uri="{FF2B5EF4-FFF2-40B4-BE49-F238E27FC236}">
                <a16:creationId xmlns:a16="http://schemas.microsoft.com/office/drawing/2014/main" id="{8A721DFF-AB47-D1B4-EAF5-F8855FF6EB89}"/>
              </a:ext>
            </a:extLst>
          </p:cNvPr>
          <p:cNvPicPr>
            <a:picLocks noChangeAspect="1"/>
          </p:cNvPicPr>
          <p:nvPr/>
        </p:nvPicPr>
        <p:blipFill>
          <a:blip r:embed="rId2"/>
          <a:stretch>
            <a:fillRect/>
          </a:stretch>
        </p:blipFill>
        <p:spPr>
          <a:xfrm>
            <a:off x="5570376" y="422769"/>
            <a:ext cx="6706098" cy="6706098"/>
          </a:xfrm>
          <a:prstGeom prst="rect">
            <a:avLst/>
          </a:prstGeom>
        </p:spPr>
      </p:pic>
    </p:spTree>
    <p:extLst>
      <p:ext uri="{BB962C8B-B14F-4D97-AF65-F5344CB8AC3E}">
        <p14:creationId xmlns:p14="http://schemas.microsoft.com/office/powerpoint/2010/main" val="120500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8501-623E-485B-441A-E91E9ED3848F}"/>
              </a:ext>
            </a:extLst>
          </p:cNvPr>
          <p:cNvSpPr>
            <a:spLocks noGrp="1"/>
          </p:cNvSpPr>
          <p:nvPr>
            <p:ph type="title"/>
          </p:nvPr>
        </p:nvSpPr>
        <p:spPr/>
        <p:txBody>
          <a:bodyPr/>
          <a:lstStyle/>
          <a:p>
            <a:r>
              <a:rPr lang="en-US" dirty="0"/>
              <a:t>Scheduling Criteria</a:t>
            </a:r>
          </a:p>
        </p:txBody>
      </p:sp>
      <p:sp>
        <p:nvSpPr>
          <p:cNvPr id="3" name="Content Placeholder 2">
            <a:extLst>
              <a:ext uri="{FF2B5EF4-FFF2-40B4-BE49-F238E27FC236}">
                <a16:creationId xmlns:a16="http://schemas.microsoft.com/office/drawing/2014/main" id="{F9BAEBEE-015C-7542-5C36-7CD79E3C9DF3}"/>
              </a:ext>
            </a:extLst>
          </p:cNvPr>
          <p:cNvSpPr>
            <a:spLocks noGrp="1"/>
          </p:cNvSpPr>
          <p:nvPr>
            <p:ph idx="1"/>
          </p:nvPr>
        </p:nvSpPr>
        <p:spPr/>
        <p:txBody>
          <a:bodyPr/>
          <a:lstStyle/>
          <a:p>
            <a:pPr algn="l">
              <a:buFont typeface="Arial" panose="020B0604020202020204" pitchFamily="34" charset="0"/>
              <a:buChar char="•"/>
            </a:pPr>
            <a:r>
              <a:rPr lang="en-US" b="0" i="1" dirty="0">
                <a:solidFill>
                  <a:srgbClr val="000000"/>
                </a:solidFill>
                <a:effectLst/>
                <a:latin typeface="Raleway" panose="020B0604020202020204" pitchFamily="2" charset="0"/>
              </a:rPr>
              <a:t>SCHED_FIFO</a:t>
            </a:r>
            <a:r>
              <a:rPr lang="en-US" b="0" i="0" dirty="0">
                <a:solidFill>
                  <a:srgbClr val="000000"/>
                </a:solidFill>
                <a:effectLst/>
                <a:latin typeface="Raleway" panose="020B0604020202020204" pitchFamily="2" charset="0"/>
              </a:rPr>
              <a:t> – First In First Out real-time policy – threads of the same priority are queued in the order of arrival. Then, the first thread obtains the CPU</a:t>
            </a:r>
            <a:br>
              <a:rPr lang="en-US" b="0" i="0" dirty="0">
                <a:solidFill>
                  <a:srgbClr val="000000"/>
                </a:solidFill>
                <a:effectLst/>
                <a:latin typeface="Raleway" panose="020B0604020202020204" pitchFamily="2" charset="0"/>
              </a:rPr>
            </a:br>
            <a:endParaRPr lang="en-US" b="0" i="0" dirty="0">
              <a:solidFill>
                <a:srgbClr val="000000"/>
              </a:solidFill>
              <a:effectLst/>
              <a:latin typeface="Raleway" panose="020B0604020202020204" pitchFamily="2" charset="0"/>
            </a:endParaRPr>
          </a:p>
          <a:p>
            <a:pPr algn="l">
              <a:buFont typeface="Arial" panose="020B0604020202020204" pitchFamily="34" charset="0"/>
              <a:buChar char="•"/>
            </a:pPr>
            <a:r>
              <a:rPr lang="en-US" b="0" i="1" dirty="0">
                <a:solidFill>
                  <a:srgbClr val="000000"/>
                </a:solidFill>
                <a:effectLst/>
                <a:latin typeface="Raleway" panose="020B0604020202020204" pitchFamily="2" charset="0"/>
              </a:rPr>
              <a:t>SCHED_RR</a:t>
            </a:r>
            <a:r>
              <a:rPr lang="en-US" b="0" i="0" dirty="0">
                <a:solidFill>
                  <a:srgbClr val="000000"/>
                </a:solidFill>
                <a:effectLst/>
                <a:latin typeface="Raleway" panose="020B0604020202020204" pitchFamily="2" charset="0"/>
              </a:rPr>
              <a:t> – simple round-robin real-time scheduling which extends the FIFO scheme. All threads with the same priority receive the CPU in turn</a:t>
            </a:r>
            <a:br>
              <a:rPr lang="en-US" b="0" i="0" dirty="0">
                <a:solidFill>
                  <a:srgbClr val="000000"/>
                </a:solidFill>
                <a:effectLst/>
                <a:latin typeface="Raleway" panose="020B0604020202020204" pitchFamily="2" charset="0"/>
              </a:rPr>
            </a:br>
            <a:endParaRPr lang="en-US" b="0" i="0" dirty="0">
              <a:solidFill>
                <a:srgbClr val="000000"/>
              </a:solidFill>
              <a:effectLst/>
              <a:latin typeface="Raleway" panose="020B0604020202020204" pitchFamily="2" charset="0"/>
            </a:endParaRPr>
          </a:p>
          <a:p>
            <a:pPr algn="l">
              <a:buFont typeface="Arial" panose="020B0604020202020204" pitchFamily="34" charset="0"/>
              <a:buChar char="•"/>
            </a:pPr>
            <a:r>
              <a:rPr lang="en-US" b="0" i="1" dirty="0">
                <a:solidFill>
                  <a:srgbClr val="000000"/>
                </a:solidFill>
                <a:effectLst/>
                <a:latin typeface="Raleway" panose="020B0604020202020204" pitchFamily="2" charset="0"/>
              </a:rPr>
              <a:t>SCHED_OTHER</a:t>
            </a:r>
            <a:r>
              <a:rPr lang="en-US" b="0" i="0" dirty="0">
                <a:solidFill>
                  <a:srgbClr val="000000"/>
                </a:solidFill>
                <a:effectLst/>
                <a:latin typeface="Raleway" panose="020B0604020202020204" pitchFamily="2" charset="0"/>
              </a:rPr>
              <a:t> – time-sharing scheduling, implemented as the </a:t>
            </a:r>
            <a:r>
              <a:rPr lang="en-US" b="0" i="0" dirty="0" err="1">
                <a:solidFill>
                  <a:srgbClr val="000000"/>
                </a:solidFill>
                <a:effectLst/>
                <a:latin typeface="Raleway" panose="020B0604020202020204" pitchFamily="2" charset="0"/>
              </a:rPr>
              <a:t>Completly</a:t>
            </a:r>
            <a:r>
              <a:rPr lang="en-US" b="0" i="0" dirty="0">
                <a:solidFill>
                  <a:srgbClr val="000000"/>
                </a:solidFill>
                <a:effectLst/>
                <a:latin typeface="Raleway" panose="020B0604020202020204" pitchFamily="2" charset="0"/>
              </a:rPr>
              <a:t> Fair Scheduling (CFS)</a:t>
            </a:r>
          </a:p>
          <a:p>
            <a:endParaRPr lang="en-US" dirty="0"/>
          </a:p>
        </p:txBody>
      </p:sp>
    </p:spTree>
    <p:extLst>
      <p:ext uri="{BB962C8B-B14F-4D97-AF65-F5344CB8AC3E}">
        <p14:creationId xmlns:p14="http://schemas.microsoft.com/office/powerpoint/2010/main" val="387670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524000" y="0"/>
            <a:ext cx="9144000" cy="6858000"/>
          </a:xfrm>
          <a:prstGeom prst="rect">
            <a:avLst/>
          </a:prstGeom>
          <a:noFill/>
          <a:ln w="9525">
            <a:noFill/>
            <a:miter lim="800000"/>
            <a:headEnd/>
            <a:tailEnd/>
          </a:ln>
        </p:spPr>
      </p:pic>
    </p:spTree>
    <p:extLst>
      <p:ext uri="{BB962C8B-B14F-4D97-AF65-F5344CB8AC3E}">
        <p14:creationId xmlns:p14="http://schemas.microsoft.com/office/powerpoint/2010/main" val="199883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524000" y="0"/>
            <a:ext cx="9396536" cy="6858000"/>
          </a:xfrm>
          <a:prstGeom prst="rect">
            <a:avLst/>
          </a:prstGeom>
          <a:noFill/>
          <a:ln w="9525">
            <a:noFill/>
            <a:miter lim="800000"/>
            <a:headEnd/>
            <a:tailEnd/>
          </a:ln>
        </p:spPr>
      </p:pic>
    </p:spTree>
    <p:extLst>
      <p:ext uri="{BB962C8B-B14F-4D97-AF65-F5344CB8AC3E}">
        <p14:creationId xmlns:p14="http://schemas.microsoft.com/office/powerpoint/2010/main" val="337921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524000" y="0"/>
            <a:ext cx="9324528" cy="6858000"/>
          </a:xfrm>
          <a:prstGeom prst="rect">
            <a:avLst/>
          </a:prstGeom>
          <a:noFill/>
          <a:ln w="9525">
            <a:noFill/>
            <a:miter lim="800000"/>
            <a:headEnd/>
            <a:tailEnd/>
          </a:ln>
        </p:spPr>
      </p:pic>
    </p:spTree>
    <p:extLst>
      <p:ext uri="{BB962C8B-B14F-4D97-AF65-F5344CB8AC3E}">
        <p14:creationId xmlns:p14="http://schemas.microsoft.com/office/powerpoint/2010/main" val="279164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1524000" y="0"/>
            <a:ext cx="9324528" cy="6858000"/>
          </a:xfrm>
          <a:prstGeom prst="rect">
            <a:avLst/>
          </a:prstGeom>
          <a:noFill/>
          <a:ln w="9525">
            <a:noFill/>
            <a:miter lim="800000"/>
            <a:headEnd/>
            <a:tailEnd/>
          </a:ln>
        </p:spPr>
      </p:pic>
    </p:spTree>
    <p:extLst>
      <p:ext uri="{BB962C8B-B14F-4D97-AF65-F5344CB8AC3E}">
        <p14:creationId xmlns:p14="http://schemas.microsoft.com/office/powerpoint/2010/main" val="4529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343473" y="0"/>
            <a:ext cx="9324528" cy="6858000"/>
          </a:xfrm>
          <a:prstGeom prst="rect">
            <a:avLst/>
          </a:prstGeom>
          <a:noFill/>
          <a:ln w="9525">
            <a:noFill/>
            <a:miter lim="800000"/>
            <a:headEnd/>
            <a:tailEnd/>
          </a:ln>
        </p:spPr>
      </p:pic>
    </p:spTree>
    <p:extLst>
      <p:ext uri="{BB962C8B-B14F-4D97-AF65-F5344CB8AC3E}">
        <p14:creationId xmlns:p14="http://schemas.microsoft.com/office/powerpoint/2010/main" val="139735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a:t>CPU Scheduling Criteria</a:t>
            </a:r>
          </a:p>
        </p:txBody>
      </p:sp>
      <p:sp>
        <p:nvSpPr>
          <p:cNvPr id="19459" name="Content Placeholder 2"/>
          <p:cNvSpPr>
            <a:spLocks noGrp="1"/>
          </p:cNvSpPr>
          <p:nvPr>
            <p:ph idx="1"/>
          </p:nvPr>
        </p:nvSpPr>
        <p:spPr/>
        <p:txBody>
          <a:bodyPr/>
          <a:lstStyle/>
          <a:p>
            <a:r>
              <a:rPr lang="en-GB" altLang="en-US" sz="2400" dirty="0"/>
              <a:t>CPU Utilization: CPU should be kept as busy as possible. (40 to 90 percent)</a:t>
            </a:r>
          </a:p>
          <a:p>
            <a:r>
              <a:rPr lang="en-GB" altLang="en-US" sz="2400" dirty="0"/>
              <a:t>Throughput: Work is being done. No. Of processes per unit time</a:t>
            </a:r>
          </a:p>
          <a:p>
            <a:r>
              <a:rPr lang="en-GB" altLang="en-US" sz="2400" dirty="0"/>
              <a:t>Turnaround time: For a particular process how long it takes to execute. (Interval between time of submission to time of completion)</a:t>
            </a:r>
          </a:p>
          <a:p>
            <a:r>
              <a:rPr lang="en-GB" altLang="en-US" sz="2400" dirty="0"/>
              <a:t>Waiting time: Total time process spends in ready queue. </a:t>
            </a:r>
          </a:p>
          <a:p>
            <a:pPr>
              <a:buFont typeface="Arial" panose="020B0604020202020204" pitchFamily="34" charset="0"/>
              <a:buNone/>
            </a:pPr>
            <a:endParaRPr lang="en-GB" altLang="en-US" sz="2400" dirty="0"/>
          </a:p>
          <a:p>
            <a:r>
              <a:rPr lang="en-GB" altLang="en-US" sz="2400" dirty="0"/>
              <a:t>Response: First response of process after submission</a:t>
            </a:r>
          </a:p>
          <a:p>
            <a:endParaRPr lang="en-GB" altLang="en-US" sz="2400" dirty="0"/>
          </a:p>
          <a:p>
            <a:endParaRPr lang="en-GB" altLang="en-US" sz="2400" dirty="0"/>
          </a:p>
          <a:p>
            <a:endParaRPr lang="en-GB" altLang="en-US" sz="2400" dirty="0"/>
          </a:p>
        </p:txBody>
      </p:sp>
    </p:spTree>
    <p:extLst>
      <p:ext uri="{BB962C8B-B14F-4D97-AF65-F5344CB8AC3E}">
        <p14:creationId xmlns:p14="http://schemas.microsoft.com/office/powerpoint/2010/main" val="358346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altLang="en-US"/>
              <a:t>Optimization criteria</a:t>
            </a:r>
          </a:p>
        </p:txBody>
      </p:sp>
      <p:sp>
        <p:nvSpPr>
          <p:cNvPr id="20483" name="Content Placeholder 2"/>
          <p:cNvSpPr>
            <a:spLocks noGrp="1"/>
          </p:cNvSpPr>
          <p:nvPr>
            <p:ph idx="1"/>
          </p:nvPr>
        </p:nvSpPr>
        <p:spPr/>
        <p:txBody>
          <a:bodyPr>
            <a:normAutofit/>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It is desirable to</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Maximize CPU utilization</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Maximize throughput</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Minimize turnaround time</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Minimize start time </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Minimize waiting time </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Minimize response time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In most cases, we strive to optimize the </a:t>
            </a:r>
            <a:r>
              <a:rPr lang="en-GB" altLang="en-US" sz="2400" u="sng"/>
              <a:t>average</a:t>
            </a:r>
            <a:r>
              <a:rPr lang="en-GB" altLang="en-US" sz="2400"/>
              <a:t> measure of each metric</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In other cases, it is more important to </a:t>
            </a:r>
            <a:r>
              <a:rPr lang="en-GB" altLang="en-US" sz="2400" u="sng"/>
              <a:t>optimize</a:t>
            </a:r>
            <a:r>
              <a:rPr lang="en-GB" altLang="en-US" sz="2400"/>
              <a:t> the </a:t>
            </a:r>
            <a:r>
              <a:rPr lang="en-GB" altLang="en-US" sz="2400" u="sng"/>
              <a:t>minimum</a:t>
            </a:r>
            <a:r>
              <a:rPr lang="en-GB" altLang="en-US" sz="2400"/>
              <a:t> or </a:t>
            </a:r>
            <a:r>
              <a:rPr lang="en-GB" altLang="en-US" sz="2400" u="sng"/>
              <a:t>maximum</a:t>
            </a:r>
            <a:r>
              <a:rPr lang="en-GB" altLang="en-US" sz="2400"/>
              <a:t> values rather than the average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a:p>
        </p:txBody>
      </p:sp>
    </p:spTree>
    <p:extLst>
      <p:ext uri="{BB962C8B-B14F-4D97-AF65-F5344CB8AC3E}">
        <p14:creationId xmlns:p14="http://schemas.microsoft.com/office/powerpoint/2010/main" val="92662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25122"/>
            <a:ext cx="8229600" cy="667575"/>
          </a:xfrm>
        </p:spPr>
        <p:txBody>
          <a:bodyPr>
            <a:normAutofit fontScale="90000"/>
          </a:bodyPr>
          <a:lstStyle/>
          <a:p>
            <a:r>
              <a:rPr lang="en-US" dirty="0"/>
              <a:t>Soft/Hard Real Time</a:t>
            </a:r>
          </a:p>
        </p:txBody>
      </p:sp>
      <p:sp>
        <p:nvSpPr>
          <p:cNvPr id="3" name="Content Placeholder 2"/>
          <p:cNvSpPr>
            <a:spLocks noGrp="1"/>
          </p:cNvSpPr>
          <p:nvPr>
            <p:ph idx="1"/>
          </p:nvPr>
        </p:nvSpPr>
        <p:spPr>
          <a:xfrm>
            <a:off x="1524000" y="1097329"/>
            <a:ext cx="9144000" cy="5760640"/>
          </a:xfrm>
        </p:spPr>
        <p:txBody>
          <a:bodyPr>
            <a:normAutofit fontScale="92500" lnSpcReduction="20000"/>
          </a:bodyPr>
          <a:lstStyle/>
          <a:p>
            <a:r>
              <a:rPr lang="en-US" sz="2400" dirty="0">
                <a:solidFill>
                  <a:schemeClr val="tx2">
                    <a:lumMod val="60000"/>
                    <a:lumOff val="40000"/>
                  </a:schemeClr>
                </a:solidFill>
              </a:rPr>
              <a:t>Soft real-time requirements</a:t>
            </a:r>
            <a:r>
              <a:rPr lang="en-US" sz="2400" dirty="0"/>
              <a:t>: state a time deadline—but breaching the deadline </a:t>
            </a:r>
            <a:r>
              <a:rPr lang="en-US" sz="2400" dirty="0">
                <a:solidFill>
                  <a:schemeClr val="tx2">
                    <a:lumMod val="60000"/>
                    <a:lumOff val="40000"/>
                  </a:schemeClr>
                </a:solidFill>
              </a:rPr>
              <a:t>would not </a:t>
            </a:r>
            <a:r>
              <a:rPr lang="en-US" sz="2400" dirty="0"/>
              <a:t>render the system useless.</a:t>
            </a:r>
          </a:p>
          <a:p>
            <a:pPr marL="0" indent="0">
              <a:buNone/>
            </a:pPr>
            <a:r>
              <a:rPr lang="en-US" sz="2400" dirty="0"/>
              <a:t> </a:t>
            </a:r>
          </a:p>
          <a:p>
            <a:r>
              <a:rPr lang="en-US" sz="2400" dirty="0">
                <a:solidFill>
                  <a:schemeClr val="tx2">
                    <a:lumMod val="60000"/>
                    <a:lumOff val="40000"/>
                  </a:schemeClr>
                </a:solidFill>
              </a:rPr>
              <a:t>Hard real-time requirements:</a:t>
            </a:r>
            <a:r>
              <a:rPr lang="en-US" sz="2400" dirty="0"/>
              <a:t> state a time deadline—and breaching the deadline would result in </a:t>
            </a:r>
            <a:r>
              <a:rPr lang="en-US" sz="2400" dirty="0">
                <a:solidFill>
                  <a:schemeClr val="tx2">
                    <a:lumMod val="60000"/>
                    <a:lumOff val="40000"/>
                  </a:schemeClr>
                </a:solidFill>
              </a:rPr>
              <a:t>absolute failure </a:t>
            </a:r>
            <a:r>
              <a:rPr lang="en-US" sz="2400" dirty="0"/>
              <a:t>of the system.</a:t>
            </a:r>
          </a:p>
          <a:p>
            <a:endParaRPr lang="en-US" sz="2400" dirty="0"/>
          </a:p>
          <a:p>
            <a:r>
              <a:rPr lang="en-US" sz="2400" dirty="0"/>
              <a:t>Cortex-M4 has </a:t>
            </a:r>
            <a:r>
              <a:rPr lang="en-US" sz="2400" dirty="0">
                <a:solidFill>
                  <a:schemeClr val="tx2">
                    <a:lumMod val="60000"/>
                    <a:lumOff val="40000"/>
                  </a:schemeClr>
                </a:solidFill>
              </a:rPr>
              <a:t>only one core</a:t>
            </a:r>
            <a:r>
              <a:rPr lang="en-US" sz="2400" dirty="0"/>
              <a:t> executing a </a:t>
            </a:r>
            <a:r>
              <a:rPr lang="en-US" sz="2400" dirty="0">
                <a:solidFill>
                  <a:schemeClr val="tx2">
                    <a:lumMod val="60000"/>
                    <a:lumOff val="40000"/>
                  </a:schemeClr>
                </a:solidFill>
              </a:rPr>
              <a:t>single Thread</a:t>
            </a:r>
            <a:r>
              <a:rPr lang="en-US" sz="2400" dirty="0"/>
              <a:t> at a time.</a:t>
            </a:r>
          </a:p>
          <a:p>
            <a:endParaRPr lang="en-US" sz="2400" dirty="0"/>
          </a:p>
          <a:p>
            <a:r>
              <a:rPr lang="en-US" sz="2400" dirty="0"/>
              <a:t>Cortex-A (</a:t>
            </a:r>
            <a:r>
              <a:rPr lang="en-US" sz="2400" dirty="0" err="1"/>
              <a:t>i.e</a:t>
            </a:r>
            <a:r>
              <a:rPr lang="en-US" sz="2400"/>
              <a:t> Cortex-A65) is </a:t>
            </a:r>
            <a:r>
              <a:rPr lang="en-US" sz="2400" dirty="0"/>
              <a:t>a multithreaded CPU, delivering highest levels of throughput efficiency. It can process two threads simultaneously and scales up to eight cores in a single cluster.</a:t>
            </a:r>
          </a:p>
          <a:p>
            <a:endParaRPr lang="en-US" sz="2400" dirty="0"/>
          </a:p>
          <a:p>
            <a:r>
              <a:rPr lang="en-US" sz="2400" dirty="0"/>
              <a:t>The </a:t>
            </a:r>
            <a:r>
              <a:rPr lang="en-US" sz="2400" dirty="0">
                <a:solidFill>
                  <a:schemeClr val="tx2">
                    <a:lumMod val="60000"/>
                    <a:lumOff val="40000"/>
                  </a:schemeClr>
                </a:solidFill>
              </a:rPr>
              <a:t>kernel </a:t>
            </a:r>
            <a:r>
              <a:rPr lang="en-US" sz="2400" dirty="0"/>
              <a:t>decides which thread should be executing by examining the </a:t>
            </a:r>
            <a:r>
              <a:rPr lang="en-US" sz="2400" dirty="0">
                <a:solidFill>
                  <a:schemeClr val="tx2">
                    <a:lumMod val="60000"/>
                    <a:lumOff val="40000"/>
                  </a:schemeClr>
                </a:solidFill>
              </a:rPr>
              <a:t>priority</a:t>
            </a:r>
            <a:r>
              <a:rPr lang="en-US" sz="2400" dirty="0"/>
              <a:t> assigned to each thread by </a:t>
            </a:r>
            <a:r>
              <a:rPr lang="en-US" sz="2400" dirty="0">
                <a:solidFill>
                  <a:schemeClr val="tx2">
                    <a:lumMod val="60000"/>
                    <a:lumOff val="40000"/>
                  </a:schemeClr>
                </a:solidFill>
              </a:rPr>
              <a:t>the application designer.</a:t>
            </a:r>
          </a:p>
          <a:p>
            <a:endParaRPr lang="en-US" sz="2400" dirty="0">
              <a:solidFill>
                <a:schemeClr val="tx2">
                  <a:lumMod val="60000"/>
                  <a:lumOff val="40000"/>
                </a:schemeClr>
              </a:solidFill>
            </a:endParaRPr>
          </a:p>
          <a:p>
            <a:r>
              <a:rPr lang="en-US" sz="2400" dirty="0"/>
              <a:t>Application designer could assign higher priorities to hard-real-time-threads and lower priorities to soft real-time</a:t>
            </a:r>
          </a:p>
        </p:txBody>
      </p:sp>
    </p:spTree>
    <p:extLst>
      <p:ext uri="{BB962C8B-B14F-4D97-AF65-F5344CB8AC3E}">
        <p14:creationId xmlns:p14="http://schemas.microsoft.com/office/powerpoint/2010/main" val="19452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464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Raleway</vt:lpstr>
      <vt:lpstr>Office Theme</vt:lpstr>
      <vt:lpstr>Intro. to OS</vt:lpstr>
      <vt:lpstr>PowerPoint Presentation</vt:lpstr>
      <vt:lpstr>PowerPoint Presentation</vt:lpstr>
      <vt:lpstr>PowerPoint Presentation</vt:lpstr>
      <vt:lpstr>PowerPoint Presentation</vt:lpstr>
      <vt:lpstr>PowerPoint Presentation</vt:lpstr>
      <vt:lpstr>CPU Scheduling Criteria</vt:lpstr>
      <vt:lpstr>Optimization criteria</vt:lpstr>
      <vt:lpstr>Soft/Hard Real Time</vt:lpstr>
      <vt:lpstr>Why Use a Real-time Kernel?</vt:lpstr>
      <vt:lpstr>Linux Kernel System Call</vt:lpstr>
      <vt:lpstr>Scheduling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OS</dc:title>
  <dc:creator>Mohamed, Mohamed Said (DXC Luxoft)</dc:creator>
  <cp:lastModifiedBy>Mohamed, Mohamed Said (DXC Luxoft)</cp:lastModifiedBy>
  <cp:revision>11</cp:revision>
  <dcterms:created xsi:type="dcterms:W3CDTF">2023-06-09T04:24:26Z</dcterms:created>
  <dcterms:modified xsi:type="dcterms:W3CDTF">2023-06-09T12:58:55Z</dcterms:modified>
</cp:coreProperties>
</file>