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280" r:id="rId4"/>
    <p:sldId id="299" r:id="rId5"/>
    <p:sldId id="301" r:id="rId6"/>
    <p:sldId id="294" r:id="rId7"/>
    <p:sldId id="286" r:id="rId8"/>
    <p:sldId id="287" r:id="rId9"/>
    <p:sldId id="288" r:id="rId10"/>
    <p:sldId id="289" r:id="rId11"/>
    <p:sldId id="300" r:id="rId12"/>
    <p:sldId id="293" r:id="rId13"/>
    <p:sldId id="290" r:id="rId14"/>
    <p:sldId id="284" r:id="rId15"/>
    <p:sldId id="285" r:id="rId16"/>
    <p:sldId id="291" r:id="rId17"/>
    <p:sldId id="292" r:id="rId18"/>
    <p:sldId id="295" r:id="rId19"/>
    <p:sldId id="298" r:id="rId20"/>
    <p:sldId id="296" r:id="rId21"/>
    <p:sldId id="297"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514F2-E432-4D31-B8DB-D2B3F7512E9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FA0AEB6-81DF-4CC5-AAC5-DB41E4924612}">
      <dgm:prSet/>
      <dgm:spPr/>
      <dgm:t>
        <a:bodyPr/>
        <a:lstStyle/>
        <a:p>
          <a:r>
            <a:rPr lang="en-US" b="1"/>
            <a:t>Agenda</a:t>
          </a:r>
          <a:endParaRPr lang="en-US"/>
        </a:p>
      </dgm:t>
    </dgm:pt>
    <dgm:pt modelId="{2E5A6EBD-2988-44D6-B0C3-8ABE0B490FB0}" type="parTrans" cxnId="{9939B99C-D552-4703-A8E8-0B5E43211673}">
      <dgm:prSet/>
      <dgm:spPr/>
      <dgm:t>
        <a:bodyPr/>
        <a:lstStyle/>
        <a:p>
          <a:endParaRPr lang="en-US"/>
        </a:p>
      </dgm:t>
    </dgm:pt>
    <dgm:pt modelId="{BA785E24-35E4-4FAB-B311-3062F57C7FCF}" type="sibTrans" cxnId="{9939B99C-D552-4703-A8E8-0B5E43211673}">
      <dgm:prSet/>
      <dgm:spPr/>
      <dgm:t>
        <a:bodyPr/>
        <a:lstStyle/>
        <a:p>
          <a:endParaRPr lang="en-US"/>
        </a:p>
      </dgm:t>
    </dgm:pt>
    <dgm:pt modelId="{03197DC1-8FDE-4EED-A264-E7BB39E3AECD}">
      <dgm:prSet/>
      <dgm:spPr/>
      <dgm:t>
        <a:bodyPr/>
        <a:lstStyle/>
        <a:p>
          <a:r>
            <a:rPr lang="en-US"/>
            <a:t>What’s DevOps?</a:t>
          </a:r>
        </a:p>
      </dgm:t>
    </dgm:pt>
    <dgm:pt modelId="{A6B2AD41-BB38-4B08-8EA7-101D77774E65}" type="parTrans" cxnId="{39141768-79D8-445C-AEB2-37C859CFA791}">
      <dgm:prSet/>
      <dgm:spPr/>
      <dgm:t>
        <a:bodyPr/>
        <a:lstStyle/>
        <a:p>
          <a:endParaRPr lang="en-US"/>
        </a:p>
      </dgm:t>
    </dgm:pt>
    <dgm:pt modelId="{18750AA3-37BA-40E6-8108-E159BEC8093B}" type="sibTrans" cxnId="{39141768-79D8-445C-AEB2-37C859CFA791}">
      <dgm:prSet/>
      <dgm:spPr/>
      <dgm:t>
        <a:bodyPr/>
        <a:lstStyle/>
        <a:p>
          <a:endParaRPr lang="en-US"/>
        </a:p>
      </dgm:t>
    </dgm:pt>
    <dgm:pt modelId="{39135559-0A93-4A16-8843-160DCB4582B5}">
      <dgm:prSet/>
      <dgm:spPr/>
      <dgm:t>
        <a:bodyPr/>
        <a:lstStyle/>
        <a:p>
          <a:r>
            <a:rPr lang="en-US"/>
            <a:t>DevOps Concepts</a:t>
          </a:r>
        </a:p>
      </dgm:t>
    </dgm:pt>
    <dgm:pt modelId="{3E71EEDD-66DC-4B0E-824B-29A930C3C23E}" type="parTrans" cxnId="{A61DA57E-7819-4F95-8383-F48B12B42A22}">
      <dgm:prSet/>
      <dgm:spPr/>
      <dgm:t>
        <a:bodyPr/>
        <a:lstStyle/>
        <a:p>
          <a:endParaRPr lang="en-US"/>
        </a:p>
      </dgm:t>
    </dgm:pt>
    <dgm:pt modelId="{232CE507-4FC6-4788-AC6B-49FE100AE9E1}" type="sibTrans" cxnId="{A61DA57E-7819-4F95-8383-F48B12B42A22}">
      <dgm:prSet/>
      <dgm:spPr/>
      <dgm:t>
        <a:bodyPr/>
        <a:lstStyle/>
        <a:p>
          <a:endParaRPr lang="en-US"/>
        </a:p>
      </dgm:t>
    </dgm:pt>
    <dgm:pt modelId="{7C7B8FAE-513D-4BDD-AA0E-DBB9F8709CBA}">
      <dgm:prSet/>
      <dgm:spPr/>
      <dgm:t>
        <a:bodyPr/>
        <a:lstStyle/>
        <a:p>
          <a:r>
            <a:rPr lang="en-US"/>
            <a:t>DevOps Driven by Agile</a:t>
          </a:r>
        </a:p>
      </dgm:t>
    </dgm:pt>
    <dgm:pt modelId="{EAC146F6-B04B-42A9-8308-F6A49C2204C9}" type="parTrans" cxnId="{D844C63A-B303-4854-8EAD-29E10AB53660}">
      <dgm:prSet/>
      <dgm:spPr/>
      <dgm:t>
        <a:bodyPr/>
        <a:lstStyle/>
        <a:p>
          <a:endParaRPr lang="en-US"/>
        </a:p>
      </dgm:t>
    </dgm:pt>
    <dgm:pt modelId="{FD0E12AA-8181-43B4-BBE5-5345391B87E9}" type="sibTrans" cxnId="{D844C63A-B303-4854-8EAD-29E10AB53660}">
      <dgm:prSet/>
      <dgm:spPr/>
      <dgm:t>
        <a:bodyPr/>
        <a:lstStyle/>
        <a:p>
          <a:endParaRPr lang="en-US"/>
        </a:p>
      </dgm:t>
    </dgm:pt>
    <dgm:pt modelId="{ABE66713-EDED-44DD-BEAC-3EFC85999347}">
      <dgm:prSet/>
      <dgm:spPr/>
      <dgm:t>
        <a:bodyPr/>
        <a:lstStyle/>
        <a:p>
          <a:r>
            <a:rPr lang="en-US"/>
            <a:t>DevOps Models</a:t>
          </a:r>
        </a:p>
      </dgm:t>
    </dgm:pt>
    <dgm:pt modelId="{6E340102-8DA1-4F5D-A675-CED966DEE304}" type="parTrans" cxnId="{C32C535D-31AD-48A1-A44D-AD96995C7C1F}">
      <dgm:prSet/>
      <dgm:spPr/>
      <dgm:t>
        <a:bodyPr/>
        <a:lstStyle/>
        <a:p>
          <a:endParaRPr lang="en-US"/>
        </a:p>
      </dgm:t>
    </dgm:pt>
    <dgm:pt modelId="{1719D381-2BB7-45CE-9823-025F9AA3E460}" type="sibTrans" cxnId="{C32C535D-31AD-48A1-A44D-AD96995C7C1F}">
      <dgm:prSet/>
      <dgm:spPr/>
      <dgm:t>
        <a:bodyPr/>
        <a:lstStyle/>
        <a:p>
          <a:endParaRPr lang="en-US"/>
        </a:p>
      </dgm:t>
    </dgm:pt>
    <dgm:pt modelId="{C1C594A8-BE2C-4631-9523-1F954130126D}">
      <dgm:prSet/>
      <dgm:spPr/>
      <dgm:t>
        <a:bodyPr/>
        <a:lstStyle/>
        <a:p>
          <a:r>
            <a:rPr lang="en-US"/>
            <a:t>DevOps tools</a:t>
          </a:r>
        </a:p>
      </dgm:t>
    </dgm:pt>
    <dgm:pt modelId="{8ED09D94-E9E7-420F-8B90-DF5EE61B1935}" type="parTrans" cxnId="{1B545C2D-C687-42EF-9D4D-3FF0F9E9FC66}">
      <dgm:prSet/>
      <dgm:spPr/>
      <dgm:t>
        <a:bodyPr/>
        <a:lstStyle/>
        <a:p>
          <a:endParaRPr lang="en-US"/>
        </a:p>
      </dgm:t>
    </dgm:pt>
    <dgm:pt modelId="{46C7A7C6-7CEC-4E53-9047-F30810C8884D}" type="sibTrans" cxnId="{1B545C2D-C687-42EF-9D4D-3FF0F9E9FC66}">
      <dgm:prSet/>
      <dgm:spPr/>
      <dgm:t>
        <a:bodyPr/>
        <a:lstStyle/>
        <a:p>
          <a:endParaRPr lang="en-US"/>
        </a:p>
      </dgm:t>
    </dgm:pt>
    <dgm:pt modelId="{013F3444-053B-425F-B390-0246C82A034E}">
      <dgm:prSet/>
      <dgm:spPr/>
      <dgm:t>
        <a:bodyPr/>
        <a:lstStyle/>
        <a:p>
          <a:r>
            <a:rPr lang="en-US"/>
            <a:t>Source Control </a:t>
          </a:r>
        </a:p>
      </dgm:t>
    </dgm:pt>
    <dgm:pt modelId="{5FE522DB-9CFD-4055-96CC-6D8A4ECC5E38}" type="parTrans" cxnId="{A8EBC56C-9BF1-46D9-A3C4-E5F732848819}">
      <dgm:prSet/>
      <dgm:spPr/>
      <dgm:t>
        <a:bodyPr/>
        <a:lstStyle/>
        <a:p>
          <a:endParaRPr lang="en-US"/>
        </a:p>
      </dgm:t>
    </dgm:pt>
    <dgm:pt modelId="{AA00F417-7016-4FC4-B160-D652F74C5C45}" type="sibTrans" cxnId="{A8EBC56C-9BF1-46D9-A3C4-E5F732848819}">
      <dgm:prSet/>
      <dgm:spPr/>
      <dgm:t>
        <a:bodyPr/>
        <a:lstStyle/>
        <a:p>
          <a:endParaRPr lang="en-US"/>
        </a:p>
      </dgm:t>
    </dgm:pt>
    <dgm:pt modelId="{0D17A7F0-1C0D-4747-8531-A84A76CE08AD}">
      <dgm:prSet/>
      <dgm:spPr/>
      <dgm:t>
        <a:bodyPr/>
        <a:lstStyle/>
        <a:p>
          <a:r>
            <a:rPr lang="en-US"/>
            <a:t>Containers platforms</a:t>
          </a:r>
        </a:p>
      </dgm:t>
    </dgm:pt>
    <dgm:pt modelId="{9B9BF925-DD93-415D-A233-6D927E9B2DF1}" type="parTrans" cxnId="{4E6C3910-83BB-4163-8BD5-E9569E2AE570}">
      <dgm:prSet/>
      <dgm:spPr/>
      <dgm:t>
        <a:bodyPr/>
        <a:lstStyle/>
        <a:p>
          <a:endParaRPr lang="en-US"/>
        </a:p>
      </dgm:t>
    </dgm:pt>
    <dgm:pt modelId="{AEDAF964-D916-4BC8-A7D8-7BCFFAF0BC25}" type="sibTrans" cxnId="{4E6C3910-83BB-4163-8BD5-E9569E2AE570}">
      <dgm:prSet/>
      <dgm:spPr/>
      <dgm:t>
        <a:bodyPr/>
        <a:lstStyle/>
        <a:p>
          <a:endParaRPr lang="en-US"/>
        </a:p>
      </dgm:t>
    </dgm:pt>
    <dgm:pt modelId="{C2D1624B-8C35-472B-B062-3A0472D3E54F}">
      <dgm:prSet/>
      <dgm:spPr/>
      <dgm:t>
        <a:bodyPr/>
        <a:lstStyle/>
        <a:p>
          <a:r>
            <a:rPr lang="en-US"/>
            <a:t>Configuration Management: CI/CD</a:t>
          </a:r>
        </a:p>
      </dgm:t>
    </dgm:pt>
    <dgm:pt modelId="{4373AE9C-086B-4032-B31F-04B99805E27E}" type="parTrans" cxnId="{1037B9FD-F7BE-431A-AB63-D4A31B325E4E}">
      <dgm:prSet/>
      <dgm:spPr/>
      <dgm:t>
        <a:bodyPr/>
        <a:lstStyle/>
        <a:p>
          <a:endParaRPr lang="en-US"/>
        </a:p>
      </dgm:t>
    </dgm:pt>
    <dgm:pt modelId="{AF0892E5-93A6-484A-AAFD-020731DCF50B}" type="sibTrans" cxnId="{1037B9FD-F7BE-431A-AB63-D4A31B325E4E}">
      <dgm:prSet/>
      <dgm:spPr/>
      <dgm:t>
        <a:bodyPr/>
        <a:lstStyle/>
        <a:p>
          <a:endParaRPr lang="en-US"/>
        </a:p>
      </dgm:t>
    </dgm:pt>
    <dgm:pt modelId="{2381C02B-EB26-4A74-85D2-5C752560A8AF}">
      <dgm:prSet/>
      <dgm:spPr/>
      <dgm:t>
        <a:bodyPr/>
        <a:lstStyle/>
        <a:p>
          <a:r>
            <a:rPr lang="en-US"/>
            <a:t>Pipelines</a:t>
          </a:r>
        </a:p>
      </dgm:t>
    </dgm:pt>
    <dgm:pt modelId="{91C9129C-90DE-43BF-A3DE-2E76A8EA18B3}" type="parTrans" cxnId="{2E743279-029E-4BF7-A5E5-42D68F01247F}">
      <dgm:prSet/>
      <dgm:spPr/>
      <dgm:t>
        <a:bodyPr/>
        <a:lstStyle/>
        <a:p>
          <a:endParaRPr lang="en-US"/>
        </a:p>
      </dgm:t>
    </dgm:pt>
    <dgm:pt modelId="{580A7121-1AF3-42BB-A6DF-907CD5C2A9CD}" type="sibTrans" cxnId="{2E743279-029E-4BF7-A5E5-42D68F01247F}">
      <dgm:prSet/>
      <dgm:spPr/>
      <dgm:t>
        <a:bodyPr/>
        <a:lstStyle/>
        <a:p>
          <a:endParaRPr lang="en-US"/>
        </a:p>
      </dgm:t>
    </dgm:pt>
    <dgm:pt modelId="{80D08008-B693-4566-A877-7120A8C733CF}">
      <dgm:prSet/>
      <dgm:spPr/>
      <dgm:t>
        <a:bodyPr/>
        <a:lstStyle/>
        <a:p>
          <a:r>
            <a:rPr lang="en-US"/>
            <a:t>Get Started with Jenkins</a:t>
          </a:r>
        </a:p>
      </dgm:t>
    </dgm:pt>
    <dgm:pt modelId="{AADF2583-B90A-4A70-8F20-C6BD44AE9C2E}" type="parTrans" cxnId="{B0FEE547-7351-4243-8594-CB2D5AC3328B}">
      <dgm:prSet/>
      <dgm:spPr/>
      <dgm:t>
        <a:bodyPr/>
        <a:lstStyle/>
        <a:p>
          <a:endParaRPr lang="en-US"/>
        </a:p>
      </dgm:t>
    </dgm:pt>
    <dgm:pt modelId="{332B28A3-E855-4909-8889-AE4E8EDE64EB}" type="sibTrans" cxnId="{B0FEE547-7351-4243-8594-CB2D5AC3328B}">
      <dgm:prSet/>
      <dgm:spPr/>
      <dgm:t>
        <a:bodyPr/>
        <a:lstStyle/>
        <a:p>
          <a:endParaRPr lang="en-US"/>
        </a:p>
      </dgm:t>
    </dgm:pt>
    <dgm:pt modelId="{F3CAF5EC-B56C-4F89-AD09-247D55167774}" type="pres">
      <dgm:prSet presAssocID="{8E1514F2-E432-4D31-B8DB-D2B3F7512E9B}" presName="linear" presStyleCnt="0">
        <dgm:presLayoutVars>
          <dgm:dir/>
          <dgm:animLvl val="lvl"/>
          <dgm:resizeHandles val="exact"/>
        </dgm:presLayoutVars>
      </dgm:prSet>
      <dgm:spPr/>
    </dgm:pt>
    <dgm:pt modelId="{AA8B6D2E-DB61-4294-A0CB-C99F4F2F4EB2}" type="pres">
      <dgm:prSet presAssocID="{6FA0AEB6-81DF-4CC5-AAC5-DB41E4924612}" presName="parentLin" presStyleCnt="0"/>
      <dgm:spPr/>
    </dgm:pt>
    <dgm:pt modelId="{6539584F-F551-4028-A36F-E70B0881BEDC}" type="pres">
      <dgm:prSet presAssocID="{6FA0AEB6-81DF-4CC5-AAC5-DB41E4924612}" presName="parentLeftMargin" presStyleLbl="node1" presStyleIdx="0" presStyleCnt="1"/>
      <dgm:spPr/>
    </dgm:pt>
    <dgm:pt modelId="{43FA2C7F-8536-45E9-A2E9-FD5CEB03992A}" type="pres">
      <dgm:prSet presAssocID="{6FA0AEB6-81DF-4CC5-AAC5-DB41E4924612}" presName="parentText" presStyleLbl="node1" presStyleIdx="0" presStyleCnt="1">
        <dgm:presLayoutVars>
          <dgm:chMax val="0"/>
          <dgm:bulletEnabled val="1"/>
        </dgm:presLayoutVars>
      </dgm:prSet>
      <dgm:spPr/>
    </dgm:pt>
    <dgm:pt modelId="{E4D5BECD-A2AF-48E5-A55F-78454C392DD2}" type="pres">
      <dgm:prSet presAssocID="{6FA0AEB6-81DF-4CC5-AAC5-DB41E4924612}" presName="negativeSpace" presStyleCnt="0"/>
      <dgm:spPr/>
    </dgm:pt>
    <dgm:pt modelId="{F9AF2DF5-B12F-46DF-AD3C-2C59CADCB299}" type="pres">
      <dgm:prSet presAssocID="{6FA0AEB6-81DF-4CC5-AAC5-DB41E4924612}" presName="childText" presStyleLbl="conFgAcc1" presStyleIdx="0" presStyleCnt="1">
        <dgm:presLayoutVars>
          <dgm:bulletEnabled val="1"/>
        </dgm:presLayoutVars>
      </dgm:prSet>
      <dgm:spPr/>
    </dgm:pt>
  </dgm:ptLst>
  <dgm:cxnLst>
    <dgm:cxn modelId="{277D5B01-91B7-45CD-A5EF-037411B6FB76}" type="presOf" srcId="{6FA0AEB6-81DF-4CC5-AAC5-DB41E4924612}" destId="{6539584F-F551-4028-A36F-E70B0881BEDC}" srcOrd="0" destOrd="0" presId="urn:microsoft.com/office/officeart/2005/8/layout/list1"/>
    <dgm:cxn modelId="{338DC204-1708-42C4-B183-35FE904BBCDE}" type="presOf" srcId="{C1C594A8-BE2C-4631-9523-1F954130126D}" destId="{F9AF2DF5-B12F-46DF-AD3C-2C59CADCB299}" srcOrd="0" destOrd="4" presId="urn:microsoft.com/office/officeart/2005/8/layout/list1"/>
    <dgm:cxn modelId="{C1D34A07-B91E-4094-BAC9-790236DC74DE}" type="presOf" srcId="{013F3444-053B-425F-B390-0246C82A034E}" destId="{F9AF2DF5-B12F-46DF-AD3C-2C59CADCB299}" srcOrd="0" destOrd="5" presId="urn:microsoft.com/office/officeart/2005/8/layout/list1"/>
    <dgm:cxn modelId="{4E6C3910-83BB-4163-8BD5-E9569E2AE570}" srcId="{C1C594A8-BE2C-4631-9523-1F954130126D}" destId="{0D17A7F0-1C0D-4747-8531-A84A76CE08AD}" srcOrd="1" destOrd="0" parTransId="{9B9BF925-DD93-415D-A233-6D927E9B2DF1}" sibTransId="{AEDAF964-D916-4BC8-A7D8-7BCFFAF0BC25}"/>
    <dgm:cxn modelId="{40293416-9444-4895-9021-0F65BA1F51BB}" type="presOf" srcId="{80D08008-B693-4566-A877-7120A8C733CF}" destId="{F9AF2DF5-B12F-46DF-AD3C-2C59CADCB299}" srcOrd="0" destOrd="9" presId="urn:microsoft.com/office/officeart/2005/8/layout/list1"/>
    <dgm:cxn modelId="{1B545C2D-C687-42EF-9D4D-3FF0F9E9FC66}" srcId="{6FA0AEB6-81DF-4CC5-AAC5-DB41E4924612}" destId="{C1C594A8-BE2C-4631-9523-1F954130126D}" srcOrd="2" destOrd="0" parTransId="{8ED09D94-E9E7-420F-8B90-DF5EE61B1935}" sibTransId="{46C7A7C6-7CEC-4E53-9047-F30810C8884D}"/>
    <dgm:cxn modelId="{D844C63A-B303-4854-8EAD-29E10AB53660}" srcId="{39135559-0A93-4A16-8843-160DCB4582B5}" destId="{7C7B8FAE-513D-4BDD-AA0E-DBB9F8709CBA}" srcOrd="0" destOrd="0" parTransId="{EAC146F6-B04B-42A9-8308-F6A49C2204C9}" sibTransId="{FD0E12AA-8181-43B4-BBE5-5345391B87E9}"/>
    <dgm:cxn modelId="{C32C535D-31AD-48A1-A44D-AD96995C7C1F}" srcId="{39135559-0A93-4A16-8843-160DCB4582B5}" destId="{ABE66713-EDED-44DD-BEAC-3EFC85999347}" srcOrd="1" destOrd="0" parTransId="{6E340102-8DA1-4F5D-A675-CED966DEE304}" sibTransId="{1719D381-2BB7-45CE-9823-025F9AA3E460}"/>
    <dgm:cxn modelId="{DA629161-127A-4624-8888-49BDC137A2B2}" type="presOf" srcId="{0D17A7F0-1C0D-4747-8531-A84A76CE08AD}" destId="{F9AF2DF5-B12F-46DF-AD3C-2C59CADCB299}" srcOrd="0" destOrd="6" presId="urn:microsoft.com/office/officeart/2005/8/layout/list1"/>
    <dgm:cxn modelId="{1CB08163-2C22-428E-B562-7051FFCAE8BC}" type="presOf" srcId="{8E1514F2-E432-4D31-B8DB-D2B3F7512E9B}" destId="{F3CAF5EC-B56C-4F89-AD09-247D55167774}" srcOrd="0" destOrd="0" presId="urn:microsoft.com/office/officeart/2005/8/layout/list1"/>
    <dgm:cxn modelId="{C93CA463-8288-4D1F-9519-8C75E286D6B1}" type="presOf" srcId="{39135559-0A93-4A16-8843-160DCB4582B5}" destId="{F9AF2DF5-B12F-46DF-AD3C-2C59CADCB299}" srcOrd="0" destOrd="1" presId="urn:microsoft.com/office/officeart/2005/8/layout/list1"/>
    <dgm:cxn modelId="{B0FEE547-7351-4243-8594-CB2D5AC3328B}" srcId="{6FA0AEB6-81DF-4CC5-AAC5-DB41E4924612}" destId="{80D08008-B693-4566-A877-7120A8C733CF}" srcOrd="4" destOrd="0" parTransId="{AADF2583-B90A-4A70-8F20-C6BD44AE9C2E}" sibTransId="{332B28A3-E855-4909-8889-AE4E8EDE64EB}"/>
    <dgm:cxn modelId="{39141768-79D8-445C-AEB2-37C859CFA791}" srcId="{6FA0AEB6-81DF-4CC5-AAC5-DB41E4924612}" destId="{03197DC1-8FDE-4EED-A264-E7BB39E3AECD}" srcOrd="0" destOrd="0" parTransId="{A6B2AD41-BB38-4B08-8EA7-101D77774E65}" sibTransId="{18750AA3-37BA-40E6-8108-E159BEC8093B}"/>
    <dgm:cxn modelId="{CACE6748-9944-4EFA-9F1E-536470592DE3}" type="presOf" srcId="{7C7B8FAE-513D-4BDD-AA0E-DBB9F8709CBA}" destId="{F9AF2DF5-B12F-46DF-AD3C-2C59CADCB299}" srcOrd="0" destOrd="2" presId="urn:microsoft.com/office/officeart/2005/8/layout/list1"/>
    <dgm:cxn modelId="{A8EBC56C-9BF1-46D9-A3C4-E5F732848819}" srcId="{C1C594A8-BE2C-4631-9523-1F954130126D}" destId="{013F3444-053B-425F-B390-0246C82A034E}" srcOrd="0" destOrd="0" parTransId="{5FE522DB-9CFD-4055-96CC-6D8A4ECC5E38}" sibTransId="{AA00F417-7016-4FC4-B160-D652F74C5C45}"/>
    <dgm:cxn modelId="{29485D73-6D2D-48D9-BCF9-AD90EAA2B8C6}" type="presOf" srcId="{03197DC1-8FDE-4EED-A264-E7BB39E3AECD}" destId="{F9AF2DF5-B12F-46DF-AD3C-2C59CADCB299}" srcOrd="0" destOrd="0" presId="urn:microsoft.com/office/officeart/2005/8/layout/list1"/>
    <dgm:cxn modelId="{2E743279-029E-4BF7-A5E5-42D68F01247F}" srcId="{6FA0AEB6-81DF-4CC5-AAC5-DB41E4924612}" destId="{2381C02B-EB26-4A74-85D2-5C752560A8AF}" srcOrd="3" destOrd="0" parTransId="{91C9129C-90DE-43BF-A3DE-2E76A8EA18B3}" sibTransId="{580A7121-1AF3-42BB-A6DF-907CD5C2A9CD}"/>
    <dgm:cxn modelId="{A61DA57E-7819-4F95-8383-F48B12B42A22}" srcId="{6FA0AEB6-81DF-4CC5-AAC5-DB41E4924612}" destId="{39135559-0A93-4A16-8843-160DCB4582B5}" srcOrd="1" destOrd="0" parTransId="{3E71EEDD-66DC-4B0E-824B-29A930C3C23E}" sibTransId="{232CE507-4FC6-4788-AC6B-49FE100AE9E1}"/>
    <dgm:cxn modelId="{C1FF248A-CE17-40F0-84CE-2333E44DEF1B}" type="presOf" srcId="{C2D1624B-8C35-472B-B062-3A0472D3E54F}" destId="{F9AF2DF5-B12F-46DF-AD3C-2C59CADCB299}" srcOrd="0" destOrd="7" presId="urn:microsoft.com/office/officeart/2005/8/layout/list1"/>
    <dgm:cxn modelId="{9939B99C-D552-4703-A8E8-0B5E43211673}" srcId="{8E1514F2-E432-4D31-B8DB-D2B3F7512E9B}" destId="{6FA0AEB6-81DF-4CC5-AAC5-DB41E4924612}" srcOrd="0" destOrd="0" parTransId="{2E5A6EBD-2988-44D6-B0C3-8ABE0B490FB0}" sibTransId="{BA785E24-35E4-4FAB-B311-3062F57C7FCF}"/>
    <dgm:cxn modelId="{4060A5E5-C642-4DF0-B675-0E7E94DFBEDD}" type="presOf" srcId="{6FA0AEB6-81DF-4CC5-AAC5-DB41E4924612}" destId="{43FA2C7F-8536-45E9-A2E9-FD5CEB03992A}" srcOrd="1" destOrd="0" presId="urn:microsoft.com/office/officeart/2005/8/layout/list1"/>
    <dgm:cxn modelId="{D8F6FDE9-4EB2-4C13-A711-62A0A8E300B5}" type="presOf" srcId="{ABE66713-EDED-44DD-BEAC-3EFC85999347}" destId="{F9AF2DF5-B12F-46DF-AD3C-2C59CADCB299}" srcOrd="0" destOrd="3" presId="urn:microsoft.com/office/officeart/2005/8/layout/list1"/>
    <dgm:cxn modelId="{02A004FC-C0FF-4B70-ACDB-5097CF83296A}" type="presOf" srcId="{2381C02B-EB26-4A74-85D2-5C752560A8AF}" destId="{F9AF2DF5-B12F-46DF-AD3C-2C59CADCB299}" srcOrd="0" destOrd="8" presId="urn:microsoft.com/office/officeart/2005/8/layout/list1"/>
    <dgm:cxn modelId="{1037B9FD-F7BE-431A-AB63-D4A31B325E4E}" srcId="{C1C594A8-BE2C-4631-9523-1F954130126D}" destId="{C2D1624B-8C35-472B-B062-3A0472D3E54F}" srcOrd="2" destOrd="0" parTransId="{4373AE9C-086B-4032-B31F-04B99805E27E}" sibTransId="{AF0892E5-93A6-484A-AAFD-020731DCF50B}"/>
    <dgm:cxn modelId="{1733F624-E00A-4956-9F6B-D25AFFD6A5FE}" type="presParOf" srcId="{F3CAF5EC-B56C-4F89-AD09-247D55167774}" destId="{AA8B6D2E-DB61-4294-A0CB-C99F4F2F4EB2}" srcOrd="0" destOrd="0" presId="urn:microsoft.com/office/officeart/2005/8/layout/list1"/>
    <dgm:cxn modelId="{1C73375A-8CDD-458F-B7F9-EEEF5400E005}" type="presParOf" srcId="{AA8B6D2E-DB61-4294-A0CB-C99F4F2F4EB2}" destId="{6539584F-F551-4028-A36F-E70B0881BEDC}" srcOrd="0" destOrd="0" presId="urn:microsoft.com/office/officeart/2005/8/layout/list1"/>
    <dgm:cxn modelId="{32ED57B5-855F-4348-8B86-06CEB8342860}" type="presParOf" srcId="{AA8B6D2E-DB61-4294-A0CB-C99F4F2F4EB2}" destId="{43FA2C7F-8536-45E9-A2E9-FD5CEB03992A}" srcOrd="1" destOrd="0" presId="urn:microsoft.com/office/officeart/2005/8/layout/list1"/>
    <dgm:cxn modelId="{A3287DF0-950A-4C28-ADB4-88761203CC0F}" type="presParOf" srcId="{F3CAF5EC-B56C-4F89-AD09-247D55167774}" destId="{E4D5BECD-A2AF-48E5-A55F-78454C392DD2}" srcOrd="1" destOrd="0" presId="urn:microsoft.com/office/officeart/2005/8/layout/list1"/>
    <dgm:cxn modelId="{B416F200-2479-4372-AF5D-43FE8E7BEEFF}" type="presParOf" srcId="{F3CAF5EC-B56C-4F89-AD09-247D55167774}" destId="{F9AF2DF5-B12F-46DF-AD3C-2C59CADCB29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F2DF5-B12F-46DF-AD3C-2C59CADCB299}">
      <dsp:nvSpPr>
        <dsp:cNvPr id="0" name=""/>
        <dsp:cNvSpPr/>
      </dsp:nvSpPr>
      <dsp:spPr>
        <a:xfrm>
          <a:off x="0" y="468378"/>
          <a:ext cx="4568940" cy="359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4601" tIns="395732" rIns="35460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What’s DevOps?</a:t>
          </a:r>
        </a:p>
        <a:p>
          <a:pPr marL="171450" lvl="1" indent="-171450" algn="l" defTabSz="844550">
            <a:lnSpc>
              <a:spcPct val="90000"/>
            </a:lnSpc>
            <a:spcBef>
              <a:spcPct val="0"/>
            </a:spcBef>
            <a:spcAft>
              <a:spcPct val="15000"/>
            </a:spcAft>
            <a:buChar char="•"/>
          </a:pPr>
          <a:r>
            <a:rPr lang="en-US" sz="1900" kern="1200"/>
            <a:t>DevOps Concepts</a:t>
          </a:r>
        </a:p>
        <a:p>
          <a:pPr marL="342900" lvl="2" indent="-171450" algn="l" defTabSz="844550">
            <a:lnSpc>
              <a:spcPct val="90000"/>
            </a:lnSpc>
            <a:spcBef>
              <a:spcPct val="0"/>
            </a:spcBef>
            <a:spcAft>
              <a:spcPct val="15000"/>
            </a:spcAft>
            <a:buChar char="•"/>
          </a:pPr>
          <a:r>
            <a:rPr lang="en-US" sz="1900" kern="1200"/>
            <a:t>DevOps Driven by Agile</a:t>
          </a:r>
        </a:p>
        <a:p>
          <a:pPr marL="342900" lvl="2" indent="-171450" algn="l" defTabSz="844550">
            <a:lnSpc>
              <a:spcPct val="90000"/>
            </a:lnSpc>
            <a:spcBef>
              <a:spcPct val="0"/>
            </a:spcBef>
            <a:spcAft>
              <a:spcPct val="15000"/>
            </a:spcAft>
            <a:buChar char="•"/>
          </a:pPr>
          <a:r>
            <a:rPr lang="en-US" sz="1900" kern="1200"/>
            <a:t>DevOps Models</a:t>
          </a:r>
        </a:p>
        <a:p>
          <a:pPr marL="171450" lvl="1" indent="-171450" algn="l" defTabSz="844550">
            <a:lnSpc>
              <a:spcPct val="90000"/>
            </a:lnSpc>
            <a:spcBef>
              <a:spcPct val="0"/>
            </a:spcBef>
            <a:spcAft>
              <a:spcPct val="15000"/>
            </a:spcAft>
            <a:buChar char="•"/>
          </a:pPr>
          <a:r>
            <a:rPr lang="en-US" sz="1900" kern="1200"/>
            <a:t>DevOps tools</a:t>
          </a:r>
        </a:p>
        <a:p>
          <a:pPr marL="342900" lvl="2" indent="-171450" algn="l" defTabSz="844550">
            <a:lnSpc>
              <a:spcPct val="90000"/>
            </a:lnSpc>
            <a:spcBef>
              <a:spcPct val="0"/>
            </a:spcBef>
            <a:spcAft>
              <a:spcPct val="15000"/>
            </a:spcAft>
            <a:buChar char="•"/>
          </a:pPr>
          <a:r>
            <a:rPr lang="en-US" sz="1900" kern="1200"/>
            <a:t>Source Control </a:t>
          </a:r>
        </a:p>
        <a:p>
          <a:pPr marL="342900" lvl="2" indent="-171450" algn="l" defTabSz="844550">
            <a:lnSpc>
              <a:spcPct val="90000"/>
            </a:lnSpc>
            <a:spcBef>
              <a:spcPct val="0"/>
            </a:spcBef>
            <a:spcAft>
              <a:spcPct val="15000"/>
            </a:spcAft>
            <a:buChar char="•"/>
          </a:pPr>
          <a:r>
            <a:rPr lang="en-US" sz="1900" kern="1200"/>
            <a:t>Containers platforms</a:t>
          </a:r>
        </a:p>
        <a:p>
          <a:pPr marL="342900" lvl="2" indent="-171450" algn="l" defTabSz="844550">
            <a:lnSpc>
              <a:spcPct val="90000"/>
            </a:lnSpc>
            <a:spcBef>
              <a:spcPct val="0"/>
            </a:spcBef>
            <a:spcAft>
              <a:spcPct val="15000"/>
            </a:spcAft>
            <a:buChar char="•"/>
          </a:pPr>
          <a:r>
            <a:rPr lang="en-US" sz="1900" kern="1200"/>
            <a:t>Configuration Management: CI/CD</a:t>
          </a:r>
        </a:p>
        <a:p>
          <a:pPr marL="171450" lvl="1" indent="-171450" algn="l" defTabSz="844550">
            <a:lnSpc>
              <a:spcPct val="90000"/>
            </a:lnSpc>
            <a:spcBef>
              <a:spcPct val="0"/>
            </a:spcBef>
            <a:spcAft>
              <a:spcPct val="15000"/>
            </a:spcAft>
            <a:buChar char="•"/>
          </a:pPr>
          <a:r>
            <a:rPr lang="en-US" sz="1900" kern="1200"/>
            <a:t>Pipelines</a:t>
          </a:r>
        </a:p>
        <a:p>
          <a:pPr marL="171450" lvl="1" indent="-171450" algn="l" defTabSz="844550">
            <a:lnSpc>
              <a:spcPct val="90000"/>
            </a:lnSpc>
            <a:spcBef>
              <a:spcPct val="0"/>
            </a:spcBef>
            <a:spcAft>
              <a:spcPct val="15000"/>
            </a:spcAft>
            <a:buChar char="•"/>
          </a:pPr>
          <a:r>
            <a:rPr lang="en-US" sz="1900" kern="1200"/>
            <a:t>Get Started with Jenkins</a:t>
          </a:r>
        </a:p>
      </dsp:txBody>
      <dsp:txXfrm>
        <a:off x="0" y="468378"/>
        <a:ext cx="4568940" cy="3591000"/>
      </dsp:txXfrm>
    </dsp:sp>
    <dsp:sp modelId="{43FA2C7F-8536-45E9-A2E9-FD5CEB03992A}">
      <dsp:nvSpPr>
        <dsp:cNvPr id="0" name=""/>
        <dsp:cNvSpPr/>
      </dsp:nvSpPr>
      <dsp:spPr>
        <a:xfrm>
          <a:off x="228447" y="187938"/>
          <a:ext cx="319825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887" tIns="0" rIns="120887" bIns="0" numCol="1" spcCol="1270" anchor="ctr" anchorCtr="0">
          <a:noAutofit/>
        </a:bodyPr>
        <a:lstStyle/>
        <a:p>
          <a:pPr marL="0" lvl="0" indent="0" algn="l" defTabSz="844550">
            <a:lnSpc>
              <a:spcPct val="90000"/>
            </a:lnSpc>
            <a:spcBef>
              <a:spcPct val="0"/>
            </a:spcBef>
            <a:spcAft>
              <a:spcPct val="35000"/>
            </a:spcAft>
            <a:buNone/>
          </a:pPr>
          <a:r>
            <a:rPr lang="en-US" sz="1900" b="1" kern="1200"/>
            <a:t>Agenda</a:t>
          </a:r>
          <a:endParaRPr lang="en-US" sz="1900" kern="1200"/>
        </a:p>
      </dsp:txBody>
      <dsp:txXfrm>
        <a:off x="255827" y="215318"/>
        <a:ext cx="314349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469D-4FA9-EBD6-0146-DC5E539BF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9E0863-56E9-DB28-E604-889DF6E54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8964A-CC15-E61B-495A-5529147B0F91}"/>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26FE38A3-2007-603F-EC21-49261CDE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723D1-C0D6-F466-B7DE-E4C05253657A}"/>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419184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E235-D765-F118-58B1-91D6878323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60FBEC-8417-A561-7B79-32037168E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CD8F1-8EC5-7356-9D51-51F6683A0F61}"/>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4092AADF-6467-6926-26A8-2B2FB2C8A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26A56-F2C7-8029-0AD7-8144EE711A68}"/>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134707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0926D-8931-73F0-57CA-506EC730D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AE01B-D967-24A3-01E8-C77DC303C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587BA-B570-F917-53E6-1EF982043D72}"/>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738FDD48-2B29-1E27-744E-001C80D66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3463D-365A-D48F-4650-FD620EDE4B33}"/>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322342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A118-2336-514C-8DB7-0B947DF26751}"/>
              </a:ext>
            </a:extLst>
          </p:cNvPr>
          <p:cNvSpPr>
            <a:spLocks noGrp="1"/>
          </p:cNvSpPr>
          <p:nvPr>
            <p:ph type="title"/>
          </p:nvPr>
        </p:nvSpPr>
        <p:spPr/>
        <p:txBody>
          <a:bodyPr/>
          <a:lstStyle/>
          <a:p>
            <a:r>
              <a:rPr lang="en-US"/>
              <a:t>Click to edit Master title style</a:t>
            </a:r>
            <a:endParaRPr lang="en-EG"/>
          </a:p>
        </p:txBody>
      </p:sp>
    </p:spTree>
    <p:extLst>
      <p:ext uri="{BB962C8B-B14F-4D97-AF65-F5344CB8AC3E}">
        <p14:creationId xmlns:p14="http://schemas.microsoft.com/office/powerpoint/2010/main" val="198794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ACDA-36A5-1BC6-AB77-C565642D8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1E352-DED4-7AFB-6FA0-D23B469FA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7A399-FFBB-EB27-1603-6E67D1B2479D}"/>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C4A88819-F4A5-3385-0AA6-667ABC24B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3229D-E0F8-5934-C34A-ADE0BEBDC90C}"/>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115489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3A2F-19E8-FE33-0E13-87486E52A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4F50F-9005-738E-BCE3-D7E83771C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E7ED33-643E-5D44-5B13-820E3C3895CA}"/>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1F2D1A51-9CC3-F216-F87F-275BA149A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7CBFF-D2BF-8F3B-5D87-7DD77312976E}"/>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24731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30AF-BB97-859A-A6D6-6C489DCCB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93199-3CF9-6F8F-9B4D-1B9D4367E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0F71-D7A8-9478-7619-19D2F3DDC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71FEA2-9907-646A-02ED-32B1A5B32392}"/>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6" name="Footer Placeholder 5">
            <a:extLst>
              <a:ext uri="{FF2B5EF4-FFF2-40B4-BE49-F238E27FC236}">
                <a16:creationId xmlns:a16="http://schemas.microsoft.com/office/drawing/2014/main" id="{EACD1A5E-962C-3E1E-6F05-2DF4119F3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9E10B2-AB13-632A-46C2-3B56DA561E54}"/>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343792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CBAF-5AB4-293E-DA09-B0E20C27D8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3AAE0-9420-08B8-0166-0671ECABF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4FA350-3C63-D490-7029-3B3572F1B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CEDCC5-12A3-7403-CEC6-8C7C5D802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D9113-F75C-D993-A07E-351456C69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36688B-7CB2-80FE-B67D-9E3D8D323C20}"/>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8" name="Footer Placeholder 7">
            <a:extLst>
              <a:ext uri="{FF2B5EF4-FFF2-40B4-BE49-F238E27FC236}">
                <a16:creationId xmlns:a16="http://schemas.microsoft.com/office/drawing/2014/main" id="{1739F71D-FC22-7FEE-2EDD-1EAEB4534B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4A45AB-43ED-0903-929C-163A4DE5D14A}"/>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40971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86FF-2C63-34B9-3C64-4009BADA3F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CFA5BB-80EF-871B-B784-9A33C4AB9A61}"/>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4" name="Footer Placeholder 3">
            <a:extLst>
              <a:ext uri="{FF2B5EF4-FFF2-40B4-BE49-F238E27FC236}">
                <a16:creationId xmlns:a16="http://schemas.microsoft.com/office/drawing/2014/main" id="{104A0864-7406-E015-0999-5B58140A6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6DF3E-D93B-9C1C-1B2E-9B74CDB705B6}"/>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391398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C5630-2E29-9C1F-D2C7-EEF058A835C4}"/>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3" name="Footer Placeholder 2">
            <a:extLst>
              <a:ext uri="{FF2B5EF4-FFF2-40B4-BE49-F238E27FC236}">
                <a16:creationId xmlns:a16="http://schemas.microsoft.com/office/drawing/2014/main" id="{4CB97742-E732-30EE-2933-5B4C49B19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04CAE4-9780-4EC5-D3C6-3053206BFAAC}"/>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183038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B480-4953-547F-E067-E80955E8C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116D42-609D-05D3-4410-8FAA79FF0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FEE74-B209-014D-52D7-2314DBC88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47526-6AA0-A35E-8910-78905E1FE44C}"/>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6" name="Footer Placeholder 5">
            <a:extLst>
              <a:ext uri="{FF2B5EF4-FFF2-40B4-BE49-F238E27FC236}">
                <a16:creationId xmlns:a16="http://schemas.microsoft.com/office/drawing/2014/main" id="{762C5787-5B3C-7171-F9A5-288DA380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13846-6B2B-9D01-0E52-D77E83EC33FC}"/>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196273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1281-7496-8D81-793E-C5F010677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C9F9C1-7E2D-468E-239C-DCE9F87B8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04A12E-D86B-3BFD-7C28-E64E37DB8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15291-798B-4D49-FA1D-A9936C18899D}"/>
              </a:ext>
            </a:extLst>
          </p:cNvPr>
          <p:cNvSpPr>
            <a:spLocks noGrp="1"/>
          </p:cNvSpPr>
          <p:nvPr>
            <p:ph type="dt" sz="half" idx="10"/>
          </p:nvPr>
        </p:nvSpPr>
        <p:spPr/>
        <p:txBody>
          <a:bodyPr/>
          <a:lstStyle/>
          <a:p>
            <a:fld id="{18BACB95-18C0-42CD-B3A1-24E95CF81BF8}" type="datetimeFigureOut">
              <a:rPr lang="en-US" smtClean="0"/>
              <a:t>8/6/2022</a:t>
            </a:fld>
            <a:endParaRPr lang="en-US"/>
          </a:p>
        </p:txBody>
      </p:sp>
      <p:sp>
        <p:nvSpPr>
          <p:cNvPr id="6" name="Footer Placeholder 5">
            <a:extLst>
              <a:ext uri="{FF2B5EF4-FFF2-40B4-BE49-F238E27FC236}">
                <a16:creationId xmlns:a16="http://schemas.microsoft.com/office/drawing/2014/main" id="{598D760A-8EF8-C8DA-62D6-48DF1BD2C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279E6-9FF6-977A-3F52-E11D8A2D8D54}"/>
              </a:ext>
            </a:extLst>
          </p:cNvPr>
          <p:cNvSpPr>
            <a:spLocks noGrp="1"/>
          </p:cNvSpPr>
          <p:nvPr>
            <p:ph type="sldNum" sz="quarter" idx="12"/>
          </p:nvPr>
        </p:nvSpPr>
        <p:spPr/>
        <p:txBody>
          <a:bodyPr/>
          <a:lstStyle/>
          <a:p>
            <a:fld id="{81B08EDD-97D2-4134-B842-C5131FE74B30}" type="slidenum">
              <a:rPr lang="en-US" smtClean="0"/>
              <a:t>‹#›</a:t>
            </a:fld>
            <a:endParaRPr lang="en-US"/>
          </a:p>
        </p:txBody>
      </p:sp>
    </p:spTree>
    <p:extLst>
      <p:ext uri="{BB962C8B-B14F-4D97-AF65-F5344CB8AC3E}">
        <p14:creationId xmlns:p14="http://schemas.microsoft.com/office/powerpoint/2010/main" val="383553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2F108-4776-9743-2E5F-AB31B91F3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14CDB-F79D-6D6E-6457-0C882720F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B59C4-AE73-7DF9-089E-85C0C6554B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ACB95-18C0-42CD-B3A1-24E95CF81BF8}" type="datetimeFigureOut">
              <a:rPr lang="en-US" smtClean="0"/>
              <a:t>8/6/2022</a:t>
            </a:fld>
            <a:endParaRPr lang="en-US"/>
          </a:p>
        </p:txBody>
      </p:sp>
      <p:sp>
        <p:nvSpPr>
          <p:cNvPr id="5" name="Footer Placeholder 4">
            <a:extLst>
              <a:ext uri="{FF2B5EF4-FFF2-40B4-BE49-F238E27FC236}">
                <a16:creationId xmlns:a16="http://schemas.microsoft.com/office/drawing/2014/main" id="{08DF3E03-E915-AEFC-D1FE-9F07B858F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581E7F-5021-F45B-4C3A-D3B8C8BBC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8EDD-97D2-4134-B842-C5131FE74B30}" type="slidenum">
              <a:rPr lang="en-US" smtClean="0"/>
              <a:t>‹#›</a:t>
            </a:fld>
            <a:endParaRPr lang="en-US"/>
          </a:p>
        </p:txBody>
      </p:sp>
    </p:spTree>
    <p:extLst>
      <p:ext uri="{BB962C8B-B14F-4D97-AF65-F5344CB8AC3E}">
        <p14:creationId xmlns:p14="http://schemas.microsoft.com/office/powerpoint/2010/main" val="119881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jenkins.io/download" TargetMode="External"/><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A275-1425-541A-1F12-B6F7B8E3916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BB5797C-EEF6-7FE4-5E23-B1430D511C2B}"/>
              </a:ext>
            </a:extLst>
          </p:cNvPr>
          <p:cNvSpPr>
            <a:spLocks noGrp="1"/>
          </p:cNvSpPr>
          <p:nvPr>
            <p:ph type="subTitle" idx="1"/>
          </p:nvPr>
        </p:nvSpPr>
        <p:spPr/>
        <p:txBody>
          <a:bodyPr/>
          <a:lstStyle/>
          <a:p>
            <a:endParaRPr lang="en-US" dirty="0"/>
          </a:p>
        </p:txBody>
      </p:sp>
      <p:sp>
        <p:nvSpPr>
          <p:cNvPr id="4" name="Rectangle 3">
            <a:extLst>
              <a:ext uri="{FF2B5EF4-FFF2-40B4-BE49-F238E27FC236}">
                <a16:creationId xmlns:a16="http://schemas.microsoft.com/office/drawing/2014/main" id="{37A71E09-8F96-0485-A2E8-1FC6E449D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4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940A86-A0BC-28BE-92FE-2B455DE1B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ABF8A7E6-7F8A-709E-8CEB-1D181DB0A4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24496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3C44447-89A6-7818-362E-70356D64C3AD}"/>
              </a:ext>
            </a:extLst>
          </p:cNvPr>
          <p:cNvSpPr txBox="1">
            <a:spLocks/>
          </p:cNvSpPr>
          <p:nvPr/>
        </p:nvSpPr>
        <p:spPr>
          <a:xfrm>
            <a:off x="1109980" y="4277356"/>
            <a:ext cx="9966960" cy="1560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800" dirty="0">
                <a:solidFill>
                  <a:srgbClr val="24496F"/>
                </a:solidFill>
              </a:rPr>
              <a:t>DevOps</a:t>
            </a:r>
          </a:p>
        </p:txBody>
      </p:sp>
      <p:sp>
        <p:nvSpPr>
          <p:cNvPr id="8" name="Subtitle 2">
            <a:extLst>
              <a:ext uri="{FF2B5EF4-FFF2-40B4-BE49-F238E27FC236}">
                <a16:creationId xmlns:a16="http://schemas.microsoft.com/office/drawing/2014/main" id="{8C7AE100-B385-BCCD-AD02-84B777FD3A24}"/>
              </a:ext>
            </a:extLst>
          </p:cNvPr>
          <p:cNvSpPr txBox="1">
            <a:spLocks/>
          </p:cNvSpPr>
          <p:nvPr/>
        </p:nvSpPr>
        <p:spPr>
          <a:xfrm>
            <a:off x="1709530" y="5799489"/>
            <a:ext cx="8767860" cy="440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solidFill>
                  <a:srgbClr val="24496F"/>
                </a:solidFill>
              </a:rPr>
              <a:t>Mohamed Said</a:t>
            </a:r>
          </a:p>
        </p:txBody>
      </p:sp>
      <p:pic>
        <p:nvPicPr>
          <p:cNvPr id="9" name="Picture 8" descr="No description available.">
            <a:extLst>
              <a:ext uri="{FF2B5EF4-FFF2-40B4-BE49-F238E27FC236}">
                <a16:creationId xmlns:a16="http://schemas.microsoft.com/office/drawing/2014/main" id="{95CF4982-0CD8-6FA2-85B1-4EB0DF0249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86" r="1" b="1"/>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400"/>
                                        <p:tgtEl>
                                          <p:spTgt spid="8">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Rebranding Sys admins as DevOps Engineers</a:t>
            </a:r>
          </a:p>
        </p:txBody>
      </p:sp>
      <p:pic>
        <p:nvPicPr>
          <p:cNvPr id="6146" name="Picture 2" descr="Figure 6: Anti-pattern - DevOps Engine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366" y="3361508"/>
            <a:ext cx="4708998" cy="264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0263" y="2220686"/>
            <a:ext cx="5120640" cy="3693319"/>
          </a:xfrm>
          <a:prstGeom prst="rect">
            <a:avLst/>
          </a:prstGeom>
          <a:noFill/>
        </p:spPr>
        <p:txBody>
          <a:bodyPr wrap="square" rtlCol="0">
            <a:spAutoFit/>
          </a:bodyPr>
          <a:lstStyle/>
          <a:p>
            <a:r>
              <a:rPr lang="en-US" dirty="0"/>
              <a:t>In this model, nothing really changes other than the </a:t>
            </a:r>
            <a:r>
              <a:rPr lang="en-US" dirty="0" err="1"/>
              <a:t>sysadmins</a:t>
            </a:r>
            <a:r>
              <a:rPr lang="en-US" dirty="0"/>
              <a:t>’ titles and resumes. All of the bottlenecks that keep work from flowing left to right remain, but some really cool scripts get built. Often, too many scripts are built, and now Ops is buried in script hell trying to manage thousands of lines of scripts, sometimes not checked into a repository. This “build it and they will come” approach often either backfires or just creates new bottlenecks. The Ops team often sees efficiency in their day-to-day tasks, but at the expense of newly wasted time in the Dev’s day-to-day tasks.</a:t>
            </a:r>
          </a:p>
        </p:txBody>
      </p:sp>
    </p:spTree>
    <p:extLst>
      <p:ext uri="{BB962C8B-B14F-4D97-AF65-F5344CB8AC3E}">
        <p14:creationId xmlns:p14="http://schemas.microsoft.com/office/powerpoint/2010/main" val="370478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KTVGIFBANK dave comedians uktv taskmaster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672" y="192058"/>
            <a:ext cx="10125765" cy="572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7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Correct Model</a:t>
            </a:r>
          </a:p>
        </p:txBody>
      </p:sp>
      <p:pic>
        <p:nvPicPr>
          <p:cNvPr id="9218" name="Picture 2" descr="Figure 8: Platform as a Service (PaaS) Operating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484" y="3450360"/>
            <a:ext cx="5432405" cy="3055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 y="2255520"/>
            <a:ext cx="4476206" cy="2031325"/>
          </a:xfrm>
          <a:prstGeom prst="rect">
            <a:avLst/>
          </a:prstGeom>
          <a:noFill/>
        </p:spPr>
        <p:txBody>
          <a:bodyPr wrap="square" rtlCol="0">
            <a:spAutoFit/>
          </a:bodyPr>
          <a:lstStyle/>
          <a:p>
            <a:r>
              <a:rPr lang="en-US" dirty="0"/>
              <a:t>In this model the Ops team is responsible for providing and operating the platform, and the developers are responsible for operating their applications, which are built on top of the enterprise guard rails. In stage 3 we finally get to “you build it, you run it.”</a:t>
            </a:r>
          </a:p>
        </p:txBody>
      </p:sp>
    </p:spTree>
    <p:extLst>
      <p:ext uri="{BB962C8B-B14F-4D97-AF65-F5344CB8AC3E}">
        <p14:creationId xmlns:p14="http://schemas.microsoft.com/office/powerpoint/2010/main" val="295666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Simple definition</a:t>
            </a:r>
          </a:p>
        </p:txBody>
      </p:sp>
      <p:pic>
        <p:nvPicPr>
          <p:cNvPr id="7170" name="Picture 2" descr="Figure 7- Gene Kim’s Definition of 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49" y="1476419"/>
            <a:ext cx="9144000" cy="515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7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113211"/>
            <a:ext cx="10911840" cy="684575"/>
          </a:xfrm>
        </p:spPr>
        <p:txBody>
          <a:bodyPr>
            <a:normAutofit fontScale="90000"/>
          </a:bodyPr>
          <a:lstStyle/>
          <a:p>
            <a:r>
              <a:rPr lang="en-US" dirty="0"/>
              <a:t>Basic Concepts</a:t>
            </a:r>
          </a:p>
        </p:txBody>
      </p:sp>
      <p:pic>
        <p:nvPicPr>
          <p:cNvPr id="2050" name="Picture 2" descr="DevOps methodology process cycle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773974"/>
            <a:ext cx="10505974" cy="608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7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slideteam.net/media/catalog/product/cache/960x720/d/e/devops_powerpoint_presentation_slides_Slide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3" y="-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58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Stages of DevOps Maturity Model</a:t>
            </a:r>
          </a:p>
        </p:txBody>
      </p:sp>
      <p:pic>
        <p:nvPicPr>
          <p:cNvPr id="3" name="Picture 2"/>
          <p:cNvPicPr>
            <a:picLocks noChangeAspect="1"/>
          </p:cNvPicPr>
          <p:nvPr/>
        </p:nvPicPr>
        <p:blipFill>
          <a:blip r:embed="rId2"/>
          <a:stretch>
            <a:fillRect/>
          </a:stretch>
        </p:blipFill>
        <p:spPr>
          <a:xfrm>
            <a:off x="1219200" y="1564141"/>
            <a:ext cx="5646556" cy="4956495"/>
          </a:xfrm>
          <a:prstGeom prst="rect">
            <a:avLst/>
          </a:prstGeom>
        </p:spPr>
      </p:pic>
    </p:spTree>
    <p:extLst>
      <p:ext uri="{BB962C8B-B14F-4D97-AF65-F5344CB8AC3E}">
        <p14:creationId xmlns:p14="http://schemas.microsoft.com/office/powerpoint/2010/main" val="285101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Orientation</a:t>
            </a:r>
          </a:p>
        </p:txBody>
      </p:sp>
      <p:pic>
        <p:nvPicPr>
          <p:cNvPr id="3" name="Picture 2"/>
          <p:cNvPicPr>
            <a:picLocks noChangeAspect="1"/>
          </p:cNvPicPr>
          <p:nvPr/>
        </p:nvPicPr>
        <p:blipFill>
          <a:blip r:embed="rId2"/>
          <a:stretch>
            <a:fillRect/>
          </a:stretch>
        </p:blipFill>
        <p:spPr>
          <a:xfrm>
            <a:off x="818606" y="1659935"/>
            <a:ext cx="7556182" cy="4426312"/>
          </a:xfrm>
          <a:prstGeom prst="rect">
            <a:avLst/>
          </a:prstGeom>
        </p:spPr>
      </p:pic>
    </p:spTree>
    <p:extLst>
      <p:ext uri="{BB962C8B-B14F-4D97-AF65-F5344CB8AC3E}">
        <p14:creationId xmlns:p14="http://schemas.microsoft.com/office/powerpoint/2010/main" val="270457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Tools</a:t>
            </a:r>
          </a:p>
        </p:txBody>
      </p:sp>
      <p:sp>
        <p:nvSpPr>
          <p:cNvPr id="4" name="TextBox 3"/>
          <p:cNvSpPr txBox="1"/>
          <p:nvPr/>
        </p:nvSpPr>
        <p:spPr>
          <a:xfrm>
            <a:off x="491897" y="1978106"/>
            <a:ext cx="2257750" cy="923330"/>
          </a:xfrm>
          <a:prstGeom prst="rect">
            <a:avLst/>
          </a:prstGeom>
          <a:noFill/>
        </p:spPr>
        <p:txBody>
          <a:bodyPr wrap="square" rtlCol="0">
            <a:spAutoFit/>
          </a:bodyPr>
          <a:lstStyle/>
          <a:p>
            <a:r>
              <a:rPr lang="en-US" dirty="0"/>
              <a:t>Source code control</a:t>
            </a:r>
          </a:p>
          <a:p>
            <a:br>
              <a:rPr lang="en-US" dirty="0"/>
            </a:br>
            <a:endParaRPr lang="en-US" dirty="0"/>
          </a:p>
        </p:txBody>
      </p:sp>
      <p:pic>
        <p:nvPicPr>
          <p:cNvPr id="10243" name="Picture 3" descr="Git-GitLab-GitHub-BitBucket Logos Blog Post 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589" y="1492347"/>
            <a:ext cx="6210209" cy="18948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65760" y="3996936"/>
            <a:ext cx="6096000" cy="923330"/>
          </a:xfrm>
          <a:prstGeom prst="rect">
            <a:avLst/>
          </a:prstGeom>
        </p:spPr>
        <p:txBody>
          <a:bodyPr>
            <a:spAutoFit/>
          </a:bodyPr>
          <a:lstStyle/>
          <a:p>
            <a:r>
              <a:rPr lang="en-US" dirty="0">
                <a:solidFill>
                  <a:srgbClr val="4D4D4D"/>
                </a:solidFill>
                <a:latin typeface="SplunkDataSans"/>
              </a:rPr>
              <a:t>DevOps CI/CD and configuration management tools</a:t>
            </a:r>
          </a:p>
          <a:p>
            <a:br>
              <a:rPr lang="en-US" dirty="0"/>
            </a:br>
            <a:endParaRPr lang="en-US" dirty="0"/>
          </a:p>
        </p:txBody>
      </p:sp>
      <p:pic>
        <p:nvPicPr>
          <p:cNvPr id="10245" name="Picture 5" descr="CI CD and Configuration Management Tools Image for Puppet Chef Ansible and Jenk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028" y="4458601"/>
            <a:ext cx="6488884" cy="1979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14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Tools </a:t>
            </a:r>
            <a:r>
              <a:rPr lang="en-US" dirty="0" err="1"/>
              <a:t>Cont</a:t>
            </a:r>
            <a:r>
              <a:rPr lang="en-US" dirty="0"/>
              <a:t>’ : </a:t>
            </a:r>
            <a:r>
              <a:rPr lang="en-US" dirty="0">
                <a:solidFill>
                  <a:srgbClr val="4D4D4D"/>
                </a:solidFill>
                <a:latin typeface="SplunkDataSans"/>
              </a:rPr>
              <a:t>Container platforms</a:t>
            </a:r>
            <a:endParaRPr lang="en-US" dirty="0"/>
          </a:p>
        </p:txBody>
      </p:sp>
      <p:pic>
        <p:nvPicPr>
          <p:cNvPr id="12290" name="Picture 2" descr="Container Platforms Kubernetes and Dock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62" y="3416511"/>
            <a:ext cx="9677400" cy="29527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14400" y="2200981"/>
            <a:ext cx="6096000" cy="646331"/>
          </a:xfrm>
          <a:prstGeom prst="rect">
            <a:avLst/>
          </a:prstGeom>
        </p:spPr>
        <p:txBody>
          <a:bodyPr>
            <a:spAutoFit/>
          </a:bodyPr>
          <a:lstStyle/>
          <a:p>
            <a:br>
              <a:rPr lang="en-US" dirty="0"/>
            </a:br>
            <a:endParaRPr lang="en-US" dirty="0"/>
          </a:p>
        </p:txBody>
      </p:sp>
      <p:sp>
        <p:nvSpPr>
          <p:cNvPr id="4" name="Rectangle 3"/>
          <p:cNvSpPr/>
          <p:nvPr/>
        </p:nvSpPr>
        <p:spPr>
          <a:xfrm>
            <a:off x="165462" y="1662185"/>
            <a:ext cx="8395064" cy="1754326"/>
          </a:xfrm>
          <a:prstGeom prst="rect">
            <a:avLst/>
          </a:prstGeom>
        </p:spPr>
        <p:txBody>
          <a:bodyPr wrap="square">
            <a:spAutoFit/>
          </a:bodyPr>
          <a:lstStyle/>
          <a:p>
            <a:r>
              <a:rPr lang="en-US" dirty="0">
                <a:solidFill>
                  <a:srgbClr val="4D4D4D"/>
                </a:solidFill>
                <a:latin typeface="SplunkDataSans"/>
              </a:rPr>
              <a:t>The use and implementation of container platforms and </a:t>
            </a:r>
            <a:r>
              <a:rPr lang="en-US" dirty="0" err="1">
                <a:solidFill>
                  <a:srgbClr val="4D4D4D"/>
                </a:solidFill>
                <a:latin typeface="SplunkDataSans"/>
              </a:rPr>
              <a:t>microservices</a:t>
            </a:r>
            <a:r>
              <a:rPr lang="en-US" dirty="0">
                <a:solidFill>
                  <a:srgbClr val="4D4D4D"/>
                </a:solidFill>
                <a:latin typeface="SplunkDataSans"/>
              </a:rPr>
              <a:t>. Whether you choose </a:t>
            </a:r>
            <a:r>
              <a:rPr lang="en-US" dirty="0">
                <a:latin typeface="SplunkDataSans"/>
              </a:rPr>
              <a:t>Kubernetes or Docker Swarm</a:t>
            </a:r>
            <a:r>
              <a:rPr lang="en-US" dirty="0">
                <a:solidFill>
                  <a:srgbClr val="4D4D4D"/>
                </a:solidFill>
                <a:latin typeface="SplunkDataSans"/>
              </a:rPr>
              <a:t> as your container orchestration tool, your choice is dependent on your architecture and the goals you’re trying to achieve by containerizing applications or services. Breaking large applications and products into </a:t>
            </a:r>
            <a:r>
              <a:rPr lang="en-US" dirty="0" err="1">
                <a:solidFill>
                  <a:srgbClr val="4D4D4D"/>
                </a:solidFill>
                <a:latin typeface="SplunkDataSans"/>
              </a:rPr>
              <a:t>microservices</a:t>
            </a:r>
            <a:r>
              <a:rPr lang="en-US" dirty="0">
                <a:solidFill>
                  <a:srgbClr val="4D4D4D"/>
                </a:solidFill>
                <a:latin typeface="SplunkDataSans"/>
              </a:rPr>
              <a:t> running on containers can greatly benefit development speed as well as reliability through limited blast radiuses. </a:t>
            </a:r>
            <a:endParaRPr lang="en-US" dirty="0"/>
          </a:p>
        </p:txBody>
      </p:sp>
    </p:spTree>
    <p:extLst>
      <p:ext uri="{BB962C8B-B14F-4D97-AF65-F5344CB8AC3E}">
        <p14:creationId xmlns:p14="http://schemas.microsoft.com/office/powerpoint/2010/main" val="258551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562368" y="1118008"/>
            <a:ext cx="4361214" cy="4313024"/>
          </a:xfrm>
          <a:prstGeom prst="rect">
            <a:avLst/>
          </a:prstGeom>
        </p:spPr>
      </p:pic>
      <p:graphicFrame>
        <p:nvGraphicFramePr>
          <p:cNvPr id="8" name="TextBox 2">
            <a:extLst>
              <a:ext uri="{FF2B5EF4-FFF2-40B4-BE49-F238E27FC236}">
                <a16:creationId xmlns:a16="http://schemas.microsoft.com/office/drawing/2014/main" id="{A25677F4-B60D-9CD7-B182-4BAE1E06459E}"/>
              </a:ext>
            </a:extLst>
          </p:cNvPr>
          <p:cNvGraphicFramePr/>
          <p:nvPr>
            <p:extLst>
              <p:ext uri="{D42A27DB-BD31-4B8C-83A1-F6EECF244321}">
                <p14:modId xmlns:p14="http://schemas.microsoft.com/office/powerpoint/2010/main" val="3410386600"/>
              </p:ext>
            </p:extLst>
          </p:nvPr>
        </p:nvGraphicFramePr>
        <p:xfrm>
          <a:off x="536970" y="1921464"/>
          <a:ext cx="4568940"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367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281603"/>
            <a:ext cx="10972800" cy="1143200"/>
          </a:xfrm>
        </p:spPr>
        <p:txBody>
          <a:bodyPr/>
          <a:lstStyle/>
          <a:p>
            <a:r>
              <a:rPr lang="en-US" dirty="0"/>
              <a:t>Jenkins CI/CD</a:t>
            </a:r>
          </a:p>
        </p:txBody>
      </p:sp>
      <p:pic>
        <p:nvPicPr>
          <p:cNvPr id="4" name="Picture 3"/>
          <p:cNvPicPr>
            <a:picLocks noChangeAspect="1"/>
          </p:cNvPicPr>
          <p:nvPr/>
        </p:nvPicPr>
        <p:blipFill>
          <a:blip r:embed="rId2"/>
          <a:stretch>
            <a:fillRect/>
          </a:stretch>
        </p:blipFill>
        <p:spPr>
          <a:xfrm>
            <a:off x="1123405" y="3081960"/>
            <a:ext cx="7221446" cy="3185771"/>
          </a:xfrm>
          <a:prstGeom prst="rect">
            <a:avLst/>
          </a:prstGeom>
        </p:spPr>
      </p:pic>
      <p:sp>
        <p:nvSpPr>
          <p:cNvPr id="5" name="Rectangle 1"/>
          <p:cNvSpPr>
            <a:spLocks noChangeArrowheads="1"/>
          </p:cNvSpPr>
          <p:nvPr/>
        </p:nvSpPr>
        <p:spPr bwMode="auto">
          <a:xfrm>
            <a:off x="261257" y="1560884"/>
            <a:ext cx="373371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A5568"/>
                </a:solidFill>
                <a:effectLst/>
                <a:latin typeface="lato"/>
              </a:rPr>
              <a:t>Download and run Jenkins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006699"/>
                </a:solidFill>
                <a:effectLst/>
                <a:latin typeface="lato"/>
                <a:hlinkClick r:id="rId3"/>
              </a:rPr>
              <a:t>Download Jenkins</a:t>
            </a:r>
            <a:r>
              <a:rPr kumimoji="0" lang="en-US" altLang="en-US" sz="1200" b="0" i="0" u="none" strike="noStrike" cap="none" normalizeH="0" baseline="0" dirty="0">
                <a:ln>
                  <a:noFill/>
                </a:ln>
                <a:solidFill>
                  <a:srgbClr val="4A5568"/>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4A5568"/>
                </a:solidFill>
                <a:effectLst/>
                <a:latin typeface="lato"/>
              </a:rPr>
              <a:t>Open up a terminal in the download directory.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4A5568"/>
                </a:solidFill>
                <a:effectLst/>
                <a:latin typeface="lato"/>
              </a:rPr>
              <a:t>Browse to </a:t>
            </a:r>
            <a:r>
              <a:rPr kumimoji="0" lang="en-US" altLang="en-US" sz="1000" b="0" i="0" u="none" strike="noStrike" cap="none" normalizeH="0" baseline="0" dirty="0">
                <a:ln>
                  <a:noFill/>
                </a:ln>
                <a:solidFill>
                  <a:srgbClr val="E83E8C"/>
                </a:solidFill>
                <a:effectLst/>
                <a:latin typeface="SFMono-Regular"/>
              </a:rPr>
              <a:t>http://localhost:8080</a:t>
            </a:r>
            <a:r>
              <a:rPr kumimoji="0" lang="en-US" altLang="en-US" sz="1200" b="0" i="0" u="none" strike="noStrike" cap="none" normalizeH="0" baseline="0" dirty="0">
                <a:ln>
                  <a:noFill/>
                </a:ln>
                <a:solidFill>
                  <a:srgbClr val="4A5568"/>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rgbClr val="4A5568"/>
                </a:solidFill>
                <a:effectLst/>
                <a:latin typeface="lato"/>
              </a:rPr>
              <a:t>Follow the instructions to complete the installation.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4A5568"/>
                </a:solidFill>
                <a:effectLst/>
                <a:latin typeface="lato"/>
              </a:rPr>
              <a:t>Run </a:t>
            </a:r>
            <a:r>
              <a:rPr kumimoji="0" lang="en-US" altLang="en-US" sz="1000" b="0" i="0" u="none" strike="noStrike" cap="none" normalizeH="0" baseline="0" dirty="0">
                <a:ln>
                  <a:noFill/>
                </a:ln>
                <a:solidFill>
                  <a:srgbClr val="E83E8C"/>
                </a:solidFill>
                <a:effectLst/>
                <a:latin typeface="SFMono-Regular"/>
              </a:rPr>
              <a:t>java -jar </a:t>
            </a:r>
            <a:r>
              <a:rPr kumimoji="0" lang="en-US" altLang="en-US" sz="1000" b="0" i="0" u="none" strike="noStrike" cap="none" normalizeH="0" baseline="0" dirty="0" err="1">
                <a:ln>
                  <a:noFill/>
                </a:ln>
                <a:solidFill>
                  <a:srgbClr val="E83E8C"/>
                </a:solidFill>
                <a:effectLst/>
                <a:latin typeface="SFMono-Regular"/>
              </a:rPr>
              <a:t>jenkins.war</a:t>
            </a:r>
            <a:r>
              <a:rPr kumimoji="0" lang="en-US" altLang="en-US" sz="1000" b="0" i="0" u="none" strike="noStrike" cap="none" normalizeH="0" baseline="0" dirty="0">
                <a:ln>
                  <a:noFill/>
                </a:ln>
                <a:solidFill>
                  <a:srgbClr val="E83E8C"/>
                </a:solidFill>
                <a:effectLst/>
                <a:latin typeface="SFMono-Regular"/>
              </a:rPr>
              <a:t> --</a:t>
            </a:r>
            <a:r>
              <a:rPr kumimoji="0" lang="en-US" altLang="en-US" sz="1000" b="0" i="0" u="none" strike="noStrike" cap="none" normalizeH="0" baseline="0" dirty="0" err="1">
                <a:ln>
                  <a:noFill/>
                </a:ln>
                <a:solidFill>
                  <a:srgbClr val="E83E8C"/>
                </a:solidFill>
                <a:effectLst/>
                <a:latin typeface="SFMono-Regular"/>
              </a:rPr>
              <a:t>httpPort</a:t>
            </a:r>
            <a:r>
              <a:rPr kumimoji="0" lang="en-US" altLang="en-US" sz="1000" b="0" i="0" u="none" strike="noStrike" cap="none" normalizeH="0" baseline="0" dirty="0">
                <a:ln>
                  <a:noFill/>
                </a:ln>
                <a:solidFill>
                  <a:srgbClr val="E83E8C"/>
                </a:solidFill>
                <a:effectLst/>
                <a:latin typeface="SFMono-Regular"/>
              </a:rPr>
              <a:t>=8080</a:t>
            </a:r>
            <a:r>
              <a:rPr kumimoji="0" lang="en-US" altLang="en-US" sz="1200" b="0" i="0" u="none" strike="noStrike" cap="none" normalizeH="0" baseline="0" dirty="0">
                <a:ln>
                  <a:noFill/>
                </a:ln>
                <a:solidFill>
                  <a:srgbClr val="4A5568"/>
                </a:solidFill>
                <a:effectLst/>
                <a:latin typeface="lato"/>
              </a:rPr>
              <a:t>.</a:t>
            </a:r>
          </a:p>
        </p:txBody>
      </p:sp>
    </p:spTree>
    <p:extLst>
      <p:ext uri="{BB962C8B-B14F-4D97-AF65-F5344CB8AC3E}">
        <p14:creationId xmlns:p14="http://schemas.microsoft.com/office/powerpoint/2010/main" val="4182132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a:normAutofit/>
          </a:bodyPr>
          <a:lstStyle/>
          <a:p>
            <a:pPr algn="ctr"/>
            <a:r>
              <a:rPr lang="en-US" sz="3200">
                <a:solidFill>
                  <a:schemeClr val="bg1"/>
                </a:solidFill>
              </a:rPr>
              <a:t>Jenkins Pipeline</a:t>
            </a:r>
          </a:p>
        </p:txBody>
      </p:sp>
      <p:pic>
        <p:nvPicPr>
          <p:cNvPr id="13314" name="Picture 2" descr="Grant Foster – 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004834"/>
            <a:ext cx="10905066" cy="373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69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16A78-F89A-F347-9476-51EF903B93BD}"/>
              </a:ext>
            </a:extLst>
          </p:cNvPr>
          <p:cNvSpPr>
            <a:spLocks noGrp="1"/>
          </p:cNvSpPr>
          <p:nvPr>
            <p:ph type="ctrTitle"/>
          </p:nvPr>
        </p:nvSpPr>
        <p:spPr>
          <a:xfrm>
            <a:off x="795342" y="637953"/>
            <a:ext cx="8272458" cy="3189507"/>
          </a:xfrm>
        </p:spPr>
        <p:txBody>
          <a:bodyPr>
            <a:normAutofit/>
          </a:bodyPr>
          <a:lstStyle/>
          <a:p>
            <a:pPr algn="l"/>
            <a:r>
              <a:rPr lang="en-EG" sz="8000">
                <a:solidFill>
                  <a:srgbClr val="FFFFFF"/>
                </a:solidFill>
              </a:rPr>
              <a:t>Thank you.</a:t>
            </a:r>
          </a:p>
        </p:txBody>
      </p:sp>
      <p:sp>
        <p:nvSpPr>
          <p:cNvPr id="11"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7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70B5AC-C937-C349-9FC4-C67FABAC498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i="1">
                <a:solidFill>
                  <a:schemeClr val="bg1">
                    <a:lumMod val="95000"/>
                    <a:lumOff val="5000"/>
                  </a:schemeClr>
                </a:solidFill>
              </a:rPr>
              <a:t>DevOps</a:t>
            </a:r>
          </a:p>
        </p:txBody>
      </p:sp>
    </p:spTree>
    <p:extLst>
      <p:ext uri="{BB962C8B-B14F-4D97-AF65-F5344CB8AC3E}">
        <p14:creationId xmlns:p14="http://schemas.microsoft.com/office/powerpoint/2010/main" val="18992681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747"/>
            <a:ext cx="10972800" cy="1143200"/>
          </a:xfrm>
        </p:spPr>
        <p:txBody>
          <a:bodyPr/>
          <a:lstStyle/>
          <a:p>
            <a:r>
              <a:rPr lang="en-US" dirty="0"/>
              <a:t>The Need of Automation</a:t>
            </a:r>
          </a:p>
        </p:txBody>
      </p:sp>
      <p:pic>
        <p:nvPicPr>
          <p:cNvPr id="3" name="Picture 2" descr="Bored Kim Possible GIF by Disney Channel"/>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1274" y="1633218"/>
            <a:ext cx="6010583" cy="33959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ate of Application Deploy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25" y="1359841"/>
            <a:ext cx="6611132" cy="5061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74674" y="1171553"/>
            <a:ext cx="6096000" cy="923330"/>
          </a:xfrm>
          <a:prstGeom prst="rect">
            <a:avLst/>
          </a:prstGeom>
        </p:spPr>
        <p:txBody>
          <a:bodyPr>
            <a:spAutoFit/>
          </a:bodyPr>
          <a:lstStyle/>
          <a:p>
            <a:pPr fontAlgn="base"/>
            <a:r>
              <a:rPr lang="en-US" b="1" dirty="0">
                <a:solidFill>
                  <a:srgbClr val="4F4F4F"/>
                </a:solidFill>
                <a:latin typeface="inherit"/>
              </a:rPr>
              <a:t>Rate of Application Deployment</a:t>
            </a:r>
            <a:endParaRPr lang="en-US" dirty="0">
              <a:solidFill>
                <a:srgbClr val="4F4F4F"/>
              </a:solidFill>
              <a:latin typeface="Lato"/>
            </a:endParaRPr>
          </a:p>
          <a:p>
            <a:br>
              <a:rPr lang="en-US" dirty="0"/>
            </a:br>
            <a:endParaRPr lang="en-US" dirty="0"/>
          </a:p>
        </p:txBody>
      </p:sp>
    </p:spTree>
    <p:extLst>
      <p:ext uri="{BB962C8B-B14F-4D97-AF65-F5344CB8AC3E}">
        <p14:creationId xmlns:p14="http://schemas.microsoft.com/office/powerpoint/2010/main" val="31560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Automation </a:t>
            </a:r>
          </a:p>
        </p:txBody>
      </p:sp>
      <p:pic>
        <p:nvPicPr>
          <p:cNvPr id="3" name="Picture 2"/>
          <p:cNvPicPr>
            <a:picLocks noChangeAspect="1"/>
          </p:cNvPicPr>
          <p:nvPr/>
        </p:nvPicPr>
        <p:blipFill>
          <a:blip r:embed="rId2"/>
          <a:stretch>
            <a:fillRect/>
          </a:stretch>
        </p:blipFill>
        <p:spPr>
          <a:xfrm>
            <a:off x="1347514" y="1564141"/>
            <a:ext cx="5438775" cy="5105400"/>
          </a:xfrm>
          <a:prstGeom prst="rect">
            <a:avLst/>
          </a:prstGeom>
        </p:spPr>
      </p:pic>
    </p:spTree>
    <p:extLst>
      <p:ext uri="{BB962C8B-B14F-4D97-AF65-F5344CB8AC3E}">
        <p14:creationId xmlns:p14="http://schemas.microsoft.com/office/powerpoint/2010/main" val="145147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drive DevOps</a:t>
            </a:r>
          </a:p>
        </p:txBody>
      </p:sp>
      <p:sp>
        <p:nvSpPr>
          <p:cNvPr id="3" name="TextBox 2"/>
          <p:cNvSpPr txBox="1"/>
          <p:nvPr/>
        </p:nvSpPr>
        <p:spPr>
          <a:xfrm>
            <a:off x="252548" y="1767840"/>
            <a:ext cx="1066084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and continuous delivery of high-value software.</a:t>
            </a:r>
          </a:p>
          <a:p>
            <a:pPr marL="285750" indent="-285750">
              <a:buFont typeface="Arial" panose="020B0604020202020204" pitchFamily="34" charset="0"/>
              <a:buChar char="•"/>
            </a:pPr>
            <a:r>
              <a:rPr lang="en-US" dirty="0"/>
              <a:t>Welcome to change</a:t>
            </a:r>
          </a:p>
          <a:p>
            <a:pPr marL="285750" indent="-285750" fontAlgn="base">
              <a:buFont typeface="Arial" panose="020B0604020202020204" pitchFamily="34" charset="0"/>
              <a:buChar char="•"/>
            </a:pPr>
            <a:r>
              <a:rPr lang="en-US" dirty="0"/>
              <a:t>Working software is the primary method of tracking progress.</a:t>
            </a:r>
          </a:p>
          <a:p>
            <a:pPr marL="285750" indent="-285750" fontAlgn="base">
              <a:buFont typeface="Arial" panose="020B0604020202020204" pitchFamily="34" charset="0"/>
              <a:buChar char="•"/>
            </a:pPr>
            <a:r>
              <a:rPr lang="en-US" dirty="0"/>
              <a:t>Frequently deliver software.</a:t>
            </a:r>
          </a:p>
          <a:p>
            <a:pPr marL="285750" indent="-285750" fontAlgn="base">
              <a:buFont typeface="Arial" panose="020B0604020202020204" pitchFamily="34" charset="0"/>
              <a:buChar char="•"/>
            </a:pPr>
            <a:r>
              <a:rPr lang="en-US" dirty="0"/>
              <a:t>Continuous attention to achieving technical excellence and great design.</a:t>
            </a:r>
          </a:p>
          <a:p>
            <a:pPr marL="285750" indent="-285750" fontAlgn="base">
              <a:buFont typeface="Arial" panose="020B0604020202020204" pitchFamily="34" charset="0"/>
              <a:buChar char="•"/>
            </a:pPr>
            <a:r>
              <a:rPr lang="en-US" dirty="0"/>
              <a:t>Developers and business leaders must collaborate daily.</a:t>
            </a:r>
          </a:p>
          <a:p>
            <a:pPr marL="285750" indent="-285750" fontAlgn="base">
              <a:buFont typeface="Arial" panose="020B0604020202020204" pitchFamily="34" charset="0"/>
              <a:buChar char="•"/>
            </a:pPr>
            <a:r>
              <a:rPr lang="en-US" dirty="0"/>
              <a:t>Simplicity, or finding the value in saving workers from performing extra work.</a:t>
            </a:r>
          </a:p>
          <a:p>
            <a:pPr marL="285750" indent="-285750" fontAlgn="base">
              <a:buFont typeface="Arial" panose="020B0604020202020204" pitchFamily="34" charset="0"/>
              <a:buChar char="•"/>
            </a:pPr>
            <a:r>
              <a:rPr lang="en-US" dirty="0"/>
              <a:t>Self-organizing teams are the foundation for the best architectures, designs, and requirements.</a:t>
            </a:r>
          </a:p>
          <a:p>
            <a:pPr marL="285750" indent="-285750" fontAlgn="base">
              <a:buFont typeface="Arial" panose="020B0604020202020204" pitchFamily="34" charset="0"/>
              <a:buChar char="•"/>
            </a:pPr>
            <a:r>
              <a:rPr lang="en-US" dirty="0"/>
              <a:t>Face-to-face communications are the most effective way to share information.</a:t>
            </a:r>
          </a:p>
          <a:p>
            <a:pPr marL="285750" indent="-285750" fontAlgn="base">
              <a:buFont typeface="Arial" panose="020B0604020202020204" pitchFamily="34" charset="0"/>
              <a:buChar char="•"/>
            </a:pPr>
            <a:r>
              <a:rPr lang="en-US" dirty="0"/>
              <a:t>At routine intervals, teams reflect on how they can improve the product</a:t>
            </a:r>
          </a:p>
          <a:p>
            <a:br>
              <a:rPr lang="en-US" dirty="0"/>
            </a:br>
            <a:endParaRPr lang="en-US" dirty="0"/>
          </a:p>
          <a:p>
            <a:endParaRPr lang="en-US" dirty="0"/>
          </a:p>
          <a:p>
            <a:endParaRPr lang="en-US" dirty="0"/>
          </a:p>
        </p:txBody>
      </p:sp>
    </p:spTree>
    <p:extLst>
      <p:ext uri="{BB962C8B-B14F-4D97-AF65-F5344CB8AC3E}">
        <p14:creationId xmlns:p14="http://schemas.microsoft.com/office/powerpoint/2010/main" val="16760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pic>
        <p:nvPicPr>
          <p:cNvPr id="3074" name="Picture 2" descr="Figure 3: Anti-pattern - Dev and Ops Si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75" y="3186685"/>
            <a:ext cx="5267505" cy="2962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5097" y="2006080"/>
            <a:ext cx="6392092" cy="923330"/>
          </a:xfrm>
          <a:prstGeom prst="rect">
            <a:avLst/>
          </a:prstGeom>
          <a:noFill/>
        </p:spPr>
        <p:txBody>
          <a:bodyPr wrap="square" rtlCol="0">
            <a:spAutoFit/>
          </a:bodyPr>
          <a:lstStyle/>
          <a:p>
            <a:r>
              <a:rPr lang="en-US" dirty="0"/>
              <a:t>There were always a gap between Development and IT operations, This Separation doesn’t allow automation to take a place in the SDLC</a:t>
            </a:r>
          </a:p>
        </p:txBody>
      </p:sp>
    </p:spTree>
    <p:extLst>
      <p:ext uri="{BB962C8B-B14F-4D97-AF65-F5344CB8AC3E}">
        <p14:creationId xmlns:p14="http://schemas.microsoft.com/office/powerpoint/2010/main" val="382497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a:t>
            </a:r>
          </a:p>
        </p:txBody>
      </p:sp>
      <p:pic>
        <p:nvPicPr>
          <p:cNvPr id="4098" name="Picture 2" descr="Figure 4: Anti-pattern - DevOps Si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65" y="3003368"/>
            <a:ext cx="6521541" cy="3668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8674" y="1727406"/>
            <a:ext cx="6392092" cy="1754326"/>
          </a:xfrm>
          <a:prstGeom prst="rect">
            <a:avLst/>
          </a:prstGeom>
          <a:noFill/>
        </p:spPr>
        <p:txBody>
          <a:bodyPr wrap="square" rtlCol="0">
            <a:spAutoFit/>
          </a:bodyPr>
          <a:lstStyle/>
          <a:p>
            <a:r>
              <a:rPr lang="en-US" dirty="0"/>
              <a:t>And then DevOps arise to fill this gap since, It’s a mix of Development and IT Operations.</a:t>
            </a:r>
          </a:p>
          <a:p>
            <a:r>
              <a:rPr lang="en-US" dirty="0"/>
              <a:t>In this model, a new element of separation is inserted between Dev and Ops and a “build it and they will come” mindset leads to more shadow IT as the Dev’s needs continue to go unmet</a:t>
            </a:r>
          </a:p>
        </p:txBody>
      </p:sp>
    </p:spTree>
    <p:extLst>
      <p:ext uri="{BB962C8B-B14F-4D97-AF65-F5344CB8AC3E}">
        <p14:creationId xmlns:p14="http://schemas.microsoft.com/office/powerpoint/2010/main" val="203500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gure 5: Anti-pattern - Dev/No 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269" y="3213624"/>
            <a:ext cx="5441482" cy="3060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Dev/No Ops Model </a:t>
            </a:r>
          </a:p>
        </p:txBody>
      </p:sp>
      <p:sp>
        <p:nvSpPr>
          <p:cNvPr id="3" name="TextBox 2"/>
          <p:cNvSpPr txBox="1"/>
          <p:nvPr/>
        </p:nvSpPr>
        <p:spPr>
          <a:xfrm>
            <a:off x="400594" y="2072640"/>
            <a:ext cx="4850675" cy="3693319"/>
          </a:xfrm>
          <a:prstGeom prst="rect">
            <a:avLst/>
          </a:prstGeom>
          <a:noFill/>
        </p:spPr>
        <p:txBody>
          <a:bodyPr wrap="square" rtlCol="0">
            <a:spAutoFit/>
          </a:bodyPr>
          <a:lstStyle/>
          <a:p>
            <a:r>
              <a:rPr lang="en-US" dirty="0"/>
              <a:t>In this model, development teams script away the ops team and provision all of their own infrastructure as code. After all, infrastructure provisioning is their biggest bottleneck. The downside to this approach is that </a:t>
            </a:r>
            <a:r>
              <a:rPr lang="en-US" dirty="0" err="1"/>
              <a:t>Devs</a:t>
            </a:r>
            <a:r>
              <a:rPr lang="en-US" dirty="0"/>
              <a:t> are not experts at networking, security, compliance, support and many other capabilities that have been provided for them by various shared service groups. So although the Dev groups can now move much faster, they drastically increase risks for their company that can have catastrophic consequences.</a:t>
            </a:r>
          </a:p>
        </p:txBody>
      </p:sp>
    </p:spTree>
    <p:extLst>
      <p:ext uri="{BB962C8B-B14F-4D97-AF65-F5344CB8AC3E}">
        <p14:creationId xmlns:p14="http://schemas.microsoft.com/office/powerpoint/2010/main" val="239155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654</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inherit</vt:lpstr>
      <vt:lpstr>lato</vt:lpstr>
      <vt:lpstr>lato</vt:lpstr>
      <vt:lpstr>SFMono-Regular</vt:lpstr>
      <vt:lpstr>SplunkDataSans</vt:lpstr>
      <vt:lpstr>Office Theme</vt:lpstr>
      <vt:lpstr>PowerPoint Presentation</vt:lpstr>
      <vt:lpstr>PowerPoint Presentation</vt:lpstr>
      <vt:lpstr>DevOps</vt:lpstr>
      <vt:lpstr>The Need of Automation</vt:lpstr>
      <vt:lpstr>DevOps Automation </vt:lpstr>
      <vt:lpstr>Agile Principles drive DevOps</vt:lpstr>
      <vt:lpstr>DevOps</vt:lpstr>
      <vt:lpstr>DevOps</vt:lpstr>
      <vt:lpstr>Dev/No Ops Model </vt:lpstr>
      <vt:lpstr>Rebranding Sys admins as DevOps Engineers</vt:lpstr>
      <vt:lpstr>PowerPoint Presentation</vt:lpstr>
      <vt:lpstr>DevOps Correct Model</vt:lpstr>
      <vt:lpstr>DevOps Simple definition</vt:lpstr>
      <vt:lpstr>Basic Concepts</vt:lpstr>
      <vt:lpstr>PowerPoint Presentation</vt:lpstr>
      <vt:lpstr>4 Stages of DevOps Maturity Model</vt:lpstr>
      <vt:lpstr>Process Orientation</vt:lpstr>
      <vt:lpstr>DevOps Tools</vt:lpstr>
      <vt:lpstr>DevOps Tools Cont’ : Container platforms</vt:lpstr>
      <vt:lpstr>Jenkins CI/CD</vt:lpstr>
      <vt:lpstr>Jenkins Pipeline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Mohamed Said (DXC Luxoft)</dc:creator>
  <cp:lastModifiedBy>Mohamed, Mohamed Said (DXC Luxoft)</cp:lastModifiedBy>
  <cp:revision>7</cp:revision>
  <dcterms:created xsi:type="dcterms:W3CDTF">2022-08-06T05:18:05Z</dcterms:created>
  <dcterms:modified xsi:type="dcterms:W3CDTF">2022-08-06T05:23:14Z</dcterms:modified>
</cp:coreProperties>
</file>