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63" r:id="rId7"/>
    <p:sldId id="264" r:id="rId8"/>
    <p:sldId id="266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68" r:id="rId27"/>
    <p:sldId id="269" r:id="rId28"/>
    <p:sldId id="270" r:id="rId29"/>
    <p:sldId id="260" r:id="rId30"/>
    <p:sldId id="265" r:id="rId31"/>
    <p:sldId id="25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FC8AE-B7B7-B439-1136-84817A790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A7135-2E48-C3AC-DAF0-E13BBCCCC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B496F-8880-3624-C98F-3629D5FC1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BEC27-055A-4ABD-B9D5-507BB51EE2B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4738C-8C69-BDEF-AB01-D1637E3D3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BA946-A243-5E52-A357-12E51193B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DD6-941B-494E-8444-B01978A54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0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6DC9-650F-C9B0-BFCF-CAE894C54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2C44F-989B-7A1B-E42C-06E29533F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9295-EBED-1DC1-6B90-8E9ED3F4B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BEC27-055A-4ABD-B9D5-507BB51EE2B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AB472-90D9-2118-8291-90D431A2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8F290-DB6E-FD2D-01EF-87AA0A9BB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DD6-941B-494E-8444-B01978A54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8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DFDA91-AA89-4124-044D-CE9049F30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7E9AA-2CFB-CD6B-1286-31C930B52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B2460-7D1F-B939-65BE-AAB701F2E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BEC27-055A-4ABD-B9D5-507BB51EE2B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A5585-B2D4-1F82-2D46-F81DF753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CA0DE-4E79-22CD-2B5F-D5707D7E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DD6-941B-494E-8444-B01978A54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1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A4846-976C-3B9E-1F89-7438A34C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15E26-DEF0-4D35-F190-E59E0AE0F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19701-6C10-1299-DACD-BC6948821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BEC27-055A-4ABD-B9D5-507BB51EE2B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15CA3-20B4-F2C3-DD0F-B74194D0B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A41ED-BD53-543D-7491-2C96CF2B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DD6-941B-494E-8444-B01978A54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1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DC351-7F49-2FBB-85C7-84255C083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95DD7-AF84-C310-7F51-5D8ECDF44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1267B-F66B-2A24-FCD2-9E8BE5135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BEC27-055A-4ABD-B9D5-507BB51EE2B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2DFDD-B430-D718-F7F8-225E4764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4E14D-3521-12B5-452D-6615E0FE9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DD6-941B-494E-8444-B01978A54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7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D489C-ADD7-BCAF-595B-B54FE798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30C05-B28C-6EDE-1BC6-6AA3274BF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ECCBF-3771-6B94-5FE0-E3C7B989C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95D57-9C5B-A73B-FE15-B571F4B3A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BEC27-055A-4ABD-B9D5-507BB51EE2B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C6674-653C-5F26-5FE4-DB2958E5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BB24C-4475-8B2B-9448-8E1FA25B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DD6-941B-494E-8444-B01978A54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2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D40A-86B6-EC76-7EBD-54653352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8A196-F0BF-DA14-00D2-577D2FA15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76699-8174-7FA8-D0FB-49EAC69E1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C22B5-F4C5-806B-5A37-83AD25E8B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60314E-BDA1-9A11-A69F-503272D73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1307DA-02C6-8A46-6114-2C04DE658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BEC27-055A-4ABD-B9D5-507BB51EE2B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C53AF3-19EE-BED6-33BE-04B17603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DC2D66-569B-49C7-E234-63983EF32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DD6-941B-494E-8444-B01978A54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F004-94F7-3105-39CD-9D2ECDD4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0015A-BF03-A827-19A7-57423155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BEC27-055A-4ABD-B9D5-507BB51EE2B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CEBD6-FA0D-B9D3-1826-D10CE44E5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17F52-230A-005C-D95C-0737E298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DD6-941B-494E-8444-B01978A54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5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71689-5E12-62F2-BE80-FA3A704D8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BEC27-055A-4ABD-B9D5-507BB51EE2B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EFEB30-D793-D359-A52F-B9DD52B4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DF73A-4368-3342-F236-0A6DFD07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DD6-941B-494E-8444-B01978A54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3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7E10-19BD-1E64-ADD1-DAA959DCF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BBAB8-4E01-A209-5A05-78E46CDA9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D424C-EA0A-395A-0D7F-D2E960300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7DD36-D79A-81BA-F573-75D4DC109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BEC27-055A-4ABD-B9D5-507BB51EE2B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43646-C816-852C-BEDA-80FD85D7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6D197-8CB4-1A5C-6BA2-E946CE9E0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DD6-941B-494E-8444-B01978A54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B355A-857A-A82B-9F14-F0DD13AB3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22C54A-556A-B83B-5514-8372B73D7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4AD96-31C9-15A5-6197-7A0615CA6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0B20A-8848-A677-1355-E3C8E552A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BEC27-055A-4ABD-B9D5-507BB51EE2B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AEE5C-924A-31B1-5EE8-E319F3962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70814-105F-8214-4E18-F303D92E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DD6-941B-494E-8444-B01978A54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398F7E-E0CC-EB19-1061-C4AC8D2E4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3B8D9-84A9-E7BA-FB37-612AEF777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4427D-C25F-1D71-D646-E6D6E2A2F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BEC27-055A-4ABD-B9D5-507BB51EE2B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1E024-7B8B-8ECE-6753-46814DFA4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D5263-DE39-9173-A53B-E0F11EC24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2ADD6-941B-494E-8444-B01978A54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9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gotobogo.com/index.php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49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rgbClr val="2449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09DC8FA-1349-3082-7E86-06AF4D4AD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77356"/>
            <a:ext cx="9966960" cy="1560320"/>
          </a:xfrm>
        </p:spPr>
        <p:txBody>
          <a:bodyPr>
            <a:normAutofit/>
          </a:bodyPr>
          <a:lstStyle/>
          <a:p>
            <a:r>
              <a:rPr lang="en-US" sz="5800" dirty="0">
                <a:solidFill>
                  <a:srgbClr val="24496F"/>
                </a:solidFill>
              </a:rPr>
              <a:t>Namespaces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39206-868A-2850-B7FC-E501E3BCB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799489"/>
            <a:ext cx="8767860" cy="4408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24496F"/>
                </a:solidFill>
              </a:rPr>
              <a:t>Mohamed Saied</a:t>
            </a:r>
          </a:p>
        </p:txBody>
      </p:sp>
      <p:pic>
        <p:nvPicPr>
          <p:cNvPr id="4" name="Picture 4" descr="No description available.">
            <a:extLst>
              <a:ext uri="{FF2B5EF4-FFF2-40B4-BE49-F238E27FC236}">
                <a16:creationId xmlns:a16="http://schemas.microsoft.com/office/drawing/2014/main" id="{E6E622C5-CE5A-B094-D296-F2DA522C18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86" r="1" b="1"/>
          <a:stretch/>
        </p:blipFill>
        <p:spPr bwMode="auto">
          <a:xfrm>
            <a:off x="243840" y="256540"/>
            <a:ext cx="11704320" cy="37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72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Course consists of the following topics: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Memory Layout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Call Stack</a:t>
            </a:r>
          </a:p>
          <a:p>
            <a:pPr lvl="1"/>
            <a:r>
              <a:rPr lang="en-US" dirty="0"/>
              <a:t>Data Segment</a:t>
            </a:r>
          </a:p>
          <a:p>
            <a:pPr lvl="1"/>
            <a:r>
              <a:rPr lang="en-US" dirty="0"/>
              <a:t>Heap</a:t>
            </a:r>
          </a:p>
          <a:p>
            <a:pPr lvl="1"/>
            <a:r>
              <a:rPr lang="en-US" dirty="0" err="1"/>
              <a:t>Rodata</a:t>
            </a:r>
            <a:r>
              <a:rPr lang="en-US" dirty="0"/>
              <a:t> segment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F92E-93BA-43C4-8E56-8DA26C08C66D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64753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231" y="152401"/>
            <a:ext cx="6122952" cy="625171"/>
          </a:xfrm>
          <a:prstGeom prst="rect">
            <a:avLst/>
          </a:prstGeom>
        </p:spPr>
        <p:txBody>
          <a:bodyPr vert="horz" wrap="square" lIns="0" tIns="952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5"/>
              </a:spcBef>
            </a:pPr>
            <a:r>
              <a:rPr spc="-8" dirty="0"/>
              <a:t>Memory</a:t>
            </a:r>
            <a:r>
              <a:rPr spc="-60" dirty="0"/>
              <a:t> </a:t>
            </a:r>
            <a:r>
              <a:rPr spc="-4" dirty="0"/>
              <a:t>Layout</a:t>
            </a:r>
          </a:p>
        </p:txBody>
      </p:sp>
      <p:sp>
        <p:nvSpPr>
          <p:cNvPr id="3" name="object 3"/>
          <p:cNvSpPr/>
          <p:nvPr/>
        </p:nvSpPr>
        <p:spPr>
          <a:xfrm>
            <a:off x="4114801" y="1047181"/>
            <a:ext cx="3962400" cy="4127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01906" y="5328694"/>
            <a:ext cx="4577239" cy="164533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9525" fontAlgn="base">
              <a:spcBef>
                <a:spcPts val="68"/>
              </a:spcBef>
              <a:spcAft>
                <a:spcPct val="0"/>
              </a:spcAft>
            </a:pPr>
            <a:r>
              <a:rPr sz="1013" spc="-11" dirty="0">
                <a:solidFill>
                  <a:prstClr val="black"/>
                </a:solidFill>
                <a:latin typeface="Georgia"/>
                <a:cs typeface="Georgia"/>
              </a:rPr>
              <a:t>Memory </a:t>
            </a:r>
            <a:r>
              <a:rPr sz="1013" spc="-4" dirty="0">
                <a:solidFill>
                  <a:prstClr val="black"/>
                </a:solidFill>
                <a:latin typeface="Georgia"/>
                <a:cs typeface="Georgia"/>
              </a:rPr>
              <a:t>Layout </a:t>
            </a:r>
            <a:r>
              <a:rPr sz="1013" spc="-8" dirty="0">
                <a:solidFill>
                  <a:prstClr val="black"/>
                </a:solidFill>
                <a:latin typeface="Georgia"/>
                <a:cs typeface="Georgia"/>
              </a:rPr>
              <a:t>diagram courtesy of </a:t>
            </a:r>
            <a:r>
              <a:rPr sz="1013" spc="-8" dirty="0">
                <a:solidFill>
                  <a:srgbClr val="0000FF"/>
                </a:solidFill>
                <a:latin typeface="Georgia"/>
                <a:cs typeface="Georgia"/>
                <a:hlinkClick r:id="rId3"/>
              </a:rPr>
              <a:t>bogotobogo.com</a:t>
            </a:r>
            <a:endParaRPr sz="1013" dirty="0">
              <a:solidFill>
                <a:prstClr val="black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297386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Course consists of the following topics:</a:t>
            </a:r>
          </a:p>
          <a:p>
            <a:pPr lvl="1"/>
            <a:r>
              <a:rPr lang="en-US" dirty="0"/>
              <a:t>Memory Layout</a:t>
            </a:r>
          </a:p>
          <a:p>
            <a:pPr lvl="1"/>
            <a:r>
              <a:rPr lang="en-US" b="1" dirty="0"/>
              <a:t>Stack</a:t>
            </a:r>
          </a:p>
          <a:p>
            <a:pPr lvl="1"/>
            <a:r>
              <a:rPr lang="en-US" dirty="0"/>
              <a:t>Call Stack</a:t>
            </a:r>
          </a:p>
          <a:p>
            <a:pPr lvl="1"/>
            <a:r>
              <a:rPr lang="en-US" dirty="0"/>
              <a:t>Data Segment</a:t>
            </a:r>
          </a:p>
          <a:p>
            <a:pPr lvl="1"/>
            <a:r>
              <a:rPr lang="en-US" dirty="0"/>
              <a:t>Heap</a:t>
            </a:r>
          </a:p>
          <a:p>
            <a:pPr lvl="1"/>
            <a:r>
              <a:rPr lang="en-US" dirty="0" err="1"/>
              <a:t>Rodata</a:t>
            </a:r>
            <a:r>
              <a:rPr lang="en-US" dirty="0"/>
              <a:t> segment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F92E-93BA-43C4-8E56-8DA26C08C66D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21542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Course consists of the following topics:</a:t>
            </a:r>
          </a:p>
          <a:p>
            <a:pPr lvl="1"/>
            <a:r>
              <a:rPr lang="en-US" dirty="0"/>
              <a:t>Memory Layout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Stack</a:t>
            </a:r>
          </a:p>
          <a:p>
            <a:pPr lvl="1"/>
            <a:r>
              <a:rPr lang="en-US" dirty="0"/>
              <a:t>Call Stack</a:t>
            </a:r>
          </a:p>
          <a:p>
            <a:pPr lvl="1"/>
            <a:r>
              <a:rPr lang="en-US" dirty="0"/>
              <a:t>Data Segment</a:t>
            </a:r>
          </a:p>
          <a:p>
            <a:pPr lvl="1"/>
            <a:r>
              <a:rPr lang="en-US" dirty="0"/>
              <a:t>Heap</a:t>
            </a:r>
          </a:p>
          <a:p>
            <a:pPr lvl="1"/>
            <a:r>
              <a:rPr lang="en-US" dirty="0" err="1"/>
              <a:t>Rodata</a:t>
            </a:r>
            <a:r>
              <a:rPr lang="en-US" dirty="0"/>
              <a:t> segment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F92E-93BA-43C4-8E56-8DA26C08C66D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42734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5149" y="156513"/>
            <a:ext cx="4796051" cy="625171"/>
          </a:xfrm>
          <a:prstGeom prst="rect">
            <a:avLst/>
          </a:prstGeom>
        </p:spPr>
        <p:txBody>
          <a:bodyPr vert="horz" wrap="square" lIns="0" tIns="952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5"/>
              </a:spcBef>
            </a:pPr>
            <a:r>
              <a:rPr spc="-4" dirty="0"/>
              <a:t>S</a:t>
            </a:r>
            <a:r>
              <a:rPr spc="-8" dirty="0"/>
              <a:t>t</a:t>
            </a:r>
            <a:r>
              <a:rPr spc="-4" dirty="0"/>
              <a:t>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6400" y="1143000"/>
            <a:ext cx="8229600" cy="3329918"/>
          </a:xfrm>
          <a:prstGeom prst="rect">
            <a:avLst/>
          </a:prstGeom>
        </p:spPr>
        <p:txBody>
          <a:bodyPr vert="horz" wrap="square" lIns="0" tIns="33814" rIns="0" bIns="0" rtlCol="0">
            <a:spAutoFit/>
          </a:bodyPr>
          <a:lstStyle/>
          <a:p>
            <a:pPr marL="200978" marR="3810" indent="-191928" fontAlgn="base">
              <a:lnSpc>
                <a:spcPts val="2385"/>
              </a:lnSpc>
              <a:spcBef>
                <a:spcPts val="266"/>
              </a:spcBef>
              <a:spcAft>
                <a:spcPct val="0"/>
              </a:spcAft>
              <a:buClr>
                <a:srgbClr val="9F4DA2"/>
              </a:buClr>
              <a:buFontTx/>
              <a:buChar char="•"/>
              <a:tabLst>
                <a:tab pos="201454" algn="l"/>
              </a:tabLst>
            </a:pPr>
            <a:r>
              <a:rPr sz="2600" spc="-8" dirty="0">
                <a:solidFill>
                  <a:prstClr val="black"/>
                </a:solidFill>
                <a:latin typeface="Georgia"/>
                <a:cs typeface="Georgia"/>
              </a:rPr>
              <a:t>Stack </a:t>
            </a:r>
            <a:r>
              <a:rPr sz="2600" spc="-4" dirty="0">
                <a:solidFill>
                  <a:prstClr val="black"/>
                </a:solidFill>
                <a:latin typeface="Georgia"/>
                <a:cs typeface="Georgia"/>
              </a:rPr>
              <a:t>contains local variables from functions and  related book-keeping </a:t>
            </a:r>
            <a:r>
              <a:rPr sz="2600" spc="-8" dirty="0">
                <a:solidFill>
                  <a:prstClr val="black"/>
                </a:solidFill>
                <a:latin typeface="Georgia"/>
                <a:cs typeface="Georgia"/>
              </a:rPr>
              <a:t>data. </a:t>
            </a:r>
            <a:r>
              <a:rPr sz="2600" spc="-4" dirty="0">
                <a:solidFill>
                  <a:prstClr val="black"/>
                </a:solidFill>
                <a:latin typeface="Georgia"/>
                <a:cs typeface="Georgia"/>
              </a:rPr>
              <a:t>LIFO</a:t>
            </a:r>
            <a:r>
              <a:rPr sz="2600" spc="-30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r>
              <a:rPr sz="2600" spc="-8" dirty="0">
                <a:solidFill>
                  <a:prstClr val="black"/>
                </a:solidFill>
                <a:latin typeface="Georgia"/>
                <a:cs typeface="Georgia"/>
              </a:rPr>
              <a:t>structure.</a:t>
            </a:r>
            <a:endParaRPr lang="en-US" sz="26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419576" marR="410051" indent="-184784" fontAlgn="base">
              <a:lnSpc>
                <a:spcPts val="2220"/>
              </a:lnSpc>
              <a:spcBef>
                <a:spcPts val="1061"/>
              </a:spcBef>
              <a:spcAft>
                <a:spcPct val="0"/>
              </a:spcAft>
              <a:tabLst>
                <a:tab pos="419576" algn="l"/>
              </a:tabLst>
            </a:pPr>
            <a:endParaRPr lang="en-US" sz="2600" dirty="0">
              <a:solidFill>
                <a:srgbClr val="438085"/>
              </a:solidFill>
              <a:latin typeface="Georgia"/>
              <a:cs typeface="Georgia"/>
            </a:endParaRPr>
          </a:p>
          <a:p>
            <a:pPr marL="419576" marR="410051" indent="-184784" fontAlgn="base">
              <a:lnSpc>
                <a:spcPts val="2220"/>
              </a:lnSpc>
              <a:spcBef>
                <a:spcPts val="1061"/>
              </a:spcBef>
              <a:spcAft>
                <a:spcPct val="0"/>
              </a:spcAft>
              <a:tabLst>
                <a:tab pos="419576" algn="l"/>
              </a:tabLst>
            </a:pP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600" spc="-4" dirty="0">
                <a:solidFill>
                  <a:srgbClr val="438085"/>
                </a:solidFill>
                <a:latin typeface="Georgia"/>
                <a:cs typeface="Georgia"/>
              </a:rPr>
              <a:t>Function variables are pushed onto stack when  called.</a:t>
            </a:r>
            <a:endParaRPr lang="en-US" sz="2600" spc="-4" dirty="0">
              <a:solidFill>
                <a:srgbClr val="438085"/>
              </a:solidFill>
              <a:latin typeface="Georgia"/>
              <a:cs typeface="Georgia"/>
            </a:endParaRPr>
          </a:p>
          <a:p>
            <a:pPr marL="419576" marR="410051" indent="-184784" fontAlgn="base">
              <a:lnSpc>
                <a:spcPts val="2220"/>
              </a:lnSpc>
              <a:spcBef>
                <a:spcPts val="1061"/>
              </a:spcBef>
              <a:spcAft>
                <a:spcPct val="0"/>
              </a:spcAft>
              <a:tabLst>
                <a:tab pos="419576" algn="l"/>
              </a:tabLst>
            </a:pPr>
            <a:endParaRPr lang="en-US" sz="2600" spc="-4" dirty="0">
              <a:solidFill>
                <a:srgbClr val="438085"/>
              </a:solidFill>
              <a:latin typeface="Georgia"/>
              <a:cs typeface="Georgia"/>
            </a:endParaRPr>
          </a:p>
          <a:p>
            <a:pPr marL="419576" marR="410051" indent="-184784" fontAlgn="base">
              <a:lnSpc>
                <a:spcPts val="2220"/>
              </a:lnSpc>
              <a:spcBef>
                <a:spcPts val="1061"/>
              </a:spcBef>
              <a:spcAft>
                <a:spcPct val="0"/>
              </a:spcAft>
              <a:tabLst>
                <a:tab pos="419576" algn="l"/>
              </a:tabLst>
            </a:pPr>
            <a:endParaRPr sz="26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419576" marR="483870" indent="-184784" fontAlgn="base">
              <a:lnSpc>
                <a:spcPts val="2220"/>
              </a:lnSpc>
              <a:spcBef>
                <a:spcPts val="1073"/>
              </a:spcBef>
              <a:spcAft>
                <a:spcPct val="0"/>
              </a:spcAft>
              <a:tabLst>
                <a:tab pos="419576" algn="l"/>
              </a:tabLst>
            </a:pP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600" spc="-4" dirty="0">
                <a:solidFill>
                  <a:srgbClr val="438085"/>
                </a:solidFill>
                <a:latin typeface="Georgia"/>
                <a:cs typeface="Georgia"/>
              </a:rPr>
              <a:t>Functions variables are popped off stack when  return.</a:t>
            </a:r>
            <a:endParaRPr sz="2600" dirty="0">
              <a:solidFill>
                <a:prstClr val="black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790871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Course consists of the following topics:</a:t>
            </a:r>
          </a:p>
          <a:p>
            <a:pPr lvl="1"/>
            <a:r>
              <a:rPr lang="en-US" dirty="0"/>
              <a:t>Memory Layout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b="1" dirty="0"/>
              <a:t>Call Stack</a:t>
            </a:r>
          </a:p>
          <a:p>
            <a:pPr lvl="1"/>
            <a:r>
              <a:rPr lang="en-US" dirty="0"/>
              <a:t>Data Segment</a:t>
            </a:r>
          </a:p>
          <a:p>
            <a:pPr lvl="1"/>
            <a:r>
              <a:rPr lang="en-US" dirty="0"/>
              <a:t>Heap</a:t>
            </a:r>
          </a:p>
          <a:p>
            <a:pPr lvl="1"/>
            <a:r>
              <a:rPr lang="en-US" dirty="0" err="1"/>
              <a:t>Rodata</a:t>
            </a:r>
            <a:r>
              <a:rPr lang="en-US" dirty="0"/>
              <a:t> segment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F92E-93BA-43C4-8E56-8DA26C08C66D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61841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Course consists of the following topics:</a:t>
            </a:r>
          </a:p>
          <a:p>
            <a:pPr lvl="1"/>
            <a:r>
              <a:rPr lang="en-US" dirty="0"/>
              <a:t>Memory Layout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Call Stack</a:t>
            </a:r>
          </a:p>
          <a:p>
            <a:pPr lvl="1"/>
            <a:r>
              <a:rPr lang="en-US" dirty="0"/>
              <a:t>Data Segment</a:t>
            </a:r>
          </a:p>
          <a:p>
            <a:pPr lvl="1"/>
            <a:r>
              <a:rPr lang="en-US" dirty="0"/>
              <a:t>Heap</a:t>
            </a:r>
          </a:p>
          <a:p>
            <a:pPr lvl="1"/>
            <a:r>
              <a:rPr lang="en-US" dirty="0" err="1"/>
              <a:t>Rodata</a:t>
            </a:r>
            <a:r>
              <a:rPr lang="en-US" dirty="0"/>
              <a:t> segment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F92E-93BA-43C4-8E56-8DA26C08C66D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3040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4525" y="152401"/>
            <a:ext cx="5392473" cy="625171"/>
          </a:xfrm>
          <a:prstGeom prst="rect">
            <a:avLst/>
          </a:prstGeom>
        </p:spPr>
        <p:txBody>
          <a:bodyPr vert="horz" wrap="square" lIns="0" tIns="952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5"/>
              </a:spcBef>
            </a:pPr>
            <a:r>
              <a:rPr spc="-4" dirty="0"/>
              <a:t>Call</a:t>
            </a:r>
            <a:r>
              <a:rPr spc="-68" dirty="0"/>
              <a:t> </a:t>
            </a:r>
            <a:r>
              <a:rPr spc="-8" dirty="0"/>
              <a:t>Stack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8853" y="1154367"/>
            <a:ext cx="7924800" cy="466935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050" marR="81439" fontAlgn="base">
              <a:lnSpc>
                <a:spcPct val="136900"/>
              </a:lnSpc>
              <a:spcBef>
                <a:spcPts val="75"/>
              </a:spcBef>
              <a:spcAft>
                <a:spcPct val="0"/>
              </a:spcAft>
              <a:buClr>
                <a:srgbClr val="9F4DA2"/>
              </a:buClr>
              <a:tabLst>
                <a:tab pos="201454" algn="l"/>
              </a:tabLst>
            </a:pPr>
            <a:r>
              <a:rPr sz="2600" spc="-8" dirty="0">
                <a:solidFill>
                  <a:prstClr val="black"/>
                </a:solidFill>
                <a:latin typeface="Georgia"/>
                <a:cs typeface="Georgia"/>
              </a:rPr>
              <a:t>Example: DrawSquare </a:t>
            </a:r>
            <a:r>
              <a:rPr sz="2600" spc="-4" dirty="0">
                <a:solidFill>
                  <a:prstClr val="black"/>
                </a:solidFill>
                <a:latin typeface="Georgia"/>
                <a:cs typeface="Georgia"/>
              </a:rPr>
              <a:t>called from </a:t>
            </a:r>
            <a:r>
              <a:rPr sz="2600" spc="-8" dirty="0">
                <a:solidFill>
                  <a:prstClr val="black"/>
                </a:solidFill>
                <a:latin typeface="Georgia"/>
                <a:cs typeface="Georgia"/>
              </a:rPr>
              <a:t>main()  </a:t>
            </a:r>
            <a:endParaRPr lang="en-US" sz="2600" spc="-8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9050" marR="81439" fontAlgn="base">
              <a:lnSpc>
                <a:spcPct val="136900"/>
              </a:lnSpc>
              <a:spcBef>
                <a:spcPts val="75"/>
              </a:spcBef>
              <a:spcAft>
                <a:spcPct val="0"/>
              </a:spcAft>
              <a:buClr>
                <a:srgbClr val="9F4DA2"/>
              </a:buClr>
              <a:tabLst>
                <a:tab pos="201454" algn="l"/>
              </a:tabLst>
            </a:pPr>
            <a:r>
              <a:rPr sz="2600" b="1" spc="-4" dirty="0">
                <a:solidFill>
                  <a:srgbClr val="CC0099"/>
                </a:solidFill>
                <a:latin typeface="Georgia"/>
                <a:cs typeface="Georgia"/>
              </a:rPr>
              <a:t>void</a:t>
            </a:r>
            <a:r>
              <a:rPr sz="2600" spc="-4" dirty="0">
                <a:solidFill>
                  <a:srgbClr val="CC0099"/>
                </a:solidFill>
                <a:latin typeface="Georgia"/>
                <a:cs typeface="Georgia"/>
              </a:rPr>
              <a:t> </a:t>
            </a:r>
            <a:r>
              <a:rPr sz="2600" b="1" spc="-8" dirty="0">
                <a:latin typeface="Georgia"/>
                <a:cs typeface="Georgia"/>
              </a:rPr>
              <a:t>DrawSquare</a:t>
            </a:r>
            <a:r>
              <a:rPr sz="2600" spc="-8" dirty="0">
                <a:latin typeface="Georgia"/>
                <a:cs typeface="Georgia"/>
              </a:rPr>
              <a:t>(</a:t>
            </a:r>
            <a:r>
              <a:rPr sz="2600" b="1" spc="-8" dirty="0">
                <a:solidFill>
                  <a:srgbClr val="CC0099"/>
                </a:solidFill>
                <a:latin typeface="Georgia"/>
                <a:cs typeface="Georgia"/>
              </a:rPr>
              <a:t>int</a:t>
            </a:r>
            <a:r>
              <a:rPr sz="2600" spc="-19" dirty="0">
                <a:latin typeface="Georgia"/>
                <a:cs typeface="Georgia"/>
              </a:rPr>
              <a:t> </a:t>
            </a:r>
            <a:r>
              <a:rPr sz="2600" spc="-8" dirty="0">
                <a:solidFill>
                  <a:prstClr val="black"/>
                </a:solidFill>
                <a:latin typeface="Georgia"/>
                <a:cs typeface="Georgia"/>
              </a:rPr>
              <a:t>i){</a:t>
            </a:r>
            <a:endParaRPr sz="26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574358" marR="3810" fontAlgn="base">
              <a:lnSpc>
                <a:spcPct val="128200"/>
              </a:lnSpc>
              <a:spcBef>
                <a:spcPts val="217"/>
              </a:spcBef>
              <a:spcAft>
                <a:spcPct val="0"/>
              </a:spcAft>
            </a:pPr>
            <a:r>
              <a:rPr sz="2600" b="1" spc="-4" dirty="0">
                <a:solidFill>
                  <a:srgbClr val="CC0099"/>
                </a:solidFill>
                <a:latin typeface="Georgia"/>
                <a:cs typeface="Georgia"/>
              </a:rPr>
              <a:t>int</a:t>
            </a:r>
            <a:r>
              <a:rPr sz="2600" spc="-4" dirty="0">
                <a:solidFill>
                  <a:srgbClr val="CC0099"/>
                </a:solidFill>
                <a:latin typeface="Georgia"/>
                <a:cs typeface="Georgia"/>
              </a:rPr>
              <a:t> </a:t>
            </a:r>
            <a:r>
              <a:rPr sz="2600" spc="-8" dirty="0">
                <a:solidFill>
                  <a:prstClr val="black"/>
                </a:solidFill>
                <a:latin typeface="Georgia"/>
                <a:cs typeface="Georgia"/>
              </a:rPr>
              <a:t>start, </a:t>
            </a:r>
            <a:r>
              <a:rPr sz="2600" spc="-4" dirty="0">
                <a:solidFill>
                  <a:prstClr val="black"/>
                </a:solidFill>
                <a:latin typeface="Georgia"/>
                <a:cs typeface="Georgia"/>
              </a:rPr>
              <a:t>end, …. </a:t>
            </a:r>
            <a:r>
              <a:rPr sz="2600" b="1" spc="-4" dirty="0">
                <a:solidFill>
                  <a:srgbClr val="00B050"/>
                </a:solidFill>
                <a:latin typeface="Georgia"/>
                <a:cs typeface="Georgia"/>
              </a:rPr>
              <a:t>//other local </a:t>
            </a:r>
            <a:r>
              <a:rPr sz="2600" b="1" spc="-8" dirty="0">
                <a:solidFill>
                  <a:srgbClr val="00B050"/>
                </a:solidFill>
                <a:latin typeface="Georgia"/>
                <a:cs typeface="Georgia"/>
              </a:rPr>
              <a:t>variables  </a:t>
            </a:r>
            <a:r>
              <a:rPr sz="2600" spc="-8" dirty="0">
                <a:solidFill>
                  <a:srgbClr val="3333CC"/>
                </a:solidFill>
                <a:latin typeface="Georgia"/>
                <a:cs typeface="Georgia"/>
              </a:rPr>
              <a:t>DrawLine</a:t>
            </a:r>
            <a:r>
              <a:rPr sz="2600" spc="-8" dirty="0">
                <a:solidFill>
                  <a:prstClr val="black"/>
                </a:solidFill>
                <a:latin typeface="Georgia"/>
                <a:cs typeface="Georgia"/>
              </a:rPr>
              <a:t>(start,</a:t>
            </a:r>
            <a:r>
              <a:rPr sz="2600" spc="-11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r>
              <a:rPr sz="2600" spc="-8" dirty="0">
                <a:solidFill>
                  <a:prstClr val="black"/>
                </a:solidFill>
                <a:latin typeface="Georgia"/>
                <a:cs typeface="Georgia"/>
              </a:rPr>
              <a:t>end);</a:t>
            </a:r>
            <a:endParaRPr sz="26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200978" fontAlgn="base">
              <a:spcBef>
                <a:spcPts val="720"/>
              </a:spcBef>
              <a:spcAft>
                <a:spcPct val="0"/>
              </a:spcAft>
            </a:pPr>
            <a:r>
              <a:rPr sz="2600" dirty="0">
                <a:solidFill>
                  <a:prstClr val="black"/>
                </a:solidFill>
                <a:latin typeface="Georgia"/>
                <a:cs typeface="Georgia"/>
              </a:rPr>
              <a:t>}</a:t>
            </a:r>
          </a:p>
          <a:p>
            <a:pPr marL="200978" fontAlgn="base">
              <a:spcBef>
                <a:spcPts val="923"/>
              </a:spcBef>
              <a:spcAft>
                <a:spcPct val="0"/>
              </a:spcAft>
            </a:pPr>
            <a:r>
              <a:rPr sz="2600" b="1" spc="-4" dirty="0">
                <a:solidFill>
                  <a:srgbClr val="CC0099"/>
                </a:solidFill>
                <a:latin typeface="Georgia"/>
                <a:cs typeface="Georgia"/>
              </a:rPr>
              <a:t>void</a:t>
            </a:r>
            <a:r>
              <a:rPr sz="2600" spc="-4" dirty="0">
                <a:solidFill>
                  <a:srgbClr val="CC0099"/>
                </a:solidFill>
                <a:latin typeface="Georgia"/>
                <a:cs typeface="Georgia"/>
              </a:rPr>
              <a:t> </a:t>
            </a:r>
            <a:r>
              <a:rPr sz="2600" b="1" spc="-8" dirty="0">
                <a:solidFill>
                  <a:prstClr val="black"/>
                </a:solidFill>
                <a:latin typeface="Georgia"/>
                <a:cs typeface="Georgia"/>
              </a:rPr>
              <a:t>DrawLine</a:t>
            </a:r>
            <a:r>
              <a:rPr sz="2600" spc="-8" dirty="0">
                <a:solidFill>
                  <a:prstClr val="black"/>
                </a:solidFill>
                <a:latin typeface="Georgia"/>
                <a:cs typeface="Georgia"/>
              </a:rPr>
              <a:t>(</a:t>
            </a:r>
            <a:r>
              <a:rPr sz="2600" b="1" spc="-8" dirty="0">
                <a:solidFill>
                  <a:srgbClr val="CC0099"/>
                </a:solidFill>
                <a:latin typeface="Georgia"/>
                <a:cs typeface="Georgia"/>
              </a:rPr>
              <a:t>int</a:t>
            </a:r>
            <a:r>
              <a:rPr sz="2600" spc="-8" dirty="0">
                <a:solidFill>
                  <a:prstClr val="black"/>
                </a:solidFill>
                <a:latin typeface="Georgia"/>
                <a:cs typeface="Georgia"/>
              </a:rPr>
              <a:t> start, </a:t>
            </a:r>
            <a:r>
              <a:rPr sz="2600" b="1" spc="-4" dirty="0">
                <a:solidFill>
                  <a:srgbClr val="CC0099"/>
                </a:solidFill>
                <a:latin typeface="Georgia"/>
                <a:cs typeface="Georgia"/>
              </a:rPr>
              <a:t>int</a:t>
            </a:r>
            <a:r>
              <a:rPr sz="2600" spc="-19" dirty="0">
                <a:solidFill>
                  <a:srgbClr val="CC0099"/>
                </a:solidFill>
                <a:latin typeface="Georgia"/>
                <a:cs typeface="Georgia"/>
              </a:rPr>
              <a:t> </a:t>
            </a:r>
            <a:r>
              <a:rPr sz="2600" spc="-4" dirty="0">
                <a:solidFill>
                  <a:prstClr val="black"/>
                </a:solidFill>
                <a:latin typeface="Georgia"/>
                <a:cs typeface="Georgia"/>
              </a:rPr>
              <a:t>end){</a:t>
            </a:r>
            <a:endParaRPr sz="26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574358" fontAlgn="base">
              <a:spcBef>
                <a:spcPts val="930"/>
              </a:spcBef>
              <a:spcAft>
                <a:spcPct val="0"/>
              </a:spcAft>
            </a:pPr>
            <a:r>
              <a:rPr sz="2600" b="1" spc="-4" dirty="0">
                <a:solidFill>
                  <a:srgbClr val="00B050"/>
                </a:solidFill>
                <a:latin typeface="Georgia"/>
                <a:cs typeface="Georgia"/>
              </a:rPr>
              <a:t>//local</a:t>
            </a:r>
            <a:r>
              <a:rPr sz="2600" b="1" spc="-8" dirty="0">
                <a:solidFill>
                  <a:srgbClr val="00B050"/>
                </a:solidFill>
                <a:latin typeface="Georgia"/>
                <a:cs typeface="Georgia"/>
              </a:rPr>
              <a:t> variables</a:t>
            </a:r>
            <a:endParaRPr sz="2600" b="1" dirty="0">
              <a:solidFill>
                <a:srgbClr val="00B050"/>
              </a:solidFill>
              <a:latin typeface="Georgia"/>
              <a:cs typeface="Georgia"/>
            </a:endParaRPr>
          </a:p>
          <a:p>
            <a:pPr marL="574358" fontAlgn="base">
              <a:spcBef>
                <a:spcPts val="720"/>
              </a:spcBef>
              <a:spcAft>
                <a:spcPct val="0"/>
              </a:spcAft>
            </a:pPr>
            <a:r>
              <a:rPr sz="2600" spc="-4" dirty="0">
                <a:solidFill>
                  <a:prstClr val="black"/>
                </a:solidFill>
                <a:latin typeface="Georgia"/>
                <a:cs typeface="Georgia"/>
              </a:rPr>
              <a:t>...</a:t>
            </a:r>
            <a:endParaRPr sz="26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200978" fontAlgn="base">
              <a:spcBef>
                <a:spcPts val="713"/>
              </a:spcBef>
              <a:spcAft>
                <a:spcPct val="0"/>
              </a:spcAft>
            </a:pPr>
            <a:r>
              <a:rPr sz="2600" dirty="0">
                <a:solidFill>
                  <a:prstClr val="black"/>
                </a:solidFill>
                <a:latin typeface="Georgia"/>
                <a:cs typeface="Georgi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8663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69943" y="1524001"/>
            <a:ext cx="1827848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fontAlgn="base">
              <a:spcBef>
                <a:spcPts val="75"/>
              </a:spcBef>
              <a:spcAft>
                <a:spcPct val="0"/>
              </a:spcAft>
            </a:pPr>
            <a:r>
              <a:rPr spc="-8" dirty="0">
                <a:solidFill>
                  <a:srgbClr val="3B3B3B"/>
                </a:solidFill>
                <a:latin typeface="Arial"/>
                <a:cs typeface="Arial"/>
              </a:rPr>
              <a:t>Lower</a:t>
            </a:r>
            <a:r>
              <a:rPr spc="-38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3B3B3B"/>
                </a:solidFill>
                <a:latin typeface="Arial"/>
                <a:cs typeface="Arial"/>
              </a:rPr>
              <a:t>address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3582" y="152401"/>
            <a:ext cx="8768118" cy="625171"/>
          </a:xfrm>
          <a:prstGeom prst="rect">
            <a:avLst/>
          </a:prstGeom>
        </p:spPr>
        <p:txBody>
          <a:bodyPr vert="horz" wrap="square" lIns="0" tIns="952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5"/>
              </a:spcBef>
            </a:pPr>
            <a:r>
              <a:rPr spc="-4" dirty="0"/>
              <a:t>Call</a:t>
            </a:r>
            <a:r>
              <a:rPr spc="-68" dirty="0"/>
              <a:t> </a:t>
            </a:r>
            <a:r>
              <a:rPr spc="-8" dirty="0"/>
              <a:t>Stack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90486" y="1143001"/>
            <a:ext cx="6932294" cy="4651627"/>
          </a:xfrm>
          <a:prstGeom prst="rect">
            <a:avLst/>
          </a:prstGeom>
        </p:spPr>
        <p:txBody>
          <a:bodyPr vert="horz" wrap="square" lIns="0" tIns="138589" rIns="0" bIns="0" rtlCol="0">
            <a:spAutoFit/>
          </a:bodyPr>
          <a:lstStyle/>
          <a:p>
            <a:pPr marL="9050" fontAlgn="base">
              <a:spcBef>
                <a:spcPts val="1091"/>
              </a:spcBef>
              <a:spcAft>
                <a:spcPct val="0"/>
              </a:spcAft>
              <a:buClr>
                <a:srgbClr val="9F4DA2"/>
              </a:buClr>
              <a:tabLst>
                <a:tab pos="201454" algn="l"/>
              </a:tabLst>
            </a:pPr>
            <a:r>
              <a:rPr sz="2600" spc="-8" dirty="0">
                <a:solidFill>
                  <a:prstClr val="black"/>
                </a:solidFill>
                <a:latin typeface="Georgia" panose="02040502050405020303" pitchFamily="18" charset="0"/>
                <a:cs typeface="Georgia"/>
              </a:rPr>
              <a:t>Example:</a:t>
            </a:r>
            <a:endParaRPr sz="2600" dirty="0">
              <a:solidFill>
                <a:prstClr val="black"/>
              </a:solidFill>
              <a:latin typeface="Georgia" panose="02040502050405020303" pitchFamily="18" charset="0"/>
              <a:cs typeface="Georgia"/>
            </a:endParaRPr>
          </a:p>
          <a:p>
            <a:pPr marL="9050" marR="81439" fontAlgn="base">
              <a:lnSpc>
                <a:spcPct val="136900"/>
              </a:lnSpc>
              <a:spcBef>
                <a:spcPts val="75"/>
              </a:spcBef>
              <a:spcAft>
                <a:spcPct val="0"/>
              </a:spcAft>
              <a:buClr>
                <a:srgbClr val="9F4DA2"/>
              </a:buClr>
              <a:tabLst>
                <a:tab pos="201454" algn="l"/>
              </a:tabLst>
            </a:pPr>
            <a:r>
              <a:rPr lang="en-US" sz="2600" b="1" spc="-4" dirty="0">
                <a:solidFill>
                  <a:srgbClr val="CC0099"/>
                </a:solidFill>
                <a:latin typeface="Georgia"/>
                <a:cs typeface="Georgia"/>
              </a:rPr>
              <a:t>void</a:t>
            </a:r>
            <a:r>
              <a:rPr lang="en-US" sz="2600" spc="-4" dirty="0">
                <a:solidFill>
                  <a:srgbClr val="CC0099"/>
                </a:solidFill>
                <a:latin typeface="Georgia"/>
                <a:cs typeface="Georgia"/>
              </a:rPr>
              <a:t> </a:t>
            </a:r>
            <a:r>
              <a:rPr lang="en-US" sz="2600" b="1" spc="-8" dirty="0" err="1">
                <a:latin typeface="Georgia"/>
                <a:cs typeface="Georgia"/>
              </a:rPr>
              <a:t>DrawSquare</a:t>
            </a:r>
            <a:r>
              <a:rPr lang="en-US" sz="2600" spc="-8" dirty="0">
                <a:latin typeface="Georgia"/>
                <a:cs typeface="Georgia"/>
              </a:rPr>
              <a:t>(</a:t>
            </a:r>
            <a:r>
              <a:rPr lang="en-US" sz="2600" b="1" spc="-8" dirty="0" err="1">
                <a:solidFill>
                  <a:srgbClr val="CC0099"/>
                </a:solidFill>
                <a:latin typeface="Georgia"/>
                <a:cs typeface="Georgia"/>
              </a:rPr>
              <a:t>int</a:t>
            </a:r>
            <a:r>
              <a:rPr lang="en-US" sz="2600" spc="-19" dirty="0">
                <a:latin typeface="Georgia"/>
                <a:cs typeface="Georgia"/>
              </a:rPr>
              <a:t> </a:t>
            </a:r>
            <a:r>
              <a:rPr lang="en-US" sz="2600" spc="-8" dirty="0" err="1">
                <a:solidFill>
                  <a:prstClr val="black"/>
                </a:solidFill>
                <a:latin typeface="Georgia"/>
                <a:cs typeface="Georgia"/>
              </a:rPr>
              <a:t>i</a:t>
            </a:r>
            <a:r>
              <a:rPr lang="en-US" sz="2600" spc="-8" dirty="0">
                <a:solidFill>
                  <a:prstClr val="black"/>
                </a:solidFill>
                <a:latin typeface="Georgia"/>
                <a:cs typeface="Georgia"/>
              </a:rPr>
              <a:t>){</a:t>
            </a:r>
            <a:endParaRPr lang="en-US" sz="26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574358" marR="3810" fontAlgn="base">
              <a:lnSpc>
                <a:spcPct val="128200"/>
              </a:lnSpc>
              <a:spcBef>
                <a:spcPts val="217"/>
              </a:spcBef>
              <a:spcAft>
                <a:spcPct val="0"/>
              </a:spcAft>
            </a:pPr>
            <a:r>
              <a:rPr lang="en-US" sz="2600" b="1" spc="-4" dirty="0" err="1">
                <a:solidFill>
                  <a:srgbClr val="CC0099"/>
                </a:solidFill>
                <a:latin typeface="Georgia"/>
                <a:cs typeface="Georgia"/>
              </a:rPr>
              <a:t>int</a:t>
            </a:r>
            <a:r>
              <a:rPr lang="en-US" sz="2600" spc="-4" dirty="0">
                <a:solidFill>
                  <a:srgbClr val="CC0099"/>
                </a:solidFill>
                <a:latin typeface="Georgia"/>
                <a:cs typeface="Georgia"/>
              </a:rPr>
              <a:t> </a:t>
            </a:r>
            <a:r>
              <a:rPr lang="en-US" sz="2600" spc="-8" dirty="0">
                <a:solidFill>
                  <a:prstClr val="black"/>
                </a:solidFill>
                <a:latin typeface="Georgia"/>
                <a:cs typeface="Georgia"/>
              </a:rPr>
              <a:t>start, </a:t>
            </a:r>
            <a:r>
              <a:rPr lang="en-US" sz="2600" spc="-4" dirty="0">
                <a:solidFill>
                  <a:prstClr val="black"/>
                </a:solidFill>
                <a:latin typeface="Georgia"/>
                <a:cs typeface="Georgia"/>
              </a:rPr>
              <a:t>end, …. </a:t>
            </a:r>
            <a:r>
              <a:rPr lang="en-US" sz="2600" b="1" spc="-4" dirty="0">
                <a:solidFill>
                  <a:srgbClr val="00B050"/>
                </a:solidFill>
                <a:latin typeface="Georgia"/>
                <a:cs typeface="Georgia"/>
              </a:rPr>
              <a:t>//other local </a:t>
            </a:r>
            <a:r>
              <a:rPr lang="en-US" sz="2600" b="1" spc="-8" dirty="0">
                <a:solidFill>
                  <a:srgbClr val="00B050"/>
                </a:solidFill>
                <a:latin typeface="Georgia"/>
                <a:cs typeface="Georgia"/>
              </a:rPr>
              <a:t>variables  </a:t>
            </a:r>
            <a:r>
              <a:rPr lang="en-US" sz="2600" spc="-8" dirty="0" err="1">
                <a:solidFill>
                  <a:srgbClr val="3333CC"/>
                </a:solidFill>
                <a:latin typeface="Georgia"/>
                <a:cs typeface="Georgia"/>
              </a:rPr>
              <a:t>DrawLine</a:t>
            </a:r>
            <a:r>
              <a:rPr lang="en-US" sz="2600" spc="-8" dirty="0">
                <a:solidFill>
                  <a:prstClr val="black"/>
                </a:solidFill>
                <a:latin typeface="Georgia"/>
                <a:cs typeface="Georgia"/>
              </a:rPr>
              <a:t>(start,</a:t>
            </a:r>
            <a:r>
              <a:rPr lang="en-US" sz="2600" spc="-11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r>
              <a:rPr lang="en-US" sz="2600" spc="-8" dirty="0">
                <a:solidFill>
                  <a:prstClr val="black"/>
                </a:solidFill>
                <a:latin typeface="Georgia"/>
                <a:cs typeface="Georgia"/>
              </a:rPr>
              <a:t>end);</a:t>
            </a:r>
            <a:endParaRPr lang="en-US" sz="26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200978" fontAlgn="base">
              <a:spcBef>
                <a:spcPts val="720"/>
              </a:spcBef>
              <a:spcAft>
                <a:spcPct val="0"/>
              </a:spcAft>
            </a:pPr>
            <a:r>
              <a:rPr lang="en-US" sz="2600" dirty="0">
                <a:solidFill>
                  <a:prstClr val="black"/>
                </a:solidFill>
                <a:latin typeface="Georgia"/>
                <a:cs typeface="Georgia"/>
              </a:rPr>
              <a:t>}</a:t>
            </a:r>
          </a:p>
          <a:p>
            <a:pPr marL="200978" fontAlgn="base">
              <a:spcBef>
                <a:spcPts val="923"/>
              </a:spcBef>
              <a:spcAft>
                <a:spcPct val="0"/>
              </a:spcAft>
            </a:pPr>
            <a:r>
              <a:rPr lang="en-US" sz="2600" b="1" spc="-4" dirty="0">
                <a:solidFill>
                  <a:srgbClr val="CC0099"/>
                </a:solidFill>
                <a:latin typeface="Georgia"/>
                <a:cs typeface="Georgia"/>
              </a:rPr>
              <a:t>void</a:t>
            </a:r>
            <a:r>
              <a:rPr lang="en-US" sz="2600" spc="-4" dirty="0">
                <a:solidFill>
                  <a:srgbClr val="CC0099"/>
                </a:solidFill>
                <a:latin typeface="Georgia"/>
                <a:cs typeface="Georgia"/>
              </a:rPr>
              <a:t> </a:t>
            </a:r>
            <a:r>
              <a:rPr lang="en-US" sz="2600" b="1" spc="-8" dirty="0" err="1">
                <a:solidFill>
                  <a:prstClr val="black"/>
                </a:solidFill>
                <a:latin typeface="Georgia"/>
                <a:cs typeface="Georgia"/>
              </a:rPr>
              <a:t>DrawLine</a:t>
            </a:r>
            <a:r>
              <a:rPr lang="en-US" sz="2600" spc="-8" dirty="0">
                <a:solidFill>
                  <a:prstClr val="black"/>
                </a:solidFill>
                <a:latin typeface="Georgia"/>
                <a:cs typeface="Georgia"/>
              </a:rPr>
              <a:t>(</a:t>
            </a:r>
            <a:r>
              <a:rPr lang="en-US" sz="2600" b="1" spc="-8" dirty="0" err="1">
                <a:solidFill>
                  <a:srgbClr val="CC0099"/>
                </a:solidFill>
                <a:latin typeface="Georgia"/>
                <a:cs typeface="Georgia"/>
              </a:rPr>
              <a:t>int</a:t>
            </a:r>
            <a:r>
              <a:rPr lang="en-US" sz="2600" spc="-8" dirty="0">
                <a:solidFill>
                  <a:prstClr val="black"/>
                </a:solidFill>
                <a:latin typeface="Georgia"/>
                <a:cs typeface="Georgia"/>
              </a:rPr>
              <a:t> start, </a:t>
            </a:r>
            <a:r>
              <a:rPr lang="en-US" sz="2600" b="1" spc="-4" dirty="0" err="1">
                <a:solidFill>
                  <a:srgbClr val="CC0099"/>
                </a:solidFill>
                <a:latin typeface="Georgia"/>
                <a:cs typeface="Georgia"/>
              </a:rPr>
              <a:t>int</a:t>
            </a:r>
            <a:r>
              <a:rPr lang="en-US" sz="2600" spc="-19" dirty="0">
                <a:solidFill>
                  <a:srgbClr val="CC0099"/>
                </a:solidFill>
                <a:latin typeface="Georgia"/>
                <a:cs typeface="Georgia"/>
              </a:rPr>
              <a:t> </a:t>
            </a:r>
            <a:r>
              <a:rPr lang="en-US" sz="2600" spc="-4" dirty="0">
                <a:solidFill>
                  <a:prstClr val="black"/>
                </a:solidFill>
                <a:latin typeface="Georgia"/>
                <a:cs typeface="Georgia"/>
              </a:rPr>
              <a:t>end){</a:t>
            </a:r>
            <a:endParaRPr lang="en-US" sz="26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574358" fontAlgn="base">
              <a:spcBef>
                <a:spcPts val="930"/>
              </a:spcBef>
              <a:spcAft>
                <a:spcPct val="0"/>
              </a:spcAft>
            </a:pPr>
            <a:r>
              <a:rPr lang="en-US" sz="2600" b="1" spc="-4" dirty="0">
                <a:solidFill>
                  <a:srgbClr val="00B050"/>
                </a:solidFill>
                <a:latin typeface="Georgia"/>
                <a:cs typeface="Georgia"/>
              </a:rPr>
              <a:t>//local</a:t>
            </a:r>
            <a:r>
              <a:rPr lang="en-US" sz="2600" b="1" spc="-8" dirty="0">
                <a:solidFill>
                  <a:srgbClr val="00B050"/>
                </a:solidFill>
                <a:latin typeface="Georgia"/>
                <a:cs typeface="Georgia"/>
              </a:rPr>
              <a:t> variables</a:t>
            </a:r>
            <a:endParaRPr lang="en-US" sz="2600" b="1" dirty="0">
              <a:solidFill>
                <a:srgbClr val="00B050"/>
              </a:solidFill>
              <a:latin typeface="Georgia"/>
              <a:cs typeface="Georgia"/>
            </a:endParaRPr>
          </a:p>
          <a:p>
            <a:pPr marL="574358" fontAlgn="base">
              <a:spcBef>
                <a:spcPts val="720"/>
              </a:spcBef>
              <a:spcAft>
                <a:spcPct val="0"/>
              </a:spcAft>
            </a:pPr>
            <a:r>
              <a:rPr lang="en-US" sz="2600" spc="-4" dirty="0">
                <a:solidFill>
                  <a:prstClr val="black"/>
                </a:solidFill>
                <a:latin typeface="Georgia"/>
                <a:cs typeface="Georgia"/>
              </a:rPr>
              <a:t>...</a:t>
            </a:r>
            <a:endParaRPr lang="en-US" sz="26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200978" fontAlgn="base">
              <a:spcBef>
                <a:spcPts val="713"/>
              </a:spcBef>
              <a:spcAft>
                <a:spcPct val="0"/>
              </a:spcAft>
            </a:pPr>
            <a:r>
              <a:rPr lang="en-US" sz="2600" dirty="0">
                <a:solidFill>
                  <a:prstClr val="black"/>
                </a:solidFill>
                <a:latin typeface="Georgia"/>
                <a:cs typeface="Georgia"/>
              </a:rPr>
              <a:t>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93682" y="4968609"/>
            <a:ext cx="1950960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fontAlgn="base">
              <a:spcBef>
                <a:spcPts val="75"/>
              </a:spcBef>
              <a:spcAft>
                <a:spcPct val="0"/>
              </a:spcAft>
            </a:pPr>
            <a:r>
              <a:rPr spc="-53" dirty="0">
                <a:solidFill>
                  <a:srgbClr val="3B3B3B"/>
                </a:solidFill>
                <a:latin typeface="Arial"/>
                <a:cs typeface="Arial"/>
              </a:rPr>
              <a:t>Top </a:t>
            </a:r>
            <a:r>
              <a:rPr spc="-8" dirty="0">
                <a:solidFill>
                  <a:srgbClr val="3B3B3B"/>
                </a:solidFill>
                <a:latin typeface="Arial"/>
                <a:cs typeface="Arial"/>
              </a:rPr>
              <a:t>of</a:t>
            </a:r>
            <a:r>
              <a:rPr spc="-4" dirty="0">
                <a:solidFill>
                  <a:srgbClr val="3B3B3B"/>
                </a:solidFill>
                <a:latin typeface="Arial"/>
                <a:cs typeface="Arial"/>
              </a:rPr>
              <a:t> Stack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80890" y="5403753"/>
            <a:ext cx="2278266" cy="718466"/>
          </a:xfrm>
          <a:prstGeom prst="rect">
            <a:avLst/>
          </a:prstGeom>
          <a:solidFill>
            <a:srgbClr val="006B6B"/>
          </a:solidFill>
          <a:ln w="3175">
            <a:solidFill>
              <a:srgbClr val="808080"/>
            </a:solidFill>
          </a:ln>
        </p:spPr>
        <p:txBody>
          <a:bodyPr vert="horz" wrap="square" lIns="0" tIns="162878" rIns="0" bIns="0" rtlCol="0">
            <a:spAutoFit/>
          </a:bodyPr>
          <a:lstStyle/>
          <a:p>
            <a:pPr marL="414814" fontAlgn="base">
              <a:spcBef>
                <a:spcPts val="1283"/>
              </a:spcBef>
              <a:spcAft>
                <a:spcPct val="0"/>
              </a:spcAft>
            </a:pPr>
            <a:r>
              <a:rPr spc="-8" dirty="0">
                <a:solidFill>
                  <a:srgbClr val="3B3B3B"/>
                </a:solidFill>
                <a:latin typeface="Arial"/>
                <a:cs typeface="Arial"/>
              </a:rPr>
              <a:t>Higher</a:t>
            </a:r>
            <a:r>
              <a:rPr spc="-11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3B3B3B"/>
                </a:solidFill>
                <a:latin typeface="Arial"/>
                <a:cs typeface="Arial"/>
              </a:rPr>
              <a:t>address</a:t>
            </a:r>
            <a:br>
              <a:rPr lang="en-US" dirty="0">
                <a:solidFill>
                  <a:prstClr val="black"/>
                </a:solidFill>
                <a:latin typeface="Arial"/>
                <a:cs typeface="Arial"/>
              </a:rPr>
            </a:br>
            <a:endParaRPr lang="en-US" spc="-8" dirty="0">
              <a:solidFill>
                <a:srgbClr val="3B3B3B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2435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91401" y="4706217"/>
          <a:ext cx="2731283" cy="13495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1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94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14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int </a:t>
                      </a:r>
                      <a:r>
                        <a:rPr sz="14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i </a:t>
                      </a:r>
                      <a:r>
                        <a:rPr sz="14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(DrawSquare</a:t>
                      </a:r>
                      <a:r>
                        <a:rPr sz="1400" spc="-3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arg)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  <a:solidFill>
                      <a:srgbClr val="CF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0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14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Higher</a:t>
                      </a:r>
                      <a:r>
                        <a:rPr sz="14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address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  <a:solidFill>
                      <a:srgbClr val="006B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9524048" y="857251"/>
            <a:ext cx="953" cy="230505"/>
          </a:xfrm>
          <a:custGeom>
            <a:avLst/>
            <a:gdLst/>
            <a:ahLst/>
            <a:cxnLst/>
            <a:rect l="l" t="t" r="r" b="b"/>
            <a:pathLst>
              <a:path w="1270" h="307340">
                <a:moveTo>
                  <a:pt x="0" y="307340"/>
                </a:moveTo>
                <a:lnTo>
                  <a:pt x="1270" y="307340"/>
                </a:lnTo>
                <a:lnTo>
                  <a:pt x="1270" y="0"/>
                </a:lnTo>
                <a:lnTo>
                  <a:pt x="0" y="0"/>
                </a:lnTo>
                <a:lnTo>
                  <a:pt x="0" y="307340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24048" y="1087755"/>
            <a:ext cx="953" cy="6858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524048" y="1126808"/>
            <a:ext cx="953" cy="54293"/>
          </a:xfrm>
          <a:custGeom>
            <a:avLst/>
            <a:gdLst/>
            <a:ahLst/>
            <a:cxnLst/>
            <a:rect l="l" t="t" r="r" b="b"/>
            <a:pathLst>
              <a:path w="1270" h="72390">
                <a:moveTo>
                  <a:pt x="0" y="72389"/>
                </a:moveTo>
                <a:lnTo>
                  <a:pt x="1270" y="72389"/>
                </a:lnTo>
                <a:lnTo>
                  <a:pt x="1270" y="0"/>
                </a:lnTo>
                <a:lnTo>
                  <a:pt x="0" y="0"/>
                </a:lnTo>
                <a:lnTo>
                  <a:pt x="0" y="72389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524048" y="1181101"/>
            <a:ext cx="953" cy="135255"/>
          </a:xfrm>
          <a:custGeom>
            <a:avLst/>
            <a:gdLst/>
            <a:ahLst/>
            <a:cxnLst/>
            <a:rect l="l" t="t" r="r" b="b"/>
            <a:pathLst>
              <a:path w="1270" h="180340">
                <a:moveTo>
                  <a:pt x="0" y="180339"/>
                </a:moveTo>
                <a:lnTo>
                  <a:pt x="1270" y="180339"/>
                </a:lnTo>
                <a:lnTo>
                  <a:pt x="1270" y="0"/>
                </a:lnTo>
                <a:lnTo>
                  <a:pt x="0" y="0"/>
                </a:lnTo>
                <a:lnTo>
                  <a:pt x="0" y="180339"/>
                </a:lnTo>
                <a:close/>
              </a:path>
            </a:pathLst>
          </a:custGeom>
          <a:solidFill>
            <a:srgbClr val="438085">
              <a:alpha val="50000"/>
            </a:srgbClr>
          </a:solidFill>
        </p:spPr>
        <p:txBody>
          <a:bodyPr wrap="square" lIns="0" tIns="0" rIns="0" bIns="0" rtlCol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322117" y="857250"/>
            <a:ext cx="120968" cy="464820"/>
            <a:chOff x="8873490" y="0"/>
            <a:chExt cx="161290" cy="619760"/>
          </a:xfrm>
        </p:grpSpPr>
        <p:sp>
          <p:nvSpPr>
            <p:cNvPr id="15" name="object 15"/>
            <p:cNvSpPr/>
            <p:nvPr/>
          </p:nvSpPr>
          <p:spPr>
            <a:xfrm>
              <a:off x="9025890" y="1270"/>
              <a:ext cx="8890" cy="618490"/>
            </a:xfrm>
            <a:custGeom>
              <a:avLst/>
              <a:gdLst/>
              <a:ahLst/>
              <a:cxnLst/>
              <a:rect l="l" t="t" r="r" b="b"/>
              <a:pathLst>
                <a:path w="8890" h="618490">
                  <a:moveTo>
                    <a:pt x="0" y="0"/>
                  </a:moveTo>
                  <a:lnTo>
                    <a:pt x="8889" y="0"/>
                  </a:lnTo>
                  <a:lnTo>
                    <a:pt x="8889" y="618489"/>
                  </a:lnTo>
                  <a:lnTo>
                    <a:pt x="0" y="618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8975090" y="127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27939" y="0"/>
                  </a:lnTo>
                  <a:lnTo>
                    <a:pt x="27939" y="618489"/>
                  </a:lnTo>
                  <a:lnTo>
                    <a:pt x="0" y="618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8915400" y="0"/>
              <a:ext cx="54610" cy="585470"/>
            </a:xfrm>
            <a:custGeom>
              <a:avLst/>
              <a:gdLst/>
              <a:ahLst/>
              <a:cxnLst/>
              <a:rect l="l" t="t" r="r" b="b"/>
              <a:pathLst>
                <a:path w="54609" h="585470">
                  <a:moveTo>
                    <a:pt x="0" y="0"/>
                  </a:moveTo>
                  <a:lnTo>
                    <a:pt x="54610" y="0"/>
                  </a:lnTo>
                  <a:lnTo>
                    <a:pt x="54610" y="585470"/>
                  </a:lnTo>
                  <a:lnTo>
                    <a:pt x="0" y="5854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8873490" y="0"/>
              <a:ext cx="8890" cy="585470"/>
            </a:xfrm>
            <a:custGeom>
              <a:avLst/>
              <a:gdLst/>
              <a:ahLst/>
              <a:cxnLst/>
              <a:rect l="l" t="t" r="r" b="b"/>
              <a:pathLst>
                <a:path w="8890" h="585470">
                  <a:moveTo>
                    <a:pt x="0" y="0"/>
                  </a:moveTo>
                  <a:lnTo>
                    <a:pt x="8890" y="0"/>
                  </a:lnTo>
                  <a:lnTo>
                    <a:pt x="8890" y="585470"/>
                  </a:lnTo>
                  <a:lnTo>
                    <a:pt x="0" y="5854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30999"/>
              </a:srgbClr>
            </a:solidFill>
          </p:spPr>
          <p:txBody>
            <a:bodyPr wrap="square" lIns="0" tIns="0" rIns="0" bIns="0" rtlCol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777117" y="1447801"/>
            <a:ext cx="1599248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fontAlgn="base">
              <a:spcBef>
                <a:spcPts val="75"/>
              </a:spcBef>
              <a:spcAft>
                <a:spcPct val="0"/>
              </a:spcAft>
            </a:pPr>
            <a:r>
              <a:rPr spc="-8" dirty="0">
                <a:solidFill>
                  <a:srgbClr val="3B3B3B"/>
                </a:solidFill>
                <a:latin typeface="Arial"/>
                <a:cs typeface="Arial"/>
              </a:rPr>
              <a:t>Lower</a:t>
            </a:r>
            <a:r>
              <a:rPr spc="-38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3B3B3B"/>
                </a:solidFill>
                <a:latin typeface="Arial"/>
                <a:cs typeface="Arial"/>
              </a:rPr>
              <a:t>address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996287" y="174384"/>
            <a:ext cx="8204377" cy="625171"/>
          </a:xfrm>
          <a:prstGeom prst="rect">
            <a:avLst/>
          </a:prstGeom>
        </p:spPr>
        <p:txBody>
          <a:bodyPr vert="horz" wrap="square" lIns="0" tIns="952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5"/>
              </a:spcBef>
            </a:pPr>
            <a:r>
              <a:rPr spc="-4" dirty="0"/>
              <a:t>Call</a:t>
            </a:r>
            <a:r>
              <a:rPr spc="-68" dirty="0"/>
              <a:t> </a:t>
            </a:r>
            <a:r>
              <a:rPr spc="-8" dirty="0"/>
              <a:t>Stack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392073" y="1122046"/>
            <a:ext cx="5770728" cy="4671439"/>
          </a:xfrm>
          <a:prstGeom prst="rect">
            <a:avLst/>
          </a:prstGeom>
        </p:spPr>
        <p:txBody>
          <a:bodyPr vert="horz" wrap="square" lIns="0" tIns="138589" rIns="0" bIns="0" rtlCol="0">
            <a:spAutoFit/>
          </a:bodyPr>
          <a:lstStyle/>
          <a:p>
            <a:pPr marL="9050" fontAlgn="base">
              <a:spcBef>
                <a:spcPts val="1091"/>
              </a:spcBef>
              <a:spcAft>
                <a:spcPct val="0"/>
              </a:spcAft>
              <a:buClr>
                <a:srgbClr val="9F4DA2"/>
              </a:buClr>
              <a:tabLst>
                <a:tab pos="201454" algn="l"/>
              </a:tabLst>
            </a:pPr>
            <a:r>
              <a:rPr sz="2600" spc="-8" dirty="0">
                <a:solidFill>
                  <a:prstClr val="black"/>
                </a:solidFill>
                <a:latin typeface="Georgia"/>
                <a:cs typeface="Georgia"/>
              </a:rPr>
              <a:t>Example:</a:t>
            </a:r>
            <a:r>
              <a:rPr lang="en-US" sz="2600" spc="-8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r>
              <a:rPr lang="en-US" sz="2600" spc="-8" dirty="0" err="1">
                <a:solidFill>
                  <a:srgbClr val="00B050"/>
                </a:solidFill>
                <a:latin typeface="Georgia"/>
                <a:cs typeface="Georgia"/>
              </a:rPr>
              <a:t>DrawSquare</a:t>
            </a:r>
            <a:r>
              <a:rPr lang="en-US" sz="2600" spc="-8" dirty="0">
                <a:solidFill>
                  <a:srgbClr val="00B050"/>
                </a:solidFill>
                <a:latin typeface="Georgia"/>
                <a:cs typeface="Georgia"/>
              </a:rPr>
              <a:t> </a:t>
            </a:r>
            <a:r>
              <a:rPr lang="en-US" sz="2600" spc="-8" dirty="0">
                <a:solidFill>
                  <a:prstClr val="black"/>
                </a:solidFill>
                <a:latin typeface="Georgia"/>
                <a:cs typeface="Georgia"/>
              </a:rPr>
              <a:t>is called in </a:t>
            </a:r>
            <a:r>
              <a:rPr lang="en-US" sz="2600" spc="-8" dirty="0">
                <a:solidFill>
                  <a:srgbClr val="0070C0"/>
                </a:solidFill>
                <a:latin typeface="Georgia"/>
                <a:cs typeface="Georgia"/>
              </a:rPr>
              <a:t>main</a:t>
            </a:r>
            <a:endParaRPr sz="2600" dirty="0">
              <a:solidFill>
                <a:srgbClr val="0070C0"/>
              </a:solidFill>
              <a:latin typeface="Georgia"/>
              <a:cs typeface="Georgia"/>
            </a:endParaRPr>
          </a:p>
          <a:p>
            <a:pPr marL="200501" marR="138113" fontAlgn="base">
              <a:lnSpc>
                <a:spcPct val="140400"/>
              </a:lnSpc>
              <a:spcBef>
                <a:spcPct val="0"/>
              </a:spcBef>
              <a:spcAft>
                <a:spcPct val="0"/>
              </a:spcAft>
            </a:pPr>
            <a:r>
              <a:rPr sz="2600" dirty="0">
                <a:solidFill>
                  <a:prstClr val="black"/>
                </a:solidFill>
                <a:latin typeface="Georgia"/>
                <a:cs typeface="Georgia"/>
              </a:rPr>
              <a:t>void DrawSquare(</a:t>
            </a:r>
            <a:r>
              <a:rPr sz="2600" dirty="0">
                <a:solidFill>
                  <a:srgbClr val="2200DC"/>
                </a:solidFill>
                <a:latin typeface="Georgia"/>
                <a:cs typeface="Georgia"/>
              </a:rPr>
              <a:t>int</a:t>
            </a:r>
            <a:r>
              <a:rPr sz="2600" spc="-79" dirty="0">
                <a:solidFill>
                  <a:srgbClr val="2200DC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2200DC"/>
                </a:solidFill>
                <a:latin typeface="Georgia"/>
                <a:cs typeface="Georgia"/>
              </a:rPr>
              <a:t>i</a:t>
            </a:r>
            <a:r>
              <a:rPr sz="2600" dirty="0">
                <a:solidFill>
                  <a:prstClr val="black"/>
                </a:solidFill>
                <a:latin typeface="Georgia"/>
                <a:cs typeface="Georgia"/>
              </a:rPr>
              <a:t>){ </a:t>
            </a:r>
            <a:endParaRPr lang="en-US" sz="26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200501" marR="138113" fontAlgn="base">
              <a:lnSpc>
                <a:spcPct val="140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prstClr val="black"/>
                </a:solidFill>
                <a:latin typeface="Georgia"/>
                <a:cs typeface="Georgia"/>
              </a:rPr>
              <a:t>    </a:t>
            </a:r>
            <a:r>
              <a:rPr sz="2600" dirty="0">
                <a:solidFill>
                  <a:prstClr val="black"/>
                </a:solidFill>
                <a:latin typeface="Georgia"/>
                <a:cs typeface="Georgia"/>
              </a:rPr>
              <a:t> int </a:t>
            </a:r>
            <a:r>
              <a:rPr sz="2600" spc="-4" dirty="0">
                <a:solidFill>
                  <a:prstClr val="black"/>
                </a:solidFill>
                <a:latin typeface="Georgia"/>
                <a:cs typeface="Georgia"/>
              </a:rPr>
              <a:t>start, </a:t>
            </a:r>
            <a:r>
              <a:rPr sz="2600" dirty="0">
                <a:solidFill>
                  <a:prstClr val="black"/>
                </a:solidFill>
                <a:latin typeface="Georgia"/>
                <a:cs typeface="Georgia"/>
              </a:rPr>
              <a:t>end,</a:t>
            </a:r>
            <a:r>
              <a:rPr sz="2600" spc="-49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r>
              <a:rPr sz="2600" spc="-8" dirty="0">
                <a:solidFill>
                  <a:prstClr val="black"/>
                </a:solidFill>
                <a:latin typeface="Georgia"/>
                <a:cs typeface="Georgia"/>
              </a:rPr>
              <a:t>...</a:t>
            </a:r>
            <a:endParaRPr sz="26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573881" fontAlgn="base">
              <a:spcBef>
                <a:spcPts val="735"/>
              </a:spcBef>
              <a:spcAft>
                <a:spcPct val="0"/>
              </a:spcAft>
            </a:pPr>
            <a:r>
              <a:rPr sz="2600" spc="-4" dirty="0">
                <a:solidFill>
                  <a:prstClr val="black"/>
                </a:solidFill>
                <a:latin typeface="Georgia"/>
                <a:cs typeface="Georgia"/>
              </a:rPr>
              <a:t>DrawLine(start,</a:t>
            </a:r>
            <a:r>
              <a:rPr sz="2600" spc="-34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r>
              <a:rPr sz="2600" spc="-4" dirty="0">
                <a:solidFill>
                  <a:prstClr val="black"/>
                </a:solidFill>
                <a:latin typeface="Georgia"/>
                <a:cs typeface="Georgia"/>
              </a:rPr>
              <a:t>end);</a:t>
            </a:r>
            <a:endParaRPr sz="26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200501" fontAlgn="base">
              <a:spcBef>
                <a:spcPts val="735"/>
              </a:spcBef>
              <a:spcAft>
                <a:spcPct val="0"/>
              </a:spcAft>
            </a:pPr>
            <a:r>
              <a:rPr sz="2600" dirty="0">
                <a:solidFill>
                  <a:prstClr val="black"/>
                </a:solidFill>
                <a:latin typeface="Georgia"/>
                <a:cs typeface="Georgia"/>
              </a:rPr>
              <a:t>}</a:t>
            </a:r>
          </a:p>
          <a:p>
            <a:pPr marL="200501" marR="120015" fontAlgn="base">
              <a:lnSpc>
                <a:spcPts val="2228"/>
              </a:lnSpc>
              <a:spcBef>
                <a:spcPts val="1114"/>
              </a:spcBef>
              <a:spcAft>
                <a:spcPct val="0"/>
              </a:spcAft>
            </a:pPr>
            <a:r>
              <a:rPr sz="2600" dirty="0">
                <a:solidFill>
                  <a:prstClr val="black"/>
                </a:solidFill>
                <a:latin typeface="Georgia"/>
                <a:cs typeface="Georgia"/>
              </a:rPr>
              <a:t>void </a:t>
            </a:r>
            <a:r>
              <a:rPr sz="2600" spc="-4" dirty="0">
                <a:solidFill>
                  <a:prstClr val="black"/>
                </a:solidFill>
                <a:latin typeface="Georgia"/>
                <a:cs typeface="Georgia"/>
              </a:rPr>
              <a:t>DrawLine(int start,  int</a:t>
            </a:r>
            <a:r>
              <a:rPr sz="2600" spc="-8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r>
              <a:rPr sz="2600" spc="-4" dirty="0">
                <a:solidFill>
                  <a:prstClr val="black"/>
                </a:solidFill>
                <a:latin typeface="Georgia"/>
                <a:cs typeface="Georgia"/>
              </a:rPr>
              <a:t>end){</a:t>
            </a:r>
            <a:endParaRPr sz="26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574358" fontAlgn="base">
              <a:spcBef>
                <a:spcPts val="889"/>
              </a:spcBef>
              <a:spcAft>
                <a:spcPct val="0"/>
              </a:spcAft>
            </a:pPr>
            <a:r>
              <a:rPr sz="2600" spc="-4" dirty="0">
                <a:solidFill>
                  <a:prstClr val="black"/>
                </a:solidFill>
                <a:latin typeface="Georgia"/>
                <a:cs typeface="Georgia"/>
              </a:rPr>
              <a:t>//local</a:t>
            </a:r>
            <a:r>
              <a:rPr sz="2600" spc="-11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r>
              <a:rPr sz="2600" spc="-4" dirty="0">
                <a:solidFill>
                  <a:prstClr val="black"/>
                </a:solidFill>
                <a:latin typeface="Georgia"/>
                <a:cs typeface="Georgia"/>
              </a:rPr>
              <a:t>variables</a:t>
            </a:r>
            <a:endParaRPr lang="en-US" sz="2600" spc="-4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574358" fontAlgn="base">
              <a:spcBef>
                <a:spcPts val="889"/>
              </a:spcBef>
              <a:spcAft>
                <a:spcPct val="0"/>
              </a:spcAft>
            </a:pPr>
            <a:r>
              <a:rPr lang="en-US" sz="2800" spc="-4" dirty="0">
                <a:solidFill>
                  <a:prstClr val="black"/>
                </a:solidFill>
                <a:latin typeface="Georgia"/>
                <a:cs typeface="Georgia"/>
              </a:rPr>
              <a:t>.</a:t>
            </a:r>
            <a:r>
              <a:rPr lang="en-US" sz="2800" spc="-11" dirty="0">
                <a:solidFill>
                  <a:prstClr val="black"/>
                </a:solidFill>
                <a:latin typeface="Georgia"/>
                <a:cs typeface="Georgia"/>
              </a:rPr>
              <a:t>.</a:t>
            </a:r>
            <a:r>
              <a:rPr lang="en-US" sz="2800" dirty="0">
                <a:solidFill>
                  <a:prstClr val="black"/>
                </a:solidFill>
                <a:latin typeface="Georgia"/>
                <a:cs typeface="Georgia"/>
              </a:rPr>
              <a:t>.</a:t>
            </a:r>
          </a:p>
          <a:p>
            <a:pPr marL="574358" fontAlgn="base">
              <a:spcBef>
                <a:spcPts val="889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Georgia"/>
                <a:cs typeface="Georgia"/>
              </a:rPr>
              <a:t>}</a:t>
            </a:r>
            <a:endParaRPr sz="2600" dirty="0">
              <a:solidFill>
                <a:prstClr val="black"/>
              </a:solidFill>
              <a:latin typeface="Georgia"/>
              <a:cs typeface="Georg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76247" y="4419601"/>
            <a:ext cx="1447800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fontAlgn="base">
              <a:spcBef>
                <a:spcPts val="75"/>
              </a:spcBef>
              <a:spcAft>
                <a:spcPct val="0"/>
              </a:spcAft>
            </a:pPr>
            <a:r>
              <a:rPr spc="-53" dirty="0">
                <a:solidFill>
                  <a:srgbClr val="3B3B3B"/>
                </a:solidFill>
                <a:latin typeface="Arial"/>
                <a:cs typeface="Arial"/>
              </a:rPr>
              <a:t>Top </a:t>
            </a:r>
            <a:r>
              <a:rPr spc="-8" dirty="0">
                <a:solidFill>
                  <a:srgbClr val="3B3B3B"/>
                </a:solidFill>
                <a:latin typeface="Arial"/>
                <a:cs typeface="Arial"/>
              </a:rPr>
              <a:t>of</a:t>
            </a:r>
            <a:r>
              <a:rPr spc="-4" dirty="0">
                <a:solidFill>
                  <a:srgbClr val="3B3B3B"/>
                </a:solidFill>
                <a:latin typeface="Arial"/>
                <a:cs typeface="Arial"/>
              </a:rPr>
              <a:t> Stack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281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E32F4-2A34-45E2-8A65-5B601D2AD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Namespace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00F430F-8E37-C303-F8FC-FF6B522AD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3037"/>
            <a:ext cx="65" cy="723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73239"/>
              </a:solidFill>
              <a:effectLst/>
              <a:latin typeface="urw-din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8F7FB2E-CEF4-5DD7-7431-FB348F3FEE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2724" y="1885754"/>
            <a:ext cx="4472378" cy="17235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A program to demonstrate need of namespace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 = 0;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Error here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 = 0.0;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35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239001" y="4267201"/>
          <a:ext cx="2895600" cy="19759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5191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14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main()</a:t>
                      </a:r>
                      <a:r>
                        <a:rPr sz="14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book-keeping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  <a:solidFill>
                      <a:srgbClr val="CF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1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14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int </a:t>
                      </a:r>
                      <a:r>
                        <a:rPr sz="14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i </a:t>
                      </a:r>
                      <a:r>
                        <a:rPr sz="14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(DrawSquare</a:t>
                      </a:r>
                      <a:r>
                        <a:rPr sz="1400" spc="-3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arg)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  <a:solidFill>
                      <a:srgbClr val="CF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55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14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Higher</a:t>
                      </a:r>
                      <a:r>
                        <a:rPr sz="14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address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  <a:solidFill>
                      <a:srgbClr val="006B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9524048" y="857251"/>
            <a:ext cx="953" cy="230505"/>
          </a:xfrm>
          <a:custGeom>
            <a:avLst/>
            <a:gdLst/>
            <a:ahLst/>
            <a:cxnLst/>
            <a:rect l="l" t="t" r="r" b="b"/>
            <a:pathLst>
              <a:path w="1270" h="307340">
                <a:moveTo>
                  <a:pt x="0" y="307340"/>
                </a:moveTo>
                <a:lnTo>
                  <a:pt x="1270" y="307340"/>
                </a:lnTo>
                <a:lnTo>
                  <a:pt x="1270" y="0"/>
                </a:lnTo>
                <a:lnTo>
                  <a:pt x="0" y="0"/>
                </a:lnTo>
                <a:lnTo>
                  <a:pt x="0" y="307340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24048" y="1087755"/>
            <a:ext cx="953" cy="6858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524048" y="1126808"/>
            <a:ext cx="953" cy="54293"/>
          </a:xfrm>
          <a:custGeom>
            <a:avLst/>
            <a:gdLst/>
            <a:ahLst/>
            <a:cxnLst/>
            <a:rect l="l" t="t" r="r" b="b"/>
            <a:pathLst>
              <a:path w="1270" h="72390">
                <a:moveTo>
                  <a:pt x="0" y="72389"/>
                </a:moveTo>
                <a:lnTo>
                  <a:pt x="1270" y="72389"/>
                </a:lnTo>
                <a:lnTo>
                  <a:pt x="1270" y="0"/>
                </a:lnTo>
                <a:lnTo>
                  <a:pt x="0" y="0"/>
                </a:lnTo>
                <a:lnTo>
                  <a:pt x="0" y="72389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524048" y="1181101"/>
            <a:ext cx="953" cy="135255"/>
          </a:xfrm>
          <a:custGeom>
            <a:avLst/>
            <a:gdLst/>
            <a:ahLst/>
            <a:cxnLst/>
            <a:rect l="l" t="t" r="r" b="b"/>
            <a:pathLst>
              <a:path w="1270" h="180340">
                <a:moveTo>
                  <a:pt x="0" y="180339"/>
                </a:moveTo>
                <a:lnTo>
                  <a:pt x="1270" y="180339"/>
                </a:lnTo>
                <a:lnTo>
                  <a:pt x="1270" y="0"/>
                </a:lnTo>
                <a:lnTo>
                  <a:pt x="0" y="0"/>
                </a:lnTo>
                <a:lnTo>
                  <a:pt x="0" y="180339"/>
                </a:lnTo>
                <a:close/>
              </a:path>
            </a:pathLst>
          </a:custGeom>
          <a:solidFill>
            <a:srgbClr val="438085">
              <a:alpha val="50000"/>
            </a:srgbClr>
          </a:solidFill>
        </p:spPr>
        <p:txBody>
          <a:bodyPr wrap="square" lIns="0" tIns="0" rIns="0" bIns="0" rtlCol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322117" y="857250"/>
            <a:ext cx="120968" cy="464820"/>
            <a:chOff x="8873490" y="0"/>
            <a:chExt cx="161290" cy="619760"/>
          </a:xfrm>
        </p:grpSpPr>
        <p:sp>
          <p:nvSpPr>
            <p:cNvPr id="15" name="object 15"/>
            <p:cNvSpPr/>
            <p:nvPr/>
          </p:nvSpPr>
          <p:spPr>
            <a:xfrm>
              <a:off x="9025890" y="1270"/>
              <a:ext cx="8890" cy="618490"/>
            </a:xfrm>
            <a:custGeom>
              <a:avLst/>
              <a:gdLst/>
              <a:ahLst/>
              <a:cxnLst/>
              <a:rect l="l" t="t" r="r" b="b"/>
              <a:pathLst>
                <a:path w="8890" h="618490">
                  <a:moveTo>
                    <a:pt x="0" y="0"/>
                  </a:moveTo>
                  <a:lnTo>
                    <a:pt x="8889" y="0"/>
                  </a:lnTo>
                  <a:lnTo>
                    <a:pt x="8889" y="618489"/>
                  </a:lnTo>
                  <a:lnTo>
                    <a:pt x="0" y="618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8975090" y="127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27939" y="0"/>
                  </a:lnTo>
                  <a:lnTo>
                    <a:pt x="27939" y="618489"/>
                  </a:lnTo>
                  <a:lnTo>
                    <a:pt x="0" y="618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8915400" y="0"/>
              <a:ext cx="54610" cy="585470"/>
            </a:xfrm>
            <a:custGeom>
              <a:avLst/>
              <a:gdLst/>
              <a:ahLst/>
              <a:cxnLst/>
              <a:rect l="l" t="t" r="r" b="b"/>
              <a:pathLst>
                <a:path w="54609" h="585470">
                  <a:moveTo>
                    <a:pt x="0" y="0"/>
                  </a:moveTo>
                  <a:lnTo>
                    <a:pt x="54610" y="0"/>
                  </a:lnTo>
                  <a:lnTo>
                    <a:pt x="54610" y="585470"/>
                  </a:lnTo>
                  <a:lnTo>
                    <a:pt x="0" y="5854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8873490" y="0"/>
              <a:ext cx="8890" cy="585470"/>
            </a:xfrm>
            <a:custGeom>
              <a:avLst/>
              <a:gdLst/>
              <a:ahLst/>
              <a:cxnLst/>
              <a:rect l="l" t="t" r="r" b="b"/>
              <a:pathLst>
                <a:path w="8890" h="585470">
                  <a:moveTo>
                    <a:pt x="0" y="0"/>
                  </a:moveTo>
                  <a:lnTo>
                    <a:pt x="8890" y="0"/>
                  </a:lnTo>
                  <a:lnTo>
                    <a:pt x="8890" y="585470"/>
                  </a:lnTo>
                  <a:lnTo>
                    <a:pt x="0" y="5854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30999"/>
              </a:srgbClr>
            </a:solidFill>
          </p:spPr>
          <p:txBody>
            <a:bodyPr wrap="square" lIns="0" tIns="0" rIns="0" bIns="0" rtlCol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713208" y="1575364"/>
            <a:ext cx="1751648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fontAlgn="base">
              <a:spcBef>
                <a:spcPts val="75"/>
              </a:spcBef>
              <a:spcAft>
                <a:spcPct val="0"/>
              </a:spcAft>
            </a:pPr>
            <a:r>
              <a:rPr spc="-8" dirty="0">
                <a:solidFill>
                  <a:srgbClr val="3B3B3B"/>
                </a:solidFill>
                <a:latin typeface="Arial"/>
                <a:cs typeface="Arial"/>
              </a:rPr>
              <a:t>Lower</a:t>
            </a:r>
            <a:r>
              <a:rPr spc="-38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3B3B3B"/>
                </a:solidFill>
                <a:latin typeface="Arial"/>
                <a:cs typeface="Arial"/>
              </a:rPr>
              <a:t>address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09934" y="130148"/>
            <a:ext cx="8629366" cy="625171"/>
          </a:xfrm>
          <a:prstGeom prst="rect">
            <a:avLst/>
          </a:prstGeom>
        </p:spPr>
        <p:txBody>
          <a:bodyPr vert="horz" wrap="square" lIns="0" tIns="952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5"/>
              </a:spcBef>
            </a:pPr>
            <a:r>
              <a:rPr spc="-4" dirty="0"/>
              <a:t>Call</a:t>
            </a:r>
            <a:r>
              <a:rPr spc="-68" dirty="0"/>
              <a:t> </a:t>
            </a:r>
            <a:r>
              <a:rPr spc="-8" dirty="0"/>
              <a:t>Stack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752600" y="1166495"/>
            <a:ext cx="5715000" cy="5076678"/>
          </a:xfrm>
          <a:prstGeom prst="rect">
            <a:avLst/>
          </a:prstGeom>
        </p:spPr>
        <p:txBody>
          <a:bodyPr vert="horz" wrap="square" lIns="0" tIns="138589" rIns="0" bIns="0" rtlCol="0">
            <a:spAutoFit/>
          </a:bodyPr>
          <a:lstStyle/>
          <a:p>
            <a:pPr marL="9050" fontAlgn="base">
              <a:spcBef>
                <a:spcPts val="1091"/>
              </a:spcBef>
              <a:spcAft>
                <a:spcPct val="0"/>
              </a:spcAft>
              <a:buClr>
                <a:srgbClr val="9F4DA2"/>
              </a:buClr>
              <a:tabLst>
                <a:tab pos="201454" algn="l"/>
              </a:tabLst>
            </a:pPr>
            <a:r>
              <a:rPr sz="2600" spc="-8" dirty="0">
                <a:solidFill>
                  <a:prstClr val="black"/>
                </a:solidFill>
                <a:latin typeface="Georgia"/>
                <a:cs typeface="Georgia"/>
              </a:rPr>
              <a:t>Example:</a:t>
            </a:r>
            <a:endParaRPr sz="26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574358" marR="142399" indent="-373856" fontAlgn="base">
              <a:lnSpc>
                <a:spcPct val="140400"/>
              </a:lnSpc>
              <a:spcBef>
                <a:spcPct val="0"/>
              </a:spcBef>
              <a:spcAft>
                <a:spcPct val="0"/>
              </a:spcAft>
            </a:pPr>
            <a:r>
              <a:rPr sz="2600" dirty="0">
                <a:solidFill>
                  <a:srgbClr val="2200DC"/>
                </a:solidFill>
                <a:latin typeface="Georgia"/>
                <a:cs typeface="Georgia"/>
              </a:rPr>
              <a:t>void </a:t>
            </a:r>
            <a:r>
              <a:rPr sz="2600" spc="-4" dirty="0">
                <a:solidFill>
                  <a:srgbClr val="2200DC"/>
                </a:solidFill>
                <a:latin typeface="Georgia"/>
                <a:cs typeface="Georgia"/>
              </a:rPr>
              <a:t>DrawSquare(int</a:t>
            </a:r>
            <a:r>
              <a:rPr sz="2600" spc="-49" dirty="0">
                <a:solidFill>
                  <a:srgbClr val="2200DC"/>
                </a:solidFill>
                <a:latin typeface="Georgia"/>
                <a:cs typeface="Georgia"/>
              </a:rPr>
              <a:t> </a:t>
            </a:r>
            <a:r>
              <a:rPr sz="2600" spc="-4" dirty="0">
                <a:solidFill>
                  <a:srgbClr val="2200DC"/>
                </a:solidFill>
                <a:latin typeface="Georgia"/>
                <a:cs typeface="Georgia"/>
              </a:rPr>
              <a:t>i){  </a:t>
            </a:r>
            <a:br>
              <a:rPr lang="en-US" sz="2600" spc="-4" dirty="0">
                <a:solidFill>
                  <a:srgbClr val="2200DC"/>
                </a:solidFill>
                <a:latin typeface="Georgia"/>
                <a:cs typeface="Georgia"/>
              </a:rPr>
            </a:br>
            <a:r>
              <a:rPr sz="2600" dirty="0" err="1">
                <a:solidFill>
                  <a:srgbClr val="2200DC"/>
                </a:solidFill>
                <a:latin typeface="Georgia"/>
                <a:cs typeface="Georgia"/>
              </a:rPr>
              <a:t>int</a:t>
            </a:r>
            <a:r>
              <a:rPr sz="2600" dirty="0">
                <a:solidFill>
                  <a:srgbClr val="2200DC"/>
                </a:solidFill>
                <a:latin typeface="Georgia"/>
                <a:cs typeface="Georgia"/>
              </a:rPr>
              <a:t> </a:t>
            </a:r>
            <a:r>
              <a:rPr sz="2600" spc="-4" dirty="0">
                <a:solidFill>
                  <a:srgbClr val="2200DC"/>
                </a:solidFill>
                <a:latin typeface="Georgia"/>
                <a:cs typeface="Georgia"/>
              </a:rPr>
              <a:t>start, </a:t>
            </a:r>
            <a:r>
              <a:rPr sz="2600" dirty="0">
                <a:solidFill>
                  <a:srgbClr val="2200DC"/>
                </a:solidFill>
                <a:latin typeface="Georgia"/>
                <a:cs typeface="Georgia"/>
              </a:rPr>
              <a:t>end,</a:t>
            </a:r>
            <a:r>
              <a:rPr sz="2600" spc="-49" dirty="0">
                <a:solidFill>
                  <a:srgbClr val="2200DC"/>
                </a:solidFill>
                <a:latin typeface="Georgia"/>
                <a:cs typeface="Georgia"/>
              </a:rPr>
              <a:t> </a:t>
            </a:r>
            <a:r>
              <a:rPr sz="2600" spc="-8" dirty="0">
                <a:solidFill>
                  <a:srgbClr val="2200DC"/>
                </a:solidFill>
                <a:latin typeface="Georgia"/>
                <a:cs typeface="Georgia"/>
              </a:rPr>
              <a:t>...</a:t>
            </a:r>
            <a:endParaRPr sz="26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574358" fontAlgn="base">
              <a:spcBef>
                <a:spcPts val="735"/>
              </a:spcBef>
              <a:spcAft>
                <a:spcPct val="0"/>
              </a:spcAft>
            </a:pPr>
            <a:r>
              <a:rPr sz="2600" spc="-4" dirty="0">
                <a:solidFill>
                  <a:srgbClr val="2200DC"/>
                </a:solidFill>
                <a:latin typeface="Georgia"/>
                <a:cs typeface="Georgia"/>
              </a:rPr>
              <a:t>DrawLine(start,</a:t>
            </a:r>
            <a:r>
              <a:rPr sz="2600" spc="-34" dirty="0">
                <a:solidFill>
                  <a:srgbClr val="2200DC"/>
                </a:solidFill>
                <a:latin typeface="Georgia"/>
                <a:cs typeface="Georgia"/>
              </a:rPr>
              <a:t> </a:t>
            </a:r>
            <a:r>
              <a:rPr sz="2600" spc="-4" dirty="0">
                <a:solidFill>
                  <a:srgbClr val="2200DC"/>
                </a:solidFill>
                <a:latin typeface="Georgia"/>
                <a:cs typeface="Georgia"/>
              </a:rPr>
              <a:t>end);</a:t>
            </a:r>
            <a:endParaRPr sz="26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200978" fontAlgn="base">
              <a:spcBef>
                <a:spcPts val="735"/>
              </a:spcBef>
              <a:spcAft>
                <a:spcPct val="0"/>
              </a:spcAft>
            </a:pPr>
            <a:r>
              <a:rPr sz="2600" dirty="0">
                <a:solidFill>
                  <a:srgbClr val="2200DC"/>
                </a:solidFill>
                <a:latin typeface="Georgia"/>
                <a:cs typeface="Georgia"/>
              </a:rPr>
              <a:t>}</a:t>
            </a:r>
            <a:endParaRPr lang="en-US" sz="2600" dirty="0">
              <a:solidFill>
                <a:srgbClr val="2200DC"/>
              </a:solidFill>
              <a:latin typeface="Georgia"/>
              <a:cs typeface="Georgia"/>
            </a:endParaRPr>
          </a:p>
          <a:p>
            <a:pPr marL="9525" marR="3810" fontAlgn="base">
              <a:lnSpc>
                <a:spcPts val="2228"/>
              </a:lnSpc>
              <a:spcBef>
                <a:spcPts val="244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Georgia"/>
                <a:cs typeface="Georgia"/>
              </a:rPr>
              <a:t>void </a:t>
            </a:r>
            <a:r>
              <a:rPr lang="en-US" sz="2800" spc="-4" dirty="0" err="1">
                <a:solidFill>
                  <a:prstClr val="black"/>
                </a:solidFill>
                <a:latin typeface="Georgia"/>
                <a:cs typeface="Georgia"/>
              </a:rPr>
              <a:t>DrawLine</a:t>
            </a:r>
            <a:r>
              <a:rPr lang="en-US" sz="2800" spc="-4" dirty="0">
                <a:solidFill>
                  <a:prstClr val="black"/>
                </a:solidFill>
                <a:latin typeface="Georgia"/>
                <a:cs typeface="Georgia"/>
              </a:rPr>
              <a:t>(</a:t>
            </a:r>
            <a:r>
              <a:rPr lang="en-US" sz="2800" spc="-4" dirty="0" err="1">
                <a:solidFill>
                  <a:prstClr val="black"/>
                </a:solidFill>
                <a:latin typeface="Georgia"/>
                <a:cs typeface="Georgia"/>
              </a:rPr>
              <a:t>int</a:t>
            </a:r>
            <a:r>
              <a:rPr lang="en-US" sz="2800" spc="-49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r>
              <a:rPr lang="en-US" sz="2800" spc="-4" dirty="0">
                <a:solidFill>
                  <a:prstClr val="black"/>
                </a:solidFill>
                <a:latin typeface="Georgia"/>
                <a:cs typeface="Georgia"/>
              </a:rPr>
              <a:t>start,  </a:t>
            </a:r>
            <a:r>
              <a:rPr lang="en-US" sz="2800" spc="-4" dirty="0" err="1">
                <a:solidFill>
                  <a:prstClr val="black"/>
                </a:solidFill>
                <a:latin typeface="Georgia"/>
                <a:cs typeface="Georgia"/>
              </a:rPr>
              <a:t>int</a:t>
            </a:r>
            <a:r>
              <a:rPr lang="en-US" sz="2800" spc="-8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r>
              <a:rPr lang="en-US" sz="2800" spc="-4" dirty="0">
                <a:solidFill>
                  <a:prstClr val="black"/>
                </a:solidFill>
                <a:latin typeface="Georgia"/>
                <a:cs typeface="Georgia"/>
              </a:rPr>
              <a:t>end){</a:t>
            </a:r>
            <a:endParaRPr lang="en-US" sz="28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382905" fontAlgn="base">
              <a:spcBef>
                <a:spcPts val="885"/>
              </a:spcBef>
              <a:spcAft>
                <a:spcPct val="0"/>
              </a:spcAft>
            </a:pPr>
            <a:r>
              <a:rPr lang="en-US" sz="2800" spc="-4" dirty="0">
                <a:solidFill>
                  <a:prstClr val="black"/>
                </a:solidFill>
                <a:latin typeface="Georgia"/>
                <a:cs typeface="Georgia"/>
              </a:rPr>
              <a:t>//local</a:t>
            </a:r>
            <a:r>
              <a:rPr lang="en-US" sz="2800" spc="-11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r>
              <a:rPr lang="en-US" sz="2800" spc="-4" dirty="0">
                <a:solidFill>
                  <a:prstClr val="black"/>
                </a:solidFill>
                <a:latin typeface="Georgia"/>
                <a:cs typeface="Georgia"/>
              </a:rPr>
              <a:t>variables</a:t>
            </a:r>
          </a:p>
          <a:p>
            <a:pPr marL="382905" fontAlgn="base">
              <a:spcBef>
                <a:spcPts val="885"/>
              </a:spcBef>
              <a:spcAft>
                <a:spcPct val="0"/>
              </a:spcAft>
            </a:pPr>
            <a:r>
              <a:rPr lang="en-US" sz="2800" spc="-4" dirty="0">
                <a:solidFill>
                  <a:prstClr val="black"/>
                </a:solidFill>
                <a:latin typeface="Georgia"/>
                <a:cs typeface="Georgia"/>
              </a:rPr>
              <a:t>	.</a:t>
            </a:r>
            <a:r>
              <a:rPr lang="en-US" sz="2800" spc="-11" dirty="0">
                <a:solidFill>
                  <a:prstClr val="black"/>
                </a:solidFill>
                <a:latin typeface="Georgia"/>
                <a:cs typeface="Georgia"/>
              </a:rPr>
              <a:t>.</a:t>
            </a:r>
            <a:r>
              <a:rPr lang="en-US" sz="2800" dirty="0">
                <a:solidFill>
                  <a:prstClr val="black"/>
                </a:solidFill>
                <a:latin typeface="Georgia"/>
                <a:cs typeface="Georgia"/>
              </a:rPr>
              <a:t>.</a:t>
            </a:r>
          </a:p>
          <a:p>
            <a:pPr marL="382905" fontAlgn="base">
              <a:spcBef>
                <a:spcPts val="885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Georgia"/>
                <a:cs typeface="Georgia"/>
              </a:rPr>
              <a:t>}</a:t>
            </a:r>
          </a:p>
          <a:p>
            <a:pPr marL="200978" fontAlgn="base">
              <a:spcBef>
                <a:spcPts val="735"/>
              </a:spcBef>
              <a:spcAft>
                <a:spcPct val="0"/>
              </a:spcAft>
            </a:pPr>
            <a:endParaRPr sz="2600" dirty="0">
              <a:solidFill>
                <a:prstClr val="black"/>
              </a:solidFill>
              <a:latin typeface="Georgia"/>
              <a:cs typeface="Georg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86224" y="3858299"/>
            <a:ext cx="176736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fontAlgn="base">
              <a:spcBef>
                <a:spcPts val="75"/>
              </a:spcBef>
              <a:spcAft>
                <a:spcPct val="0"/>
              </a:spcAft>
            </a:pPr>
            <a:r>
              <a:rPr spc="-53" dirty="0">
                <a:solidFill>
                  <a:srgbClr val="3B3B3B"/>
                </a:solidFill>
                <a:latin typeface="Arial"/>
                <a:cs typeface="Arial"/>
              </a:rPr>
              <a:t>Top </a:t>
            </a:r>
            <a:r>
              <a:rPr spc="-8" dirty="0">
                <a:solidFill>
                  <a:srgbClr val="3B3B3B"/>
                </a:solidFill>
                <a:latin typeface="Arial"/>
                <a:cs typeface="Arial"/>
              </a:rPr>
              <a:t>of</a:t>
            </a:r>
            <a:r>
              <a:rPr spc="-4" dirty="0">
                <a:solidFill>
                  <a:srgbClr val="3B3B3B"/>
                </a:solidFill>
                <a:latin typeface="Arial"/>
                <a:cs typeface="Arial"/>
              </a:rPr>
              <a:t> Stack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5092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91401" y="3778388"/>
          <a:ext cx="2698907" cy="24700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8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02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local </a:t>
                      </a:r>
                      <a:r>
                        <a:rPr sz="13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variables (start,</a:t>
                      </a:r>
                      <a:r>
                        <a:rPr sz="1300" spc="-5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end)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5239" marB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  <a:solidFill>
                      <a:srgbClr val="CF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456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660"/>
                        </a:spcBef>
                      </a:pPr>
                      <a:r>
                        <a:rPr sz="14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main()</a:t>
                      </a:r>
                      <a:r>
                        <a:rPr sz="14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book-keeping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8115" marB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  <a:solidFill>
                      <a:srgbClr val="CF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7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14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int </a:t>
                      </a:r>
                      <a:r>
                        <a:rPr sz="14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i </a:t>
                      </a:r>
                      <a:r>
                        <a:rPr sz="14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(DrawSquare</a:t>
                      </a:r>
                      <a:r>
                        <a:rPr sz="1400" spc="-3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arg)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  <a:solidFill>
                      <a:srgbClr val="CF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55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14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Higher</a:t>
                      </a:r>
                      <a:r>
                        <a:rPr sz="14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address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  <a:solidFill>
                      <a:srgbClr val="006B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9524048" y="857251"/>
            <a:ext cx="953" cy="230505"/>
          </a:xfrm>
          <a:custGeom>
            <a:avLst/>
            <a:gdLst/>
            <a:ahLst/>
            <a:cxnLst/>
            <a:rect l="l" t="t" r="r" b="b"/>
            <a:pathLst>
              <a:path w="1270" h="307340">
                <a:moveTo>
                  <a:pt x="0" y="307340"/>
                </a:moveTo>
                <a:lnTo>
                  <a:pt x="1270" y="307340"/>
                </a:lnTo>
                <a:lnTo>
                  <a:pt x="1270" y="0"/>
                </a:lnTo>
                <a:lnTo>
                  <a:pt x="0" y="0"/>
                </a:lnTo>
                <a:lnTo>
                  <a:pt x="0" y="307340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24048" y="1087755"/>
            <a:ext cx="953" cy="6858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524048" y="1126808"/>
            <a:ext cx="953" cy="54293"/>
          </a:xfrm>
          <a:custGeom>
            <a:avLst/>
            <a:gdLst/>
            <a:ahLst/>
            <a:cxnLst/>
            <a:rect l="l" t="t" r="r" b="b"/>
            <a:pathLst>
              <a:path w="1270" h="72390">
                <a:moveTo>
                  <a:pt x="0" y="72389"/>
                </a:moveTo>
                <a:lnTo>
                  <a:pt x="1270" y="72389"/>
                </a:lnTo>
                <a:lnTo>
                  <a:pt x="1270" y="0"/>
                </a:lnTo>
                <a:lnTo>
                  <a:pt x="0" y="0"/>
                </a:lnTo>
                <a:lnTo>
                  <a:pt x="0" y="72389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524048" y="1181101"/>
            <a:ext cx="953" cy="135255"/>
          </a:xfrm>
          <a:custGeom>
            <a:avLst/>
            <a:gdLst/>
            <a:ahLst/>
            <a:cxnLst/>
            <a:rect l="l" t="t" r="r" b="b"/>
            <a:pathLst>
              <a:path w="1270" h="180340">
                <a:moveTo>
                  <a:pt x="0" y="180339"/>
                </a:moveTo>
                <a:lnTo>
                  <a:pt x="1270" y="180339"/>
                </a:lnTo>
                <a:lnTo>
                  <a:pt x="1270" y="0"/>
                </a:lnTo>
                <a:lnTo>
                  <a:pt x="0" y="0"/>
                </a:lnTo>
                <a:lnTo>
                  <a:pt x="0" y="180339"/>
                </a:lnTo>
                <a:close/>
              </a:path>
            </a:pathLst>
          </a:custGeom>
          <a:solidFill>
            <a:srgbClr val="438085">
              <a:alpha val="50000"/>
            </a:srgbClr>
          </a:solidFill>
        </p:spPr>
        <p:txBody>
          <a:bodyPr wrap="square" lIns="0" tIns="0" rIns="0" bIns="0" rtlCol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322117" y="857250"/>
            <a:ext cx="120968" cy="464820"/>
            <a:chOff x="8873490" y="0"/>
            <a:chExt cx="161290" cy="619760"/>
          </a:xfrm>
        </p:grpSpPr>
        <p:sp>
          <p:nvSpPr>
            <p:cNvPr id="15" name="object 15"/>
            <p:cNvSpPr/>
            <p:nvPr/>
          </p:nvSpPr>
          <p:spPr>
            <a:xfrm>
              <a:off x="9025890" y="1270"/>
              <a:ext cx="8890" cy="618490"/>
            </a:xfrm>
            <a:custGeom>
              <a:avLst/>
              <a:gdLst/>
              <a:ahLst/>
              <a:cxnLst/>
              <a:rect l="l" t="t" r="r" b="b"/>
              <a:pathLst>
                <a:path w="8890" h="618490">
                  <a:moveTo>
                    <a:pt x="0" y="0"/>
                  </a:moveTo>
                  <a:lnTo>
                    <a:pt x="8889" y="0"/>
                  </a:lnTo>
                  <a:lnTo>
                    <a:pt x="8889" y="618489"/>
                  </a:lnTo>
                  <a:lnTo>
                    <a:pt x="0" y="618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8975090" y="127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27939" y="0"/>
                  </a:lnTo>
                  <a:lnTo>
                    <a:pt x="27939" y="618489"/>
                  </a:lnTo>
                  <a:lnTo>
                    <a:pt x="0" y="618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8915400" y="0"/>
              <a:ext cx="54610" cy="585470"/>
            </a:xfrm>
            <a:custGeom>
              <a:avLst/>
              <a:gdLst/>
              <a:ahLst/>
              <a:cxnLst/>
              <a:rect l="l" t="t" r="r" b="b"/>
              <a:pathLst>
                <a:path w="54609" h="585470">
                  <a:moveTo>
                    <a:pt x="0" y="0"/>
                  </a:moveTo>
                  <a:lnTo>
                    <a:pt x="54610" y="0"/>
                  </a:lnTo>
                  <a:lnTo>
                    <a:pt x="54610" y="585470"/>
                  </a:lnTo>
                  <a:lnTo>
                    <a:pt x="0" y="5854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8873490" y="0"/>
              <a:ext cx="8890" cy="585470"/>
            </a:xfrm>
            <a:custGeom>
              <a:avLst/>
              <a:gdLst/>
              <a:ahLst/>
              <a:cxnLst/>
              <a:rect l="l" t="t" r="r" b="b"/>
              <a:pathLst>
                <a:path w="8890" h="585470">
                  <a:moveTo>
                    <a:pt x="0" y="0"/>
                  </a:moveTo>
                  <a:lnTo>
                    <a:pt x="8890" y="0"/>
                  </a:lnTo>
                  <a:lnTo>
                    <a:pt x="8890" y="585470"/>
                  </a:lnTo>
                  <a:lnTo>
                    <a:pt x="0" y="5854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30999"/>
              </a:srgbClr>
            </a:solidFill>
          </p:spPr>
          <p:txBody>
            <a:bodyPr wrap="square" lIns="0" tIns="0" rIns="0" bIns="0" rtlCol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847466" y="1403567"/>
            <a:ext cx="1599248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fontAlgn="base">
              <a:spcBef>
                <a:spcPts val="75"/>
              </a:spcBef>
              <a:spcAft>
                <a:spcPct val="0"/>
              </a:spcAft>
            </a:pPr>
            <a:r>
              <a:rPr spc="-8" dirty="0">
                <a:solidFill>
                  <a:srgbClr val="3B3B3B"/>
                </a:solidFill>
                <a:latin typeface="Arial"/>
                <a:cs typeface="Arial"/>
              </a:rPr>
              <a:t>Lower</a:t>
            </a:r>
            <a:r>
              <a:rPr spc="-38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3B3B3B"/>
                </a:solidFill>
                <a:latin typeface="Arial"/>
                <a:cs typeface="Arial"/>
              </a:rPr>
              <a:t>address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41746" y="4571991"/>
            <a:ext cx="1806893" cy="6848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fontAlgn="base">
              <a:lnSpc>
                <a:spcPts val="2254"/>
              </a:lnSpc>
              <a:spcBef>
                <a:spcPct val="0"/>
              </a:spcBef>
              <a:spcAft>
                <a:spcPct val="0"/>
              </a:spcAft>
            </a:pPr>
            <a:r>
              <a:rPr sz="1950" spc="-4" dirty="0">
                <a:solidFill>
                  <a:prstClr val="black"/>
                </a:solidFill>
                <a:latin typeface="Georgia"/>
                <a:cs typeface="Georgia"/>
              </a:rPr>
              <a:t>//local</a:t>
            </a:r>
            <a:r>
              <a:rPr sz="1950" spc="-30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r>
              <a:rPr sz="1950" spc="-4" dirty="0">
                <a:solidFill>
                  <a:prstClr val="black"/>
                </a:solidFill>
                <a:latin typeface="Georgia"/>
                <a:cs typeface="Georgia"/>
              </a:rPr>
              <a:t>variables</a:t>
            </a:r>
            <a:endParaRPr sz="195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9525" fontAlgn="base">
              <a:spcBef>
                <a:spcPts val="735"/>
              </a:spcBef>
              <a:spcAft>
                <a:spcPct val="0"/>
              </a:spcAft>
            </a:pPr>
            <a:r>
              <a:rPr sz="1950" spc="-8" dirty="0">
                <a:solidFill>
                  <a:prstClr val="black"/>
                </a:solidFill>
                <a:latin typeface="Georgia"/>
                <a:cs typeface="Georgia"/>
              </a:rPr>
              <a:t>...</a:t>
            </a:r>
            <a:endParaRPr sz="1950" dirty="0">
              <a:solidFill>
                <a:prstClr val="black"/>
              </a:solidFill>
              <a:latin typeface="Georgia"/>
              <a:cs typeface="Georg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57400" y="5562601"/>
            <a:ext cx="30480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fontAlgn="base">
              <a:lnSpc>
                <a:spcPts val="2254"/>
              </a:lnSpc>
              <a:spcBef>
                <a:spcPct val="0"/>
              </a:spcBef>
              <a:spcAft>
                <a:spcPct val="0"/>
              </a:spcAft>
            </a:pPr>
            <a:r>
              <a:rPr sz="1950" dirty="0">
                <a:solidFill>
                  <a:prstClr val="black"/>
                </a:solidFill>
                <a:latin typeface="Georgia"/>
                <a:cs typeface="Georgia"/>
              </a:rPr>
              <a:t>}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928048" y="217627"/>
            <a:ext cx="8895084" cy="625171"/>
          </a:xfrm>
          <a:prstGeom prst="rect">
            <a:avLst/>
          </a:prstGeom>
        </p:spPr>
        <p:txBody>
          <a:bodyPr vert="horz" wrap="square" lIns="0" tIns="952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5"/>
              </a:spcBef>
            </a:pPr>
            <a:r>
              <a:rPr spc="-4" dirty="0"/>
              <a:t>Call</a:t>
            </a:r>
            <a:r>
              <a:rPr spc="-68" dirty="0"/>
              <a:t> </a:t>
            </a:r>
            <a:r>
              <a:rPr spc="-8" dirty="0"/>
              <a:t>Stack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xfrm>
            <a:off x="1936432" y="876300"/>
            <a:ext cx="6826568" cy="6133378"/>
          </a:xfrm>
          <a:prstGeom prst="rect">
            <a:avLst/>
          </a:prstGeom>
        </p:spPr>
        <p:txBody>
          <a:bodyPr vert="horz" wrap="square" lIns="0" tIns="138589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0955" indent="0">
              <a:spcBef>
                <a:spcPts val="1091"/>
              </a:spcBef>
              <a:buClr>
                <a:srgbClr val="9F4DA2"/>
              </a:buClr>
              <a:buNone/>
              <a:tabLst>
                <a:tab pos="203359" algn="l"/>
              </a:tabLst>
            </a:pPr>
            <a:r>
              <a:rPr sz="2600" spc="-8" dirty="0">
                <a:solidFill>
                  <a:srgbClr val="000000"/>
                </a:solidFill>
                <a:latin typeface="Georgia" panose="02040502050405020303" pitchFamily="18" charset="0"/>
              </a:rPr>
              <a:t>Example:</a:t>
            </a:r>
            <a:endParaRPr sz="2600" dirty="0">
              <a:latin typeface="Georgia" panose="02040502050405020303" pitchFamily="18" charset="0"/>
            </a:endParaRPr>
          </a:p>
          <a:p>
            <a:pPr marL="202407" marR="871538" indent="0">
              <a:lnSpc>
                <a:spcPct val="140400"/>
              </a:lnSpc>
              <a:buNone/>
            </a:pPr>
            <a:r>
              <a:rPr sz="2600" dirty="0">
                <a:solidFill>
                  <a:srgbClr val="000000"/>
                </a:solidFill>
                <a:latin typeface="Georgia" panose="02040502050405020303" pitchFamily="18" charset="0"/>
              </a:rPr>
              <a:t>void </a:t>
            </a:r>
            <a:r>
              <a:rPr sz="2600" spc="-4" dirty="0">
                <a:solidFill>
                  <a:srgbClr val="000000"/>
                </a:solidFill>
                <a:latin typeface="Georgia" panose="02040502050405020303" pitchFamily="18" charset="0"/>
              </a:rPr>
              <a:t>DrawSquare(int</a:t>
            </a:r>
            <a:r>
              <a:rPr sz="2600" spc="-49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sz="2600" spc="-4" dirty="0" err="1">
                <a:solidFill>
                  <a:srgbClr val="000000"/>
                </a:solidFill>
                <a:latin typeface="Georgia" panose="02040502050405020303" pitchFamily="18" charset="0"/>
              </a:rPr>
              <a:t>i</a:t>
            </a:r>
            <a:r>
              <a:rPr sz="2600" spc="-4" dirty="0">
                <a:solidFill>
                  <a:srgbClr val="000000"/>
                </a:solidFill>
                <a:latin typeface="Georgia" panose="02040502050405020303" pitchFamily="18" charset="0"/>
              </a:rPr>
              <a:t>){</a:t>
            </a:r>
            <a:endParaRPr lang="en-US" sz="2600" spc="-4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202407" marR="871538" indent="0">
              <a:lnSpc>
                <a:spcPct val="140400"/>
              </a:lnSpc>
              <a:buNone/>
            </a:pPr>
            <a:r>
              <a:rPr sz="2600" spc="-4" dirty="0">
                <a:solidFill>
                  <a:srgbClr val="000000"/>
                </a:solidFill>
                <a:latin typeface="Georgia" panose="02040502050405020303" pitchFamily="18" charset="0"/>
              </a:rPr>
              <a:t>  </a:t>
            </a:r>
            <a:r>
              <a:rPr sz="2600" dirty="0">
                <a:solidFill>
                  <a:srgbClr val="2200DC"/>
                </a:solidFill>
                <a:latin typeface="Georgia" panose="02040502050405020303" pitchFamily="18" charset="0"/>
              </a:rPr>
              <a:t>int </a:t>
            </a:r>
            <a:r>
              <a:rPr sz="2600" spc="-4" dirty="0">
                <a:solidFill>
                  <a:srgbClr val="2200DC"/>
                </a:solidFill>
                <a:latin typeface="Georgia" panose="02040502050405020303" pitchFamily="18" charset="0"/>
              </a:rPr>
              <a:t>start, </a:t>
            </a:r>
            <a:r>
              <a:rPr sz="2600" dirty="0">
                <a:solidFill>
                  <a:srgbClr val="2200DC"/>
                </a:solidFill>
                <a:latin typeface="Georgia" panose="02040502050405020303" pitchFamily="18" charset="0"/>
              </a:rPr>
              <a:t>end,</a:t>
            </a:r>
            <a:r>
              <a:rPr sz="2600" spc="-49" dirty="0">
                <a:solidFill>
                  <a:srgbClr val="2200DC"/>
                </a:solidFill>
                <a:latin typeface="Georgia" panose="02040502050405020303" pitchFamily="18" charset="0"/>
              </a:rPr>
              <a:t> </a:t>
            </a:r>
            <a:r>
              <a:rPr sz="2600" spc="-8" dirty="0">
                <a:solidFill>
                  <a:srgbClr val="2200DC"/>
                </a:solidFill>
                <a:latin typeface="Georgia" panose="02040502050405020303" pitchFamily="18" charset="0"/>
              </a:rPr>
              <a:t>...</a:t>
            </a:r>
            <a:endParaRPr sz="2600" dirty="0">
              <a:latin typeface="Georgia" panose="02040502050405020303" pitchFamily="18" charset="0"/>
            </a:endParaRPr>
          </a:p>
          <a:p>
            <a:pPr marL="303213" indent="0">
              <a:spcBef>
                <a:spcPts val="735"/>
              </a:spcBef>
              <a:buNone/>
            </a:pPr>
            <a:r>
              <a:rPr sz="2600" spc="-4" dirty="0">
                <a:solidFill>
                  <a:srgbClr val="000000"/>
                </a:solidFill>
                <a:latin typeface="Georgia" panose="02040502050405020303" pitchFamily="18" charset="0"/>
              </a:rPr>
              <a:t>DrawLine(start,</a:t>
            </a:r>
            <a:r>
              <a:rPr sz="2600" spc="-8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sz="2600" spc="-4" dirty="0">
                <a:solidFill>
                  <a:srgbClr val="000000"/>
                </a:solidFill>
                <a:latin typeface="Georgia" panose="02040502050405020303" pitchFamily="18" charset="0"/>
              </a:rPr>
              <a:t>end);</a:t>
            </a:r>
            <a:endParaRPr sz="2600" dirty="0">
              <a:latin typeface="Georgia" panose="02040502050405020303" pitchFamily="18" charset="0"/>
            </a:endParaRPr>
          </a:p>
          <a:p>
            <a:pPr marL="0" indent="0">
              <a:spcBef>
                <a:spcPts val="735"/>
              </a:spcBef>
              <a:buNone/>
            </a:pPr>
            <a:r>
              <a:rPr sz="2600" dirty="0">
                <a:solidFill>
                  <a:srgbClr val="000000"/>
                </a:solidFill>
                <a:latin typeface="Georgia" panose="02040502050405020303" pitchFamily="18" charset="0"/>
              </a:rPr>
              <a:t>}</a:t>
            </a:r>
            <a:endParaRPr lang="en-US" sz="2600" dirty="0">
              <a:latin typeface="Georgia" panose="02040502050405020303" pitchFamily="18" charset="0"/>
            </a:endParaRPr>
          </a:p>
          <a:p>
            <a:pPr marL="0" indent="0">
              <a:spcBef>
                <a:spcPts val="735"/>
              </a:spcBef>
              <a:buNone/>
            </a:pPr>
            <a:r>
              <a:rPr sz="2600" dirty="0">
                <a:solidFill>
                  <a:srgbClr val="000000"/>
                </a:solidFill>
                <a:latin typeface="Georgia" panose="02040502050405020303" pitchFamily="18" charset="0"/>
              </a:rPr>
              <a:t>void </a:t>
            </a:r>
            <a:r>
              <a:rPr sz="2600" spc="-4" dirty="0">
                <a:solidFill>
                  <a:srgbClr val="000000"/>
                </a:solidFill>
                <a:latin typeface="Georgia" panose="02040502050405020303" pitchFamily="18" charset="0"/>
              </a:rPr>
              <a:t>DrawLine(int start,  int</a:t>
            </a:r>
            <a:r>
              <a:rPr sz="2600" spc="-8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sz="2600" spc="-4" dirty="0">
                <a:solidFill>
                  <a:srgbClr val="000000"/>
                </a:solidFill>
                <a:latin typeface="Georgia" panose="02040502050405020303" pitchFamily="18" charset="0"/>
              </a:rPr>
              <a:t>end)</a:t>
            </a:r>
            <a:endParaRPr lang="en-US" sz="2600" spc="-4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0" indent="0">
              <a:spcBef>
                <a:spcPts val="735"/>
              </a:spcBef>
              <a:buNone/>
            </a:pPr>
            <a:r>
              <a:rPr sz="2600" spc="-4" dirty="0">
                <a:solidFill>
                  <a:srgbClr val="000000"/>
                </a:solidFill>
                <a:latin typeface="Georgia" panose="02040502050405020303" pitchFamily="18" charset="0"/>
              </a:rPr>
              <a:t>{</a:t>
            </a:r>
            <a:endParaRPr lang="en-US" sz="2600" spc="-4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0" indent="0">
              <a:spcBef>
                <a:spcPts val="735"/>
              </a:spcBef>
              <a:buNone/>
            </a:pPr>
            <a:r>
              <a:rPr lang="en-US" sz="2600" dirty="0">
                <a:solidFill>
                  <a:srgbClr val="3B3B3B"/>
                </a:solidFill>
                <a:latin typeface="Georgia" panose="02040502050405020303" pitchFamily="18" charset="0"/>
                <a:cs typeface="Arial"/>
              </a:rPr>
              <a:t>				</a:t>
            </a:r>
            <a:r>
              <a:rPr lang="en-US" sz="2000" spc="-5" dirty="0" err="1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Dra</a:t>
            </a:r>
            <a:r>
              <a:rPr lang="en-US" sz="2000" spc="-10" dirty="0" err="1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w</a:t>
            </a:r>
            <a:r>
              <a:rPr lang="en-US" sz="2000" spc="-5" dirty="0" err="1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Squ</a:t>
            </a:r>
            <a:r>
              <a:rPr lang="en-US" sz="2000" spc="-15" dirty="0" err="1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a</a:t>
            </a:r>
            <a:r>
              <a:rPr lang="en-US" sz="2000" dirty="0" err="1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re</a:t>
            </a:r>
            <a:br>
              <a:rPr lang="en-US" sz="2000" dirty="0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</a:br>
            <a:r>
              <a:rPr lang="en-US" sz="2000" dirty="0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				Stack Frame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spcBef>
                <a:spcPts val="735"/>
              </a:spcBef>
              <a:buNone/>
            </a:pPr>
            <a:r>
              <a:rPr lang="en-US" sz="2600" dirty="0">
                <a:solidFill>
                  <a:srgbClr val="3B3B3B"/>
                </a:solidFill>
                <a:latin typeface="Georgia" panose="02040502050405020303" pitchFamily="18" charset="0"/>
                <a:cs typeface="Arial"/>
              </a:rPr>
              <a:t>	</a:t>
            </a:r>
          </a:p>
          <a:p>
            <a:pPr marL="0" indent="0">
              <a:spcBef>
                <a:spcPts val="735"/>
              </a:spcBef>
              <a:buNone/>
            </a:pPr>
            <a:r>
              <a:rPr lang="en-US" sz="1600" dirty="0">
                <a:latin typeface="Georgia" panose="02040502050405020303" pitchFamily="18" charset="0"/>
                <a:cs typeface="Arial"/>
              </a:rPr>
              <a:t>								</a:t>
            </a:r>
          </a:p>
          <a:p>
            <a:pPr marL="0" indent="0">
              <a:spcBef>
                <a:spcPts val="735"/>
              </a:spcBef>
              <a:buNone/>
            </a:pPr>
            <a:endParaRPr sz="2600" dirty="0">
              <a:latin typeface="Georgia" panose="02040502050405020303" pitchFamily="18" charset="0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67663" y="3277743"/>
            <a:ext cx="155638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fontAlgn="base">
              <a:spcBef>
                <a:spcPts val="75"/>
              </a:spcBef>
              <a:spcAft>
                <a:spcPct val="0"/>
              </a:spcAft>
            </a:pPr>
            <a:r>
              <a:rPr spc="-53" dirty="0">
                <a:solidFill>
                  <a:srgbClr val="3B3B3B"/>
                </a:solidFill>
                <a:latin typeface="Arial"/>
                <a:cs typeface="Arial"/>
              </a:rPr>
              <a:t>Top </a:t>
            </a:r>
            <a:r>
              <a:rPr spc="-8" dirty="0">
                <a:solidFill>
                  <a:srgbClr val="3B3B3B"/>
                </a:solidFill>
                <a:latin typeface="Arial"/>
                <a:cs typeface="Arial"/>
              </a:rPr>
              <a:t>of</a:t>
            </a:r>
            <a:r>
              <a:rPr spc="-4" dirty="0">
                <a:solidFill>
                  <a:srgbClr val="3B3B3B"/>
                </a:solidFill>
                <a:latin typeface="Arial"/>
                <a:cs typeface="Arial"/>
              </a:rPr>
              <a:t> Stack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3240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442878" y="3052004"/>
          <a:ext cx="2791692" cy="31963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1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20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start, end (DrawLine</a:t>
                      </a:r>
                      <a:r>
                        <a:rPr sz="1300" spc="-4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args)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5239" marB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  <a:solidFill>
                      <a:srgbClr val="FF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5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local </a:t>
                      </a:r>
                      <a:r>
                        <a:rPr sz="13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variables (start,</a:t>
                      </a:r>
                      <a:r>
                        <a:rPr sz="1300" spc="-5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end)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953" marB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  <a:solidFill>
                      <a:srgbClr val="CF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53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660"/>
                        </a:spcBef>
                      </a:pPr>
                      <a:r>
                        <a:rPr sz="14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main()</a:t>
                      </a:r>
                      <a:r>
                        <a:rPr sz="14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book-keeping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8115" marB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  <a:solidFill>
                      <a:srgbClr val="CF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0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14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int </a:t>
                      </a:r>
                      <a:r>
                        <a:rPr sz="14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i </a:t>
                      </a:r>
                      <a:r>
                        <a:rPr sz="14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(DrawSquare</a:t>
                      </a:r>
                      <a:r>
                        <a:rPr sz="1400" spc="-3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arg)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  <a:solidFill>
                      <a:srgbClr val="CF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14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14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Higher</a:t>
                      </a:r>
                      <a:r>
                        <a:rPr sz="14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address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  <a:solidFill>
                      <a:srgbClr val="006B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9524048" y="857251"/>
            <a:ext cx="953" cy="230505"/>
          </a:xfrm>
          <a:custGeom>
            <a:avLst/>
            <a:gdLst/>
            <a:ahLst/>
            <a:cxnLst/>
            <a:rect l="l" t="t" r="r" b="b"/>
            <a:pathLst>
              <a:path w="1270" h="307340">
                <a:moveTo>
                  <a:pt x="0" y="307340"/>
                </a:moveTo>
                <a:lnTo>
                  <a:pt x="1270" y="307340"/>
                </a:lnTo>
                <a:lnTo>
                  <a:pt x="1270" y="0"/>
                </a:lnTo>
                <a:lnTo>
                  <a:pt x="0" y="0"/>
                </a:lnTo>
                <a:lnTo>
                  <a:pt x="0" y="307340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24048" y="1087755"/>
            <a:ext cx="953" cy="6858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524048" y="1126808"/>
            <a:ext cx="953" cy="54293"/>
          </a:xfrm>
          <a:custGeom>
            <a:avLst/>
            <a:gdLst/>
            <a:ahLst/>
            <a:cxnLst/>
            <a:rect l="l" t="t" r="r" b="b"/>
            <a:pathLst>
              <a:path w="1270" h="72390">
                <a:moveTo>
                  <a:pt x="0" y="72389"/>
                </a:moveTo>
                <a:lnTo>
                  <a:pt x="1270" y="72389"/>
                </a:lnTo>
                <a:lnTo>
                  <a:pt x="1270" y="0"/>
                </a:lnTo>
                <a:lnTo>
                  <a:pt x="0" y="0"/>
                </a:lnTo>
                <a:lnTo>
                  <a:pt x="0" y="72389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524048" y="1181101"/>
            <a:ext cx="953" cy="135255"/>
          </a:xfrm>
          <a:custGeom>
            <a:avLst/>
            <a:gdLst/>
            <a:ahLst/>
            <a:cxnLst/>
            <a:rect l="l" t="t" r="r" b="b"/>
            <a:pathLst>
              <a:path w="1270" h="180340">
                <a:moveTo>
                  <a:pt x="0" y="180339"/>
                </a:moveTo>
                <a:lnTo>
                  <a:pt x="1270" y="180339"/>
                </a:lnTo>
                <a:lnTo>
                  <a:pt x="1270" y="0"/>
                </a:lnTo>
                <a:lnTo>
                  <a:pt x="0" y="0"/>
                </a:lnTo>
                <a:lnTo>
                  <a:pt x="0" y="180339"/>
                </a:lnTo>
                <a:close/>
              </a:path>
            </a:pathLst>
          </a:custGeom>
          <a:solidFill>
            <a:srgbClr val="438085">
              <a:alpha val="50000"/>
            </a:srgbClr>
          </a:solidFill>
        </p:spPr>
        <p:txBody>
          <a:bodyPr wrap="square" lIns="0" tIns="0" rIns="0" bIns="0" rtlCol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322117" y="857250"/>
            <a:ext cx="120968" cy="464820"/>
            <a:chOff x="8873490" y="0"/>
            <a:chExt cx="161290" cy="619760"/>
          </a:xfrm>
        </p:grpSpPr>
        <p:sp>
          <p:nvSpPr>
            <p:cNvPr id="15" name="object 15"/>
            <p:cNvSpPr/>
            <p:nvPr/>
          </p:nvSpPr>
          <p:spPr>
            <a:xfrm>
              <a:off x="9025890" y="1270"/>
              <a:ext cx="8890" cy="618490"/>
            </a:xfrm>
            <a:custGeom>
              <a:avLst/>
              <a:gdLst/>
              <a:ahLst/>
              <a:cxnLst/>
              <a:rect l="l" t="t" r="r" b="b"/>
              <a:pathLst>
                <a:path w="8890" h="618490">
                  <a:moveTo>
                    <a:pt x="0" y="0"/>
                  </a:moveTo>
                  <a:lnTo>
                    <a:pt x="8889" y="0"/>
                  </a:lnTo>
                  <a:lnTo>
                    <a:pt x="8889" y="618489"/>
                  </a:lnTo>
                  <a:lnTo>
                    <a:pt x="0" y="618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8975090" y="127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27939" y="0"/>
                  </a:lnTo>
                  <a:lnTo>
                    <a:pt x="27939" y="618489"/>
                  </a:lnTo>
                  <a:lnTo>
                    <a:pt x="0" y="618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8915400" y="0"/>
              <a:ext cx="54610" cy="585470"/>
            </a:xfrm>
            <a:custGeom>
              <a:avLst/>
              <a:gdLst/>
              <a:ahLst/>
              <a:cxnLst/>
              <a:rect l="l" t="t" r="r" b="b"/>
              <a:pathLst>
                <a:path w="54609" h="585470">
                  <a:moveTo>
                    <a:pt x="0" y="0"/>
                  </a:moveTo>
                  <a:lnTo>
                    <a:pt x="54610" y="0"/>
                  </a:lnTo>
                  <a:lnTo>
                    <a:pt x="54610" y="585470"/>
                  </a:lnTo>
                  <a:lnTo>
                    <a:pt x="0" y="5854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8873490" y="0"/>
              <a:ext cx="8890" cy="585470"/>
            </a:xfrm>
            <a:custGeom>
              <a:avLst/>
              <a:gdLst/>
              <a:ahLst/>
              <a:cxnLst/>
              <a:rect l="l" t="t" r="r" b="b"/>
              <a:pathLst>
                <a:path w="8890" h="585470">
                  <a:moveTo>
                    <a:pt x="0" y="0"/>
                  </a:moveTo>
                  <a:lnTo>
                    <a:pt x="8890" y="0"/>
                  </a:lnTo>
                  <a:lnTo>
                    <a:pt x="8890" y="585470"/>
                  </a:lnTo>
                  <a:lnTo>
                    <a:pt x="0" y="5854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30999"/>
              </a:srgbClr>
            </a:solidFill>
          </p:spPr>
          <p:txBody>
            <a:bodyPr wrap="square" lIns="0" tIns="0" rIns="0" bIns="0" rtlCol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743824" y="1545637"/>
            <a:ext cx="1675448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fontAlgn="base">
              <a:spcBef>
                <a:spcPts val="75"/>
              </a:spcBef>
              <a:spcAft>
                <a:spcPct val="0"/>
              </a:spcAft>
            </a:pPr>
            <a:r>
              <a:rPr spc="-8" dirty="0">
                <a:solidFill>
                  <a:srgbClr val="3B3B3B"/>
                </a:solidFill>
                <a:latin typeface="Arial"/>
                <a:cs typeface="Arial"/>
              </a:rPr>
              <a:t>Lower</a:t>
            </a:r>
            <a:r>
              <a:rPr spc="-38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3B3B3B"/>
                </a:solidFill>
                <a:latin typeface="Arial"/>
                <a:cs typeface="Arial"/>
              </a:rPr>
              <a:t>address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91821" y="142175"/>
            <a:ext cx="8731311" cy="625171"/>
          </a:xfrm>
          <a:prstGeom prst="rect">
            <a:avLst/>
          </a:prstGeom>
        </p:spPr>
        <p:txBody>
          <a:bodyPr vert="horz" wrap="square" lIns="0" tIns="952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5"/>
              </a:spcBef>
            </a:pPr>
            <a:r>
              <a:rPr spc="-4" dirty="0"/>
              <a:t>Call</a:t>
            </a:r>
            <a:r>
              <a:rPr spc="-68" dirty="0"/>
              <a:t> </a:t>
            </a:r>
            <a:r>
              <a:rPr spc="-8" dirty="0"/>
              <a:t>Stack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xfrm>
            <a:off x="1637347" y="1162049"/>
            <a:ext cx="6744653" cy="4486773"/>
          </a:xfrm>
          <a:prstGeom prst="rect">
            <a:avLst/>
          </a:prstGeom>
        </p:spPr>
        <p:txBody>
          <a:bodyPr vert="horz" wrap="square" lIns="0" tIns="138589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0955" indent="0">
              <a:spcBef>
                <a:spcPts val="1091"/>
              </a:spcBef>
              <a:buClr>
                <a:srgbClr val="9F4DA2"/>
              </a:buClr>
              <a:buNone/>
              <a:tabLst>
                <a:tab pos="203359" algn="l"/>
              </a:tabLst>
            </a:pPr>
            <a:r>
              <a:rPr sz="2600" spc="-8" dirty="0">
                <a:solidFill>
                  <a:srgbClr val="000000"/>
                </a:solidFill>
                <a:latin typeface="Georgia" panose="02040502050405020303" pitchFamily="18" charset="0"/>
              </a:rPr>
              <a:t>Example:</a:t>
            </a:r>
            <a:endParaRPr sz="2600" dirty="0">
              <a:latin typeface="Georgia" panose="02040502050405020303" pitchFamily="18" charset="0"/>
            </a:endParaRPr>
          </a:p>
          <a:p>
            <a:pPr marL="202407" marR="871538" indent="0">
              <a:lnSpc>
                <a:spcPct val="140400"/>
              </a:lnSpc>
              <a:buNone/>
            </a:pPr>
            <a:r>
              <a:rPr sz="2600" dirty="0">
                <a:solidFill>
                  <a:srgbClr val="000000"/>
                </a:solidFill>
                <a:latin typeface="Georgia" panose="02040502050405020303" pitchFamily="18" charset="0"/>
              </a:rPr>
              <a:t>void </a:t>
            </a:r>
            <a:r>
              <a:rPr sz="2600" spc="-4" dirty="0">
                <a:solidFill>
                  <a:srgbClr val="000000"/>
                </a:solidFill>
                <a:latin typeface="Georgia" panose="02040502050405020303" pitchFamily="18" charset="0"/>
              </a:rPr>
              <a:t>DrawSquare(int</a:t>
            </a:r>
            <a:r>
              <a:rPr sz="2600" spc="-49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sz="2600" spc="-4" dirty="0">
                <a:solidFill>
                  <a:srgbClr val="000000"/>
                </a:solidFill>
                <a:latin typeface="Georgia" panose="02040502050405020303" pitchFamily="18" charset="0"/>
              </a:rPr>
              <a:t>i){  </a:t>
            </a:r>
            <a:endParaRPr lang="en-US" sz="2600" spc="-4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202407" marR="871538" indent="0">
              <a:lnSpc>
                <a:spcPct val="140400"/>
              </a:lnSpc>
              <a:buNone/>
            </a:pPr>
            <a:r>
              <a:rPr lang="en-US" sz="2600" spc="-4" dirty="0">
                <a:solidFill>
                  <a:srgbClr val="000000"/>
                </a:solidFill>
                <a:latin typeface="Georgia" panose="02040502050405020303" pitchFamily="18" charset="0"/>
              </a:rPr>
              <a:t>  </a:t>
            </a:r>
            <a:r>
              <a:rPr sz="2600" dirty="0" err="1">
                <a:solidFill>
                  <a:srgbClr val="000000"/>
                </a:solidFill>
                <a:latin typeface="Georgia" panose="02040502050405020303" pitchFamily="18" charset="0"/>
              </a:rPr>
              <a:t>int</a:t>
            </a:r>
            <a:r>
              <a:rPr sz="2600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sz="2600" spc="-4" dirty="0">
                <a:solidFill>
                  <a:srgbClr val="000000"/>
                </a:solidFill>
                <a:latin typeface="Georgia" panose="02040502050405020303" pitchFamily="18" charset="0"/>
              </a:rPr>
              <a:t>start, </a:t>
            </a:r>
            <a:r>
              <a:rPr sz="2600" dirty="0">
                <a:solidFill>
                  <a:srgbClr val="000000"/>
                </a:solidFill>
                <a:latin typeface="Georgia" panose="02040502050405020303" pitchFamily="18" charset="0"/>
              </a:rPr>
              <a:t>end,</a:t>
            </a:r>
            <a:r>
              <a:rPr sz="2600" spc="-49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sz="2600" spc="-8" dirty="0">
                <a:solidFill>
                  <a:srgbClr val="000000"/>
                </a:solidFill>
                <a:latin typeface="Georgia" panose="02040502050405020303" pitchFamily="18" charset="0"/>
              </a:rPr>
              <a:t>...</a:t>
            </a:r>
            <a:endParaRPr sz="2600" dirty="0">
              <a:latin typeface="Georgia" panose="02040502050405020303" pitchFamily="18" charset="0"/>
            </a:endParaRPr>
          </a:p>
          <a:p>
            <a:pPr marL="303213" indent="0">
              <a:spcBef>
                <a:spcPts val="735"/>
              </a:spcBef>
              <a:buNone/>
            </a:pPr>
            <a:r>
              <a:rPr sz="2600" spc="-4" dirty="0">
                <a:solidFill>
                  <a:srgbClr val="3333FF"/>
                </a:solidFill>
                <a:latin typeface="Georgia" panose="02040502050405020303" pitchFamily="18" charset="0"/>
              </a:rPr>
              <a:t>DrawLine(start,</a:t>
            </a:r>
            <a:r>
              <a:rPr sz="2600" spc="-8" dirty="0">
                <a:solidFill>
                  <a:srgbClr val="3333FF"/>
                </a:solidFill>
                <a:latin typeface="Georgia" panose="02040502050405020303" pitchFamily="18" charset="0"/>
              </a:rPr>
              <a:t> </a:t>
            </a:r>
            <a:r>
              <a:rPr sz="2600" spc="-4" dirty="0">
                <a:solidFill>
                  <a:srgbClr val="3333FF"/>
                </a:solidFill>
                <a:latin typeface="Georgia" panose="02040502050405020303" pitchFamily="18" charset="0"/>
              </a:rPr>
              <a:t>end);</a:t>
            </a:r>
            <a:endParaRPr sz="2600" dirty="0">
              <a:solidFill>
                <a:srgbClr val="3333FF"/>
              </a:solidFill>
              <a:latin typeface="Georgia" panose="02040502050405020303" pitchFamily="18" charset="0"/>
            </a:endParaRPr>
          </a:p>
          <a:p>
            <a:pPr marL="0" indent="0">
              <a:spcBef>
                <a:spcPts val="735"/>
              </a:spcBef>
              <a:buNone/>
            </a:pPr>
            <a:r>
              <a:rPr sz="2600" dirty="0">
                <a:solidFill>
                  <a:srgbClr val="000000"/>
                </a:solidFill>
                <a:latin typeface="Georgia" panose="02040502050405020303" pitchFamily="18" charset="0"/>
              </a:rPr>
              <a:t>}</a:t>
            </a:r>
            <a:endParaRPr sz="2600" dirty="0">
              <a:latin typeface="Georgia" panose="02040502050405020303" pitchFamily="18" charset="0"/>
            </a:endParaRPr>
          </a:p>
          <a:p>
            <a:pPr marL="0" marR="847249" indent="0">
              <a:lnSpc>
                <a:spcPts val="2228"/>
              </a:lnSpc>
              <a:spcBef>
                <a:spcPts val="1114"/>
              </a:spcBef>
              <a:buNone/>
            </a:pPr>
            <a:r>
              <a:rPr sz="2600" dirty="0">
                <a:solidFill>
                  <a:srgbClr val="000000"/>
                </a:solidFill>
                <a:latin typeface="Georgia" panose="02040502050405020303" pitchFamily="18" charset="0"/>
              </a:rPr>
              <a:t>void DrawLine(</a:t>
            </a:r>
            <a:r>
              <a:rPr sz="2600" dirty="0">
                <a:solidFill>
                  <a:srgbClr val="B84600"/>
                </a:solidFill>
                <a:latin typeface="Georgia" panose="02040502050405020303" pitchFamily="18" charset="0"/>
              </a:rPr>
              <a:t>int</a:t>
            </a:r>
            <a:r>
              <a:rPr sz="2600" spc="-71" dirty="0">
                <a:solidFill>
                  <a:srgbClr val="B84600"/>
                </a:solidFill>
                <a:latin typeface="Georgia" panose="02040502050405020303" pitchFamily="18" charset="0"/>
              </a:rPr>
              <a:t> </a:t>
            </a:r>
            <a:r>
              <a:rPr sz="2600" spc="-4" dirty="0">
                <a:solidFill>
                  <a:srgbClr val="B84600"/>
                </a:solidFill>
                <a:latin typeface="Georgia" panose="02040502050405020303" pitchFamily="18" charset="0"/>
              </a:rPr>
              <a:t>start,  </a:t>
            </a:r>
            <a:r>
              <a:rPr sz="2600" spc="-4" dirty="0" err="1">
                <a:solidFill>
                  <a:srgbClr val="B84600"/>
                </a:solidFill>
                <a:latin typeface="Georgia" panose="02040502050405020303" pitchFamily="18" charset="0"/>
              </a:rPr>
              <a:t>int</a:t>
            </a:r>
            <a:r>
              <a:rPr sz="2600" spc="-8" dirty="0">
                <a:solidFill>
                  <a:srgbClr val="B84600"/>
                </a:solidFill>
                <a:latin typeface="Georgia" panose="02040502050405020303" pitchFamily="18" charset="0"/>
              </a:rPr>
              <a:t> </a:t>
            </a:r>
            <a:r>
              <a:rPr sz="2600" dirty="0">
                <a:solidFill>
                  <a:srgbClr val="B84600"/>
                </a:solidFill>
                <a:latin typeface="Georgia" panose="02040502050405020303" pitchFamily="18" charset="0"/>
              </a:rPr>
              <a:t>end</a:t>
            </a:r>
            <a:r>
              <a:rPr sz="2600" dirty="0">
                <a:solidFill>
                  <a:srgbClr val="000000"/>
                </a:solidFill>
                <a:latin typeface="Georgia" panose="02040502050405020303" pitchFamily="18" charset="0"/>
              </a:rPr>
              <a:t>)</a:t>
            </a:r>
            <a:endParaRPr lang="en-US" sz="26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0" marR="847249" indent="0">
              <a:lnSpc>
                <a:spcPts val="2228"/>
              </a:lnSpc>
              <a:spcBef>
                <a:spcPts val="1114"/>
              </a:spcBef>
              <a:buNone/>
            </a:pPr>
            <a:r>
              <a:rPr sz="2600" dirty="0">
                <a:solidFill>
                  <a:srgbClr val="000000"/>
                </a:solidFill>
                <a:latin typeface="Georgia" panose="02040502050405020303" pitchFamily="18" charset="0"/>
              </a:rPr>
              <a:t>{</a:t>
            </a:r>
            <a:endParaRPr lang="en-US" sz="2600" dirty="0">
              <a:latin typeface="Georgia" panose="02040502050405020303" pitchFamily="18" charset="0"/>
            </a:endParaRPr>
          </a:p>
          <a:p>
            <a:pPr marL="0" marR="847249" indent="0">
              <a:lnSpc>
                <a:spcPts val="2228"/>
              </a:lnSpc>
              <a:spcBef>
                <a:spcPts val="1114"/>
              </a:spcBef>
              <a:buNone/>
            </a:pPr>
            <a:r>
              <a:rPr lang="en-US" sz="2600" spc="-4" dirty="0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				      </a:t>
            </a:r>
            <a:r>
              <a:rPr sz="2000" spc="-4" dirty="0" err="1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Dr</a:t>
            </a:r>
            <a:r>
              <a:rPr sz="2000" spc="-11" dirty="0" err="1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a</a:t>
            </a:r>
            <a:r>
              <a:rPr sz="2000" spc="-4" dirty="0" err="1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wSq</a:t>
            </a:r>
            <a:r>
              <a:rPr sz="2000" spc="-11" dirty="0" err="1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u</a:t>
            </a:r>
            <a:r>
              <a:rPr sz="2000" spc="-4" dirty="0" err="1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are</a:t>
            </a:r>
            <a:br>
              <a:rPr lang="en-US" sz="2000" spc="-4" dirty="0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</a:br>
            <a:r>
              <a:rPr lang="en-US" sz="2000" spc="-4" dirty="0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		                                    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Stack</a:t>
            </a:r>
            <a:r>
              <a:rPr lang="en-US" spc="-56" dirty="0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lang="en-US" spc="-4" dirty="0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Frame</a:t>
            </a:r>
            <a:endParaRPr lang="en-US" dirty="0">
              <a:solidFill>
                <a:srgbClr val="FF0000"/>
              </a:solidFill>
              <a:latin typeface="Georgia" panose="02040502050405020303" pitchFamily="18" charset="0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56778" y="2576752"/>
            <a:ext cx="170878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fontAlgn="base">
              <a:spcBef>
                <a:spcPts val="75"/>
              </a:spcBef>
              <a:spcAft>
                <a:spcPct val="0"/>
              </a:spcAft>
            </a:pPr>
            <a:r>
              <a:rPr spc="-53" dirty="0">
                <a:solidFill>
                  <a:srgbClr val="3B3B3B"/>
                </a:solidFill>
                <a:latin typeface="Arial"/>
                <a:cs typeface="Arial"/>
              </a:rPr>
              <a:t>Top </a:t>
            </a:r>
            <a:r>
              <a:rPr spc="-8" dirty="0">
                <a:solidFill>
                  <a:srgbClr val="3B3B3B"/>
                </a:solidFill>
                <a:latin typeface="Arial"/>
                <a:cs typeface="Arial"/>
              </a:rPr>
              <a:t>of</a:t>
            </a:r>
            <a:r>
              <a:rPr spc="-4" dirty="0">
                <a:solidFill>
                  <a:srgbClr val="3B3B3B"/>
                </a:solidFill>
                <a:latin typeface="Arial"/>
                <a:cs typeface="Arial"/>
              </a:rPr>
              <a:t> Stack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64530" y="4471350"/>
            <a:ext cx="1806893" cy="793807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9525" fontAlgn="base">
              <a:spcBef>
                <a:spcPts val="810"/>
              </a:spcBef>
              <a:spcAft>
                <a:spcPct val="0"/>
              </a:spcAft>
            </a:pPr>
            <a:r>
              <a:rPr sz="1950" spc="-4" dirty="0">
                <a:solidFill>
                  <a:prstClr val="black"/>
                </a:solidFill>
                <a:latin typeface="Georgia"/>
                <a:cs typeface="Georgia"/>
              </a:rPr>
              <a:t>//local</a:t>
            </a:r>
            <a:r>
              <a:rPr sz="1950" spc="-30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r>
              <a:rPr sz="1950" spc="-4" dirty="0">
                <a:solidFill>
                  <a:prstClr val="black"/>
                </a:solidFill>
                <a:latin typeface="Georgia"/>
                <a:cs typeface="Georgia"/>
              </a:rPr>
              <a:t>variables</a:t>
            </a:r>
            <a:endParaRPr sz="195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9525" fontAlgn="base">
              <a:spcBef>
                <a:spcPts val="735"/>
              </a:spcBef>
              <a:spcAft>
                <a:spcPct val="0"/>
              </a:spcAft>
            </a:pPr>
            <a:r>
              <a:rPr sz="1950" spc="-8" dirty="0">
                <a:solidFill>
                  <a:prstClr val="black"/>
                </a:solidFill>
                <a:latin typeface="Georgia"/>
                <a:cs typeface="Georgia"/>
              </a:rPr>
              <a:t>...</a:t>
            </a:r>
            <a:endParaRPr sz="1950" dirty="0">
              <a:solidFill>
                <a:prstClr val="black"/>
              </a:solidFill>
              <a:latin typeface="Georgia"/>
              <a:cs typeface="Georg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36432" y="5367355"/>
            <a:ext cx="1531544" cy="40972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fontAlgn="base">
              <a:spcBef>
                <a:spcPts val="75"/>
              </a:spcBef>
              <a:spcAft>
                <a:spcPct val="0"/>
              </a:spcAft>
            </a:pPr>
            <a:r>
              <a:rPr sz="2600" dirty="0">
                <a:solidFill>
                  <a:prstClr val="black"/>
                </a:solidFill>
                <a:latin typeface="Georgia"/>
                <a:cs typeface="Georgi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5955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93688" y="2590801"/>
          <a:ext cx="2817112" cy="37002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7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4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DrawSquare</a:t>
                      </a:r>
                      <a:r>
                        <a:rPr sz="1300" spc="-1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book-keeping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286" marB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  <a:solidFill>
                      <a:srgbClr val="FF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0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90"/>
                        </a:spcBef>
                      </a:pPr>
                      <a:r>
                        <a:rPr sz="13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start, end (DrawLine</a:t>
                      </a:r>
                      <a:r>
                        <a:rPr sz="1300" spc="-4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args)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160973" marB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  <a:solidFill>
                      <a:srgbClr val="FF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4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local </a:t>
                      </a:r>
                      <a:r>
                        <a:rPr sz="13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variables (start,</a:t>
                      </a:r>
                      <a:r>
                        <a:rPr sz="1300" spc="-5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end)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76" marB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  <a:solidFill>
                      <a:srgbClr val="CF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566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660"/>
                        </a:spcBef>
                      </a:pPr>
                      <a:r>
                        <a:rPr sz="14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main()</a:t>
                      </a:r>
                      <a:r>
                        <a:rPr sz="14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book-keeping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158115" marB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  <a:solidFill>
                      <a:srgbClr val="CF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49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14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int </a:t>
                      </a:r>
                      <a:r>
                        <a:rPr sz="14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i </a:t>
                      </a:r>
                      <a:r>
                        <a:rPr sz="14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(DrawSquare</a:t>
                      </a:r>
                      <a:r>
                        <a:rPr sz="1400" spc="-3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arg)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  <a:solidFill>
                      <a:srgbClr val="CF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66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14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Higher</a:t>
                      </a:r>
                      <a:r>
                        <a:rPr sz="14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address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  <a:solidFill>
                      <a:srgbClr val="006B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9524048" y="857251"/>
            <a:ext cx="953" cy="230505"/>
          </a:xfrm>
          <a:custGeom>
            <a:avLst/>
            <a:gdLst/>
            <a:ahLst/>
            <a:cxnLst/>
            <a:rect l="l" t="t" r="r" b="b"/>
            <a:pathLst>
              <a:path w="1270" h="307340">
                <a:moveTo>
                  <a:pt x="0" y="307340"/>
                </a:moveTo>
                <a:lnTo>
                  <a:pt x="1270" y="307340"/>
                </a:lnTo>
                <a:lnTo>
                  <a:pt x="1270" y="0"/>
                </a:lnTo>
                <a:lnTo>
                  <a:pt x="0" y="0"/>
                </a:lnTo>
                <a:lnTo>
                  <a:pt x="0" y="307340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24048" y="1087755"/>
            <a:ext cx="953" cy="6858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524048" y="1126808"/>
            <a:ext cx="953" cy="54293"/>
          </a:xfrm>
          <a:custGeom>
            <a:avLst/>
            <a:gdLst/>
            <a:ahLst/>
            <a:cxnLst/>
            <a:rect l="l" t="t" r="r" b="b"/>
            <a:pathLst>
              <a:path w="1270" h="72390">
                <a:moveTo>
                  <a:pt x="0" y="72389"/>
                </a:moveTo>
                <a:lnTo>
                  <a:pt x="1270" y="72389"/>
                </a:lnTo>
                <a:lnTo>
                  <a:pt x="1270" y="0"/>
                </a:lnTo>
                <a:lnTo>
                  <a:pt x="0" y="0"/>
                </a:lnTo>
                <a:lnTo>
                  <a:pt x="0" y="72389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524048" y="1181101"/>
            <a:ext cx="953" cy="135255"/>
          </a:xfrm>
          <a:custGeom>
            <a:avLst/>
            <a:gdLst/>
            <a:ahLst/>
            <a:cxnLst/>
            <a:rect l="l" t="t" r="r" b="b"/>
            <a:pathLst>
              <a:path w="1270" h="180340">
                <a:moveTo>
                  <a:pt x="0" y="180339"/>
                </a:moveTo>
                <a:lnTo>
                  <a:pt x="1270" y="180339"/>
                </a:lnTo>
                <a:lnTo>
                  <a:pt x="1270" y="0"/>
                </a:lnTo>
                <a:lnTo>
                  <a:pt x="0" y="0"/>
                </a:lnTo>
                <a:lnTo>
                  <a:pt x="0" y="180339"/>
                </a:lnTo>
                <a:close/>
              </a:path>
            </a:pathLst>
          </a:custGeom>
          <a:solidFill>
            <a:srgbClr val="438085">
              <a:alpha val="50000"/>
            </a:srgbClr>
          </a:solidFill>
        </p:spPr>
        <p:txBody>
          <a:bodyPr wrap="square" lIns="0" tIns="0" rIns="0" bIns="0" rtlCol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322117" y="857250"/>
            <a:ext cx="120968" cy="464820"/>
            <a:chOff x="8873490" y="0"/>
            <a:chExt cx="161290" cy="619760"/>
          </a:xfrm>
        </p:grpSpPr>
        <p:sp>
          <p:nvSpPr>
            <p:cNvPr id="15" name="object 15"/>
            <p:cNvSpPr/>
            <p:nvPr/>
          </p:nvSpPr>
          <p:spPr>
            <a:xfrm>
              <a:off x="9025890" y="1270"/>
              <a:ext cx="8890" cy="618490"/>
            </a:xfrm>
            <a:custGeom>
              <a:avLst/>
              <a:gdLst/>
              <a:ahLst/>
              <a:cxnLst/>
              <a:rect l="l" t="t" r="r" b="b"/>
              <a:pathLst>
                <a:path w="8890" h="618490">
                  <a:moveTo>
                    <a:pt x="0" y="0"/>
                  </a:moveTo>
                  <a:lnTo>
                    <a:pt x="8889" y="0"/>
                  </a:lnTo>
                  <a:lnTo>
                    <a:pt x="8889" y="618489"/>
                  </a:lnTo>
                  <a:lnTo>
                    <a:pt x="0" y="618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8975090" y="127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27939" y="0"/>
                  </a:lnTo>
                  <a:lnTo>
                    <a:pt x="27939" y="618489"/>
                  </a:lnTo>
                  <a:lnTo>
                    <a:pt x="0" y="618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8915400" y="0"/>
              <a:ext cx="54610" cy="585470"/>
            </a:xfrm>
            <a:custGeom>
              <a:avLst/>
              <a:gdLst/>
              <a:ahLst/>
              <a:cxnLst/>
              <a:rect l="l" t="t" r="r" b="b"/>
              <a:pathLst>
                <a:path w="54609" h="585470">
                  <a:moveTo>
                    <a:pt x="0" y="0"/>
                  </a:moveTo>
                  <a:lnTo>
                    <a:pt x="54610" y="0"/>
                  </a:lnTo>
                  <a:lnTo>
                    <a:pt x="54610" y="585470"/>
                  </a:lnTo>
                  <a:lnTo>
                    <a:pt x="0" y="5854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8873490" y="0"/>
              <a:ext cx="8890" cy="585470"/>
            </a:xfrm>
            <a:custGeom>
              <a:avLst/>
              <a:gdLst/>
              <a:ahLst/>
              <a:cxnLst/>
              <a:rect l="l" t="t" r="r" b="b"/>
              <a:pathLst>
                <a:path w="8890" h="585470">
                  <a:moveTo>
                    <a:pt x="0" y="0"/>
                  </a:moveTo>
                  <a:lnTo>
                    <a:pt x="8890" y="0"/>
                  </a:lnTo>
                  <a:lnTo>
                    <a:pt x="8890" y="585470"/>
                  </a:lnTo>
                  <a:lnTo>
                    <a:pt x="0" y="5854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30999"/>
              </a:srgbClr>
            </a:solidFill>
          </p:spPr>
          <p:txBody>
            <a:bodyPr wrap="square" lIns="0" tIns="0" rIns="0" bIns="0" rtlCol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809546" y="1368660"/>
            <a:ext cx="1599248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fontAlgn="base">
              <a:spcBef>
                <a:spcPts val="75"/>
              </a:spcBef>
              <a:spcAft>
                <a:spcPct val="0"/>
              </a:spcAft>
            </a:pPr>
            <a:r>
              <a:rPr spc="-8" dirty="0">
                <a:solidFill>
                  <a:srgbClr val="3B3B3B"/>
                </a:solidFill>
                <a:latin typeface="Arial"/>
                <a:cs typeface="Arial"/>
              </a:rPr>
              <a:t>Lower</a:t>
            </a:r>
            <a:r>
              <a:rPr spc="-38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3B3B3B"/>
                </a:solidFill>
                <a:latin typeface="Arial"/>
                <a:cs typeface="Arial"/>
              </a:rPr>
              <a:t>address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900752" y="145487"/>
            <a:ext cx="9086696" cy="625171"/>
          </a:xfrm>
          <a:prstGeom prst="rect">
            <a:avLst/>
          </a:prstGeom>
        </p:spPr>
        <p:txBody>
          <a:bodyPr vert="horz" wrap="square" lIns="0" tIns="952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5"/>
              </a:spcBef>
            </a:pPr>
            <a:r>
              <a:rPr spc="-4" dirty="0"/>
              <a:t>Call</a:t>
            </a:r>
            <a:r>
              <a:rPr spc="-68" dirty="0"/>
              <a:t> </a:t>
            </a:r>
            <a:r>
              <a:rPr spc="-8" dirty="0"/>
              <a:t>Stack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xfrm>
            <a:off x="1704380" y="1076801"/>
            <a:ext cx="6296620" cy="3845572"/>
          </a:xfrm>
          <a:prstGeom prst="rect">
            <a:avLst/>
          </a:prstGeom>
        </p:spPr>
        <p:txBody>
          <a:bodyPr vert="horz" wrap="square" lIns="0" tIns="138589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0955" indent="0">
              <a:spcBef>
                <a:spcPts val="1091"/>
              </a:spcBef>
              <a:buClr>
                <a:srgbClr val="9F4DA2"/>
              </a:buClr>
              <a:buNone/>
              <a:tabLst>
                <a:tab pos="203359" algn="l"/>
              </a:tabLst>
            </a:pPr>
            <a:r>
              <a:rPr sz="2600" spc="-8" dirty="0">
                <a:solidFill>
                  <a:srgbClr val="000000"/>
                </a:solidFill>
                <a:latin typeface="Georgia" panose="02040502050405020303" pitchFamily="18" charset="0"/>
              </a:rPr>
              <a:t>Example:</a:t>
            </a:r>
            <a:endParaRPr sz="2600" dirty="0">
              <a:latin typeface="Georgia" panose="02040502050405020303" pitchFamily="18" charset="0"/>
            </a:endParaRPr>
          </a:p>
          <a:p>
            <a:pPr marL="202883" marR="871538" indent="0">
              <a:lnSpc>
                <a:spcPct val="140400"/>
              </a:lnSpc>
              <a:buNone/>
            </a:pPr>
            <a:r>
              <a:rPr sz="2600" dirty="0">
                <a:solidFill>
                  <a:srgbClr val="000000"/>
                </a:solidFill>
                <a:latin typeface="Georgia" panose="02040502050405020303" pitchFamily="18" charset="0"/>
              </a:rPr>
              <a:t>void </a:t>
            </a:r>
            <a:r>
              <a:rPr sz="2600" spc="-4" dirty="0">
                <a:solidFill>
                  <a:srgbClr val="000000"/>
                </a:solidFill>
                <a:latin typeface="Georgia" panose="02040502050405020303" pitchFamily="18" charset="0"/>
              </a:rPr>
              <a:t>DrawSquare(int</a:t>
            </a:r>
            <a:r>
              <a:rPr sz="2600" spc="-49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sz="2600" spc="-4" dirty="0">
                <a:solidFill>
                  <a:srgbClr val="000000"/>
                </a:solidFill>
                <a:latin typeface="Georgia" panose="02040502050405020303" pitchFamily="18" charset="0"/>
              </a:rPr>
              <a:t>i){ </a:t>
            </a:r>
            <a:br>
              <a:rPr lang="en-US" sz="2600" spc="-4" dirty="0">
                <a:solidFill>
                  <a:srgbClr val="000000"/>
                </a:solidFill>
                <a:latin typeface="Georgia" panose="02040502050405020303" pitchFamily="18" charset="0"/>
              </a:rPr>
            </a:br>
            <a:r>
              <a:rPr sz="2600" spc="-4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sz="2600" dirty="0">
                <a:solidFill>
                  <a:srgbClr val="000000"/>
                </a:solidFill>
                <a:latin typeface="Georgia" panose="02040502050405020303" pitchFamily="18" charset="0"/>
              </a:rPr>
              <a:t>int </a:t>
            </a:r>
            <a:r>
              <a:rPr sz="2600" spc="-4" dirty="0">
                <a:solidFill>
                  <a:srgbClr val="000000"/>
                </a:solidFill>
                <a:latin typeface="Georgia" panose="02040502050405020303" pitchFamily="18" charset="0"/>
              </a:rPr>
              <a:t>start, </a:t>
            </a:r>
            <a:r>
              <a:rPr sz="2600" dirty="0">
                <a:solidFill>
                  <a:srgbClr val="000000"/>
                </a:solidFill>
                <a:latin typeface="Georgia" panose="02040502050405020303" pitchFamily="18" charset="0"/>
              </a:rPr>
              <a:t>end,</a:t>
            </a:r>
            <a:r>
              <a:rPr sz="2600" spc="-49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sz="2600" spc="-8" dirty="0">
                <a:solidFill>
                  <a:srgbClr val="000000"/>
                </a:solidFill>
                <a:latin typeface="Georgia" panose="02040502050405020303" pitchFamily="18" charset="0"/>
              </a:rPr>
              <a:t>...</a:t>
            </a:r>
            <a:endParaRPr sz="2600" dirty="0">
              <a:latin typeface="Georgia" panose="02040502050405020303" pitchFamily="18" charset="0"/>
            </a:endParaRPr>
          </a:p>
          <a:p>
            <a:pPr marL="303213" indent="0">
              <a:spcBef>
                <a:spcPts val="735"/>
              </a:spcBef>
              <a:buNone/>
            </a:pPr>
            <a:r>
              <a:rPr sz="2600" spc="-4" dirty="0">
                <a:solidFill>
                  <a:srgbClr val="000000"/>
                </a:solidFill>
                <a:latin typeface="Georgia" panose="02040502050405020303" pitchFamily="18" charset="0"/>
              </a:rPr>
              <a:t>DrawLine(start,</a:t>
            </a:r>
            <a:r>
              <a:rPr sz="2600" spc="-8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sz="2600" spc="-4" dirty="0">
                <a:solidFill>
                  <a:srgbClr val="000000"/>
                </a:solidFill>
                <a:latin typeface="Georgia" panose="02040502050405020303" pitchFamily="18" charset="0"/>
              </a:rPr>
              <a:t>end);</a:t>
            </a:r>
            <a:endParaRPr sz="2600" dirty="0">
              <a:latin typeface="Georgia" panose="02040502050405020303" pitchFamily="18" charset="0"/>
            </a:endParaRPr>
          </a:p>
          <a:p>
            <a:pPr marL="0" indent="0">
              <a:spcBef>
                <a:spcPts val="735"/>
              </a:spcBef>
              <a:buNone/>
            </a:pPr>
            <a:r>
              <a:rPr sz="2600" dirty="0">
                <a:solidFill>
                  <a:srgbClr val="000000"/>
                </a:solidFill>
                <a:latin typeface="Georgia" panose="02040502050405020303" pitchFamily="18" charset="0"/>
              </a:rPr>
              <a:t>}</a:t>
            </a:r>
            <a:endParaRPr sz="2600" dirty="0">
              <a:latin typeface="Georgia" panose="02040502050405020303" pitchFamily="18" charset="0"/>
            </a:endParaRPr>
          </a:p>
          <a:p>
            <a:pPr marL="0" marR="850106" indent="0">
              <a:lnSpc>
                <a:spcPts val="2228"/>
              </a:lnSpc>
              <a:spcBef>
                <a:spcPts val="1114"/>
              </a:spcBef>
              <a:buNone/>
            </a:pPr>
            <a:r>
              <a:rPr sz="2600" dirty="0">
                <a:solidFill>
                  <a:srgbClr val="FF0000"/>
                </a:solidFill>
                <a:latin typeface="Georgia" panose="02040502050405020303" pitchFamily="18" charset="0"/>
              </a:rPr>
              <a:t>void </a:t>
            </a:r>
            <a:r>
              <a:rPr sz="2600" spc="-4" dirty="0">
                <a:solidFill>
                  <a:srgbClr val="FF0000"/>
                </a:solidFill>
                <a:latin typeface="Georgia" panose="02040502050405020303" pitchFamily="18" charset="0"/>
              </a:rPr>
              <a:t>DrawLine(int start,  int</a:t>
            </a:r>
            <a:r>
              <a:rPr sz="2600" spc="-8" dirty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sz="2600" spc="-4" dirty="0">
                <a:solidFill>
                  <a:srgbClr val="FF0000"/>
                </a:solidFill>
                <a:latin typeface="Georgia" panose="02040502050405020303" pitchFamily="18" charset="0"/>
              </a:rPr>
              <a:t>end)</a:t>
            </a:r>
            <a:endParaRPr lang="en-US" sz="2600" spc="-4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marL="0" marR="850106" indent="0">
              <a:lnSpc>
                <a:spcPts val="2228"/>
              </a:lnSpc>
              <a:spcBef>
                <a:spcPts val="1114"/>
              </a:spcBef>
              <a:buNone/>
            </a:pPr>
            <a:r>
              <a:rPr sz="2600" spc="-4" dirty="0">
                <a:solidFill>
                  <a:srgbClr val="FF0000"/>
                </a:solidFill>
                <a:latin typeface="Georgia" panose="02040502050405020303" pitchFamily="18" charset="0"/>
              </a:rPr>
              <a:t>{</a:t>
            </a:r>
            <a:br>
              <a:rPr lang="en-US" sz="2600" dirty="0">
                <a:latin typeface="Georgia" panose="02040502050405020303" pitchFamily="18" charset="0"/>
              </a:rPr>
            </a:br>
            <a:r>
              <a:rPr lang="en-US" sz="2600" dirty="0">
                <a:latin typeface="Georgia" panose="02040502050405020303" pitchFamily="18" charset="0"/>
              </a:rPr>
              <a:t>			                </a:t>
            </a:r>
            <a:r>
              <a:rPr sz="2000" spc="-4" dirty="0" err="1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Dr</a:t>
            </a:r>
            <a:r>
              <a:rPr sz="2000" spc="-11" dirty="0" err="1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a</a:t>
            </a:r>
            <a:r>
              <a:rPr sz="2000" spc="-4" dirty="0" err="1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wSq</a:t>
            </a:r>
            <a:r>
              <a:rPr sz="2000" spc="-11" dirty="0" err="1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u</a:t>
            </a:r>
            <a:r>
              <a:rPr sz="2000" spc="-4" dirty="0" err="1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are</a:t>
            </a:r>
            <a:r>
              <a:rPr lang="en-US" sz="2000" spc="-4" dirty="0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  </a:t>
            </a:r>
            <a:endParaRPr sz="2000" dirty="0">
              <a:solidFill>
                <a:srgbClr val="FF0000"/>
              </a:solidFill>
              <a:latin typeface="Georgia" panose="02040502050405020303" pitchFamily="18" charset="0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73260" y="2109970"/>
            <a:ext cx="2060256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fontAlgn="base">
              <a:spcBef>
                <a:spcPts val="75"/>
              </a:spcBef>
              <a:spcAft>
                <a:spcPct val="0"/>
              </a:spcAft>
            </a:pPr>
            <a:r>
              <a:rPr spc="-53" dirty="0">
                <a:solidFill>
                  <a:srgbClr val="3B3B3B"/>
                </a:solidFill>
                <a:latin typeface="Arial"/>
                <a:cs typeface="Arial"/>
              </a:rPr>
              <a:t>Top </a:t>
            </a:r>
            <a:r>
              <a:rPr spc="-8" dirty="0">
                <a:solidFill>
                  <a:srgbClr val="3B3B3B"/>
                </a:solidFill>
                <a:latin typeface="Arial"/>
                <a:cs typeface="Arial"/>
              </a:rPr>
              <a:t>of</a:t>
            </a:r>
            <a:r>
              <a:rPr spc="-4" dirty="0">
                <a:solidFill>
                  <a:srgbClr val="3B3B3B"/>
                </a:solidFill>
                <a:latin typeface="Arial"/>
                <a:cs typeface="Arial"/>
              </a:rPr>
              <a:t> Stack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15000" y="4938968"/>
            <a:ext cx="1871662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fontAlgn="base">
              <a:spcBef>
                <a:spcPts val="75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S</a:t>
            </a:r>
            <a:r>
              <a:rPr sz="2000" dirty="0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tack</a:t>
            </a:r>
            <a:r>
              <a:rPr sz="2000" spc="-56" dirty="0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lang="en-US" sz="2000" spc="-4" dirty="0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F</a:t>
            </a:r>
            <a:r>
              <a:rPr sz="2000" spc="-4" dirty="0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rame</a:t>
            </a:r>
            <a:endParaRPr sz="2000" dirty="0">
              <a:solidFill>
                <a:srgbClr val="FF0000"/>
              </a:solidFill>
              <a:latin typeface="Georgia" panose="02040502050405020303" pitchFamily="18" charset="0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78430" y="4396939"/>
            <a:ext cx="1806893" cy="1393971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9525" fontAlgn="base">
              <a:spcBef>
                <a:spcPts val="810"/>
              </a:spcBef>
              <a:spcAft>
                <a:spcPct val="0"/>
              </a:spcAft>
            </a:pPr>
            <a:r>
              <a:rPr sz="2600" spc="-4" dirty="0">
                <a:solidFill>
                  <a:srgbClr val="FF0000"/>
                </a:solidFill>
                <a:latin typeface="Georgia"/>
                <a:cs typeface="Georgia"/>
              </a:rPr>
              <a:t>//local</a:t>
            </a:r>
            <a:r>
              <a:rPr sz="2600" spc="-3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600" spc="-4" dirty="0">
                <a:solidFill>
                  <a:srgbClr val="FF0000"/>
                </a:solidFill>
                <a:latin typeface="Georgia"/>
                <a:cs typeface="Georgia"/>
              </a:rPr>
              <a:t>variables</a:t>
            </a:r>
            <a:endParaRPr sz="26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9525" fontAlgn="base">
              <a:spcBef>
                <a:spcPts val="735"/>
              </a:spcBef>
              <a:spcAft>
                <a:spcPct val="0"/>
              </a:spcAft>
            </a:pPr>
            <a:r>
              <a:rPr sz="2600" spc="-8" dirty="0">
                <a:solidFill>
                  <a:srgbClr val="FF0000"/>
                </a:solidFill>
                <a:latin typeface="Georgia"/>
                <a:cs typeface="Georgia"/>
              </a:rPr>
              <a:t>...</a:t>
            </a:r>
            <a:endParaRPr sz="2600" dirty="0">
              <a:solidFill>
                <a:prstClr val="black"/>
              </a:solidFill>
              <a:latin typeface="Georgia"/>
              <a:cs typeface="Georg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95045" y="6019800"/>
            <a:ext cx="431483" cy="40972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fontAlgn="base">
              <a:spcBef>
                <a:spcPts val="75"/>
              </a:spcBef>
              <a:spcAft>
                <a:spcPct val="0"/>
              </a:spcAft>
            </a:pPr>
            <a:r>
              <a:rPr sz="2600" dirty="0">
                <a:solidFill>
                  <a:srgbClr val="FF0000"/>
                </a:solidFill>
                <a:latin typeface="Georgia"/>
                <a:cs typeface="Georgia"/>
              </a:rPr>
              <a:t>}</a:t>
            </a:r>
            <a:endParaRPr sz="2600" dirty="0">
              <a:solidFill>
                <a:prstClr val="black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530535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0" y="1355531"/>
            <a:ext cx="2818448" cy="69185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fontAlgn="base">
              <a:spcBef>
                <a:spcPts val="75"/>
              </a:spcBef>
              <a:spcAft>
                <a:spcPct val="0"/>
              </a:spcAft>
            </a:pPr>
            <a:r>
              <a:rPr spc="-8" dirty="0">
                <a:solidFill>
                  <a:srgbClr val="3B3B3B"/>
                </a:solidFill>
                <a:latin typeface="Arial"/>
                <a:cs typeface="Arial"/>
              </a:rPr>
              <a:t>Lower</a:t>
            </a:r>
            <a:r>
              <a:rPr spc="-38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3B3B3B"/>
                </a:solidFill>
                <a:latin typeface="Arial"/>
                <a:cs typeface="Arial"/>
              </a:rPr>
              <a:t>address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 marL="52388" fontAlgn="base">
              <a:spcBef>
                <a:spcPts val="975"/>
              </a:spcBef>
              <a:spcAft>
                <a:spcPct val="0"/>
              </a:spcAft>
            </a:pPr>
            <a:r>
              <a:rPr spc="-53" dirty="0">
                <a:solidFill>
                  <a:srgbClr val="3B3B3B"/>
                </a:solidFill>
                <a:latin typeface="Arial"/>
                <a:cs typeface="Arial"/>
              </a:rPr>
              <a:t>Top </a:t>
            </a:r>
            <a:r>
              <a:rPr spc="-8" dirty="0">
                <a:solidFill>
                  <a:srgbClr val="3B3B3B"/>
                </a:solidFill>
                <a:latin typeface="Arial"/>
                <a:cs typeface="Arial"/>
              </a:rPr>
              <a:t>of</a:t>
            </a:r>
            <a:r>
              <a:rPr spc="26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3B3B3B"/>
                </a:solidFill>
                <a:latin typeface="Arial"/>
                <a:cs typeface="Arial"/>
              </a:rPr>
              <a:t>Stack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3457" y="172893"/>
            <a:ext cx="8949675" cy="625171"/>
          </a:xfrm>
          <a:prstGeom prst="rect">
            <a:avLst/>
          </a:prstGeom>
        </p:spPr>
        <p:txBody>
          <a:bodyPr vert="horz" wrap="square" lIns="0" tIns="952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5"/>
              </a:spcBef>
            </a:pPr>
            <a:r>
              <a:rPr spc="-4" dirty="0"/>
              <a:t>Call</a:t>
            </a:r>
            <a:r>
              <a:rPr spc="-68" dirty="0"/>
              <a:t> </a:t>
            </a:r>
            <a:r>
              <a:rPr spc="-8" dirty="0"/>
              <a:t>Stack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76402" y="914400"/>
            <a:ext cx="8610599" cy="6305220"/>
          </a:xfrm>
          <a:prstGeom prst="rect">
            <a:avLst/>
          </a:prstGeom>
        </p:spPr>
        <p:txBody>
          <a:bodyPr vert="horz" wrap="square" lIns="0" tIns="138589" rIns="0" bIns="0" rtlCol="0">
            <a:spAutoFit/>
          </a:bodyPr>
          <a:lstStyle/>
          <a:p>
            <a:pPr marL="9050" fontAlgn="base">
              <a:spcBef>
                <a:spcPts val="1091"/>
              </a:spcBef>
              <a:spcAft>
                <a:spcPct val="0"/>
              </a:spcAft>
              <a:buClr>
                <a:srgbClr val="9F4DA2"/>
              </a:buClr>
              <a:tabLst>
                <a:tab pos="201454" algn="l"/>
              </a:tabLst>
            </a:pPr>
            <a:r>
              <a:rPr sz="2600" spc="-8" dirty="0">
                <a:solidFill>
                  <a:prstClr val="black"/>
                </a:solidFill>
                <a:latin typeface="Georgia"/>
                <a:cs typeface="Georgia"/>
              </a:rPr>
              <a:t>Example:</a:t>
            </a:r>
            <a:endParaRPr sz="26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200978" marR="3810" fontAlgn="base">
              <a:lnSpc>
                <a:spcPct val="140400"/>
              </a:lnSpc>
              <a:spcBef>
                <a:spcPct val="0"/>
              </a:spcBef>
              <a:spcAft>
                <a:spcPct val="0"/>
              </a:spcAft>
            </a:pPr>
            <a:r>
              <a:rPr sz="2600" dirty="0">
                <a:solidFill>
                  <a:prstClr val="black"/>
                </a:solidFill>
                <a:latin typeface="Georgia"/>
                <a:cs typeface="Georgia"/>
              </a:rPr>
              <a:t>void </a:t>
            </a:r>
            <a:r>
              <a:rPr sz="2600" spc="-4" dirty="0">
                <a:solidFill>
                  <a:prstClr val="black"/>
                </a:solidFill>
                <a:latin typeface="Georgia"/>
                <a:cs typeface="Georgia"/>
              </a:rPr>
              <a:t>DrawSquare(int</a:t>
            </a:r>
            <a:r>
              <a:rPr sz="2600" spc="-49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r>
              <a:rPr sz="2600" spc="-4" dirty="0" err="1">
                <a:solidFill>
                  <a:prstClr val="black"/>
                </a:solidFill>
                <a:latin typeface="Georgia"/>
                <a:cs typeface="Georgia"/>
              </a:rPr>
              <a:t>i</a:t>
            </a:r>
            <a:r>
              <a:rPr sz="2600" spc="-4" dirty="0">
                <a:solidFill>
                  <a:prstClr val="black"/>
                </a:solidFill>
                <a:latin typeface="Georgia"/>
                <a:cs typeface="Georgia"/>
              </a:rPr>
              <a:t>){</a:t>
            </a:r>
            <a:endParaRPr lang="en-US" sz="2600" spc="-4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200978" marR="3810" fontAlgn="base">
              <a:lnSpc>
                <a:spcPct val="140400"/>
              </a:lnSpc>
              <a:spcBef>
                <a:spcPct val="0"/>
              </a:spcBef>
              <a:spcAft>
                <a:spcPct val="0"/>
              </a:spcAft>
            </a:pPr>
            <a:r>
              <a:rPr sz="2600" spc="-4" dirty="0">
                <a:solidFill>
                  <a:prstClr val="black"/>
                </a:solidFill>
                <a:latin typeface="Georgia"/>
                <a:cs typeface="Georgia"/>
              </a:rPr>
              <a:t>  </a:t>
            </a:r>
            <a:r>
              <a:rPr sz="2600" dirty="0">
                <a:solidFill>
                  <a:prstClr val="black"/>
                </a:solidFill>
                <a:latin typeface="Georgia"/>
                <a:cs typeface="Georgia"/>
              </a:rPr>
              <a:t>int </a:t>
            </a:r>
            <a:r>
              <a:rPr sz="2600" spc="-4" dirty="0">
                <a:solidFill>
                  <a:prstClr val="black"/>
                </a:solidFill>
                <a:latin typeface="Georgia"/>
                <a:cs typeface="Georgia"/>
              </a:rPr>
              <a:t>start, </a:t>
            </a:r>
            <a:r>
              <a:rPr sz="2600" dirty="0">
                <a:solidFill>
                  <a:prstClr val="black"/>
                </a:solidFill>
                <a:latin typeface="Georgia"/>
                <a:cs typeface="Georgia"/>
              </a:rPr>
              <a:t>end,</a:t>
            </a:r>
            <a:r>
              <a:rPr sz="2600" spc="-49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r>
              <a:rPr sz="2600" spc="-8" dirty="0">
                <a:solidFill>
                  <a:prstClr val="black"/>
                </a:solidFill>
                <a:latin typeface="Georgia"/>
                <a:cs typeface="Georgia"/>
              </a:rPr>
              <a:t>...	</a:t>
            </a:r>
            <a:r>
              <a:rPr lang="en-US" sz="2600" spc="-8" dirty="0">
                <a:solidFill>
                  <a:prstClr val="black"/>
                </a:solidFill>
                <a:latin typeface="Georgia"/>
                <a:cs typeface="Georgia"/>
              </a:rPr>
              <a:t>				</a:t>
            </a:r>
          </a:p>
          <a:p>
            <a:pPr marL="9525" marR="3810" fontAlgn="base">
              <a:lnSpc>
                <a:spcPts val="1515"/>
              </a:lnSpc>
              <a:spcBef>
                <a:spcPts val="210"/>
              </a:spcBef>
              <a:spcAft>
                <a:spcPct val="0"/>
              </a:spcAft>
            </a:pPr>
            <a:r>
              <a:rPr lang="en-US" sz="2600" spc="-4" dirty="0">
                <a:solidFill>
                  <a:prstClr val="black"/>
                </a:solidFill>
                <a:latin typeface="Georgia"/>
                <a:cs typeface="Georgia"/>
              </a:rPr>
              <a:t>     </a:t>
            </a:r>
            <a:r>
              <a:rPr lang="en-US" sz="2600" spc="-4" dirty="0" err="1">
                <a:solidFill>
                  <a:prstClr val="black"/>
                </a:solidFill>
                <a:latin typeface="Georgia"/>
                <a:cs typeface="Georgia"/>
              </a:rPr>
              <a:t>DrawLine</a:t>
            </a:r>
            <a:r>
              <a:rPr lang="en-US" sz="2600" spc="-4" dirty="0">
                <a:solidFill>
                  <a:prstClr val="black"/>
                </a:solidFill>
                <a:latin typeface="Georgia"/>
                <a:cs typeface="Georgia"/>
              </a:rPr>
              <a:t>(start,</a:t>
            </a:r>
            <a:r>
              <a:rPr lang="en-US" sz="2600" spc="-34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r>
              <a:rPr lang="en-US" sz="2600" spc="-4" dirty="0">
                <a:solidFill>
                  <a:prstClr val="black"/>
                </a:solidFill>
                <a:latin typeface="Georgia"/>
                <a:cs typeface="Georgia"/>
              </a:rPr>
              <a:t>end); </a:t>
            </a:r>
            <a:endParaRPr lang="en-US" sz="2600" spc="-8" dirty="0">
              <a:solidFill>
                <a:prstClr val="black"/>
              </a:solidFill>
              <a:latin typeface="Georgia"/>
              <a:cs typeface="Georgia"/>
            </a:endParaRPr>
          </a:p>
          <a:p>
            <a:pPr fontAlgn="base">
              <a:spcBef>
                <a:spcPts val="1020"/>
              </a:spcBef>
              <a:spcAft>
                <a:spcPct val="0"/>
              </a:spcAft>
            </a:pPr>
            <a:r>
              <a:rPr lang="en-US" sz="2600" dirty="0">
                <a:solidFill>
                  <a:srgbClr val="000000"/>
                </a:solidFill>
                <a:latin typeface="Arial" charset="0"/>
                <a:cs typeface="Arial" charset="0"/>
              </a:rPr>
              <a:t>}</a:t>
            </a:r>
          </a:p>
          <a:p>
            <a:pPr marR="850106" fontAlgn="base">
              <a:lnSpc>
                <a:spcPts val="2228"/>
              </a:lnSpc>
              <a:spcBef>
                <a:spcPts val="1114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				    </a:t>
            </a:r>
            <a:r>
              <a:rPr lang="en-US" sz="2000" spc="-4" dirty="0">
                <a:solidFill>
                  <a:srgbClr val="FF0000"/>
                </a:solidFill>
                <a:latin typeface="Georgia"/>
                <a:cs typeface="Arial"/>
              </a:rPr>
              <a:t> </a:t>
            </a:r>
            <a:r>
              <a:rPr lang="en-US" sz="2000" spc="-8" dirty="0" err="1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D</a:t>
            </a:r>
            <a:r>
              <a:rPr lang="en-US" sz="2000" spc="4" dirty="0" err="1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r</a:t>
            </a:r>
            <a:r>
              <a:rPr lang="en-US" sz="2000" spc="-11" dirty="0" err="1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a</a:t>
            </a:r>
            <a:r>
              <a:rPr lang="en-US" sz="2000" spc="-4" dirty="0" err="1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w</a:t>
            </a:r>
            <a:r>
              <a:rPr lang="en-US" sz="2000" spc="-11" dirty="0" err="1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L</a:t>
            </a:r>
            <a:r>
              <a:rPr lang="en-US" sz="2000" spc="-4" dirty="0" err="1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ine</a:t>
            </a:r>
            <a:r>
              <a:rPr lang="en-US" sz="2000" spc="-4" dirty="0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 </a:t>
            </a:r>
          </a:p>
          <a:p>
            <a:pPr marL="9525" marR="3810" fontAlgn="base">
              <a:lnSpc>
                <a:spcPts val="1515"/>
              </a:lnSpc>
              <a:spcBef>
                <a:spcPts val="21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				   Stack Frame</a:t>
            </a:r>
            <a:endParaRPr lang="en-US" sz="2000" dirty="0">
              <a:solidFill>
                <a:prstClr val="black"/>
              </a:solidFill>
              <a:latin typeface="Georgia" panose="02040502050405020303" pitchFamily="18" charset="0"/>
              <a:cs typeface="Arial" charset="0"/>
            </a:endParaRPr>
          </a:p>
          <a:p>
            <a:pPr marR="850106" fontAlgn="base">
              <a:lnSpc>
                <a:spcPts val="2228"/>
              </a:lnSpc>
              <a:spcBef>
                <a:spcPts val="1114"/>
              </a:spcBef>
              <a:spcAft>
                <a:spcPct val="0"/>
              </a:spcAft>
            </a:pPr>
            <a:r>
              <a:rPr lang="en-US" sz="2600" dirty="0">
                <a:solidFill>
                  <a:srgbClr val="000000"/>
                </a:solidFill>
                <a:latin typeface="Georgia" panose="02040502050405020303" pitchFamily="18" charset="0"/>
                <a:cs typeface="Arial" charset="0"/>
              </a:rPr>
              <a:t>void </a:t>
            </a:r>
            <a:r>
              <a:rPr lang="en-US" sz="2600" spc="-4" dirty="0" err="1">
                <a:solidFill>
                  <a:srgbClr val="000000"/>
                </a:solidFill>
                <a:latin typeface="Georgia" panose="02040502050405020303" pitchFamily="18" charset="0"/>
                <a:cs typeface="Arial" charset="0"/>
              </a:rPr>
              <a:t>DrawLine</a:t>
            </a:r>
            <a:r>
              <a:rPr lang="en-US" sz="2600" spc="-4" dirty="0">
                <a:solidFill>
                  <a:srgbClr val="000000"/>
                </a:solidFill>
                <a:latin typeface="Georgia" panose="02040502050405020303" pitchFamily="18" charset="0"/>
                <a:cs typeface="Arial" charset="0"/>
              </a:rPr>
              <a:t>(</a:t>
            </a:r>
            <a:r>
              <a:rPr lang="en-US" sz="2600" spc="-4" dirty="0" err="1">
                <a:solidFill>
                  <a:srgbClr val="000000"/>
                </a:solidFill>
                <a:latin typeface="Georgia" panose="02040502050405020303" pitchFamily="18" charset="0"/>
                <a:cs typeface="Arial" charset="0"/>
              </a:rPr>
              <a:t>int</a:t>
            </a:r>
            <a:r>
              <a:rPr lang="en-US" sz="2600" spc="-49" dirty="0">
                <a:solidFill>
                  <a:srgbClr val="000000"/>
                </a:solidFill>
                <a:latin typeface="Georgia" panose="02040502050405020303" pitchFamily="18" charset="0"/>
                <a:cs typeface="Arial" charset="0"/>
              </a:rPr>
              <a:t> </a:t>
            </a:r>
            <a:r>
              <a:rPr lang="en-US" sz="2600" spc="-4" dirty="0">
                <a:solidFill>
                  <a:srgbClr val="000000"/>
                </a:solidFill>
                <a:latin typeface="Georgia" panose="02040502050405020303" pitchFamily="18" charset="0"/>
                <a:cs typeface="Arial" charset="0"/>
              </a:rPr>
              <a:t>start,  </a:t>
            </a:r>
            <a:r>
              <a:rPr lang="en-US" sz="2600" spc="-4" dirty="0" err="1">
                <a:solidFill>
                  <a:srgbClr val="000000"/>
                </a:solidFill>
                <a:latin typeface="Georgia" panose="02040502050405020303" pitchFamily="18" charset="0"/>
                <a:cs typeface="Arial" charset="0"/>
              </a:rPr>
              <a:t>int</a:t>
            </a:r>
            <a:r>
              <a:rPr lang="en-US" sz="2600" spc="-8" dirty="0">
                <a:solidFill>
                  <a:srgbClr val="000000"/>
                </a:solidFill>
                <a:latin typeface="Georgia" panose="02040502050405020303" pitchFamily="18" charset="0"/>
                <a:cs typeface="Arial" charset="0"/>
              </a:rPr>
              <a:t> </a:t>
            </a:r>
            <a:r>
              <a:rPr lang="en-US" sz="2600" spc="-4" dirty="0">
                <a:solidFill>
                  <a:srgbClr val="000000"/>
                </a:solidFill>
                <a:latin typeface="Georgia" panose="02040502050405020303" pitchFamily="18" charset="0"/>
                <a:cs typeface="Arial" charset="0"/>
              </a:rPr>
              <a:t>end){</a:t>
            </a:r>
            <a:br>
              <a:rPr lang="en-US" sz="2600" spc="-4" dirty="0">
                <a:solidFill>
                  <a:srgbClr val="000000"/>
                </a:solidFill>
                <a:latin typeface="Georgia" panose="02040502050405020303" pitchFamily="18" charset="0"/>
                <a:cs typeface="Arial" charset="0"/>
              </a:rPr>
            </a:br>
            <a:r>
              <a:rPr lang="en-US" sz="2000" spc="-4" dirty="0">
                <a:solidFill>
                  <a:srgbClr val="3B3B3B"/>
                </a:solidFill>
                <a:latin typeface="Georgia"/>
                <a:cs typeface="Arial"/>
              </a:rPr>
              <a:t>				</a:t>
            </a:r>
            <a:endParaRPr lang="en-US" sz="2000" spc="-4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9525" fontAlgn="base">
              <a:spcBef>
                <a:spcPts val="810"/>
              </a:spcBef>
              <a:spcAft>
                <a:spcPct val="0"/>
              </a:spcAft>
            </a:pPr>
            <a:r>
              <a:rPr lang="en-US" sz="2600" spc="-4" dirty="0">
                <a:solidFill>
                  <a:srgbClr val="FF0000"/>
                </a:solidFill>
                <a:latin typeface="Georgia"/>
                <a:cs typeface="Georgia"/>
              </a:rPr>
              <a:t>//local</a:t>
            </a:r>
            <a:r>
              <a:rPr lang="en-US" sz="2600" spc="-3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lang="en-US" sz="2600" spc="-4" dirty="0">
                <a:solidFill>
                  <a:srgbClr val="FF0000"/>
                </a:solidFill>
                <a:latin typeface="Georgia"/>
                <a:cs typeface="Georgia"/>
              </a:rPr>
              <a:t>variables	  </a:t>
            </a:r>
            <a:r>
              <a:rPr lang="en-US" sz="2800" spc="-4" dirty="0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          </a:t>
            </a:r>
            <a:r>
              <a:rPr lang="en-US" sz="2000" spc="-4" dirty="0" err="1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Dr</a:t>
            </a:r>
            <a:r>
              <a:rPr lang="en-US" sz="2000" spc="-11" dirty="0" err="1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a</a:t>
            </a:r>
            <a:r>
              <a:rPr lang="en-US" sz="2000" spc="-4" dirty="0" err="1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wSq</a:t>
            </a:r>
            <a:r>
              <a:rPr lang="en-US" sz="2000" spc="-11" dirty="0" err="1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u</a:t>
            </a:r>
            <a:r>
              <a:rPr lang="en-US" sz="2000" spc="-4" dirty="0" err="1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are</a:t>
            </a:r>
            <a:br>
              <a:rPr lang="en-US" sz="2000" spc="-4" dirty="0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</a:br>
            <a:r>
              <a:rPr lang="en-US" sz="2000" spc="-4" dirty="0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				 Stack Frame</a:t>
            </a:r>
            <a:endParaRPr lang="en-US" sz="20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9525" fontAlgn="base">
              <a:spcBef>
                <a:spcPts val="735"/>
              </a:spcBef>
              <a:spcAft>
                <a:spcPct val="0"/>
              </a:spcAft>
            </a:pPr>
            <a:r>
              <a:rPr lang="en-US" sz="2600" spc="-8" dirty="0">
                <a:solidFill>
                  <a:srgbClr val="FF0000"/>
                </a:solidFill>
                <a:latin typeface="Georgia"/>
                <a:cs typeface="Georgia"/>
              </a:rPr>
              <a:t>       ...</a:t>
            </a:r>
          </a:p>
          <a:p>
            <a:pPr marL="9525" fontAlgn="base">
              <a:spcBef>
                <a:spcPts val="735"/>
              </a:spcBef>
              <a:spcAft>
                <a:spcPct val="0"/>
              </a:spcAft>
            </a:pPr>
            <a:r>
              <a:rPr lang="en-US" sz="2600" spc="-8" dirty="0">
                <a:solidFill>
                  <a:prstClr val="black"/>
                </a:solidFill>
                <a:latin typeface="Georgia"/>
                <a:cs typeface="Georgia"/>
              </a:rPr>
              <a:t>}</a:t>
            </a:r>
            <a:r>
              <a:rPr lang="en-US" sz="2600" dirty="0">
                <a:solidFill>
                  <a:prstClr val="black"/>
                </a:solidFill>
                <a:latin typeface="Georgia"/>
                <a:cs typeface="Georgia"/>
              </a:rPr>
              <a:t>          </a:t>
            </a:r>
            <a:br>
              <a:rPr lang="en-US" sz="2000" spc="-4" dirty="0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</a:br>
            <a:r>
              <a:rPr lang="en-US" sz="2000" spc="-4" dirty="0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			</a:t>
            </a:r>
            <a:endParaRPr lang="en-US" sz="2000" dirty="0">
              <a:solidFill>
                <a:srgbClr val="FF0000"/>
              </a:solidFill>
              <a:latin typeface="Georgia" panose="02040502050405020303" pitchFamily="18" charset="0"/>
              <a:cs typeface="Arial"/>
            </a:endParaRPr>
          </a:p>
          <a:p>
            <a:pPr marR="850106" fontAlgn="base">
              <a:lnSpc>
                <a:spcPts val="2228"/>
              </a:lnSpc>
              <a:spcBef>
                <a:spcPts val="1114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Georgia"/>
              <a:cs typeface="Georgia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7151057" y="2209801"/>
          <a:ext cx="3117800" cy="4114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56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DrawLine </a:t>
                      </a:r>
                      <a:r>
                        <a:rPr sz="13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local</a:t>
                      </a:r>
                      <a:r>
                        <a:rPr sz="1300" spc="-2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vars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286" marB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  <a:solidFill>
                      <a:srgbClr val="FF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3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DrawSquare</a:t>
                      </a:r>
                      <a:r>
                        <a:rPr sz="1300" spc="-1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book-keeping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160020" marB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  <a:solidFill>
                      <a:srgbClr val="FF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6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90"/>
                        </a:spcBef>
                      </a:pPr>
                      <a:r>
                        <a:rPr sz="13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start, end (DrawLine</a:t>
                      </a:r>
                      <a:r>
                        <a:rPr sz="1300" spc="-4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args)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160973" marB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  <a:solidFill>
                      <a:srgbClr val="FF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8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local </a:t>
                      </a:r>
                      <a:r>
                        <a:rPr sz="13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variables (start,</a:t>
                      </a:r>
                      <a:r>
                        <a:rPr sz="1300" spc="-5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end)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76" marB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  <a:solidFill>
                      <a:srgbClr val="CF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216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660"/>
                        </a:spcBef>
                      </a:pPr>
                      <a:r>
                        <a:rPr sz="14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main()</a:t>
                      </a:r>
                      <a:r>
                        <a:rPr sz="14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book-keeping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158115" marB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  <a:solidFill>
                      <a:srgbClr val="CF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635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14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int </a:t>
                      </a:r>
                      <a:r>
                        <a:rPr sz="14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i </a:t>
                      </a:r>
                      <a:r>
                        <a:rPr sz="14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(DrawSquare</a:t>
                      </a:r>
                      <a:r>
                        <a:rPr sz="1400" spc="-3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arg)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  <a:solidFill>
                      <a:srgbClr val="CF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565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14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Higher</a:t>
                      </a:r>
                      <a:r>
                        <a:rPr sz="14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address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  <a:solidFill>
                      <a:srgbClr val="006B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581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7600" y="1344354"/>
            <a:ext cx="2589848" cy="69185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fontAlgn="base">
              <a:spcBef>
                <a:spcPts val="75"/>
              </a:spcBef>
              <a:spcAft>
                <a:spcPct val="0"/>
              </a:spcAft>
            </a:pPr>
            <a:r>
              <a:rPr spc="-8" dirty="0">
                <a:solidFill>
                  <a:srgbClr val="3B3B3B"/>
                </a:solidFill>
                <a:latin typeface="Arial"/>
                <a:cs typeface="Arial"/>
              </a:rPr>
              <a:t>Lower</a:t>
            </a:r>
            <a:r>
              <a:rPr spc="-38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3B3B3B"/>
                </a:solidFill>
                <a:latin typeface="Arial"/>
                <a:cs typeface="Arial"/>
              </a:rPr>
              <a:t>address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 marL="52388" fontAlgn="base">
              <a:spcBef>
                <a:spcPts val="975"/>
              </a:spcBef>
              <a:spcAft>
                <a:spcPct val="0"/>
              </a:spcAft>
            </a:pPr>
            <a:r>
              <a:rPr spc="-53" dirty="0">
                <a:solidFill>
                  <a:srgbClr val="3B3B3B"/>
                </a:solidFill>
                <a:latin typeface="Arial"/>
                <a:cs typeface="Arial"/>
              </a:rPr>
              <a:t>Top </a:t>
            </a:r>
            <a:r>
              <a:rPr spc="-8" dirty="0">
                <a:solidFill>
                  <a:srgbClr val="3B3B3B"/>
                </a:solidFill>
                <a:latin typeface="Arial"/>
                <a:cs typeface="Arial"/>
              </a:rPr>
              <a:t>of</a:t>
            </a:r>
            <a:r>
              <a:rPr spc="26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3B3B3B"/>
                </a:solidFill>
                <a:latin typeface="Arial"/>
                <a:cs typeface="Arial"/>
              </a:rPr>
              <a:t>Stack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275" y="145870"/>
            <a:ext cx="4417325" cy="625171"/>
          </a:xfrm>
          <a:prstGeom prst="rect">
            <a:avLst/>
          </a:prstGeom>
        </p:spPr>
        <p:txBody>
          <a:bodyPr vert="horz" wrap="square" lIns="0" tIns="952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5"/>
              </a:spcBef>
            </a:pPr>
            <a:r>
              <a:rPr spc="-4" dirty="0"/>
              <a:t>Call</a:t>
            </a:r>
            <a:r>
              <a:rPr spc="-68" dirty="0"/>
              <a:t> </a:t>
            </a:r>
            <a:r>
              <a:rPr spc="-8" dirty="0"/>
              <a:t>Stack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76400" y="990600"/>
            <a:ext cx="7772400" cy="8075448"/>
          </a:xfrm>
          <a:prstGeom prst="rect">
            <a:avLst/>
          </a:prstGeom>
        </p:spPr>
        <p:txBody>
          <a:bodyPr vert="horz" wrap="square" lIns="0" tIns="138589" rIns="0" bIns="0" rtlCol="0">
            <a:spAutoFit/>
          </a:bodyPr>
          <a:lstStyle/>
          <a:p>
            <a:pPr marL="9050" fontAlgn="base">
              <a:spcBef>
                <a:spcPts val="1091"/>
              </a:spcBef>
              <a:spcAft>
                <a:spcPct val="0"/>
              </a:spcAft>
              <a:buClr>
                <a:srgbClr val="9F4DA2"/>
              </a:buClr>
              <a:tabLst>
                <a:tab pos="201454" algn="l"/>
              </a:tabLst>
            </a:pPr>
            <a:r>
              <a:rPr sz="2600" spc="-8" dirty="0">
                <a:solidFill>
                  <a:prstClr val="black"/>
                </a:solidFill>
                <a:latin typeface="Georgia" panose="02040502050405020303" pitchFamily="18" charset="0"/>
                <a:cs typeface="Georgia"/>
              </a:rPr>
              <a:t>Example: </a:t>
            </a:r>
            <a:r>
              <a:rPr sz="2600" spc="-4" dirty="0">
                <a:solidFill>
                  <a:srgbClr val="FF0000"/>
                </a:solidFill>
                <a:latin typeface="Georgia" panose="02040502050405020303" pitchFamily="18" charset="0"/>
                <a:cs typeface="Georgia"/>
              </a:rPr>
              <a:t>DrawLine</a:t>
            </a:r>
            <a:r>
              <a:rPr sz="2600" dirty="0">
                <a:solidFill>
                  <a:srgbClr val="FF0000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2600" spc="-4" dirty="0">
                <a:solidFill>
                  <a:srgbClr val="FF0000"/>
                </a:solidFill>
                <a:latin typeface="Georgia" panose="02040502050405020303" pitchFamily="18" charset="0"/>
                <a:cs typeface="Georgia"/>
              </a:rPr>
              <a:t>returns</a:t>
            </a:r>
            <a:endParaRPr sz="2600" dirty="0">
              <a:solidFill>
                <a:srgbClr val="FF0000"/>
              </a:solidFill>
              <a:latin typeface="Georgia" panose="02040502050405020303" pitchFamily="18" charset="0"/>
              <a:cs typeface="Georgia"/>
            </a:endParaRPr>
          </a:p>
          <a:p>
            <a:pPr marL="200978" fontAlgn="base">
              <a:spcBef>
                <a:spcPts val="945"/>
              </a:spcBef>
              <a:spcAft>
                <a:spcPct val="0"/>
              </a:spcAft>
            </a:pPr>
            <a:r>
              <a:rPr sz="2600" dirty="0">
                <a:solidFill>
                  <a:prstClr val="black"/>
                </a:solidFill>
                <a:latin typeface="Georgia" panose="02040502050405020303" pitchFamily="18" charset="0"/>
                <a:cs typeface="Georgia"/>
              </a:rPr>
              <a:t>void </a:t>
            </a:r>
            <a:r>
              <a:rPr sz="2600" spc="-4" dirty="0">
                <a:solidFill>
                  <a:prstClr val="black"/>
                </a:solidFill>
                <a:latin typeface="Georgia" panose="02040502050405020303" pitchFamily="18" charset="0"/>
                <a:cs typeface="Georgia"/>
              </a:rPr>
              <a:t>DrawSquare(int</a:t>
            </a:r>
            <a:r>
              <a:rPr sz="2600" spc="-19" dirty="0">
                <a:solidFill>
                  <a:prstClr val="black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2600" spc="-4" dirty="0" err="1">
                <a:solidFill>
                  <a:prstClr val="black"/>
                </a:solidFill>
                <a:latin typeface="Georgia" panose="02040502050405020303" pitchFamily="18" charset="0"/>
                <a:cs typeface="Georgia"/>
              </a:rPr>
              <a:t>i</a:t>
            </a:r>
            <a:r>
              <a:rPr sz="2600" spc="-4" dirty="0">
                <a:solidFill>
                  <a:prstClr val="black"/>
                </a:solidFill>
                <a:latin typeface="Georgia" panose="02040502050405020303" pitchFamily="18" charset="0"/>
                <a:cs typeface="Georgia"/>
              </a:rPr>
              <a:t>){</a:t>
            </a:r>
            <a:endParaRPr lang="en-US" sz="2600" spc="-4" dirty="0">
              <a:solidFill>
                <a:prstClr val="black"/>
              </a:solidFill>
              <a:latin typeface="Georgia" panose="02040502050405020303" pitchFamily="18" charset="0"/>
              <a:cs typeface="Georgia"/>
            </a:endParaRPr>
          </a:p>
          <a:p>
            <a:pPr marL="200978" fontAlgn="base">
              <a:spcBef>
                <a:spcPts val="945"/>
              </a:spcBef>
              <a:spcAft>
                <a:spcPct val="0"/>
              </a:spcAft>
            </a:pPr>
            <a:r>
              <a:rPr lang="en-US" sz="2800" dirty="0" err="1">
                <a:solidFill>
                  <a:prstClr val="black"/>
                </a:solidFill>
                <a:latin typeface="Georgia"/>
                <a:cs typeface="Georgia"/>
              </a:rPr>
              <a:t>int</a:t>
            </a:r>
            <a:r>
              <a:rPr lang="en-US" sz="2800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r>
              <a:rPr lang="en-US" sz="2800" spc="-4" dirty="0">
                <a:solidFill>
                  <a:prstClr val="black"/>
                </a:solidFill>
                <a:latin typeface="Georgia"/>
                <a:cs typeface="Georgia"/>
              </a:rPr>
              <a:t>start, </a:t>
            </a:r>
            <a:r>
              <a:rPr lang="en-US" sz="2800" dirty="0">
                <a:solidFill>
                  <a:prstClr val="black"/>
                </a:solidFill>
                <a:latin typeface="Georgia"/>
                <a:cs typeface="Georgia"/>
              </a:rPr>
              <a:t>end,</a:t>
            </a:r>
            <a:r>
              <a:rPr lang="en-US" sz="2800" spc="-83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r>
              <a:rPr lang="en-US" sz="2800" spc="-8" dirty="0">
                <a:solidFill>
                  <a:prstClr val="black"/>
                </a:solidFill>
                <a:latin typeface="Georgia"/>
                <a:cs typeface="Georgia"/>
              </a:rPr>
              <a:t>...</a:t>
            </a:r>
          </a:p>
          <a:p>
            <a:pPr marL="9525" fontAlgn="base">
              <a:spcBef>
                <a:spcPts val="75"/>
              </a:spcBef>
              <a:spcAft>
                <a:spcPct val="0"/>
              </a:spcAft>
            </a:pPr>
            <a:r>
              <a:rPr lang="en-US" sz="2600" spc="-4" dirty="0">
                <a:solidFill>
                  <a:prstClr val="black"/>
                </a:solidFill>
                <a:latin typeface="Georgia" panose="02040502050405020303" pitchFamily="18" charset="0"/>
                <a:cs typeface="Georgia"/>
              </a:rPr>
              <a:t>  </a:t>
            </a:r>
            <a:r>
              <a:rPr lang="en-US" sz="2600" spc="-4" dirty="0" err="1">
                <a:solidFill>
                  <a:prstClr val="black"/>
                </a:solidFill>
                <a:latin typeface="Georgia" panose="02040502050405020303" pitchFamily="18" charset="0"/>
                <a:cs typeface="Georgia"/>
              </a:rPr>
              <a:t>DrawLine</a:t>
            </a:r>
            <a:r>
              <a:rPr lang="en-US" sz="2600" spc="-4" dirty="0">
                <a:solidFill>
                  <a:prstClr val="black"/>
                </a:solidFill>
                <a:latin typeface="Georgia" panose="02040502050405020303" pitchFamily="18" charset="0"/>
                <a:cs typeface="Georgia"/>
              </a:rPr>
              <a:t>(start,</a:t>
            </a:r>
            <a:r>
              <a:rPr lang="en-US" sz="2600" spc="-34" dirty="0">
                <a:solidFill>
                  <a:prstClr val="black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lang="en-US" sz="2600" spc="-4" dirty="0">
                <a:solidFill>
                  <a:prstClr val="black"/>
                </a:solidFill>
                <a:latin typeface="Georgia" panose="02040502050405020303" pitchFamily="18" charset="0"/>
                <a:cs typeface="Georgia"/>
              </a:rPr>
              <a:t>end);</a:t>
            </a:r>
          </a:p>
          <a:p>
            <a:pPr marL="202406" fontAlgn="base">
              <a:spcBef>
                <a:spcPts val="102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Georgia" panose="02040502050405020303" pitchFamily="18" charset="0"/>
                <a:cs typeface="Arial" charset="0"/>
              </a:rPr>
              <a:t>}				</a:t>
            </a:r>
            <a:r>
              <a:rPr lang="en-US" sz="2800" dirty="0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     </a:t>
            </a:r>
            <a:r>
              <a:rPr lang="en-US" sz="2000" dirty="0" err="1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DrawLine</a:t>
            </a:r>
            <a:r>
              <a:rPr lang="en-US" sz="2000" dirty="0">
                <a:solidFill>
                  <a:srgbClr val="000000"/>
                </a:solidFill>
                <a:latin typeface="Georgia" panose="02040502050405020303" pitchFamily="18" charset="0"/>
                <a:cs typeface="Arial" charset="0"/>
              </a:rPr>
              <a:t>         </a:t>
            </a:r>
            <a:br>
              <a:rPr lang="en-US" sz="2000" dirty="0">
                <a:solidFill>
                  <a:srgbClr val="000000"/>
                </a:solidFill>
                <a:latin typeface="Georgia" panose="02040502050405020303" pitchFamily="18" charset="0"/>
                <a:cs typeface="Arial" charset="0"/>
              </a:rPr>
            </a:br>
            <a:r>
              <a:rPr lang="en-US" sz="2000" dirty="0">
                <a:solidFill>
                  <a:srgbClr val="000000"/>
                </a:solidFill>
                <a:latin typeface="Georgia" panose="02040502050405020303" pitchFamily="18" charset="0"/>
                <a:cs typeface="Arial" charset="0"/>
              </a:rPr>
              <a:t>				    </a:t>
            </a:r>
            <a:r>
              <a:rPr lang="en-US" sz="2000" dirty="0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Stack Frame</a:t>
            </a:r>
            <a:r>
              <a:rPr lang="en-US" sz="2000" dirty="0">
                <a:solidFill>
                  <a:srgbClr val="000000"/>
                </a:solidFill>
                <a:latin typeface="Georgia" panose="02040502050405020303" pitchFamily="18" charset="0"/>
                <a:cs typeface="Arial" charset="0"/>
              </a:rPr>
              <a:t>       </a:t>
            </a:r>
            <a:endParaRPr lang="en-US" sz="2000" dirty="0">
              <a:solidFill>
                <a:prstClr val="black"/>
              </a:solidFill>
              <a:latin typeface="Georgia" panose="02040502050405020303" pitchFamily="18" charset="0"/>
              <a:cs typeface="Arial" charset="0"/>
            </a:endParaRPr>
          </a:p>
          <a:p>
            <a:pPr marL="202406" marR="850106" fontAlgn="base">
              <a:lnSpc>
                <a:spcPts val="2228"/>
              </a:lnSpc>
              <a:spcBef>
                <a:spcPts val="1114"/>
              </a:spcBef>
              <a:spcAft>
                <a:spcPct val="0"/>
              </a:spcAft>
            </a:pPr>
            <a:r>
              <a:rPr lang="en-US" sz="2600" dirty="0">
                <a:solidFill>
                  <a:srgbClr val="000000"/>
                </a:solidFill>
                <a:latin typeface="Georgia" panose="02040502050405020303" pitchFamily="18" charset="0"/>
                <a:cs typeface="Arial" charset="0"/>
              </a:rPr>
              <a:t>void </a:t>
            </a:r>
            <a:r>
              <a:rPr lang="en-US" sz="2600" spc="-4" dirty="0" err="1">
                <a:solidFill>
                  <a:srgbClr val="000000"/>
                </a:solidFill>
                <a:latin typeface="Georgia" panose="02040502050405020303" pitchFamily="18" charset="0"/>
                <a:cs typeface="Arial" charset="0"/>
              </a:rPr>
              <a:t>DrawLine</a:t>
            </a:r>
            <a:r>
              <a:rPr lang="en-US" sz="2600" spc="-4" dirty="0">
                <a:solidFill>
                  <a:srgbClr val="000000"/>
                </a:solidFill>
                <a:latin typeface="Georgia" panose="02040502050405020303" pitchFamily="18" charset="0"/>
                <a:cs typeface="Arial" charset="0"/>
              </a:rPr>
              <a:t>(</a:t>
            </a:r>
            <a:r>
              <a:rPr lang="en-US" sz="2600" spc="-4" dirty="0" err="1">
                <a:solidFill>
                  <a:srgbClr val="000000"/>
                </a:solidFill>
                <a:latin typeface="Georgia" panose="02040502050405020303" pitchFamily="18" charset="0"/>
                <a:cs typeface="Arial" charset="0"/>
              </a:rPr>
              <a:t>int</a:t>
            </a:r>
            <a:r>
              <a:rPr lang="en-US" sz="2600" spc="-49" dirty="0">
                <a:solidFill>
                  <a:srgbClr val="000000"/>
                </a:solidFill>
                <a:latin typeface="Georgia" panose="02040502050405020303" pitchFamily="18" charset="0"/>
                <a:cs typeface="Arial" charset="0"/>
              </a:rPr>
              <a:t> </a:t>
            </a:r>
            <a:r>
              <a:rPr lang="en-US" sz="2600" spc="-4" dirty="0">
                <a:solidFill>
                  <a:srgbClr val="000000"/>
                </a:solidFill>
                <a:latin typeface="Georgia" panose="02040502050405020303" pitchFamily="18" charset="0"/>
                <a:cs typeface="Arial" charset="0"/>
              </a:rPr>
              <a:t>start,  </a:t>
            </a:r>
            <a:r>
              <a:rPr lang="en-US" sz="2600" spc="-4" dirty="0" err="1">
                <a:solidFill>
                  <a:srgbClr val="000000"/>
                </a:solidFill>
                <a:latin typeface="Georgia" panose="02040502050405020303" pitchFamily="18" charset="0"/>
                <a:cs typeface="Arial" charset="0"/>
              </a:rPr>
              <a:t>int</a:t>
            </a:r>
            <a:r>
              <a:rPr lang="en-US" sz="2600" spc="-8" dirty="0">
                <a:solidFill>
                  <a:srgbClr val="000000"/>
                </a:solidFill>
                <a:latin typeface="Georgia" panose="02040502050405020303" pitchFamily="18" charset="0"/>
                <a:cs typeface="Arial" charset="0"/>
              </a:rPr>
              <a:t> </a:t>
            </a:r>
            <a:r>
              <a:rPr lang="en-US" sz="2600" spc="-4" dirty="0">
                <a:solidFill>
                  <a:srgbClr val="000000"/>
                </a:solidFill>
                <a:latin typeface="Georgia" panose="02040502050405020303" pitchFamily="18" charset="0"/>
                <a:cs typeface="Arial" charset="0"/>
              </a:rPr>
              <a:t>end){</a:t>
            </a:r>
            <a:r>
              <a:rPr lang="en-US" sz="2800" spc="-4" dirty="0">
                <a:solidFill>
                  <a:srgbClr val="3B3B3B"/>
                </a:solidFill>
                <a:latin typeface="Georgia" panose="02040502050405020303" pitchFamily="18" charset="0"/>
                <a:cs typeface="Arial"/>
              </a:rPr>
              <a:t>						              </a:t>
            </a:r>
          </a:p>
          <a:p>
            <a:pPr marL="202406" marR="850106" fontAlgn="base">
              <a:lnSpc>
                <a:spcPts val="2228"/>
              </a:lnSpc>
              <a:spcBef>
                <a:spcPts val="1114"/>
              </a:spcBef>
              <a:spcAft>
                <a:spcPct val="0"/>
              </a:spcAft>
            </a:pPr>
            <a:r>
              <a:rPr lang="en-US" sz="2800" spc="-4" dirty="0">
                <a:solidFill>
                  <a:srgbClr val="3B3B3B"/>
                </a:solidFill>
                <a:latin typeface="Georgia" panose="02040502050405020303" pitchFamily="18" charset="0"/>
                <a:cs typeface="Arial"/>
              </a:rPr>
              <a:t>                                            </a:t>
            </a:r>
            <a:r>
              <a:rPr lang="en-US" sz="2000" spc="-4" dirty="0" err="1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Dr</a:t>
            </a:r>
            <a:r>
              <a:rPr lang="en-US" sz="2000" spc="-11" dirty="0" err="1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a</a:t>
            </a:r>
            <a:r>
              <a:rPr lang="en-US" sz="2000" spc="-4" dirty="0" err="1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wSq</a:t>
            </a:r>
            <a:r>
              <a:rPr lang="en-US" sz="2000" spc="-11" dirty="0" err="1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u</a:t>
            </a:r>
            <a:r>
              <a:rPr lang="en-US" sz="2000" spc="-4" dirty="0" err="1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are</a:t>
            </a:r>
            <a:br>
              <a:rPr lang="en-US" sz="2000" spc="-4" dirty="0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</a:br>
            <a:r>
              <a:rPr lang="en-US" sz="2000" spc="-4" dirty="0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				     </a:t>
            </a:r>
            <a:r>
              <a:rPr lang="en-US" sz="2000" dirty="0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Stack</a:t>
            </a:r>
            <a:r>
              <a:rPr lang="en-US" sz="2000" spc="-56" dirty="0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lang="en-US" sz="2000" spc="-4" dirty="0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Frame</a:t>
            </a:r>
          </a:p>
          <a:p>
            <a:pPr marL="9525" fontAlgn="base">
              <a:spcBef>
                <a:spcPts val="810"/>
              </a:spcBef>
              <a:spcAft>
                <a:spcPct val="0"/>
              </a:spcAft>
            </a:pPr>
            <a:r>
              <a:rPr lang="en-US" sz="2800" spc="-4" dirty="0">
                <a:solidFill>
                  <a:prstClr val="black"/>
                </a:solidFill>
                <a:latin typeface="Georgia" panose="02040502050405020303" pitchFamily="18" charset="0"/>
                <a:cs typeface="Georgia"/>
              </a:rPr>
              <a:t>     //local</a:t>
            </a:r>
            <a:r>
              <a:rPr lang="en-US" sz="2800" spc="-30" dirty="0">
                <a:solidFill>
                  <a:prstClr val="black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lang="en-US" sz="2800" spc="-4" dirty="0">
                <a:solidFill>
                  <a:prstClr val="black"/>
                </a:solidFill>
                <a:latin typeface="Georgia" panose="02040502050405020303" pitchFamily="18" charset="0"/>
                <a:cs typeface="Georgia"/>
              </a:rPr>
              <a:t>variables</a:t>
            </a:r>
            <a:endParaRPr lang="en-US" sz="2800" dirty="0">
              <a:solidFill>
                <a:prstClr val="black"/>
              </a:solidFill>
              <a:latin typeface="Georgia" panose="02040502050405020303" pitchFamily="18" charset="0"/>
              <a:cs typeface="Georgia"/>
            </a:endParaRPr>
          </a:p>
          <a:p>
            <a:pPr marL="9525" fontAlgn="base">
              <a:spcBef>
                <a:spcPts val="735"/>
              </a:spcBef>
              <a:spcAft>
                <a:spcPct val="0"/>
              </a:spcAft>
            </a:pPr>
            <a:r>
              <a:rPr lang="en-US" sz="2800" spc="-8" dirty="0">
                <a:solidFill>
                  <a:prstClr val="black"/>
                </a:solidFill>
                <a:latin typeface="Georgia" panose="02040502050405020303" pitchFamily="18" charset="0"/>
                <a:cs typeface="Georgia"/>
              </a:rPr>
              <a:t>	...</a:t>
            </a:r>
            <a:endParaRPr lang="en-US" sz="2800" dirty="0">
              <a:solidFill>
                <a:prstClr val="black"/>
              </a:solidFill>
              <a:latin typeface="Georgia" panose="02040502050405020303" pitchFamily="18" charset="0"/>
              <a:cs typeface="Georgia"/>
            </a:endParaRPr>
          </a:p>
          <a:p>
            <a:pPr marL="192881" marR="3810" fontAlgn="base">
              <a:spcBef>
                <a:spcPts val="214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Georgia" panose="02040502050405020303" pitchFamily="18" charset="0"/>
                <a:cs typeface="Arial"/>
              </a:rPr>
              <a:t>}</a:t>
            </a:r>
          </a:p>
          <a:p>
            <a:pPr marL="192881" marR="3810" algn="r" fontAlgn="base">
              <a:spcBef>
                <a:spcPts val="214"/>
              </a:spcBef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  <a:latin typeface="Georgia" panose="02040502050405020303" pitchFamily="18" charset="0"/>
              <a:cs typeface="Arial"/>
            </a:endParaRPr>
          </a:p>
          <a:p>
            <a:pPr marL="9525" fontAlgn="base">
              <a:spcBef>
                <a:spcPts val="75"/>
              </a:spcBef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  <a:latin typeface="Georgia" panose="02040502050405020303" pitchFamily="18" charset="0"/>
              <a:cs typeface="Georgia"/>
            </a:endParaRPr>
          </a:p>
          <a:p>
            <a:pPr marL="200978" fontAlgn="base">
              <a:spcBef>
                <a:spcPts val="945"/>
              </a:spcBef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R="3810" algn="r" fontAlgn="base">
              <a:spcBef>
                <a:spcPts val="120"/>
              </a:spcBef>
              <a:spcAft>
                <a:spcPct val="0"/>
              </a:spcAft>
            </a:pPr>
            <a:endParaRPr lang="en-US" sz="2600" dirty="0">
              <a:solidFill>
                <a:prstClr val="black"/>
              </a:solidFill>
              <a:latin typeface="Georgia" panose="02040502050405020303" pitchFamily="18" charset="0"/>
              <a:cs typeface="Arial"/>
            </a:endParaRPr>
          </a:p>
          <a:p>
            <a:pPr marR="3810" fontAlgn="base">
              <a:spcBef>
                <a:spcPts val="120"/>
              </a:spcBef>
              <a:spcAft>
                <a:spcPct val="0"/>
              </a:spcAft>
            </a:pPr>
            <a:r>
              <a:rPr lang="en-US" sz="2600" dirty="0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				</a:t>
            </a:r>
            <a:endParaRPr sz="2000" dirty="0">
              <a:solidFill>
                <a:srgbClr val="FF0000"/>
              </a:solidFill>
              <a:latin typeface="Georgia" panose="02040502050405020303" pitchFamily="18" charset="0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7162800" y="2438400"/>
          <a:ext cx="3057048" cy="38021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7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07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DrawLine </a:t>
                      </a:r>
                      <a:r>
                        <a:rPr sz="13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local</a:t>
                      </a:r>
                      <a:r>
                        <a:rPr sz="1300" spc="-2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vars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286" marB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  <a:solidFill>
                      <a:srgbClr val="FF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3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DrawSquare</a:t>
                      </a:r>
                      <a:r>
                        <a:rPr sz="1300" spc="-1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book-keeping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160020" marB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  <a:solidFill>
                      <a:srgbClr val="FF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7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90"/>
                        </a:spcBef>
                      </a:pPr>
                      <a:r>
                        <a:rPr sz="13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start, end (DrawLine</a:t>
                      </a:r>
                      <a:r>
                        <a:rPr sz="1300" spc="-4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args)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60973" marB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  <a:solidFill>
                      <a:srgbClr val="FF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local </a:t>
                      </a:r>
                      <a:r>
                        <a:rPr sz="13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variables (start,</a:t>
                      </a:r>
                      <a:r>
                        <a:rPr sz="1300" spc="-5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end)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76" marB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  <a:solidFill>
                      <a:srgbClr val="CF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25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660"/>
                        </a:spcBef>
                      </a:pPr>
                      <a:r>
                        <a:rPr sz="14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main()</a:t>
                      </a:r>
                      <a:r>
                        <a:rPr sz="14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book-keeping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8115" marB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  <a:solidFill>
                      <a:srgbClr val="CF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14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int </a:t>
                      </a:r>
                      <a:r>
                        <a:rPr sz="14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i </a:t>
                      </a:r>
                      <a:r>
                        <a:rPr sz="14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(DrawSquare</a:t>
                      </a:r>
                      <a:r>
                        <a:rPr sz="1400" spc="-3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arg)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  <a:solidFill>
                      <a:srgbClr val="CF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14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Higher</a:t>
                      </a:r>
                      <a:r>
                        <a:rPr sz="14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address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  <a:solidFill>
                      <a:srgbClr val="006B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854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91400" y="3429001"/>
          <a:ext cx="2869178" cy="27988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9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27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local </a:t>
                      </a:r>
                      <a:r>
                        <a:rPr sz="13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variables (start,</a:t>
                      </a:r>
                      <a:r>
                        <a:rPr sz="1300" spc="-5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end)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5239" marB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  <a:solidFill>
                      <a:srgbClr val="CF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734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660"/>
                        </a:spcBef>
                      </a:pPr>
                      <a:r>
                        <a:rPr sz="14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main()</a:t>
                      </a:r>
                      <a:r>
                        <a:rPr sz="14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book-keeping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158115" marB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  <a:solidFill>
                      <a:srgbClr val="CF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6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14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int </a:t>
                      </a:r>
                      <a:r>
                        <a:rPr sz="14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i </a:t>
                      </a:r>
                      <a:r>
                        <a:rPr sz="14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(DrawSquare</a:t>
                      </a:r>
                      <a:r>
                        <a:rPr sz="1400" spc="-3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arg)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  <a:solidFill>
                      <a:srgbClr val="CF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77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14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Higher</a:t>
                      </a:r>
                      <a:r>
                        <a:rPr sz="14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address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  <a:solidFill>
                      <a:srgbClr val="006B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9524048" y="857251"/>
            <a:ext cx="953" cy="230505"/>
          </a:xfrm>
          <a:custGeom>
            <a:avLst/>
            <a:gdLst/>
            <a:ahLst/>
            <a:cxnLst/>
            <a:rect l="l" t="t" r="r" b="b"/>
            <a:pathLst>
              <a:path w="1270" h="307340">
                <a:moveTo>
                  <a:pt x="0" y="307340"/>
                </a:moveTo>
                <a:lnTo>
                  <a:pt x="1270" y="307340"/>
                </a:lnTo>
                <a:lnTo>
                  <a:pt x="1270" y="0"/>
                </a:lnTo>
                <a:lnTo>
                  <a:pt x="0" y="0"/>
                </a:lnTo>
                <a:lnTo>
                  <a:pt x="0" y="307340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24048" y="1087755"/>
            <a:ext cx="953" cy="6858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524048" y="1126808"/>
            <a:ext cx="953" cy="54293"/>
          </a:xfrm>
          <a:custGeom>
            <a:avLst/>
            <a:gdLst/>
            <a:ahLst/>
            <a:cxnLst/>
            <a:rect l="l" t="t" r="r" b="b"/>
            <a:pathLst>
              <a:path w="1270" h="72390">
                <a:moveTo>
                  <a:pt x="0" y="72389"/>
                </a:moveTo>
                <a:lnTo>
                  <a:pt x="1270" y="72389"/>
                </a:lnTo>
                <a:lnTo>
                  <a:pt x="1270" y="0"/>
                </a:lnTo>
                <a:lnTo>
                  <a:pt x="0" y="0"/>
                </a:lnTo>
                <a:lnTo>
                  <a:pt x="0" y="72389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524048" y="1181101"/>
            <a:ext cx="953" cy="135255"/>
          </a:xfrm>
          <a:custGeom>
            <a:avLst/>
            <a:gdLst/>
            <a:ahLst/>
            <a:cxnLst/>
            <a:rect l="l" t="t" r="r" b="b"/>
            <a:pathLst>
              <a:path w="1270" h="180340">
                <a:moveTo>
                  <a:pt x="0" y="180339"/>
                </a:moveTo>
                <a:lnTo>
                  <a:pt x="1270" y="180339"/>
                </a:lnTo>
                <a:lnTo>
                  <a:pt x="1270" y="0"/>
                </a:lnTo>
                <a:lnTo>
                  <a:pt x="0" y="0"/>
                </a:lnTo>
                <a:lnTo>
                  <a:pt x="0" y="180339"/>
                </a:lnTo>
                <a:close/>
              </a:path>
            </a:pathLst>
          </a:custGeom>
          <a:solidFill>
            <a:srgbClr val="438085">
              <a:alpha val="50000"/>
            </a:srgbClr>
          </a:solidFill>
        </p:spPr>
        <p:txBody>
          <a:bodyPr wrap="square" lIns="0" tIns="0" rIns="0" bIns="0" rtlCol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322117" y="857250"/>
            <a:ext cx="120968" cy="464820"/>
            <a:chOff x="8873490" y="0"/>
            <a:chExt cx="161290" cy="619760"/>
          </a:xfrm>
        </p:grpSpPr>
        <p:sp>
          <p:nvSpPr>
            <p:cNvPr id="15" name="object 15"/>
            <p:cNvSpPr/>
            <p:nvPr/>
          </p:nvSpPr>
          <p:spPr>
            <a:xfrm>
              <a:off x="9025890" y="1270"/>
              <a:ext cx="8890" cy="618490"/>
            </a:xfrm>
            <a:custGeom>
              <a:avLst/>
              <a:gdLst/>
              <a:ahLst/>
              <a:cxnLst/>
              <a:rect l="l" t="t" r="r" b="b"/>
              <a:pathLst>
                <a:path w="8890" h="618490">
                  <a:moveTo>
                    <a:pt x="0" y="0"/>
                  </a:moveTo>
                  <a:lnTo>
                    <a:pt x="8889" y="0"/>
                  </a:lnTo>
                  <a:lnTo>
                    <a:pt x="8889" y="618489"/>
                  </a:lnTo>
                  <a:lnTo>
                    <a:pt x="0" y="618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8975090" y="127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27939" y="0"/>
                  </a:lnTo>
                  <a:lnTo>
                    <a:pt x="27939" y="618489"/>
                  </a:lnTo>
                  <a:lnTo>
                    <a:pt x="0" y="618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8915400" y="0"/>
              <a:ext cx="54610" cy="585470"/>
            </a:xfrm>
            <a:custGeom>
              <a:avLst/>
              <a:gdLst/>
              <a:ahLst/>
              <a:cxnLst/>
              <a:rect l="l" t="t" r="r" b="b"/>
              <a:pathLst>
                <a:path w="54609" h="585470">
                  <a:moveTo>
                    <a:pt x="0" y="0"/>
                  </a:moveTo>
                  <a:lnTo>
                    <a:pt x="54610" y="0"/>
                  </a:lnTo>
                  <a:lnTo>
                    <a:pt x="54610" y="585470"/>
                  </a:lnTo>
                  <a:lnTo>
                    <a:pt x="0" y="5854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8873490" y="0"/>
              <a:ext cx="8890" cy="585470"/>
            </a:xfrm>
            <a:custGeom>
              <a:avLst/>
              <a:gdLst/>
              <a:ahLst/>
              <a:cxnLst/>
              <a:rect l="l" t="t" r="r" b="b"/>
              <a:pathLst>
                <a:path w="8890" h="585470">
                  <a:moveTo>
                    <a:pt x="0" y="0"/>
                  </a:moveTo>
                  <a:lnTo>
                    <a:pt x="8890" y="0"/>
                  </a:lnTo>
                  <a:lnTo>
                    <a:pt x="8890" y="585470"/>
                  </a:lnTo>
                  <a:lnTo>
                    <a:pt x="0" y="5854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30999"/>
              </a:srgbClr>
            </a:solidFill>
          </p:spPr>
          <p:txBody>
            <a:bodyPr wrap="square" lIns="0" tIns="0" rIns="0" bIns="0" rtlCol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968137" y="1480674"/>
            <a:ext cx="1560672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fontAlgn="base">
              <a:spcBef>
                <a:spcPts val="75"/>
              </a:spcBef>
              <a:spcAft>
                <a:spcPct val="0"/>
              </a:spcAft>
            </a:pPr>
            <a:r>
              <a:rPr spc="-8" dirty="0">
                <a:solidFill>
                  <a:srgbClr val="3B3B3B"/>
                </a:solidFill>
                <a:latin typeface="Arial"/>
                <a:cs typeface="Arial"/>
              </a:rPr>
              <a:t>Lower</a:t>
            </a:r>
            <a:r>
              <a:rPr spc="-38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3B3B3B"/>
                </a:solidFill>
                <a:latin typeface="Arial"/>
                <a:cs typeface="Arial"/>
              </a:rPr>
              <a:t>address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832513" y="202956"/>
            <a:ext cx="8806787" cy="625171"/>
          </a:xfrm>
          <a:prstGeom prst="rect">
            <a:avLst/>
          </a:prstGeom>
        </p:spPr>
        <p:txBody>
          <a:bodyPr vert="horz" wrap="square" lIns="0" tIns="952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5"/>
              </a:spcBef>
            </a:pPr>
            <a:r>
              <a:rPr spc="-4" dirty="0"/>
              <a:t>Call</a:t>
            </a:r>
            <a:r>
              <a:rPr spc="-68" dirty="0"/>
              <a:t> </a:t>
            </a:r>
            <a:r>
              <a:rPr spc="-8" dirty="0"/>
              <a:t>Stack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xfrm>
            <a:off x="1752600" y="1053215"/>
            <a:ext cx="6367464" cy="5322900"/>
          </a:xfrm>
          <a:prstGeom prst="rect">
            <a:avLst/>
          </a:prstGeom>
        </p:spPr>
        <p:txBody>
          <a:bodyPr vert="horz" wrap="square" lIns="0" tIns="138589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0955" indent="0">
              <a:spcBef>
                <a:spcPts val="1091"/>
              </a:spcBef>
              <a:buClr>
                <a:srgbClr val="9F4DA2"/>
              </a:buClr>
              <a:buNone/>
              <a:tabLst>
                <a:tab pos="203359" algn="l"/>
              </a:tabLst>
            </a:pPr>
            <a:r>
              <a:rPr sz="2600" spc="-8" dirty="0">
                <a:solidFill>
                  <a:srgbClr val="000000"/>
                </a:solidFill>
                <a:latin typeface="Georgia" panose="02040502050405020303" pitchFamily="18" charset="0"/>
              </a:rPr>
              <a:t>Example: </a:t>
            </a:r>
            <a:r>
              <a:rPr sz="2600" spc="-4" dirty="0">
                <a:solidFill>
                  <a:srgbClr val="B84600"/>
                </a:solidFill>
                <a:latin typeface="Georgia" panose="02040502050405020303" pitchFamily="18" charset="0"/>
              </a:rPr>
              <a:t>DrawLine</a:t>
            </a:r>
            <a:r>
              <a:rPr sz="2600" dirty="0">
                <a:solidFill>
                  <a:srgbClr val="B84600"/>
                </a:solidFill>
                <a:latin typeface="Georgia" panose="02040502050405020303" pitchFamily="18" charset="0"/>
              </a:rPr>
              <a:t> </a:t>
            </a:r>
            <a:r>
              <a:rPr sz="2600" spc="-4" dirty="0">
                <a:solidFill>
                  <a:srgbClr val="B84600"/>
                </a:solidFill>
                <a:latin typeface="Georgia" panose="02040502050405020303" pitchFamily="18" charset="0"/>
              </a:rPr>
              <a:t>returns</a:t>
            </a:r>
            <a:endParaRPr sz="2600" dirty="0">
              <a:latin typeface="Georgia" panose="02040502050405020303" pitchFamily="18" charset="0"/>
            </a:endParaRPr>
          </a:p>
          <a:p>
            <a:pPr marL="202407" marR="871538" indent="0">
              <a:lnSpc>
                <a:spcPct val="140400"/>
              </a:lnSpc>
              <a:buNone/>
            </a:pPr>
            <a:r>
              <a:rPr sz="2600" dirty="0">
                <a:solidFill>
                  <a:srgbClr val="000000"/>
                </a:solidFill>
                <a:latin typeface="Georgia" panose="02040502050405020303" pitchFamily="18" charset="0"/>
              </a:rPr>
              <a:t>void </a:t>
            </a:r>
            <a:r>
              <a:rPr sz="2600" spc="-4" dirty="0">
                <a:solidFill>
                  <a:srgbClr val="000000"/>
                </a:solidFill>
                <a:latin typeface="Georgia" panose="02040502050405020303" pitchFamily="18" charset="0"/>
              </a:rPr>
              <a:t>DrawSquare(int</a:t>
            </a:r>
            <a:r>
              <a:rPr sz="2600" spc="-49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sz="2600" spc="-4" dirty="0">
                <a:solidFill>
                  <a:srgbClr val="000000"/>
                </a:solidFill>
                <a:latin typeface="Georgia" panose="02040502050405020303" pitchFamily="18" charset="0"/>
              </a:rPr>
              <a:t>i){ </a:t>
            </a:r>
            <a:br>
              <a:rPr lang="en-US" sz="2600" spc="-4" dirty="0">
                <a:solidFill>
                  <a:srgbClr val="000000"/>
                </a:solidFill>
                <a:latin typeface="Georgia" panose="02040502050405020303" pitchFamily="18" charset="0"/>
              </a:rPr>
            </a:br>
            <a:r>
              <a:rPr sz="2600" spc="-4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sz="2600" dirty="0">
                <a:solidFill>
                  <a:srgbClr val="000000"/>
                </a:solidFill>
                <a:latin typeface="Georgia" panose="02040502050405020303" pitchFamily="18" charset="0"/>
              </a:rPr>
              <a:t>int </a:t>
            </a:r>
            <a:r>
              <a:rPr sz="2600" spc="-4" dirty="0">
                <a:solidFill>
                  <a:srgbClr val="000000"/>
                </a:solidFill>
                <a:latin typeface="Georgia" panose="02040502050405020303" pitchFamily="18" charset="0"/>
              </a:rPr>
              <a:t>start, </a:t>
            </a:r>
            <a:r>
              <a:rPr sz="2600" dirty="0">
                <a:solidFill>
                  <a:srgbClr val="000000"/>
                </a:solidFill>
                <a:latin typeface="Georgia" panose="02040502050405020303" pitchFamily="18" charset="0"/>
              </a:rPr>
              <a:t>end,</a:t>
            </a:r>
            <a:r>
              <a:rPr sz="2600" spc="-49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sz="2600" spc="-8" dirty="0">
                <a:solidFill>
                  <a:srgbClr val="000000"/>
                </a:solidFill>
                <a:latin typeface="Georgia" panose="02040502050405020303" pitchFamily="18" charset="0"/>
              </a:rPr>
              <a:t>...</a:t>
            </a:r>
            <a:endParaRPr sz="2600" dirty="0">
              <a:latin typeface="Georgia" panose="02040502050405020303" pitchFamily="18" charset="0"/>
            </a:endParaRPr>
          </a:p>
          <a:p>
            <a:pPr marL="303213" indent="0">
              <a:spcBef>
                <a:spcPts val="735"/>
              </a:spcBef>
              <a:buNone/>
            </a:pPr>
            <a:r>
              <a:rPr sz="2600" spc="-4" dirty="0">
                <a:solidFill>
                  <a:srgbClr val="000000"/>
                </a:solidFill>
                <a:latin typeface="Georgia" panose="02040502050405020303" pitchFamily="18" charset="0"/>
              </a:rPr>
              <a:t>DrawLine(start,</a:t>
            </a:r>
            <a:r>
              <a:rPr sz="2600" spc="-8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sz="2600" spc="-4" dirty="0">
                <a:solidFill>
                  <a:srgbClr val="000000"/>
                </a:solidFill>
                <a:latin typeface="Georgia" panose="02040502050405020303" pitchFamily="18" charset="0"/>
              </a:rPr>
              <a:t>end);</a:t>
            </a:r>
            <a:endParaRPr sz="2600" dirty="0">
              <a:latin typeface="Georgia" panose="02040502050405020303" pitchFamily="18" charset="0"/>
            </a:endParaRPr>
          </a:p>
          <a:p>
            <a:pPr marL="0" indent="0">
              <a:spcBef>
                <a:spcPts val="735"/>
              </a:spcBef>
              <a:buNone/>
            </a:pPr>
            <a:r>
              <a:rPr sz="2600" dirty="0">
                <a:solidFill>
                  <a:srgbClr val="000000"/>
                </a:solidFill>
                <a:latin typeface="Georgia" panose="02040502050405020303" pitchFamily="18" charset="0"/>
              </a:rPr>
              <a:t>}</a:t>
            </a:r>
            <a:endParaRPr sz="2600" dirty="0">
              <a:latin typeface="Georgia" panose="02040502050405020303" pitchFamily="18" charset="0"/>
            </a:endParaRPr>
          </a:p>
          <a:p>
            <a:pPr marL="0" marR="850106" indent="0">
              <a:lnSpc>
                <a:spcPts val="2228"/>
              </a:lnSpc>
              <a:spcBef>
                <a:spcPts val="1114"/>
              </a:spcBef>
              <a:buNone/>
            </a:pPr>
            <a:r>
              <a:rPr sz="2600" dirty="0">
                <a:solidFill>
                  <a:srgbClr val="000000"/>
                </a:solidFill>
                <a:latin typeface="Georgia" panose="02040502050405020303" pitchFamily="18" charset="0"/>
              </a:rPr>
              <a:t>void </a:t>
            </a:r>
            <a:r>
              <a:rPr sz="2600" spc="-4" dirty="0">
                <a:solidFill>
                  <a:srgbClr val="000000"/>
                </a:solidFill>
                <a:latin typeface="Georgia" panose="02040502050405020303" pitchFamily="18" charset="0"/>
              </a:rPr>
              <a:t>DrawLine(int</a:t>
            </a:r>
            <a:r>
              <a:rPr sz="2600" spc="-49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sz="2600" spc="-4" dirty="0">
                <a:solidFill>
                  <a:srgbClr val="000000"/>
                </a:solidFill>
                <a:latin typeface="Georgia" panose="02040502050405020303" pitchFamily="18" charset="0"/>
              </a:rPr>
              <a:t>start,  int</a:t>
            </a:r>
            <a:r>
              <a:rPr sz="2600" spc="-8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sz="2600" spc="-4" dirty="0">
                <a:solidFill>
                  <a:srgbClr val="000000"/>
                </a:solidFill>
                <a:latin typeface="Georgia" panose="02040502050405020303" pitchFamily="18" charset="0"/>
              </a:rPr>
              <a:t>end)</a:t>
            </a:r>
            <a:endParaRPr lang="en-US" sz="2600" spc="-4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0" marR="850106" indent="0">
              <a:lnSpc>
                <a:spcPts val="2228"/>
              </a:lnSpc>
              <a:spcBef>
                <a:spcPts val="1114"/>
              </a:spcBef>
              <a:buNone/>
            </a:pPr>
            <a:r>
              <a:rPr sz="2600" spc="-4" dirty="0">
                <a:solidFill>
                  <a:srgbClr val="000000"/>
                </a:solidFill>
                <a:latin typeface="Georgia" panose="02040502050405020303" pitchFamily="18" charset="0"/>
              </a:rPr>
              <a:t>{</a:t>
            </a:r>
            <a:r>
              <a:rPr lang="en-US" sz="2600" spc="-4" dirty="0">
                <a:solidFill>
                  <a:srgbClr val="000000"/>
                </a:solidFill>
                <a:latin typeface="Georgia" panose="02040502050405020303" pitchFamily="18" charset="0"/>
              </a:rPr>
              <a:t>		                           </a:t>
            </a:r>
            <a:r>
              <a:rPr lang="en-US" sz="2600" spc="-4" dirty="0">
                <a:solidFill>
                  <a:srgbClr val="3B3B3B"/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lang="en-US" sz="2000" spc="-4" dirty="0" err="1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Dr</a:t>
            </a:r>
            <a:r>
              <a:rPr lang="en-US" sz="2000" spc="-11" dirty="0" err="1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a</a:t>
            </a:r>
            <a:r>
              <a:rPr lang="en-US" sz="2000" spc="-4" dirty="0" err="1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wSq</a:t>
            </a:r>
            <a:r>
              <a:rPr lang="en-US" sz="2000" spc="-11" dirty="0" err="1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u</a:t>
            </a:r>
            <a:r>
              <a:rPr lang="en-US" sz="2000" spc="-4" dirty="0" err="1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are</a:t>
            </a:r>
            <a:r>
              <a:rPr lang="en-US" sz="2000" spc="-4" dirty="0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lang="en-US" sz="2000" spc="-4" dirty="0">
                <a:solidFill>
                  <a:srgbClr val="000000"/>
                </a:solidFill>
                <a:latin typeface="Georgia" panose="02040502050405020303" pitchFamily="18" charset="0"/>
              </a:rPr>
              <a:t>				      </a:t>
            </a:r>
            <a:r>
              <a:rPr lang="en-US" sz="2000" dirty="0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Stack</a:t>
            </a:r>
            <a:r>
              <a:rPr lang="en-US" sz="2000" spc="-56" dirty="0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lang="en-US" sz="2000" spc="-4" dirty="0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Frame</a:t>
            </a:r>
            <a:r>
              <a:rPr lang="en-US" sz="2000" spc="-4" dirty="0">
                <a:solidFill>
                  <a:srgbClr val="000000"/>
                </a:solidFill>
                <a:latin typeface="Georgia" panose="02040502050405020303" pitchFamily="18" charset="0"/>
              </a:rPr>
              <a:t>	</a:t>
            </a:r>
          </a:p>
          <a:p>
            <a:pPr marL="0" indent="0">
              <a:spcBef>
                <a:spcPts val="810"/>
              </a:spcBef>
              <a:buNone/>
            </a:pPr>
            <a:r>
              <a:rPr lang="en-US" sz="2600" spc="-4" dirty="0">
                <a:solidFill>
                  <a:srgbClr val="000000"/>
                </a:solidFill>
                <a:latin typeface="Georgia" panose="02040502050405020303" pitchFamily="18" charset="0"/>
              </a:rPr>
              <a:t>	</a:t>
            </a:r>
            <a:r>
              <a:rPr lang="en-US" sz="2800" spc="-4" dirty="0">
                <a:latin typeface="Georgia"/>
                <a:cs typeface="Georgia"/>
              </a:rPr>
              <a:t>//local</a:t>
            </a:r>
            <a:r>
              <a:rPr lang="en-US" sz="2800" spc="-30" dirty="0">
                <a:latin typeface="Georgia"/>
                <a:cs typeface="Georgia"/>
              </a:rPr>
              <a:t> </a:t>
            </a:r>
            <a:r>
              <a:rPr lang="en-US" sz="2800" spc="-4" dirty="0">
                <a:latin typeface="Georgia"/>
                <a:cs typeface="Georgia"/>
              </a:rPr>
              <a:t>variables</a:t>
            </a:r>
            <a:endParaRPr lang="en-US" sz="2800" dirty="0">
              <a:latin typeface="Georgia"/>
              <a:cs typeface="Georgia"/>
            </a:endParaRPr>
          </a:p>
          <a:p>
            <a:pPr marL="0" indent="0">
              <a:spcBef>
                <a:spcPts val="735"/>
              </a:spcBef>
              <a:buNone/>
            </a:pPr>
            <a:r>
              <a:rPr lang="en-US" sz="2800" spc="-8" dirty="0">
                <a:latin typeface="Georgia"/>
                <a:cs typeface="Georgia"/>
              </a:rPr>
              <a:t>	...</a:t>
            </a:r>
            <a:endParaRPr lang="en-US" sz="2800" dirty="0">
              <a:latin typeface="Georgia"/>
              <a:cs typeface="Georgia"/>
            </a:endParaRPr>
          </a:p>
          <a:p>
            <a:pPr marL="0" marR="850106" indent="0">
              <a:lnSpc>
                <a:spcPts val="2228"/>
              </a:lnSpc>
              <a:spcBef>
                <a:spcPts val="1114"/>
              </a:spcBef>
              <a:buNone/>
            </a:pPr>
            <a:r>
              <a:rPr lang="en-US" sz="2600" dirty="0">
                <a:latin typeface="Georgia" panose="02040502050405020303" pitchFamily="18" charset="0"/>
              </a:rPr>
              <a:t>}</a:t>
            </a:r>
            <a:endParaRPr sz="2600" dirty="0">
              <a:latin typeface="Georgia" panose="02040502050405020303" pitchFamily="18" charset="0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68138" y="2929390"/>
            <a:ext cx="196310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fontAlgn="base">
              <a:spcBef>
                <a:spcPts val="75"/>
              </a:spcBef>
              <a:spcAft>
                <a:spcPct val="0"/>
              </a:spcAft>
            </a:pPr>
            <a:r>
              <a:rPr spc="-53" dirty="0">
                <a:solidFill>
                  <a:srgbClr val="3B3B3B"/>
                </a:solidFill>
                <a:latin typeface="Arial"/>
                <a:cs typeface="Arial"/>
              </a:rPr>
              <a:t>Top </a:t>
            </a:r>
            <a:r>
              <a:rPr spc="-8" dirty="0">
                <a:solidFill>
                  <a:srgbClr val="3B3B3B"/>
                </a:solidFill>
                <a:latin typeface="Arial"/>
                <a:cs typeface="Arial"/>
              </a:rPr>
              <a:t>of</a:t>
            </a:r>
            <a:r>
              <a:rPr spc="-4" dirty="0">
                <a:solidFill>
                  <a:srgbClr val="3B3B3B"/>
                </a:solidFill>
                <a:latin typeface="Arial"/>
                <a:cs typeface="Arial"/>
              </a:rPr>
              <a:t> Stack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8491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15200" y="3403106"/>
          <a:ext cx="2895600" cy="28431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38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local </a:t>
                      </a:r>
                      <a:r>
                        <a:rPr sz="13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variables (start,</a:t>
                      </a:r>
                      <a:r>
                        <a:rPr sz="1300" spc="-5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end)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5239" marB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  <a:solidFill>
                      <a:srgbClr val="CF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266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660"/>
                        </a:spcBef>
                      </a:pPr>
                      <a:r>
                        <a:rPr sz="14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main()</a:t>
                      </a:r>
                      <a:r>
                        <a:rPr sz="14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book-keeping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158115" marB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  <a:solidFill>
                      <a:srgbClr val="CF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6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14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int </a:t>
                      </a:r>
                      <a:r>
                        <a:rPr sz="14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i </a:t>
                      </a:r>
                      <a:r>
                        <a:rPr sz="14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(DrawSquare</a:t>
                      </a:r>
                      <a:r>
                        <a:rPr sz="1400" spc="-3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arg)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  <a:solidFill>
                      <a:srgbClr val="CF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89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14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Higher</a:t>
                      </a:r>
                      <a:r>
                        <a:rPr sz="14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address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3175">
                      <a:solidFill>
                        <a:srgbClr val="808080"/>
                      </a:solidFill>
                      <a:prstDash val="solid"/>
                    </a:lnL>
                    <a:lnR w="3175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  <a:solidFill>
                      <a:srgbClr val="006B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9524048" y="857251"/>
            <a:ext cx="953" cy="230505"/>
          </a:xfrm>
          <a:custGeom>
            <a:avLst/>
            <a:gdLst/>
            <a:ahLst/>
            <a:cxnLst/>
            <a:rect l="l" t="t" r="r" b="b"/>
            <a:pathLst>
              <a:path w="1270" h="307340">
                <a:moveTo>
                  <a:pt x="0" y="307340"/>
                </a:moveTo>
                <a:lnTo>
                  <a:pt x="1270" y="307340"/>
                </a:lnTo>
                <a:lnTo>
                  <a:pt x="1270" y="0"/>
                </a:lnTo>
                <a:lnTo>
                  <a:pt x="0" y="0"/>
                </a:lnTo>
                <a:lnTo>
                  <a:pt x="0" y="307340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24048" y="1087755"/>
            <a:ext cx="953" cy="6858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524048" y="1126808"/>
            <a:ext cx="953" cy="54293"/>
          </a:xfrm>
          <a:custGeom>
            <a:avLst/>
            <a:gdLst/>
            <a:ahLst/>
            <a:cxnLst/>
            <a:rect l="l" t="t" r="r" b="b"/>
            <a:pathLst>
              <a:path w="1270" h="72390">
                <a:moveTo>
                  <a:pt x="0" y="72389"/>
                </a:moveTo>
                <a:lnTo>
                  <a:pt x="1270" y="72389"/>
                </a:lnTo>
                <a:lnTo>
                  <a:pt x="1270" y="0"/>
                </a:lnTo>
                <a:lnTo>
                  <a:pt x="0" y="0"/>
                </a:lnTo>
                <a:lnTo>
                  <a:pt x="0" y="72389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524048" y="1181101"/>
            <a:ext cx="953" cy="135255"/>
          </a:xfrm>
          <a:custGeom>
            <a:avLst/>
            <a:gdLst/>
            <a:ahLst/>
            <a:cxnLst/>
            <a:rect l="l" t="t" r="r" b="b"/>
            <a:pathLst>
              <a:path w="1270" h="180340">
                <a:moveTo>
                  <a:pt x="0" y="180339"/>
                </a:moveTo>
                <a:lnTo>
                  <a:pt x="1270" y="180339"/>
                </a:lnTo>
                <a:lnTo>
                  <a:pt x="1270" y="0"/>
                </a:lnTo>
                <a:lnTo>
                  <a:pt x="0" y="0"/>
                </a:lnTo>
                <a:lnTo>
                  <a:pt x="0" y="180339"/>
                </a:lnTo>
                <a:close/>
              </a:path>
            </a:pathLst>
          </a:custGeom>
          <a:solidFill>
            <a:srgbClr val="438085">
              <a:alpha val="50000"/>
            </a:srgbClr>
          </a:solidFill>
        </p:spPr>
        <p:txBody>
          <a:bodyPr wrap="square" lIns="0" tIns="0" rIns="0" bIns="0" rtlCol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322117" y="857250"/>
            <a:ext cx="120968" cy="464820"/>
            <a:chOff x="8873490" y="0"/>
            <a:chExt cx="161290" cy="619760"/>
          </a:xfrm>
        </p:grpSpPr>
        <p:sp>
          <p:nvSpPr>
            <p:cNvPr id="15" name="object 15"/>
            <p:cNvSpPr/>
            <p:nvPr/>
          </p:nvSpPr>
          <p:spPr>
            <a:xfrm>
              <a:off x="9025890" y="1270"/>
              <a:ext cx="8890" cy="618490"/>
            </a:xfrm>
            <a:custGeom>
              <a:avLst/>
              <a:gdLst/>
              <a:ahLst/>
              <a:cxnLst/>
              <a:rect l="l" t="t" r="r" b="b"/>
              <a:pathLst>
                <a:path w="8890" h="618490">
                  <a:moveTo>
                    <a:pt x="0" y="0"/>
                  </a:moveTo>
                  <a:lnTo>
                    <a:pt x="8889" y="0"/>
                  </a:lnTo>
                  <a:lnTo>
                    <a:pt x="8889" y="618489"/>
                  </a:lnTo>
                  <a:lnTo>
                    <a:pt x="0" y="618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8975090" y="127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27939" y="0"/>
                  </a:lnTo>
                  <a:lnTo>
                    <a:pt x="27939" y="618489"/>
                  </a:lnTo>
                  <a:lnTo>
                    <a:pt x="0" y="618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8915400" y="0"/>
              <a:ext cx="54610" cy="585470"/>
            </a:xfrm>
            <a:custGeom>
              <a:avLst/>
              <a:gdLst/>
              <a:ahLst/>
              <a:cxnLst/>
              <a:rect l="l" t="t" r="r" b="b"/>
              <a:pathLst>
                <a:path w="54609" h="585470">
                  <a:moveTo>
                    <a:pt x="0" y="0"/>
                  </a:moveTo>
                  <a:lnTo>
                    <a:pt x="54610" y="0"/>
                  </a:lnTo>
                  <a:lnTo>
                    <a:pt x="54610" y="585470"/>
                  </a:lnTo>
                  <a:lnTo>
                    <a:pt x="0" y="5854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8873490" y="0"/>
              <a:ext cx="8890" cy="585470"/>
            </a:xfrm>
            <a:custGeom>
              <a:avLst/>
              <a:gdLst/>
              <a:ahLst/>
              <a:cxnLst/>
              <a:rect l="l" t="t" r="r" b="b"/>
              <a:pathLst>
                <a:path w="8890" h="585470">
                  <a:moveTo>
                    <a:pt x="0" y="0"/>
                  </a:moveTo>
                  <a:lnTo>
                    <a:pt x="8890" y="0"/>
                  </a:lnTo>
                  <a:lnTo>
                    <a:pt x="8890" y="585470"/>
                  </a:lnTo>
                  <a:lnTo>
                    <a:pt x="0" y="5854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30999"/>
              </a:srgbClr>
            </a:solidFill>
          </p:spPr>
          <p:txBody>
            <a:bodyPr wrap="square" lIns="0" tIns="0" rIns="0" bIns="0" rtlCol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726704" y="1552577"/>
            <a:ext cx="200596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fontAlgn="base">
              <a:spcBef>
                <a:spcPts val="75"/>
              </a:spcBef>
              <a:spcAft>
                <a:spcPct val="0"/>
              </a:spcAft>
            </a:pPr>
            <a:r>
              <a:rPr spc="-8" dirty="0">
                <a:solidFill>
                  <a:srgbClr val="3B3B3B"/>
                </a:solidFill>
                <a:latin typeface="Arial"/>
                <a:cs typeface="Arial"/>
              </a:rPr>
              <a:t>Lower</a:t>
            </a:r>
            <a:r>
              <a:rPr spc="-38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3B3B3B"/>
                </a:solidFill>
                <a:latin typeface="Arial"/>
                <a:cs typeface="Arial"/>
              </a:rPr>
              <a:t>address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23331" y="173501"/>
            <a:ext cx="9099801" cy="625171"/>
          </a:xfrm>
          <a:prstGeom prst="rect">
            <a:avLst/>
          </a:prstGeom>
        </p:spPr>
        <p:txBody>
          <a:bodyPr vert="horz" wrap="square" lIns="0" tIns="952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5"/>
              </a:spcBef>
            </a:pPr>
            <a:r>
              <a:rPr spc="-4" dirty="0"/>
              <a:t>Call</a:t>
            </a:r>
            <a:r>
              <a:rPr spc="-68" dirty="0"/>
              <a:t> </a:t>
            </a:r>
            <a:r>
              <a:rPr spc="-8" dirty="0"/>
              <a:t>Stack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xfrm>
            <a:off x="1676400" y="958215"/>
            <a:ext cx="6934200" cy="4940583"/>
          </a:xfrm>
          <a:prstGeom prst="rect">
            <a:avLst/>
          </a:prstGeom>
        </p:spPr>
        <p:txBody>
          <a:bodyPr vert="horz" wrap="square" lIns="0" tIns="13335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9049" indent="0">
              <a:spcBef>
                <a:spcPts val="1050"/>
              </a:spcBef>
              <a:buClr>
                <a:srgbClr val="9F4DA2"/>
              </a:buClr>
              <a:buNone/>
              <a:tabLst>
                <a:tab pos="197644" algn="l"/>
              </a:tabLst>
            </a:pPr>
            <a:r>
              <a:rPr sz="2600" spc="-4" dirty="0">
                <a:solidFill>
                  <a:srgbClr val="000000"/>
                </a:solidFill>
                <a:latin typeface="Georgia" panose="02040502050405020303" pitchFamily="18" charset="0"/>
              </a:rPr>
              <a:t>Example: </a:t>
            </a:r>
            <a:r>
              <a:rPr sz="2600" dirty="0">
                <a:solidFill>
                  <a:srgbClr val="FF0000"/>
                </a:solidFill>
                <a:latin typeface="Georgia" panose="02040502050405020303" pitchFamily="18" charset="0"/>
              </a:rPr>
              <a:t>DrawSquare</a:t>
            </a:r>
            <a:r>
              <a:rPr sz="2600" spc="15" dirty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sz="2600" dirty="0">
                <a:solidFill>
                  <a:srgbClr val="FF0000"/>
                </a:solidFill>
                <a:latin typeface="Georgia" panose="02040502050405020303" pitchFamily="18" charset="0"/>
              </a:rPr>
              <a:t>returns</a:t>
            </a:r>
          </a:p>
          <a:p>
            <a:pPr marL="196692" marR="934879" indent="0">
              <a:lnSpc>
                <a:spcPct val="139600"/>
              </a:lnSpc>
              <a:spcBef>
                <a:spcPts val="8"/>
              </a:spcBef>
              <a:buNone/>
            </a:pPr>
            <a:r>
              <a:rPr sz="2600" spc="-8" dirty="0">
                <a:solidFill>
                  <a:srgbClr val="000000"/>
                </a:solidFill>
                <a:latin typeface="Georgia" panose="02040502050405020303" pitchFamily="18" charset="0"/>
              </a:rPr>
              <a:t>void DrawSquare(int </a:t>
            </a:r>
            <a:r>
              <a:rPr sz="2600" spc="-4" dirty="0">
                <a:solidFill>
                  <a:srgbClr val="000000"/>
                </a:solidFill>
                <a:latin typeface="Georgia" panose="02040502050405020303" pitchFamily="18" charset="0"/>
              </a:rPr>
              <a:t>i){ </a:t>
            </a:r>
            <a:br>
              <a:rPr lang="en-US" sz="2600" spc="-4" dirty="0">
                <a:solidFill>
                  <a:srgbClr val="000000"/>
                </a:solidFill>
                <a:latin typeface="Georgia" panose="02040502050405020303" pitchFamily="18" charset="0"/>
              </a:rPr>
            </a:br>
            <a:r>
              <a:rPr sz="2600" spc="-4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sz="2600" spc="-8" dirty="0">
                <a:solidFill>
                  <a:srgbClr val="000000"/>
                </a:solidFill>
                <a:latin typeface="Georgia" panose="02040502050405020303" pitchFamily="18" charset="0"/>
              </a:rPr>
              <a:t>int </a:t>
            </a:r>
            <a:r>
              <a:rPr sz="2600" spc="-4" dirty="0">
                <a:solidFill>
                  <a:srgbClr val="000000"/>
                </a:solidFill>
                <a:latin typeface="Georgia" panose="02040502050405020303" pitchFamily="18" charset="0"/>
              </a:rPr>
              <a:t>start, </a:t>
            </a:r>
            <a:r>
              <a:rPr sz="2600" spc="-8" dirty="0">
                <a:solidFill>
                  <a:srgbClr val="000000"/>
                </a:solidFill>
                <a:latin typeface="Georgia" panose="02040502050405020303" pitchFamily="18" charset="0"/>
              </a:rPr>
              <a:t>end,</a:t>
            </a:r>
            <a:r>
              <a:rPr sz="2600" spc="-26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sz="2600" spc="-4" dirty="0">
                <a:solidFill>
                  <a:srgbClr val="000000"/>
                </a:solidFill>
                <a:latin typeface="Georgia" panose="02040502050405020303" pitchFamily="18" charset="0"/>
              </a:rPr>
              <a:t>...</a:t>
            </a:r>
            <a:endParaRPr sz="2600" dirty="0">
              <a:latin typeface="Georgia" panose="02040502050405020303" pitchFamily="18" charset="0"/>
            </a:endParaRPr>
          </a:p>
          <a:p>
            <a:pPr marL="290830" indent="0">
              <a:spcBef>
                <a:spcPts val="698"/>
              </a:spcBef>
              <a:buNone/>
            </a:pPr>
            <a:r>
              <a:rPr sz="2600" spc="-8" dirty="0">
                <a:solidFill>
                  <a:srgbClr val="000000"/>
                </a:solidFill>
                <a:latin typeface="Georgia" panose="02040502050405020303" pitchFamily="18" charset="0"/>
              </a:rPr>
              <a:t>DrawLine(start,</a:t>
            </a:r>
            <a:r>
              <a:rPr sz="2600" spc="-11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sz="2600" spc="-4" dirty="0">
                <a:solidFill>
                  <a:srgbClr val="000000"/>
                </a:solidFill>
                <a:latin typeface="Georgia" panose="02040502050405020303" pitchFamily="18" charset="0"/>
              </a:rPr>
              <a:t>end);</a:t>
            </a:r>
            <a:endParaRPr sz="2600" dirty="0">
              <a:latin typeface="Georgia" panose="02040502050405020303" pitchFamily="18" charset="0"/>
            </a:endParaRPr>
          </a:p>
          <a:p>
            <a:pPr marL="0" indent="0">
              <a:spcBef>
                <a:spcPts val="698"/>
              </a:spcBef>
              <a:buNone/>
            </a:pPr>
            <a:r>
              <a:rPr sz="2600" dirty="0">
                <a:solidFill>
                  <a:srgbClr val="000000"/>
                </a:solidFill>
                <a:latin typeface="Georgia" panose="02040502050405020303" pitchFamily="18" charset="0"/>
              </a:rPr>
              <a:t>}</a:t>
            </a:r>
            <a:endParaRPr sz="2600" dirty="0">
              <a:latin typeface="Georgia" panose="02040502050405020303" pitchFamily="18" charset="0"/>
            </a:endParaRPr>
          </a:p>
          <a:p>
            <a:pPr marL="0" marR="915353" indent="0">
              <a:lnSpc>
                <a:spcPts val="2160"/>
              </a:lnSpc>
              <a:spcBef>
                <a:spcPts val="1091"/>
              </a:spcBef>
              <a:buNone/>
            </a:pPr>
            <a:r>
              <a:rPr sz="2600" spc="-8" dirty="0">
                <a:solidFill>
                  <a:srgbClr val="000000"/>
                </a:solidFill>
                <a:latin typeface="Georgia" panose="02040502050405020303" pitchFamily="18" charset="0"/>
              </a:rPr>
              <a:t>void DrawLine(int </a:t>
            </a:r>
            <a:r>
              <a:rPr sz="2600" spc="-4" dirty="0">
                <a:solidFill>
                  <a:srgbClr val="000000"/>
                </a:solidFill>
                <a:latin typeface="Georgia" panose="02040502050405020303" pitchFamily="18" charset="0"/>
              </a:rPr>
              <a:t>start,  </a:t>
            </a:r>
            <a:r>
              <a:rPr sz="2600" spc="-8" dirty="0">
                <a:solidFill>
                  <a:srgbClr val="000000"/>
                </a:solidFill>
                <a:latin typeface="Georgia" panose="02040502050405020303" pitchFamily="18" charset="0"/>
              </a:rPr>
              <a:t>int</a:t>
            </a:r>
            <a:r>
              <a:rPr sz="2600" spc="-11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sz="2600" spc="-4" dirty="0">
                <a:solidFill>
                  <a:srgbClr val="000000"/>
                </a:solidFill>
                <a:latin typeface="Georgia" panose="02040502050405020303" pitchFamily="18" charset="0"/>
              </a:rPr>
              <a:t>end){</a:t>
            </a:r>
            <a:endParaRPr lang="en-US" sz="2600" spc="-4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0" indent="0">
              <a:spcBef>
                <a:spcPts val="773"/>
              </a:spcBef>
              <a:buNone/>
            </a:pPr>
            <a:r>
              <a:rPr lang="en-US" sz="2600" spc="-4" dirty="0">
                <a:solidFill>
                  <a:srgbClr val="000000"/>
                </a:solidFill>
                <a:latin typeface="Georgia" panose="02040502050405020303" pitchFamily="18" charset="0"/>
              </a:rPr>
              <a:t>	</a:t>
            </a:r>
            <a:r>
              <a:rPr lang="en-US" sz="2600" spc="-8" dirty="0">
                <a:latin typeface="Georgia" panose="02040502050405020303" pitchFamily="18" charset="0"/>
                <a:cs typeface="Georgia"/>
              </a:rPr>
              <a:t>//local</a:t>
            </a:r>
            <a:r>
              <a:rPr lang="en-US" sz="2600" spc="-30" dirty="0">
                <a:latin typeface="Georgia" panose="02040502050405020303" pitchFamily="18" charset="0"/>
                <a:cs typeface="Georgia"/>
              </a:rPr>
              <a:t> </a:t>
            </a:r>
            <a:r>
              <a:rPr lang="en-US" sz="2600" spc="-8" dirty="0">
                <a:latin typeface="Georgia" panose="02040502050405020303" pitchFamily="18" charset="0"/>
                <a:cs typeface="Georgia"/>
              </a:rPr>
              <a:t>variables</a:t>
            </a:r>
            <a:endParaRPr lang="en-US" sz="2600" dirty="0">
              <a:latin typeface="Georgia" panose="02040502050405020303" pitchFamily="18" charset="0"/>
              <a:cs typeface="Georgia"/>
            </a:endParaRPr>
          </a:p>
          <a:p>
            <a:pPr marL="0" indent="0">
              <a:spcBef>
                <a:spcPts val="698"/>
              </a:spcBef>
              <a:buNone/>
            </a:pPr>
            <a:r>
              <a:rPr lang="en-US" sz="2600" spc="-8" dirty="0">
                <a:latin typeface="Georgia" panose="02040502050405020303" pitchFamily="18" charset="0"/>
                <a:cs typeface="Georgia"/>
              </a:rPr>
              <a:t>	...			    </a:t>
            </a:r>
            <a:r>
              <a:rPr lang="en-US" sz="2000" spc="-4" dirty="0" err="1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Dr</a:t>
            </a:r>
            <a:r>
              <a:rPr lang="en-US" sz="2000" spc="-11" dirty="0" err="1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a</a:t>
            </a:r>
            <a:r>
              <a:rPr lang="en-US" sz="2000" spc="-4" dirty="0" err="1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wSq</a:t>
            </a:r>
            <a:r>
              <a:rPr lang="en-US" sz="2000" spc="-11" dirty="0" err="1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u</a:t>
            </a:r>
            <a:r>
              <a:rPr lang="en-US" sz="2000" spc="-4" dirty="0" err="1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are</a:t>
            </a:r>
            <a:br>
              <a:rPr lang="en-US" sz="2600" spc="-4" dirty="0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</a:br>
            <a:r>
              <a:rPr lang="en-US" sz="2600" spc="-4" dirty="0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				</a:t>
            </a:r>
            <a:r>
              <a:rPr lang="en-US" sz="2000" spc="-4" dirty="0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     </a:t>
            </a:r>
            <a:r>
              <a:rPr lang="en-US" sz="2000" dirty="0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Stack</a:t>
            </a:r>
            <a:r>
              <a:rPr lang="en-US" sz="2000" spc="-56" dirty="0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lang="en-US" sz="2000" spc="-4" dirty="0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frame</a:t>
            </a:r>
            <a:endParaRPr lang="en-US" sz="2000" spc="-8" dirty="0">
              <a:solidFill>
                <a:srgbClr val="FF0000"/>
              </a:solidFill>
              <a:latin typeface="Georgia" panose="02040502050405020303" pitchFamily="18" charset="0"/>
              <a:cs typeface="Georgia"/>
            </a:endParaRPr>
          </a:p>
          <a:p>
            <a:pPr marL="0" indent="0">
              <a:spcBef>
                <a:spcPts val="698"/>
              </a:spcBef>
              <a:buNone/>
            </a:pPr>
            <a:r>
              <a:rPr lang="en-US" sz="2600" dirty="0">
                <a:latin typeface="Georgia" panose="02040502050405020303" pitchFamily="18" charset="0"/>
                <a:cs typeface="Georgia"/>
              </a:rPr>
              <a:t>}				</a:t>
            </a:r>
            <a:endParaRPr lang="en-US" sz="2600" dirty="0">
              <a:latin typeface="Georgia" panose="02040502050405020303" pitchFamily="18" charset="0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55733" y="2971801"/>
            <a:ext cx="1768315" cy="29387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fontAlgn="base">
              <a:spcBef>
                <a:spcPts val="75"/>
              </a:spcBef>
              <a:spcAft>
                <a:spcPct val="0"/>
              </a:spcAft>
            </a:pPr>
            <a:r>
              <a:rPr spc="-53" dirty="0">
                <a:solidFill>
                  <a:srgbClr val="3B3B3B"/>
                </a:solidFill>
                <a:latin typeface="Arial"/>
                <a:cs typeface="Arial"/>
              </a:rPr>
              <a:t>Top </a:t>
            </a:r>
            <a:r>
              <a:rPr spc="-8" dirty="0">
                <a:solidFill>
                  <a:srgbClr val="3B3B3B"/>
                </a:solidFill>
                <a:latin typeface="Arial"/>
                <a:cs typeface="Arial"/>
              </a:rPr>
              <a:t>of</a:t>
            </a:r>
            <a:r>
              <a:rPr spc="-4" dirty="0">
                <a:solidFill>
                  <a:srgbClr val="3B3B3B"/>
                </a:solidFill>
                <a:latin typeface="Arial"/>
                <a:cs typeface="Arial"/>
              </a:rPr>
              <a:t> Stack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9246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6578" y="1600201"/>
            <a:ext cx="1904048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fontAlgn="base">
              <a:spcBef>
                <a:spcPts val="75"/>
              </a:spcBef>
              <a:spcAft>
                <a:spcPct val="0"/>
              </a:spcAft>
            </a:pPr>
            <a:r>
              <a:rPr spc="-8" dirty="0">
                <a:solidFill>
                  <a:srgbClr val="3B3B3B"/>
                </a:solidFill>
                <a:latin typeface="Arial"/>
                <a:cs typeface="Arial"/>
              </a:rPr>
              <a:t>Lower</a:t>
            </a:r>
            <a:r>
              <a:rPr spc="-38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3B3B3B"/>
                </a:solidFill>
                <a:latin typeface="Arial"/>
                <a:cs typeface="Arial"/>
              </a:rPr>
              <a:t>address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6036" y="154876"/>
            <a:ext cx="9095664" cy="625171"/>
          </a:xfrm>
          <a:prstGeom prst="rect">
            <a:avLst/>
          </a:prstGeom>
        </p:spPr>
        <p:txBody>
          <a:bodyPr vert="horz" wrap="square" lIns="0" tIns="952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5"/>
              </a:spcBef>
            </a:pPr>
            <a:r>
              <a:rPr spc="-4" dirty="0"/>
              <a:t>Call</a:t>
            </a:r>
            <a:r>
              <a:rPr spc="-68" dirty="0"/>
              <a:t> </a:t>
            </a:r>
            <a:r>
              <a:rPr spc="-8" dirty="0"/>
              <a:t>Stack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76400" y="1005186"/>
            <a:ext cx="6248400" cy="4635372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9049" fontAlgn="base">
              <a:spcBef>
                <a:spcPts val="1050"/>
              </a:spcBef>
              <a:spcAft>
                <a:spcPct val="0"/>
              </a:spcAft>
              <a:buClr>
                <a:srgbClr val="9F4DA2"/>
              </a:buClr>
              <a:tabLst>
                <a:tab pos="197644" algn="l"/>
              </a:tabLst>
            </a:pPr>
            <a:r>
              <a:rPr sz="2600" spc="-4" dirty="0">
                <a:solidFill>
                  <a:prstClr val="black"/>
                </a:solidFill>
                <a:latin typeface="Georgia"/>
                <a:cs typeface="Georgia"/>
              </a:rPr>
              <a:t>Example: </a:t>
            </a:r>
            <a:r>
              <a:rPr lang="en-US" sz="2600" spc="-4" dirty="0" err="1">
                <a:solidFill>
                  <a:srgbClr val="B84600"/>
                </a:solidFill>
                <a:latin typeface="Georgia" panose="02040502050405020303" pitchFamily="18" charset="0"/>
              </a:rPr>
              <a:t>DrawSquare</a:t>
            </a:r>
            <a:r>
              <a:rPr lang="en-US" sz="2600" dirty="0">
                <a:solidFill>
                  <a:srgbClr val="B84600"/>
                </a:solidFill>
                <a:latin typeface="Georgia" panose="02040502050405020303" pitchFamily="18" charset="0"/>
              </a:rPr>
              <a:t> </a:t>
            </a:r>
            <a:r>
              <a:rPr lang="en-US" sz="2600" spc="-4" dirty="0">
                <a:solidFill>
                  <a:srgbClr val="B84600"/>
                </a:solidFill>
                <a:latin typeface="Georgia" panose="02040502050405020303" pitchFamily="18" charset="0"/>
              </a:rPr>
              <a:t>returns</a:t>
            </a:r>
            <a:endParaRPr sz="26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196692" marR="451009" fontAlgn="base">
              <a:lnSpc>
                <a:spcPct val="139600"/>
              </a:lnSpc>
              <a:spcBef>
                <a:spcPts val="8"/>
              </a:spcBef>
              <a:spcAft>
                <a:spcPct val="0"/>
              </a:spcAft>
            </a:pPr>
            <a:r>
              <a:rPr sz="2600" spc="-8" dirty="0">
                <a:solidFill>
                  <a:prstClr val="black"/>
                </a:solidFill>
                <a:latin typeface="Georgia"/>
                <a:cs typeface="Georgia"/>
              </a:rPr>
              <a:t>void DrawSquare(int </a:t>
            </a:r>
            <a:r>
              <a:rPr sz="2600" spc="-4" dirty="0">
                <a:solidFill>
                  <a:prstClr val="black"/>
                </a:solidFill>
                <a:latin typeface="Georgia"/>
                <a:cs typeface="Georgia"/>
              </a:rPr>
              <a:t>i){  </a:t>
            </a:r>
            <a:r>
              <a:rPr sz="2600" spc="-8" dirty="0">
                <a:solidFill>
                  <a:prstClr val="black"/>
                </a:solidFill>
                <a:latin typeface="Georgia"/>
                <a:cs typeface="Georgia"/>
              </a:rPr>
              <a:t>int </a:t>
            </a:r>
            <a:r>
              <a:rPr sz="2600" spc="-4" dirty="0">
                <a:solidFill>
                  <a:prstClr val="black"/>
                </a:solidFill>
                <a:latin typeface="Georgia"/>
                <a:cs typeface="Georgia"/>
              </a:rPr>
              <a:t>start, </a:t>
            </a:r>
            <a:r>
              <a:rPr sz="2600" spc="-8" dirty="0">
                <a:solidFill>
                  <a:prstClr val="black"/>
                </a:solidFill>
                <a:latin typeface="Georgia"/>
                <a:cs typeface="Georgia"/>
              </a:rPr>
              <a:t>end,</a:t>
            </a:r>
            <a:r>
              <a:rPr sz="2600" spc="-26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r>
              <a:rPr sz="2600" spc="-4" dirty="0">
                <a:solidFill>
                  <a:prstClr val="black"/>
                </a:solidFill>
                <a:latin typeface="Georgia"/>
                <a:cs typeface="Georgia"/>
              </a:rPr>
              <a:t>...</a:t>
            </a:r>
            <a:endParaRPr sz="26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563880" fontAlgn="base">
              <a:spcBef>
                <a:spcPts val="698"/>
              </a:spcBef>
              <a:spcAft>
                <a:spcPct val="0"/>
              </a:spcAft>
            </a:pPr>
            <a:r>
              <a:rPr sz="2600" spc="-8" dirty="0">
                <a:solidFill>
                  <a:prstClr val="black"/>
                </a:solidFill>
                <a:latin typeface="Georgia"/>
                <a:cs typeface="Georgia"/>
              </a:rPr>
              <a:t>DrawLine(start,</a:t>
            </a:r>
            <a:r>
              <a:rPr sz="2600" spc="-15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r>
              <a:rPr sz="2600" spc="-4" dirty="0">
                <a:solidFill>
                  <a:prstClr val="black"/>
                </a:solidFill>
                <a:latin typeface="Georgia"/>
                <a:cs typeface="Georgia"/>
              </a:rPr>
              <a:t>end);</a:t>
            </a:r>
            <a:endParaRPr sz="26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197168" fontAlgn="base">
              <a:spcBef>
                <a:spcPts val="698"/>
              </a:spcBef>
              <a:spcAft>
                <a:spcPct val="0"/>
              </a:spcAft>
            </a:pPr>
            <a:r>
              <a:rPr sz="2600" dirty="0">
                <a:solidFill>
                  <a:prstClr val="black"/>
                </a:solidFill>
                <a:latin typeface="Georgia"/>
                <a:cs typeface="Georgia"/>
              </a:rPr>
              <a:t>}</a:t>
            </a:r>
          </a:p>
          <a:p>
            <a:pPr marL="197168" marR="431483" fontAlgn="base">
              <a:lnSpc>
                <a:spcPts val="2160"/>
              </a:lnSpc>
              <a:spcBef>
                <a:spcPts val="1091"/>
              </a:spcBef>
              <a:spcAft>
                <a:spcPct val="0"/>
              </a:spcAft>
            </a:pPr>
            <a:r>
              <a:rPr sz="2600" spc="-8" dirty="0">
                <a:solidFill>
                  <a:prstClr val="black"/>
                </a:solidFill>
                <a:latin typeface="Georgia"/>
                <a:cs typeface="Georgia"/>
              </a:rPr>
              <a:t>void DrawLine(int </a:t>
            </a:r>
            <a:r>
              <a:rPr sz="2600" spc="-4" dirty="0">
                <a:solidFill>
                  <a:prstClr val="black"/>
                </a:solidFill>
                <a:latin typeface="Georgia"/>
                <a:cs typeface="Georgia"/>
              </a:rPr>
              <a:t>start,  </a:t>
            </a:r>
            <a:r>
              <a:rPr sz="2600" spc="-8" dirty="0">
                <a:solidFill>
                  <a:prstClr val="black"/>
                </a:solidFill>
                <a:latin typeface="Georgia"/>
                <a:cs typeface="Georgia"/>
              </a:rPr>
              <a:t>int</a:t>
            </a:r>
            <a:r>
              <a:rPr sz="2600" spc="-11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r>
              <a:rPr sz="2600" spc="-4" dirty="0">
                <a:solidFill>
                  <a:prstClr val="black"/>
                </a:solidFill>
                <a:latin typeface="Georgia"/>
                <a:cs typeface="Georgia"/>
              </a:rPr>
              <a:t>end){</a:t>
            </a:r>
            <a:endParaRPr sz="26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563880" fontAlgn="base">
              <a:spcBef>
                <a:spcPts val="859"/>
              </a:spcBef>
              <a:spcAft>
                <a:spcPct val="0"/>
              </a:spcAft>
            </a:pPr>
            <a:r>
              <a:rPr sz="2600" spc="-8" dirty="0">
                <a:solidFill>
                  <a:prstClr val="black"/>
                </a:solidFill>
                <a:latin typeface="Georgia"/>
                <a:cs typeface="Georgia"/>
              </a:rPr>
              <a:t>//local</a:t>
            </a:r>
            <a:r>
              <a:rPr sz="2600" spc="-11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r>
              <a:rPr sz="2600" spc="-8" dirty="0">
                <a:solidFill>
                  <a:prstClr val="black"/>
                </a:solidFill>
                <a:latin typeface="Georgia"/>
                <a:cs typeface="Georgia"/>
              </a:rPr>
              <a:t>variables</a:t>
            </a:r>
            <a:endParaRPr lang="en-US" sz="2600" spc="-8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563880" fontAlgn="base">
              <a:spcBef>
                <a:spcPts val="859"/>
              </a:spcBef>
              <a:spcAft>
                <a:spcPct val="0"/>
              </a:spcAft>
            </a:pPr>
            <a:r>
              <a:rPr lang="en-US" sz="2800" spc="-8" dirty="0">
                <a:solidFill>
                  <a:prstClr val="black"/>
                </a:solidFill>
                <a:latin typeface="Georgia"/>
                <a:cs typeface="Georgia"/>
              </a:rPr>
              <a:t>..</a:t>
            </a:r>
            <a:r>
              <a:rPr lang="en-US" sz="2800" dirty="0">
                <a:solidFill>
                  <a:prstClr val="black"/>
                </a:solidFill>
                <a:latin typeface="Georgia"/>
                <a:cs typeface="Georgia"/>
              </a:rPr>
              <a:t>.</a:t>
            </a:r>
          </a:p>
          <a:p>
            <a:pPr marL="563880" fontAlgn="base">
              <a:spcBef>
                <a:spcPts val="859"/>
              </a:spcBef>
              <a:spcAft>
                <a:spcPct val="0"/>
              </a:spcAft>
            </a:pPr>
            <a:r>
              <a:rPr lang="en-US" sz="2600" dirty="0">
                <a:solidFill>
                  <a:prstClr val="black"/>
                </a:solidFill>
                <a:latin typeface="Georgia"/>
                <a:cs typeface="Georgia"/>
              </a:rPr>
              <a:t>}</a:t>
            </a:r>
            <a:endParaRPr sz="2600" dirty="0">
              <a:solidFill>
                <a:prstClr val="black"/>
              </a:solidFill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09451" y="4724401"/>
            <a:ext cx="16783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fontAlgn="base">
              <a:spcBef>
                <a:spcPts val="75"/>
              </a:spcBef>
              <a:spcAft>
                <a:spcPct val="0"/>
              </a:spcAft>
            </a:pPr>
            <a:r>
              <a:rPr spc="-53" dirty="0">
                <a:solidFill>
                  <a:srgbClr val="3B3B3B"/>
                </a:solidFill>
                <a:latin typeface="Arial"/>
                <a:cs typeface="Arial"/>
              </a:rPr>
              <a:t>Top </a:t>
            </a:r>
            <a:r>
              <a:rPr spc="-8" dirty="0">
                <a:solidFill>
                  <a:srgbClr val="3B3B3B"/>
                </a:solidFill>
                <a:latin typeface="Arial"/>
                <a:cs typeface="Arial"/>
              </a:rPr>
              <a:t>of</a:t>
            </a:r>
            <a:r>
              <a:rPr spc="-4" dirty="0">
                <a:solidFill>
                  <a:srgbClr val="3B3B3B"/>
                </a:solidFill>
                <a:latin typeface="Arial"/>
                <a:cs typeface="Arial"/>
              </a:rPr>
              <a:t> Stack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80137" y="5268785"/>
            <a:ext cx="2136935" cy="743547"/>
          </a:xfrm>
          <a:prstGeom prst="rect">
            <a:avLst/>
          </a:prstGeom>
          <a:solidFill>
            <a:srgbClr val="006B6B"/>
          </a:solidFill>
          <a:ln w="3175">
            <a:solidFill>
              <a:srgbClr val="808080"/>
            </a:solidFill>
          </a:ln>
        </p:spPr>
        <p:txBody>
          <a:bodyPr vert="horz" wrap="square" lIns="0" tIns="161925" rIns="0" bIns="0" rtlCol="0">
            <a:spAutoFit/>
          </a:bodyPr>
          <a:lstStyle/>
          <a:p>
            <a:pPr marL="413861" fontAlgn="base">
              <a:spcBef>
                <a:spcPts val="1275"/>
              </a:spcBef>
              <a:spcAft>
                <a:spcPct val="0"/>
              </a:spcAft>
            </a:pPr>
            <a:r>
              <a:rPr spc="-8" dirty="0">
                <a:solidFill>
                  <a:srgbClr val="3B3B3B"/>
                </a:solidFill>
                <a:latin typeface="Arial"/>
                <a:cs typeface="Arial"/>
              </a:rPr>
              <a:t>Higher</a:t>
            </a:r>
            <a:r>
              <a:rPr spc="-4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3B3B3B"/>
                </a:solidFill>
                <a:latin typeface="Arial"/>
                <a:cs typeface="Arial"/>
              </a:rPr>
              <a:t>address</a:t>
            </a:r>
            <a:br>
              <a:rPr lang="en-US" dirty="0">
                <a:solidFill>
                  <a:prstClr val="black"/>
                </a:solidFill>
                <a:latin typeface="Arial"/>
                <a:cs typeface="Arial"/>
              </a:rPr>
            </a:br>
            <a:endParaRPr lang="en-US" spc="-8" dirty="0">
              <a:solidFill>
                <a:srgbClr val="3B3B3B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446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0C9AA-76AC-E63F-A845-EBBAD71C7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2FD2B-FF8E-268D-9623-1DCA9A8C7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A reference variable is an alias, that is, another name for an already existing variable. Once a reference is initialized with a variable, either the variable name or the reference name may be used to refer to the variable.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70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1A0A0-D104-7964-6F2A-4B88539A5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>
                <a:latin typeface="+mj-lt"/>
                <a:ea typeface="+mj-ea"/>
                <a:cs typeface="+mj-cs"/>
              </a:rPr>
              <a:t>Namespace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B011FC6-D958-14B5-B2A4-98FC30EFC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5654" y="-305881"/>
            <a:ext cx="45719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88639138-13CB-E01E-66D2-65CAA7A42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1775" y="1784350"/>
            <a:ext cx="25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</a:b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0F3FA560-70AC-70BA-7DF2-D095C4911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1775" y="1784350"/>
            <a:ext cx="25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</a:b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DB9DAF6-B62B-5EC0-1DCF-4C6255568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045789"/>
              </p:ext>
            </p:extLst>
          </p:nvPr>
        </p:nvGraphicFramePr>
        <p:xfrm>
          <a:off x="1273032" y="1325526"/>
          <a:ext cx="4109564" cy="5470880"/>
        </p:xfrm>
        <a:graphic>
          <a:graphicData uri="http://schemas.openxmlformats.org/drawingml/2006/table">
            <a:tbl>
              <a:tblPr/>
              <a:tblGrid>
                <a:gridCol w="4109564">
                  <a:extLst>
                    <a:ext uri="{9D8B030D-6E8A-4147-A177-3AD203B41FA5}">
                      <a16:colId xmlns:a16="http://schemas.microsoft.com/office/drawing/2014/main" val="380241987"/>
                    </a:ext>
                  </a:extLst>
                </a:gridCol>
              </a:tblGrid>
              <a:tr h="4351338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 dirty="0">
                          <a:effectLst/>
                          <a:latin typeface="Consolas" panose="020B0609020204030204" pitchFamily="49" charset="0"/>
                        </a:rPr>
                        <a:t>// Here we can see that more than one variables </a:t>
                      </a:r>
                    </a:p>
                    <a:p>
                      <a:pPr algn="l" rtl="0" fontAlgn="base"/>
                      <a:r>
                        <a:rPr lang="en-US" sz="1200" b="0" i="0" dirty="0">
                          <a:effectLst/>
                          <a:latin typeface="Consolas" panose="020B0609020204030204" pitchFamily="49" charset="0"/>
                        </a:rPr>
                        <a:t>// are being used without reporting any error.</a:t>
                      </a:r>
                    </a:p>
                    <a:p>
                      <a:pPr algn="l" rtl="0" fontAlgn="base"/>
                      <a:r>
                        <a:rPr lang="en-US" sz="1200" b="0" i="0" dirty="0">
                          <a:effectLst/>
                          <a:latin typeface="Consolas" panose="020B0609020204030204" pitchFamily="49" charset="0"/>
                        </a:rPr>
                        <a:t>// That is because they are declared in the </a:t>
                      </a:r>
                    </a:p>
                    <a:p>
                      <a:pPr algn="l" rtl="0" fontAlgn="base"/>
                      <a:r>
                        <a:rPr lang="en-US" sz="1200" b="0" i="0" dirty="0">
                          <a:effectLst/>
                          <a:latin typeface="Consolas" panose="020B0609020204030204" pitchFamily="49" charset="0"/>
                        </a:rPr>
                        <a:t>// different namespaces and scopes.</a:t>
                      </a:r>
                    </a:p>
                    <a:p>
                      <a:pPr algn="l" rtl="0" fontAlgn="base"/>
                      <a:r>
                        <a:rPr lang="en-US" sz="1200" b="0" i="0" dirty="0">
                          <a:effectLst/>
                          <a:latin typeface="Consolas" panose="020B0609020204030204" pitchFamily="49" charset="0"/>
                        </a:rPr>
                        <a:t>#include &lt;iostream&gt;</a:t>
                      </a:r>
                    </a:p>
                    <a:p>
                      <a:pPr algn="l" rtl="0" fontAlgn="base"/>
                      <a:r>
                        <a:rPr lang="en-US" sz="1200" b="0" i="0" dirty="0">
                          <a:effectLst/>
                          <a:latin typeface="Consolas" panose="020B0609020204030204" pitchFamily="49" charset="0"/>
                        </a:rPr>
                        <a:t>using namespace std;</a:t>
                      </a:r>
                    </a:p>
                    <a:p>
                      <a:pPr algn="l" rtl="0" fontAlgn="base"/>
                      <a:r>
                        <a:rPr lang="en-US" sz="12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pPr algn="l" rtl="0" fontAlgn="base"/>
                      <a:r>
                        <a:rPr lang="en-US" sz="1200" b="0" i="0" dirty="0">
                          <a:effectLst/>
                          <a:latin typeface="Consolas" panose="020B0609020204030204" pitchFamily="49" charset="0"/>
                        </a:rPr>
                        <a:t>// Variable created inside namespace</a:t>
                      </a:r>
                    </a:p>
                    <a:p>
                      <a:pPr algn="l" rtl="0" fontAlgn="base"/>
                      <a:r>
                        <a:rPr lang="en-US" sz="1200" b="0" i="0" dirty="0">
                          <a:effectLst/>
                          <a:latin typeface="Consolas" panose="020B0609020204030204" pitchFamily="49" charset="0"/>
                        </a:rPr>
                        <a:t>namespace first</a:t>
                      </a:r>
                    </a:p>
                    <a:p>
                      <a:pPr algn="l" rtl="0" fontAlgn="base"/>
                      <a:r>
                        <a:rPr lang="en-US" sz="1200" b="0" i="0" dirty="0"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algn="l" rtl="0" fontAlgn="base"/>
                      <a:r>
                        <a:rPr lang="en-US" sz="1200" b="0" i="0" dirty="0">
                          <a:effectLst/>
                          <a:latin typeface="Consolas" panose="020B0609020204030204" pitchFamily="49" charset="0"/>
                        </a:rPr>
                        <a:t>    int </a:t>
                      </a:r>
                      <a:r>
                        <a:rPr lang="en-US" sz="1200" b="0" i="0" dirty="0" err="1">
                          <a:effectLst/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sz="1200" b="0" i="0" dirty="0">
                          <a:effectLst/>
                          <a:latin typeface="Consolas" panose="020B0609020204030204" pitchFamily="49" charset="0"/>
                        </a:rPr>
                        <a:t> = 500;</a:t>
                      </a:r>
                    </a:p>
                    <a:p>
                      <a:pPr algn="l" rtl="0" fontAlgn="base"/>
                      <a:r>
                        <a:rPr lang="en-US" sz="1200" b="0" i="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algn="l" rtl="0" fontAlgn="base"/>
                      <a:r>
                        <a:rPr lang="en-US" sz="12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pPr algn="l" rtl="0" fontAlgn="base"/>
                      <a:r>
                        <a:rPr lang="en-US" sz="1200" b="0" i="0" dirty="0">
                          <a:effectLst/>
                          <a:latin typeface="Consolas" panose="020B0609020204030204" pitchFamily="49" charset="0"/>
                        </a:rPr>
                        <a:t>// Global variable</a:t>
                      </a:r>
                    </a:p>
                    <a:p>
                      <a:pPr algn="l" rtl="0" fontAlgn="base"/>
                      <a:r>
                        <a:rPr lang="en-US" sz="1200" b="0" i="0" dirty="0">
                          <a:effectLst/>
                          <a:latin typeface="Consolas" panose="020B0609020204030204" pitchFamily="49" charset="0"/>
                        </a:rPr>
                        <a:t>int </a:t>
                      </a:r>
                      <a:r>
                        <a:rPr lang="en-US" sz="1200" b="0" i="0" dirty="0" err="1">
                          <a:effectLst/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sz="1200" b="0" i="0" dirty="0">
                          <a:effectLst/>
                          <a:latin typeface="Consolas" panose="020B0609020204030204" pitchFamily="49" charset="0"/>
                        </a:rPr>
                        <a:t> = 100;</a:t>
                      </a:r>
                    </a:p>
                    <a:p>
                      <a:pPr algn="l" rtl="0" fontAlgn="base"/>
                      <a:r>
                        <a:rPr lang="en-US" sz="12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pPr algn="l" rtl="0" fontAlgn="base"/>
                      <a:r>
                        <a:rPr lang="en-US" sz="1200" b="0" i="0" dirty="0">
                          <a:effectLst/>
                          <a:latin typeface="Consolas" panose="020B0609020204030204" pitchFamily="49" charset="0"/>
                        </a:rPr>
                        <a:t>int main()</a:t>
                      </a:r>
                    </a:p>
                    <a:p>
                      <a:pPr algn="l" rtl="0" fontAlgn="base"/>
                      <a:r>
                        <a:rPr lang="en-US" sz="1200" b="0" i="0" dirty="0"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algn="l" rtl="0" fontAlgn="base"/>
                      <a:r>
                        <a:rPr lang="en-US" sz="1200" b="0" i="0" dirty="0">
                          <a:effectLst/>
                          <a:latin typeface="Consolas" panose="020B0609020204030204" pitchFamily="49" charset="0"/>
                        </a:rPr>
                        <a:t>    // Local variable</a:t>
                      </a:r>
                    </a:p>
                    <a:p>
                      <a:pPr algn="l" rtl="0" fontAlgn="base"/>
                      <a:r>
                        <a:rPr lang="en-US" sz="1200" b="0" i="0" dirty="0">
                          <a:effectLst/>
                          <a:latin typeface="Consolas" panose="020B0609020204030204" pitchFamily="49" charset="0"/>
                        </a:rPr>
                        <a:t>    int </a:t>
                      </a:r>
                      <a:r>
                        <a:rPr lang="en-US" sz="1200" b="0" i="0" dirty="0" err="1">
                          <a:effectLst/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sz="1200" b="0" i="0" dirty="0">
                          <a:effectLst/>
                          <a:latin typeface="Consolas" panose="020B0609020204030204" pitchFamily="49" charset="0"/>
                        </a:rPr>
                        <a:t> = 200;</a:t>
                      </a:r>
                    </a:p>
                    <a:p>
                      <a:pPr algn="l" rtl="0" fontAlgn="base"/>
                      <a:r>
                        <a:rPr lang="en-US" sz="12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pPr algn="l" rtl="0" fontAlgn="base"/>
                      <a:r>
                        <a:rPr lang="en-US" sz="1200" b="0" i="0" dirty="0">
                          <a:effectLst/>
                          <a:latin typeface="Consolas" panose="020B0609020204030204" pitchFamily="49" charset="0"/>
                        </a:rPr>
                        <a:t>    // These variables can be accessed from</a:t>
                      </a:r>
                    </a:p>
                    <a:p>
                      <a:pPr algn="l" rtl="0" fontAlgn="base"/>
                      <a:r>
                        <a:rPr lang="en-US" sz="1200" b="0" i="0" dirty="0">
                          <a:effectLst/>
                          <a:latin typeface="Consolas" panose="020B0609020204030204" pitchFamily="49" charset="0"/>
                        </a:rPr>
                        <a:t>    // outside the namespace using the scope</a:t>
                      </a:r>
                    </a:p>
                    <a:p>
                      <a:pPr algn="l" rtl="0" fontAlgn="base"/>
                      <a:r>
                        <a:rPr lang="en-US" sz="1200" b="0" i="0" dirty="0">
                          <a:effectLst/>
                          <a:latin typeface="Consolas" panose="020B0609020204030204" pitchFamily="49" charset="0"/>
                        </a:rPr>
                        <a:t>    // operator ::</a:t>
                      </a:r>
                    </a:p>
                    <a:p>
                      <a:pPr algn="l" rtl="0" fontAlgn="base"/>
                      <a:r>
                        <a:rPr lang="en-US" sz="1200" b="0" i="0" dirty="0"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b="0" i="0" dirty="0" err="1"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200" b="0" i="0" dirty="0">
                          <a:effectLst/>
                          <a:latin typeface="Consolas" panose="020B0609020204030204" pitchFamily="49" charset="0"/>
                        </a:rPr>
                        <a:t> &lt;&lt; first::</a:t>
                      </a:r>
                      <a:r>
                        <a:rPr lang="en-US" sz="1200" b="0" i="0" dirty="0" err="1">
                          <a:effectLst/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sz="1200" b="0" i="0" dirty="0">
                          <a:effectLst/>
                          <a:latin typeface="Consolas" panose="020B0609020204030204" pitchFamily="49" charset="0"/>
                        </a:rPr>
                        <a:t> &lt;&lt; '\n'; </a:t>
                      </a:r>
                    </a:p>
                    <a:p>
                      <a:pPr algn="l" rtl="0" fontAlgn="base"/>
                      <a:r>
                        <a:rPr lang="en-US" sz="12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pPr algn="l" rtl="0" fontAlgn="base"/>
                      <a:r>
                        <a:rPr lang="en-US" sz="1200" b="0" i="0" dirty="0">
                          <a:effectLst/>
                          <a:latin typeface="Consolas" panose="020B0609020204030204" pitchFamily="49" charset="0"/>
                        </a:rPr>
                        <a:t>    return 0;</a:t>
                      </a:r>
                    </a:p>
                    <a:p>
                      <a:pPr algn="l" rtl="0" fontAlgn="base"/>
                      <a:r>
                        <a:rPr lang="en-US" sz="1200" b="0" i="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59771" marR="59771" marT="83680" marB="83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37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101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11AB4-EF4A-8CD6-3FCF-BC889A3C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Vs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FD571-1A51-C0B8-FA06-F4938E974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References are often confused with pointers but three major differences between references and pointers are −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You cannot have NULL references. You must always be able to assume that a reference is connected to a legitimate piece of storage.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Once a reference is initialized to an object, it cannot be changed to refer to another object. Pointers can be pointed to another object at any time.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A reference must be initialized when it is created. Pointers can be initialized at any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7939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F1DA-7564-FB68-45E8-9CBB51A1D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33865-7C03-ED6C-5912-D2AB149BC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that holds the address of another variable</a:t>
            </a:r>
          </a:p>
        </p:txBody>
      </p:sp>
    </p:spTree>
    <p:extLst>
      <p:ext uri="{BB962C8B-B14F-4D97-AF65-F5344CB8AC3E}">
        <p14:creationId xmlns:p14="http://schemas.microsoft.com/office/powerpoint/2010/main" val="3137187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359AF-02D1-39F3-A9C2-862FC11E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 3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50A872A-BC94-BA89-8135-10E3D4A6B4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Creating namespaces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 &lt;iostream&gt;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ns1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value()    {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5; }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ns2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100;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value() { 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2*x; }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Access value function within ns1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ns1::value() 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Access value function within ns2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ns2::value() 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Access variable x directly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ns2::x 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 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46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AFDC8-2C78-6914-145D-E147803C1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E8F76-5D6F-5E4C-310E-71EE5D683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droid sans mono"/>
              </a:rPr>
              <a:t>for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droid sans mono"/>
              </a:rPr>
              <a:t>(initialization; condition; update) {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droid sans mono"/>
              </a:rPr>
              <a:t>// body of-loop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droid sans mono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3B32EBD-0A1A-A2DC-47E2-84F685E72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12288"/>
            <a:ext cx="65" cy="276999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0690A77-093B-2CAF-1B7A-5466A352C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107" y="2338342"/>
            <a:ext cx="8125905" cy="276998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initialization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- initializes variables and is executed only once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uclid_circular_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condition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- if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, the body of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loop is executed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if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false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, the for loop is terminated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uclid_circular_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update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- updates the value of initialized variables and again checks the condition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29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6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C++ for loop flowchart">
            <a:extLst>
              <a:ext uri="{FF2B5EF4-FFF2-40B4-BE49-F238E27FC236}">
                <a16:creationId xmlns:a16="http://schemas.microsoft.com/office/drawing/2014/main" id="{C0CE8F39-15F3-1B30-E2D1-EF1E60F389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2368" y="643467"/>
            <a:ext cx="3607264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636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7901C-DCEE-12AD-11DA-183BC2B9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based for loops </a:t>
            </a:r>
            <a:r>
              <a:rPr lang="en-US" dirty="0" err="1"/>
              <a:t>c++</a:t>
            </a:r>
            <a:r>
              <a:rPr lang="en-US" dirty="0"/>
              <a:t>11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4BB4D7-E5DF-2B9F-29F6-FDC240EBE8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the initializer may be a braced-init-list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: {0, 1, 2, 3, 4, 5})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std::cout &lt;&lt; n &lt;&lt;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std::cout &lt;&lt;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Iterating over array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a[] = {0, 1, 2, 3, 4, 5};     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: a)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std::cout &lt;&lt; n &lt;&lt;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std::cout &lt;&lt;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Just running a loop for every array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element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: a)  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std::cout &lt;&lt;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"In loop"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53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C9F25A-1795-3546-112D-446E6F8C43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1842536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Course consists of the following topics:</a:t>
            </a:r>
          </a:p>
          <a:p>
            <a:pPr lvl="1"/>
            <a:r>
              <a:rPr lang="en-US" b="1" dirty="0"/>
              <a:t>Memory Layout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Call Stack</a:t>
            </a:r>
          </a:p>
          <a:p>
            <a:pPr lvl="1"/>
            <a:r>
              <a:rPr lang="en-US" dirty="0"/>
              <a:t>Data Segment</a:t>
            </a:r>
          </a:p>
          <a:p>
            <a:pPr lvl="1"/>
            <a:r>
              <a:rPr lang="en-US" dirty="0"/>
              <a:t>Heap</a:t>
            </a:r>
          </a:p>
          <a:p>
            <a:pPr lvl="1"/>
            <a:r>
              <a:rPr lang="en-US" dirty="0" err="1"/>
              <a:t>Rodata</a:t>
            </a:r>
            <a:r>
              <a:rPr lang="en-US" dirty="0"/>
              <a:t> segment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F92E-93BA-43C4-8E56-8DA26C08C66D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33401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1673</Words>
  <Application>Microsoft Office PowerPoint</Application>
  <PresentationFormat>Widescreen</PresentationFormat>
  <Paragraphs>377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droid sans mono</vt:lpstr>
      <vt:lpstr>euclid_circular_a</vt:lpstr>
      <vt:lpstr>Georgia</vt:lpstr>
      <vt:lpstr>Nunito</vt:lpstr>
      <vt:lpstr>Times New Roman</vt:lpstr>
      <vt:lpstr>urw-din</vt:lpstr>
      <vt:lpstr>Office Theme</vt:lpstr>
      <vt:lpstr>Namespaces</vt:lpstr>
      <vt:lpstr>Namespace</vt:lpstr>
      <vt:lpstr>Namespace 2</vt:lpstr>
      <vt:lpstr>Namespace 3</vt:lpstr>
      <vt:lpstr>For loops</vt:lpstr>
      <vt:lpstr>PowerPoint Presentation</vt:lpstr>
      <vt:lpstr>Range based for loops c++11</vt:lpstr>
      <vt:lpstr>Memory Management</vt:lpstr>
      <vt:lpstr>Outline</vt:lpstr>
      <vt:lpstr>Outline</vt:lpstr>
      <vt:lpstr>Memory Layout</vt:lpstr>
      <vt:lpstr>Outline</vt:lpstr>
      <vt:lpstr>Outline</vt:lpstr>
      <vt:lpstr>Stack</vt:lpstr>
      <vt:lpstr>Outline</vt:lpstr>
      <vt:lpstr>Outline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Reference</vt:lpstr>
      <vt:lpstr>Reference Vs Pointers</vt:lpstr>
      <vt:lpstr>Pointers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Mohamed, Mohamed Said (DXC Luxoft)</dc:creator>
  <cp:lastModifiedBy>Mohamed, Mohamed Said (DXC Luxoft)</cp:lastModifiedBy>
  <cp:revision>15</cp:revision>
  <dcterms:created xsi:type="dcterms:W3CDTF">2022-05-28T03:12:00Z</dcterms:created>
  <dcterms:modified xsi:type="dcterms:W3CDTF">2022-07-22T13:29:10Z</dcterms:modified>
</cp:coreProperties>
</file>