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0" r:id="rId23"/>
    <p:sldId id="281" r:id="rId24"/>
    <p:sldId id="282" r:id="rId25"/>
    <p:sldId id="277" r:id="rId26"/>
    <p:sldId id="279" r:id="rId27"/>
    <p:sldId id="283" r:id="rId28"/>
    <p:sldId id="286" r:id="rId29"/>
    <p:sldId id="288" r:id="rId30"/>
    <p:sldId id="285" r:id="rId31"/>
    <p:sldId id="287" r:id="rId32"/>
    <p:sldId id="284" r:id="rId33"/>
    <p:sldId id="278" r:id="rId34"/>
  </p:sldIdLst>
  <p:sldSz cx="9144000" cy="5143500" type="screen16x9"/>
  <p:notesSz cx="6858000" cy="9144000"/>
  <p:embeddedFontLst>
    <p:embeddedFont>
      <p:font typeface="Arial Black" panose="020B0A04020102020204" pitchFamily="34" charset="0"/>
      <p:bold r:id="rId36"/>
    </p:embeddedFont>
    <p:embeddedFont>
      <p:font typeface="Calibri" panose="020F0502020204030204" pitchFamily="34" charset="0"/>
      <p:regular r:id="rId37"/>
      <p:bold r:id="rId38"/>
      <p:italic r:id="rId39"/>
      <p:boldItalic r:id="rId40"/>
    </p:embeddedFont>
    <p:embeddedFont>
      <p:font typeface="Dancing Script" panose="020B060402020202020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463379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1c3e32c8c_1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 name="Google Shape;58;g71c3e32c8c_1_2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929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1c3e32c8c_1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71c3e32c8c_1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7538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1c3e32c8c_1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g71c3e32c8c_1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2986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1c3e32c8c_1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2" name="Google Shape;142;g71c3e32c8c_1_3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8413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1c3e32c8c_1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0" name="Google Shape;150;g71c3e32c8c_1_3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862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1c3e32c8c_1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9" name="Google Shape;159;g71c3e32c8c_1_3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7173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1c3e32c8c_1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g71c3e32c8c_1_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5149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1c3e32c8c_1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7" name="Google Shape;177;g71c3e32c8c_1_39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0911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1c3e32c8c_1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g71c3e32c8c_1_40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2896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1c3e32c8c_1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4" name="Google Shape;194;g71c3e32c8c_1_4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7296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1c3e32c8c_1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0" name="Google Shape;200;g71c3e32c8c_1_4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0473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1c3e32c8c_1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g71c3e32c8c_1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6843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1c3e32c8c_1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9" name="Google Shape;209;g71c3e32c8c_1_4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338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1c3e32c8c_1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5" name="Google Shape;215;g71c3e32c8c_1_4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897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720b20e4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720b20e4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2924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1c3e32c8c_1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1c3e32c8c_1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177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1c3e32c8c_1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g71c3e32c8c_1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9456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71c3e32c8c_1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g71c3e32c8c_1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9984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1c3e32c8c_1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 name="Google Shape;82;g71c3e32c8c_1_2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619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1c3e32c8c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71c3e32c8c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2157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1c3e32c8c_1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1c3e32c8c_1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7618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1c3e32c8c_1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2" name="Google Shape;102;g71c3e32c8c_1_3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1941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1c3e32c8c_1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 name="Google Shape;113;g71c3e32c8c_1_3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0035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342900"/>
            <a:ext cx="8229600" cy="1028700"/>
          </a:xfrm>
          <a:prstGeom prst="rect">
            <a:avLst/>
          </a:prstGeom>
          <a:noFill/>
          <a:ln>
            <a:noFill/>
          </a:ln>
        </p:spPr>
        <p:txBody>
          <a:bodyPr spcFirstLastPara="1" wrap="square" lIns="91425" tIns="45700" rIns="91425" bIns="45700" anchor="ctr" anchorCtr="0">
            <a:noAutofit/>
          </a:bodyPr>
          <a:lstStyle>
            <a:lvl1pPr lvl="0" algn="l" rtl="1">
              <a:spcBef>
                <a:spcPts val="0"/>
              </a:spcBef>
              <a:spcAft>
                <a:spcPts val="0"/>
              </a:spcAft>
              <a:buSzPts val="2800"/>
              <a:buNone/>
              <a:defRPr/>
            </a:lvl1pPr>
            <a:lvl2pPr lvl="1" algn="l" rtl="1">
              <a:spcBef>
                <a:spcPts val="0"/>
              </a:spcBef>
              <a:spcAft>
                <a:spcPts val="0"/>
              </a:spcAft>
              <a:buSzPts val="2800"/>
              <a:buNone/>
              <a:defRPr/>
            </a:lvl2pPr>
            <a:lvl3pPr lvl="2" algn="l" rtl="1">
              <a:spcBef>
                <a:spcPts val="0"/>
              </a:spcBef>
              <a:spcAft>
                <a:spcPts val="0"/>
              </a:spcAft>
              <a:buSzPts val="2800"/>
              <a:buNone/>
              <a:defRPr/>
            </a:lvl3pPr>
            <a:lvl4pPr lvl="3" algn="l" rtl="1">
              <a:spcBef>
                <a:spcPts val="0"/>
              </a:spcBef>
              <a:spcAft>
                <a:spcPts val="0"/>
              </a:spcAft>
              <a:buSzPts val="2800"/>
              <a:buNone/>
              <a:defRPr/>
            </a:lvl4pPr>
            <a:lvl5pPr lvl="4" algn="l" rtl="1">
              <a:spcBef>
                <a:spcPts val="0"/>
              </a:spcBef>
              <a:spcAft>
                <a:spcPts val="0"/>
              </a:spcAft>
              <a:buSzPts val="2800"/>
              <a:buNone/>
              <a:defRPr/>
            </a:lvl5pPr>
            <a:lvl6pPr lvl="5" algn="l" rtl="1">
              <a:spcBef>
                <a:spcPts val="0"/>
              </a:spcBef>
              <a:spcAft>
                <a:spcPts val="0"/>
              </a:spcAft>
              <a:buSzPts val="2800"/>
              <a:buNone/>
              <a:defRPr/>
            </a:lvl6pPr>
            <a:lvl7pPr lvl="6" algn="l" rtl="1">
              <a:spcBef>
                <a:spcPts val="0"/>
              </a:spcBef>
              <a:spcAft>
                <a:spcPts val="0"/>
              </a:spcAft>
              <a:buSzPts val="2800"/>
              <a:buNone/>
              <a:defRPr/>
            </a:lvl7pPr>
            <a:lvl8pPr lvl="7" algn="l" rtl="1">
              <a:spcBef>
                <a:spcPts val="0"/>
              </a:spcBef>
              <a:spcAft>
                <a:spcPts val="0"/>
              </a:spcAft>
              <a:buSzPts val="2800"/>
              <a:buNone/>
              <a:defRPr/>
            </a:lvl8pPr>
            <a:lvl9pPr lvl="8" algn="l" rtl="1">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200" y="1485900"/>
            <a:ext cx="8229600" cy="2914800"/>
          </a:xfrm>
          <a:prstGeom prst="rect">
            <a:avLst/>
          </a:prstGeom>
          <a:noFill/>
          <a:ln>
            <a:noFill/>
          </a:ln>
        </p:spPr>
        <p:txBody>
          <a:bodyPr spcFirstLastPara="1" wrap="square" lIns="91425" tIns="45700" rIns="91425" bIns="45700" anchor="t" anchorCtr="0">
            <a:noAutofit/>
          </a:bodyPr>
          <a:lstStyle>
            <a:lvl1pPr marL="457200" lvl="0" indent="-314325" algn="r" rtl="1">
              <a:spcBef>
                <a:spcPts val="360"/>
              </a:spcBef>
              <a:spcAft>
                <a:spcPts val="0"/>
              </a:spcAft>
              <a:buSzPts val="1350"/>
              <a:buChar char="●"/>
              <a:defRPr/>
            </a:lvl1pPr>
            <a:lvl2pPr marL="914400" lvl="1" indent="-320040" algn="r" rtl="1">
              <a:spcBef>
                <a:spcPts val="360"/>
              </a:spcBef>
              <a:spcAft>
                <a:spcPts val="0"/>
              </a:spcAft>
              <a:buSzPts val="1440"/>
              <a:buChar char="○"/>
              <a:defRPr/>
            </a:lvl2pPr>
            <a:lvl3pPr marL="1371600" lvl="2" indent="-302894" algn="r" rtl="1">
              <a:spcBef>
                <a:spcPts val="360"/>
              </a:spcBef>
              <a:spcAft>
                <a:spcPts val="0"/>
              </a:spcAft>
              <a:buSzPts val="1170"/>
              <a:buChar char="■"/>
              <a:defRPr/>
            </a:lvl3pPr>
            <a:lvl4pPr marL="1828800" lvl="3" indent="-308610" algn="r" rtl="1">
              <a:spcBef>
                <a:spcPts val="360"/>
              </a:spcBef>
              <a:spcAft>
                <a:spcPts val="0"/>
              </a:spcAft>
              <a:buSzPts val="1260"/>
              <a:buChar char="●"/>
              <a:defRPr/>
            </a:lvl4pPr>
            <a:lvl5pPr marL="2286000" lvl="4" indent="-342900" algn="r" rtl="1">
              <a:spcBef>
                <a:spcPts val="360"/>
              </a:spcBef>
              <a:spcAft>
                <a:spcPts val="0"/>
              </a:spcAft>
              <a:buSzPts val="1800"/>
              <a:buChar char="○"/>
              <a:defRPr/>
            </a:lvl5pPr>
            <a:lvl6pPr marL="2743200" lvl="5" indent="-342900" algn="r" rtl="1">
              <a:spcBef>
                <a:spcPts val="360"/>
              </a:spcBef>
              <a:spcAft>
                <a:spcPts val="0"/>
              </a:spcAft>
              <a:buSzPts val="1800"/>
              <a:buChar char="■"/>
              <a:defRPr/>
            </a:lvl6pPr>
            <a:lvl7pPr marL="3200400" lvl="6" indent="-342900" algn="r" rtl="1">
              <a:spcBef>
                <a:spcPts val="360"/>
              </a:spcBef>
              <a:spcAft>
                <a:spcPts val="0"/>
              </a:spcAft>
              <a:buSzPts val="1800"/>
              <a:buChar char="●"/>
              <a:defRPr/>
            </a:lvl7pPr>
            <a:lvl8pPr marL="3657600" lvl="7" indent="-342900" algn="r" rtl="1">
              <a:spcBef>
                <a:spcPts val="360"/>
              </a:spcBef>
              <a:spcAft>
                <a:spcPts val="0"/>
              </a:spcAft>
              <a:buSzPts val="1800"/>
              <a:buChar char="○"/>
              <a:defRPr/>
            </a:lvl8pPr>
            <a:lvl9pPr marL="4114800" lvl="8" indent="-342900" algn="r" rtl="1">
              <a:spcBef>
                <a:spcPts val="360"/>
              </a:spcBef>
              <a:spcAft>
                <a:spcPts val="0"/>
              </a:spcAft>
              <a:buSzPts val="1800"/>
              <a:buChar char="■"/>
              <a:defRPr/>
            </a:lvl9pPr>
          </a:lstStyle>
          <a:p>
            <a:endParaRPr/>
          </a:p>
        </p:txBody>
      </p:sp>
      <p:sp>
        <p:nvSpPr>
          <p:cNvPr id="53" name="Google Shape;53;p13"/>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sldNum" idx="12"/>
          </p:nvPr>
        </p:nvSpPr>
        <p:spPr>
          <a:xfrm>
            <a:off x="6553200" y="4686300"/>
            <a:ext cx="2133600" cy="3429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None/>
              <a:defRPr sz="1200" b="0" i="0" u="none" strike="noStrike" cap="none">
                <a:solidFill>
                  <a:schemeClr val="dk1"/>
                </a:solidFill>
                <a:latin typeface="Arial Black"/>
                <a:ea typeface="Arial Black"/>
                <a:cs typeface="Arial Black"/>
                <a:sym typeface="Arial Black"/>
              </a:defRPr>
            </a:lvl1pPr>
            <a:lvl2pPr marL="0" marR="0" lvl="1" indent="0" algn="r" rtl="0">
              <a:spcBef>
                <a:spcPts val="0"/>
              </a:spcBef>
              <a:spcAft>
                <a:spcPts val="0"/>
              </a:spcAft>
              <a:buNone/>
              <a:defRPr sz="1200" b="0" i="0" u="none" strike="noStrike" cap="none">
                <a:solidFill>
                  <a:schemeClr val="dk1"/>
                </a:solidFill>
                <a:latin typeface="Arial Black"/>
                <a:ea typeface="Arial Black"/>
                <a:cs typeface="Arial Black"/>
                <a:sym typeface="Arial Black"/>
              </a:defRPr>
            </a:lvl2pPr>
            <a:lvl3pPr marL="0" marR="0" lvl="2" indent="0" algn="r" rtl="0">
              <a:spcBef>
                <a:spcPts val="0"/>
              </a:spcBef>
              <a:spcAft>
                <a:spcPts val="0"/>
              </a:spcAft>
              <a:buNone/>
              <a:defRPr sz="1200" b="0" i="0" u="none" strike="noStrike" cap="none">
                <a:solidFill>
                  <a:schemeClr val="dk1"/>
                </a:solidFill>
                <a:latin typeface="Arial Black"/>
                <a:ea typeface="Arial Black"/>
                <a:cs typeface="Arial Black"/>
                <a:sym typeface="Arial Black"/>
              </a:defRPr>
            </a:lvl3pPr>
            <a:lvl4pPr marL="0" marR="0" lvl="3" indent="0" algn="r" rtl="0">
              <a:spcBef>
                <a:spcPts val="0"/>
              </a:spcBef>
              <a:spcAft>
                <a:spcPts val="0"/>
              </a:spcAft>
              <a:buNone/>
              <a:defRPr sz="1200" b="0" i="0" u="none" strike="noStrike" cap="none">
                <a:solidFill>
                  <a:schemeClr val="dk1"/>
                </a:solidFill>
                <a:latin typeface="Arial Black"/>
                <a:ea typeface="Arial Black"/>
                <a:cs typeface="Arial Black"/>
                <a:sym typeface="Arial Black"/>
              </a:defRPr>
            </a:lvl4pPr>
            <a:lvl5pPr marL="0" marR="0" lvl="4" indent="0" algn="r" rtl="0">
              <a:spcBef>
                <a:spcPts val="0"/>
              </a:spcBef>
              <a:spcAft>
                <a:spcPts val="0"/>
              </a:spcAft>
              <a:buNone/>
              <a:defRPr sz="1200" b="0" i="0" u="none" strike="noStrike" cap="none">
                <a:solidFill>
                  <a:schemeClr val="dk1"/>
                </a:solidFill>
                <a:latin typeface="Arial Black"/>
                <a:ea typeface="Arial Black"/>
                <a:cs typeface="Arial Black"/>
                <a:sym typeface="Arial Black"/>
              </a:defRPr>
            </a:lvl5pPr>
            <a:lvl6pPr marL="0" marR="0" lvl="5" indent="0" algn="r" rtl="0">
              <a:spcBef>
                <a:spcPts val="0"/>
              </a:spcBef>
              <a:spcAft>
                <a:spcPts val="0"/>
              </a:spcAft>
              <a:buNone/>
              <a:defRPr sz="1200" b="0" i="0" u="none" strike="noStrike" cap="none">
                <a:solidFill>
                  <a:schemeClr val="dk1"/>
                </a:solidFill>
                <a:latin typeface="Arial Black"/>
                <a:ea typeface="Arial Black"/>
                <a:cs typeface="Arial Black"/>
                <a:sym typeface="Arial Black"/>
              </a:defRPr>
            </a:lvl6pPr>
            <a:lvl7pPr marL="0" marR="0" lvl="6" indent="0" algn="r" rtl="0">
              <a:spcBef>
                <a:spcPts val="0"/>
              </a:spcBef>
              <a:spcAft>
                <a:spcPts val="0"/>
              </a:spcAft>
              <a:buNone/>
              <a:defRPr sz="1200" b="0" i="0" u="none" strike="noStrike" cap="none">
                <a:solidFill>
                  <a:schemeClr val="dk1"/>
                </a:solidFill>
                <a:latin typeface="Arial Black"/>
                <a:ea typeface="Arial Black"/>
                <a:cs typeface="Arial Black"/>
                <a:sym typeface="Arial Black"/>
              </a:defRPr>
            </a:lvl7pPr>
            <a:lvl8pPr marL="0" marR="0" lvl="7" indent="0" algn="r" rtl="0">
              <a:spcBef>
                <a:spcPts val="0"/>
              </a:spcBef>
              <a:spcAft>
                <a:spcPts val="0"/>
              </a:spcAft>
              <a:buNone/>
              <a:defRPr sz="1200" b="0" i="0" u="none" strike="noStrike" cap="none">
                <a:solidFill>
                  <a:schemeClr val="dk1"/>
                </a:solidFill>
                <a:latin typeface="Arial Black"/>
                <a:ea typeface="Arial Black"/>
                <a:cs typeface="Arial Black"/>
                <a:sym typeface="Arial Black"/>
              </a:defRPr>
            </a:lvl8pPr>
            <a:lvl9pPr marL="0" marR="0" lvl="8" indent="0" algn="r" rtl="0">
              <a:spcBef>
                <a:spcPts val="0"/>
              </a:spcBef>
              <a:spcAft>
                <a:spcPts val="0"/>
              </a:spcAft>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dt" idx="10"/>
          </p:nvPr>
        </p:nvSpPr>
        <p:spPr>
          <a:xfrm>
            <a:off x="457200" y="4683919"/>
            <a:ext cx="2133600" cy="3570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hyperlink" Target="https://www.cs.cmu.edu/afs/cs/academic/class/15492-f07/www/pthreads.html#BASICS"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hyperlink" Target="https://computing.llnl.gov/tutorials/pthread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AT&amp;T_Bell_Laboratories"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4098" name="Picture 2" descr="Image result for linu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41"/>
            <a:ext cx="9144000" cy="5443870"/>
          </a:xfrm>
          <a:prstGeom prst="rect">
            <a:avLst/>
          </a:prstGeom>
          <a:noFill/>
          <a:extLst>
            <a:ext uri="{909E8E84-426E-40DD-AFC4-6F175D3DCCD1}">
              <a14:hiddenFill xmlns:a14="http://schemas.microsoft.com/office/drawing/2010/main">
                <a:solidFill>
                  <a:srgbClr val="FFFFFF"/>
                </a:solidFill>
              </a14:hiddenFill>
            </a:ext>
          </a:extLst>
        </p:spPr>
      </p:pic>
      <p:sp>
        <p:nvSpPr>
          <p:cNvPr id="60" name="Google Shape;60;p14"/>
          <p:cNvSpPr txBox="1">
            <a:spLocks noGrp="1"/>
          </p:cNvSpPr>
          <p:nvPr>
            <p:ph type="ctrTitle"/>
          </p:nvPr>
        </p:nvSpPr>
        <p:spPr>
          <a:xfrm>
            <a:off x="4747149" y="3569877"/>
            <a:ext cx="3611714" cy="1021968"/>
          </a:xfrm>
          <a:prstGeom prst="rect">
            <a:avLst/>
          </a:prstGeom>
          <a:noFill/>
          <a:ln>
            <a:noFill/>
          </a:ln>
        </p:spPr>
        <p:txBody>
          <a:bodyPr spcFirstLastPara="1" wrap="square" lIns="91425" tIns="45700" rIns="91425" bIns="45700" anchor="ctr" anchorCtr="0">
            <a:noAutofit/>
          </a:bodyPr>
          <a:lstStyle/>
          <a:p>
            <a:pPr marL="0" lvl="0" indent="0" algn="l">
              <a:spcBef>
                <a:spcPts val="0"/>
              </a:spcBef>
              <a:spcAft>
                <a:spcPts val="0"/>
              </a:spcAft>
              <a:buNone/>
            </a:pPr>
            <a:r>
              <a:rPr lang="en" sz="3200" dirty="0">
                <a:solidFill>
                  <a:schemeClr val="accent2"/>
                </a:solidFill>
              </a:rPr>
              <a:t>Embedded </a:t>
            </a:r>
            <a:r>
              <a:rPr lang="en" sz="3200" dirty="0" smtClean="0">
                <a:solidFill>
                  <a:schemeClr val="accent2"/>
                </a:solidFill>
              </a:rPr>
              <a:t>Linux</a:t>
            </a:r>
            <a:endParaRPr sz="3200" dirty="0">
              <a:solidFill>
                <a:schemeClr val="accent2"/>
              </a:solidFill>
            </a:endParaRPr>
          </a:p>
        </p:txBody>
      </p:sp>
      <p:sp>
        <p:nvSpPr>
          <p:cNvPr id="61" name="Google Shape;61;p14"/>
          <p:cNvSpPr txBox="1">
            <a:spLocks noGrp="1"/>
          </p:cNvSpPr>
          <p:nvPr>
            <p:ph type="subTitle" idx="1"/>
          </p:nvPr>
        </p:nvSpPr>
        <p:spPr>
          <a:xfrm>
            <a:off x="311700" y="2125594"/>
            <a:ext cx="8520600" cy="5943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SzPts val="1200"/>
              <a:buNone/>
            </a:pPr>
            <a:endParaRPr sz="1600">
              <a:latin typeface="Dancing Script"/>
              <a:ea typeface="Dancing Script"/>
              <a:cs typeface="Dancing Script"/>
              <a:sym typeface="Dancing Script"/>
            </a:endParaRPr>
          </a:p>
          <a:p>
            <a:pPr marL="0" lvl="0" indent="0" algn="r" rtl="1">
              <a:spcBef>
                <a:spcPts val="320"/>
              </a:spcBef>
              <a:spcAft>
                <a:spcPts val="0"/>
              </a:spcAft>
              <a:buSzPts val="1200"/>
              <a:buNone/>
            </a:pPr>
            <a:endParaRPr sz="1600">
              <a:latin typeface="Dancing Script"/>
              <a:ea typeface="Dancing Script"/>
              <a:cs typeface="Dancing Script"/>
              <a:sym typeface="Dancing Script"/>
            </a:endParaRPr>
          </a:p>
          <a:p>
            <a:pPr marL="0" lvl="0" indent="0" algn="r" rtl="1">
              <a:spcBef>
                <a:spcPts val="320"/>
              </a:spcBef>
              <a:spcAft>
                <a:spcPts val="0"/>
              </a:spcAft>
              <a:buSzPts val="1200"/>
              <a:buNone/>
            </a:pPr>
            <a:endParaRPr sz="1600">
              <a:latin typeface="Dancing Script"/>
              <a:ea typeface="Dancing Script"/>
              <a:cs typeface="Dancing Script"/>
              <a:sym typeface="Dancing Script"/>
            </a:endParaRPr>
          </a:p>
          <a:p>
            <a:pPr marL="0" lvl="0" indent="0" algn="r" rtl="1">
              <a:spcBef>
                <a:spcPts val="320"/>
              </a:spcBef>
              <a:spcAft>
                <a:spcPts val="0"/>
              </a:spcAft>
              <a:buSzPts val="1200"/>
              <a:buNone/>
            </a:pPr>
            <a:endParaRPr sz="1600">
              <a:latin typeface="Dancing Script"/>
              <a:ea typeface="Dancing Script"/>
              <a:cs typeface="Dancing Script"/>
              <a:sym typeface="Dancing Script"/>
            </a:endParaRPr>
          </a:p>
          <a:p>
            <a:pPr marL="0" lvl="0" indent="0" algn="r" rtl="1">
              <a:spcBef>
                <a:spcPts val="320"/>
              </a:spcBef>
              <a:spcAft>
                <a:spcPts val="0"/>
              </a:spcAft>
              <a:buSzPts val="1200"/>
              <a:buNone/>
            </a:pPr>
            <a:endParaRPr sz="1600">
              <a:latin typeface="Dancing Script"/>
              <a:ea typeface="Dancing Script"/>
              <a:cs typeface="Dancing Script"/>
              <a:sym typeface="Dancing Script"/>
            </a:endParaRPr>
          </a:p>
        </p:txBody>
      </p:sp>
      <p:sp>
        <p:nvSpPr>
          <p:cNvPr id="4" name="Google Shape;71;p16"/>
          <p:cNvSpPr txBox="1">
            <a:spLocks/>
          </p:cNvSpPr>
          <p:nvPr/>
        </p:nvSpPr>
        <p:spPr>
          <a:xfrm>
            <a:off x="4244063" y="4333179"/>
            <a:ext cx="8229600" cy="1028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US" sz="1600" dirty="0" smtClean="0"/>
              <a:t>	By Mohamed Saied</a:t>
            </a:r>
          </a:p>
          <a:p>
            <a:pPr algn="l"/>
            <a:r>
              <a:rPr lang="en-US" sz="1600" dirty="0" smtClean="0"/>
              <a:t>With the references of the open-source world</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pSp>
        <p:nvGrpSpPr>
          <p:cNvPr id="128" name="Google Shape;128;p23"/>
          <p:cNvGrpSpPr/>
          <p:nvPr/>
        </p:nvGrpSpPr>
        <p:grpSpPr>
          <a:xfrm>
            <a:off x="1259625" y="435129"/>
            <a:ext cx="6913105" cy="442609"/>
            <a:chOff x="-144016" y="-34075"/>
            <a:chExt cx="4742149" cy="590146"/>
          </a:xfrm>
        </p:grpSpPr>
        <p:sp>
          <p:nvSpPr>
            <p:cNvPr id="129" name="Google Shape;129;p23"/>
            <p:cNvSpPr/>
            <p:nvPr/>
          </p:nvSpPr>
          <p:spPr>
            <a:xfrm>
              <a:off x="-144016" y="-34075"/>
              <a:ext cx="4626600" cy="584400"/>
            </a:xfrm>
            <a:prstGeom prst="roundRect">
              <a:avLst>
                <a:gd name="adj" fmla="val 16667"/>
              </a:avLst>
            </a:prstGeom>
            <a:solidFill>
              <a:srgbClr val="9797F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3"/>
            <p:cNvSpPr/>
            <p:nvPr/>
          </p:nvSpPr>
          <p:spPr>
            <a:xfrm>
              <a:off x="28533" y="28671"/>
              <a:ext cx="4569600" cy="527400"/>
            </a:xfrm>
            <a:prstGeom prst="rect">
              <a:avLst/>
            </a:prstGeom>
            <a:noFill/>
            <a:ln>
              <a:noFill/>
            </a:ln>
          </p:spPr>
          <p:txBody>
            <a:bodyPr spcFirstLastPara="1" wrap="square" lIns="121900" tIns="121900" rIns="121900" bIns="121900" anchor="ctr" anchorCtr="0">
              <a:noAutofit/>
            </a:bodyPr>
            <a:lstStyle/>
            <a:p>
              <a:pPr marL="0" marR="0" lvl="0" indent="0" algn="ctr" rtl="0">
                <a:lnSpc>
                  <a:spcPct val="90000"/>
                </a:lnSpc>
                <a:spcBef>
                  <a:spcPts val="0"/>
                </a:spcBef>
                <a:spcAft>
                  <a:spcPts val="0"/>
                </a:spcAft>
                <a:buNone/>
              </a:pPr>
              <a:r>
                <a:rPr lang="en" sz="3200">
                  <a:solidFill>
                    <a:schemeClr val="lt1"/>
                  </a:solidFill>
                  <a:latin typeface="Arial"/>
                  <a:ea typeface="Arial"/>
                  <a:cs typeface="Arial"/>
                  <a:sym typeface="Arial"/>
                </a:rPr>
                <a:t>Types Of Real Time Systems</a:t>
              </a:r>
              <a:endParaRPr sz="3200">
                <a:solidFill>
                  <a:schemeClr val="lt1"/>
                </a:solidFill>
                <a:latin typeface="Arial"/>
                <a:ea typeface="Arial"/>
                <a:cs typeface="Arial"/>
                <a:sym typeface="Arial"/>
              </a:endParaRPr>
            </a:p>
          </p:txBody>
        </p:sp>
      </p:grpSp>
      <p:sp>
        <p:nvSpPr>
          <p:cNvPr id="131" name="Google Shape;131;p23"/>
          <p:cNvSpPr/>
          <p:nvPr/>
        </p:nvSpPr>
        <p:spPr>
          <a:xfrm>
            <a:off x="719102" y="1113588"/>
            <a:ext cx="8424900" cy="2839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400">
                <a:solidFill>
                  <a:schemeClr val="dk1"/>
                </a:solidFill>
                <a:latin typeface="Noto Sans Symbols"/>
                <a:ea typeface="Noto Sans Symbols"/>
                <a:cs typeface="Noto Sans Symbols"/>
                <a:sym typeface="Noto Sans Symbols"/>
              </a:rPr>
              <a:t>❖ </a:t>
            </a:r>
            <a:r>
              <a:rPr lang="en" sz="2400" b="1">
                <a:solidFill>
                  <a:schemeClr val="dk1"/>
                </a:solidFill>
                <a:latin typeface="Calibri"/>
                <a:ea typeface="Calibri"/>
                <a:cs typeface="Calibri"/>
                <a:sym typeface="Calibri"/>
              </a:rPr>
              <a:t>Hard real-time system:</a:t>
            </a:r>
            <a:endParaRPr/>
          </a:p>
          <a:p>
            <a:pPr marL="0" marR="0" lvl="0" indent="0" algn="l" rtl="0">
              <a:spcBef>
                <a:spcPts val="0"/>
              </a:spcBef>
              <a:spcAft>
                <a:spcPts val="0"/>
              </a:spcAft>
              <a:buNone/>
            </a:pPr>
            <a:r>
              <a:rPr lang="en" sz="2400">
                <a:solidFill>
                  <a:schemeClr val="dk1"/>
                </a:solidFill>
                <a:latin typeface="Noto Sans Symbols"/>
                <a:ea typeface="Noto Sans Symbols"/>
                <a:cs typeface="Noto Sans Symbols"/>
                <a:sym typeface="Noto Sans Symbols"/>
              </a:rPr>
              <a:t>⮚ </a:t>
            </a:r>
            <a:r>
              <a:rPr lang="en" sz="2400">
                <a:solidFill>
                  <a:schemeClr val="dk1"/>
                </a:solidFill>
                <a:latin typeface="Calibri"/>
                <a:ea typeface="Calibri"/>
                <a:cs typeface="Calibri"/>
                <a:sym typeface="Calibri"/>
              </a:rPr>
              <a:t>Also known as an immediate real-time system</a:t>
            </a:r>
            <a:endParaRPr/>
          </a:p>
          <a:p>
            <a:pPr marL="0" marR="0" lvl="0" indent="0" algn="l" rtl="0">
              <a:spcBef>
                <a:spcPts val="0"/>
              </a:spcBef>
              <a:spcAft>
                <a:spcPts val="0"/>
              </a:spcAft>
              <a:buNone/>
            </a:pPr>
            <a:r>
              <a:rPr lang="en" sz="2400">
                <a:solidFill>
                  <a:schemeClr val="dk1"/>
                </a:solidFill>
                <a:latin typeface="Noto Sans Symbols"/>
                <a:ea typeface="Noto Sans Symbols"/>
                <a:cs typeface="Noto Sans Symbols"/>
                <a:sym typeface="Noto Sans Symbols"/>
              </a:rPr>
              <a:t>⮚ </a:t>
            </a:r>
            <a:r>
              <a:rPr lang="en" sz="2400">
                <a:solidFill>
                  <a:schemeClr val="dk1"/>
                </a:solidFill>
                <a:latin typeface="Calibri"/>
                <a:ea typeface="Calibri"/>
                <a:cs typeface="Calibri"/>
                <a:sym typeface="Calibri"/>
              </a:rPr>
              <a:t>The system that must operate within the confines of a</a:t>
            </a:r>
            <a:endParaRPr/>
          </a:p>
          <a:p>
            <a:pPr marL="0" marR="0" lvl="0" indent="0" algn="l" rtl="0">
              <a:spcBef>
                <a:spcPts val="0"/>
              </a:spcBef>
              <a:spcAft>
                <a:spcPts val="0"/>
              </a:spcAft>
              <a:buNone/>
            </a:pPr>
            <a:r>
              <a:rPr lang="en" sz="2400">
                <a:solidFill>
                  <a:schemeClr val="dk1"/>
                </a:solidFill>
                <a:latin typeface="Calibri"/>
                <a:ea typeface="Calibri"/>
                <a:cs typeface="Calibri"/>
                <a:sym typeface="Calibri"/>
              </a:rPr>
              <a:t>stringent deadline. It is considered to have failed if it does</a:t>
            </a:r>
            <a:endParaRPr/>
          </a:p>
          <a:p>
            <a:pPr marL="0" marR="0" lvl="0" indent="0" algn="l" rtl="0">
              <a:spcBef>
                <a:spcPts val="0"/>
              </a:spcBef>
              <a:spcAft>
                <a:spcPts val="0"/>
              </a:spcAft>
              <a:buNone/>
            </a:pPr>
            <a:r>
              <a:rPr lang="en" sz="2400">
                <a:solidFill>
                  <a:schemeClr val="dk1"/>
                </a:solidFill>
                <a:latin typeface="Calibri"/>
                <a:ea typeface="Calibri"/>
                <a:cs typeface="Calibri"/>
                <a:sym typeface="Calibri"/>
              </a:rPr>
              <a:t>not complete its function within the allowed time span.</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 sz="2400">
                <a:solidFill>
                  <a:schemeClr val="dk1"/>
                </a:solidFill>
                <a:latin typeface="Noto Sans Symbols"/>
                <a:ea typeface="Noto Sans Symbols"/>
                <a:cs typeface="Noto Sans Symbols"/>
                <a:sym typeface="Noto Sans Symbols"/>
              </a:rPr>
              <a:t>⮚ </a:t>
            </a:r>
            <a:r>
              <a:rPr lang="en" sz="2400">
                <a:solidFill>
                  <a:schemeClr val="dk1"/>
                </a:solidFill>
                <a:latin typeface="Calibri"/>
                <a:ea typeface="Calibri"/>
                <a:cs typeface="Calibri"/>
                <a:sym typeface="Calibri"/>
              </a:rPr>
              <a:t>Examples</a:t>
            </a:r>
            <a:endParaRPr/>
          </a:p>
          <a:p>
            <a:pPr marL="0" marR="0" lvl="0" indent="0" algn="l" rtl="0">
              <a:spcBef>
                <a:spcPts val="0"/>
              </a:spcBef>
              <a:spcAft>
                <a:spcPts val="0"/>
              </a:spcAft>
              <a:buNone/>
            </a:pPr>
            <a:r>
              <a:rPr lang="en" sz="2400">
                <a:solidFill>
                  <a:schemeClr val="dk1"/>
                </a:solidFill>
                <a:latin typeface="Arial"/>
                <a:ea typeface="Arial"/>
                <a:cs typeface="Arial"/>
                <a:sym typeface="Arial"/>
              </a:rPr>
              <a:t>• </a:t>
            </a:r>
            <a:r>
              <a:rPr lang="en" sz="2400">
                <a:solidFill>
                  <a:schemeClr val="dk1"/>
                </a:solidFill>
                <a:latin typeface="Calibri"/>
                <a:ea typeface="Calibri"/>
                <a:cs typeface="Calibri"/>
                <a:sym typeface="Calibri"/>
              </a:rPr>
              <a:t>Car Air bag.</a:t>
            </a:r>
            <a:endParaRPr/>
          </a:p>
          <a:p>
            <a:pPr marL="0" marR="0" lvl="0" indent="0" algn="l" rtl="0">
              <a:spcBef>
                <a:spcPts val="0"/>
              </a:spcBef>
              <a:spcAft>
                <a:spcPts val="0"/>
              </a:spcAft>
              <a:buNone/>
            </a:pPr>
            <a:r>
              <a:rPr lang="en" sz="2400">
                <a:solidFill>
                  <a:schemeClr val="dk1"/>
                </a:solidFill>
                <a:latin typeface="Arial"/>
                <a:ea typeface="Arial"/>
                <a:cs typeface="Arial"/>
                <a:sym typeface="Arial"/>
              </a:rPr>
              <a:t>• </a:t>
            </a:r>
            <a:r>
              <a:rPr lang="en" sz="2400">
                <a:solidFill>
                  <a:schemeClr val="dk1"/>
                </a:solidFill>
                <a:latin typeface="Calibri"/>
                <a:ea typeface="Calibri"/>
                <a:cs typeface="Calibri"/>
                <a:sym typeface="Calibri"/>
              </a:rPr>
              <a:t>anti-lock Braking Systems(ABS).</a:t>
            </a:r>
            <a:endParaRPr/>
          </a:p>
          <a:p>
            <a:pPr marL="0" marR="0" lvl="0" indent="0" algn="l" rtl="0">
              <a:spcBef>
                <a:spcPts val="0"/>
              </a:spcBef>
              <a:spcAft>
                <a:spcPts val="0"/>
              </a:spcAft>
              <a:buNone/>
            </a:pPr>
            <a:r>
              <a:rPr lang="en" sz="2400">
                <a:solidFill>
                  <a:schemeClr val="dk1"/>
                </a:solidFill>
                <a:latin typeface="Arial"/>
                <a:ea typeface="Arial"/>
                <a:cs typeface="Arial"/>
                <a:sym typeface="Arial"/>
              </a:rPr>
              <a:t>• </a:t>
            </a:r>
            <a:r>
              <a:rPr lang="en" sz="2400">
                <a:solidFill>
                  <a:schemeClr val="dk1"/>
                </a:solidFill>
                <a:latin typeface="Calibri"/>
                <a:ea typeface="Calibri"/>
                <a:cs typeface="Calibri"/>
                <a:sym typeface="Calibri"/>
              </a:rPr>
              <a:t>aircraft control systems.</a:t>
            </a:r>
            <a:endParaRPr sz="24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24"/>
          <p:cNvGrpSpPr/>
          <p:nvPr/>
        </p:nvGrpSpPr>
        <p:grpSpPr>
          <a:xfrm>
            <a:off x="1259632" y="428740"/>
            <a:ext cx="7200900" cy="438300"/>
            <a:chOff x="0" y="173"/>
            <a:chExt cx="7200900" cy="584400"/>
          </a:xfrm>
        </p:grpSpPr>
        <p:sp>
          <p:nvSpPr>
            <p:cNvPr id="137" name="Google Shape;137;p24"/>
            <p:cNvSpPr/>
            <p:nvPr/>
          </p:nvSpPr>
          <p:spPr>
            <a:xfrm>
              <a:off x="0" y="173"/>
              <a:ext cx="7200900" cy="584400"/>
            </a:xfrm>
            <a:prstGeom prst="roundRect">
              <a:avLst>
                <a:gd name="adj" fmla="val 16667"/>
              </a:avLst>
            </a:prstGeom>
            <a:solidFill>
              <a:srgbClr val="9797F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4"/>
            <p:cNvSpPr txBox="1"/>
            <p:nvPr/>
          </p:nvSpPr>
          <p:spPr>
            <a:xfrm>
              <a:off x="28529" y="28702"/>
              <a:ext cx="7143600" cy="527400"/>
            </a:xfrm>
            <a:prstGeom prst="rect">
              <a:avLst/>
            </a:prstGeom>
            <a:noFill/>
            <a:ln>
              <a:noFill/>
            </a:ln>
          </p:spPr>
          <p:txBody>
            <a:bodyPr spcFirstLastPara="1" wrap="square" lIns="121900" tIns="121900" rIns="121900" bIns="121900" anchor="ctr" anchorCtr="0">
              <a:noAutofit/>
            </a:bodyPr>
            <a:lstStyle/>
            <a:p>
              <a:pPr marL="0" marR="0" lvl="0" indent="0" algn="l" rtl="0">
                <a:lnSpc>
                  <a:spcPct val="90000"/>
                </a:lnSpc>
                <a:spcBef>
                  <a:spcPts val="0"/>
                </a:spcBef>
                <a:spcAft>
                  <a:spcPts val="0"/>
                </a:spcAft>
                <a:buNone/>
              </a:pPr>
              <a:r>
                <a:rPr lang="en" sz="3200">
                  <a:solidFill>
                    <a:schemeClr val="lt1"/>
                  </a:solidFill>
                  <a:latin typeface="Arial"/>
                  <a:ea typeface="Arial"/>
                  <a:cs typeface="Arial"/>
                  <a:sym typeface="Arial"/>
                </a:rPr>
                <a:t>Types Of Real Time Systems..cont'd</a:t>
              </a:r>
              <a:endParaRPr sz="3200">
                <a:solidFill>
                  <a:schemeClr val="lt1"/>
                </a:solidFill>
                <a:latin typeface="Arial"/>
                <a:ea typeface="Arial"/>
                <a:cs typeface="Arial"/>
                <a:sym typeface="Arial"/>
              </a:endParaRPr>
            </a:p>
          </p:txBody>
        </p:sp>
      </p:grpSp>
      <p:sp>
        <p:nvSpPr>
          <p:cNvPr id="139" name="Google Shape;139;p24"/>
          <p:cNvSpPr/>
          <p:nvPr/>
        </p:nvSpPr>
        <p:spPr>
          <a:xfrm>
            <a:off x="977995" y="968975"/>
            <a:ext cx="8858400" cy="3116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400">
                <a:solidFill>
                  <a:schemeClr val="dk1"/>
                </a:solidFill>
                <a:latin typeface="Noto Sans Symbols"/>
                <a:ea typeface="Noto Sans Symbols"/>
                <a:cs typeface="Noto Sans Symbols"/>
                <a:sym typeface="Noto Sans Symbols"/>
              </a:rPr>
              <a:t>❖ </a:t>
            </a:r>
            <a:r>
              <a:rPr lang="en" sz="2400" b="1">
                <a:solidFill>
                  <a:schemeClr val="dk1"/>
                </a:solidFill>
                <a:latin typeface="Calibri"/>
                <a:ea typeface="Calibri"/>
                <a:cs typeface="Calibri"/>
                <a:sym typeface="Calibri"/>
              </a:rPr>
              <a:t>Soft real-time system:</a:t>
            </a:r>
            <a:endParaRPr/>
          </a:p>
          <a:p>
            <a:pPr marL="0" marR="0" lvl="0" indent="0" algn="l" rtl="0">
              <a:spcBef>
                <a:spcPts val="0"/>
              </a:spcBef>
              <a:spcAft>
                <a:spcPts val="0"/>
              </a:spcAft>
              <a:buNone/>
            </a:pPr>
            <a:r>
              <a:rPr lang="en" sz="2400">
                <a:solidFill>
                  <a:schemeClr val="dk1"/>
                </a:solidFill>
                <a:latin typeface="Noto Sans Symbols"/>
                <a:ea typeface="Noto Sans Symbols"/>
                <a:cs typeface="Noto Sans Symbols"/>
                <a:sym typeface="Noto Sans Symbols"/>
              </a:rPr>
              <a:t>⮚ </a:t>
            </a:r>
            <a:r>
              <a:rPr lang="en" sz="2400">
                <a:solidFill>
                  <a:schemeClr val="dk1"/>
                </a:solidFill>
                <a:latin typeface="Calibri"/>
                <a:ea typeface="Calibri"/>
                <a:cs typeface="Calibri"/>
                <a:sym typeface="Calibri"/>
              </a:rPr>
              <a:t>The system that can operate with the presence of latency</a:t>
            </a:r>
            <a:endParaRPr/>
          </a:p>
          <a:p>
            <a:pPr marL="0" marR="0" lvl="0" indent="0" algn="l" rtl="0">
              <a:spcBef>
                <a:spcPts val="0"/>
              </a:spcBef>
              <a:spcAft>
                <a:spcPts val="0"/>
              </a:spcAft>
              <a:buNone/>
            </a:pPr>
            <a:r>
              <a:rPr lang="en" sz="2400">
                <a:solidFill>
                  <a:schemeClr val="dk1"/>
                </a:solidFill>
                <a:latin typeface="Calibri"/>
                <a:ea typeface="Calibri"/>
                <a:cs typeface="Calibri"/>
                <a:sym typeface="Calibri"/>
              </a:rPr>
              <a:t>at deadline.</a:t>
            </a:r>
            <a:endParaRPr/>
          </a:p>
          <a:p>
            <a:pPr marL="0" marR="0" lvl="0" indent="0" algn="l" rtl="0">
              <a:spcBef>
                <a:spcPts val="0"/>
              </a:spcBef>
              <a:spcAft>
                <a:spcPts val="0"/>
              </a:spcAft>
              <a:buNone/>
            </a:pPr>
            <a:r>
              <a:rPr lang="en" sz="2400">
                <a:solidFill>
                  <a:schemeClr val="dk1"/>
                </a:solidFill>
                <a:latin typeface="Noto Sans Symbols"/>
                <a:ea typeface="Noto Sans Symbols"/>
                <a:cs typeface="Noto Sans Symbols"/>
                <a:sym typeface="Noto Sans Symbols"/>
              </a:rPr>
              <a:t>⮚ </a:t>
            </a:r>
            <a:r>
              <a:rPr lang="en" sz="2400">
                <a:solidFill>
                  <a:schemeClr val="dk1"/>
                </a:solidFill>
                <a:latin typeface="Calibri"/>
                <a:ea typeface="Calibri"/>
                <a:cs typeface="Calibri"/>
                <a:sym typeface="Calibri"/>
              </a:rPr>
              <a:t>It is not considered to have failed if it does not complete</a:t>
            </a:r>
            <a:endParaRPr/>
          </a:p>
          <a:p>
            <a:pPr marL="0" marR="0" lvl="0" indent="0" algn="l" rtl="0">
              <a:spcBef>
                <a:spcPts val="0"/>
              </a:spcBef>
              <a:spcAft>
                <a:spcPts val="0"/>
              </a:spcAft>
              <a:buNone/>
            </a:pPr>
            <a:r>
              <a:rPr lang="en" sz="2400">
                <a:solidFill>
                  <a:schemeClr val="dk1"/>
                </a:solidFill>
                <a:latin typeface="Calibri"/>
                <a:ea typeface="Calibri"/>
                <a:cs typeface="Calibri"/>
                <a:sym typeface="Calibri"/>
              </a:rPr>
              <a:t>its function at deadline but that affects the quality of the</a:t>
            </a:r>
            <a:endParaRPr/>
          </a:p>
          <a:p>
            <a:pPr marL="0" marR="0" lvl="0" indent="0" algn="l" rtl="0">
              <a:spcBef>
                <a:spcPts val="0"/>
              </a:spcBef>
              <a:spcAft>
                <a:spcPts val="0"/>
              </a:spcAft>
              <a:buNone/>
            </a:pPr>
            <a:r>
              <a:rPr lang="en" sz="2400">
                <a:solidFill>
                  <a:schemeClr val="dk1"/>
                </a:solidFill>
                <a:latin typeface="Calibri"/>
                <a:ea typeface="Calibri"/>
                <a:cs typeface="Calibri"/>
                <a:sym typeface="Calibri"/>
              </a:rPr>
              <a:t>output.</a:t>
            </a:r>
            <a:endParaRPr/>
          </a:p>
          <a:p>
            <a:pPr marL="0" marR="0" lvl="0" indent="0" algn="l" rtl="0">
              <a:spcBef>
                <a:spcPts val="0"/>
              </a:spcBef>
              <a:spcAft>
                <a:spcPts val="0"/>
              </a:spcAft>
              <a:buNone/>
            </a:pPr>
            <a:r>
              <a:rPr lang="en" sz="2400">
                <a:solidFill>
                  <a:schemeClr val="dk1"/>
                </a:solidFill>
                <a:latin typeface="Noto Sans Symbols"/>
                <a:ea typeface="Noto Sans Symbols"/>
                <a:cs typeface="Noto Sans Symbols"/>
                <a:sym typeface="Noto Sans Symbols"/>
              </a:rPr>
              <a:t>⮚ </a:t>
            </a:r>
            <a:r>
              <a:rPr lang="en" sz="2400">
                <a:solidFill>
                  <a:schemeClr val="dk1"/>
                </a:solidFill>
                <a:latin typeface="Calibri"/>
                <a:ea typeface="Calibri"/>
                <a:cs typeface="Calibri"/>
                <a:sym typeface="Calibri"/>
              </a:rPr>
              <a:t>Examples</a:t>
            </a:r>
            <a:endParaRPr/>
          </a:p>
          <a:p>
            <a:pPr marL="0" marR="0" lvl="0" indent="0" algn="l" rtl="0">
              <a:spcBef>
                <a:spcPts val="0"/>
              </a:spcBef>
              <a:spcAft>
                <a:spcPts val="0"/>
              </a:spcAft>
              <a:buNone/>
            </a:pPr>
            <a:r>
              <a:rPr lang="en" sz="2400">
                <a:solidFill>
                  <a:schemeClr val="dk1"/>
                </a:solidFill>
                <a:latin typeface="Noto Sans Symbols"/>
                <a:ea typeface="Noto Sans Symbols"/>
                <a:cs typeface="Noto Sans Symbols"/>
                <a:sym typeface="Noto Sans Symbols"/>
              </a:rPr>
              <a:t>⮚ </a:t>
            </a:r>
            <a:r>
              <a:rPr lang="en" sz="2400">
                <a:solidFill>
                  <a:schemeClr val="dk1"/>
                </a:solidFill>
                <a:latin typeface="Calibri"/>
                <a:ea typeface="Calibri"/>
                <a:cs typeface="Calibri"/>
                <a:sym typeface="Calibri"/>
              </a:rPr>
              <a:t>Video Processing</a:t>
            </a:r>
            <a:endParaRPr/>
          </a:p>
          <a:p>
            <a:pPr marL="0" marR="0" lvl="0" indent="0" algn="l" rtl="0">
              <a:spcBef>
                <a:spcPts val="0"/>
              </a:spcBef>
              <a:spcAft>
                <a:spcPts val="0"/>
              </a:spcAft>
              <a:buNone/>
            </a:pPr>
            <a:r>
              <a:rPr lang="en" sz="2400">
                <a:solidFill>
                  <a:schemeClr val="dk1"/>
                </a:solidFill>
                <a:latin typeface="Noto Sans Symbols"/>
                <a:ea typeface="Noto Sans Symbols"/>
                <a:cs typeface="Noto Sans Symbols"/>
                <a:sym typeface="Noto Sans Symbols"/>
              </a:rPr>
              <a:t>⮚ </a:t>
            </a:r>
            <a:r>
              <a:rPr lang="en" sz="2400">
                <a:solidFill>
                  <a:schemeClr val="dk1"/>
                </a:solidFill>
                <a:latin typeface="Calibri"/>
                <a:ea typeface="Calibri"/>
                <a:cs typeface="Calibri"/>
                <a:sym typeface="Calibri"/>
              </a:rPr>
              <a:t>Audio processing</a:t>
            </a:r>
            <a:endParaRPr/>
          </a:p>
          <a:p>
            <a:pPr marL="0" marR="0" lvl="0" indent="0" algn="l" rtl="0">
              <a:spcBef>
                <a:spcPts val="0"/>
              </a:spcBef>
              <a:spcAft>
                <a:spcPts val="0"/>
              </a:spcAft>
              <a:buNone/>
            </a:pPr>
            <a:r>
              <a:rPr lang="en" sz="2400">
                <a:solidFill>
                  <a:schemeClr val="dk1"/>
                </a:solidFill>
                <a:latin typeface="Noto Sans Symbols"/>
                <a:ea typeface="Noto Sans Symbols"/>
                <a:cs typeface="Noto Sans Symbols"/>
                <a:sym typeface="Noto Sans Symbols"/>
              </a:rPr>
              <a:t>⮚ </a:t>
            </a:r>
            <a:r>
              <a:rPr lang="en" sz="2400">
                <a:solidFill>
                  <a:schemeClr val="dk1"/>
                </a:solidFill>
                <a:latin typeface="Calibri"/>
                <a:ea typeface="Calibri"/>
                <a:cs typeface="Calibri"/>
                <a:sym typeface="Calibri"/>
              </a:rPr>
              <a:t>Digital cameras</a:t>
            </a:r>
            <a:endParaRPr/>
          </a:p>
          <a:p>
            <a:pPr marL="0" marR="0" lvl="0" indent="0" algn="l" rtl="0">
              <a:spcBef>
                <a:spcPts val="0"/>
              </a:spcBef>
              <a:spcAft>
                <a:spcPts val="0"/>
              </a:spcAft>
              <a:buNone/>
            </a:pPr>
            <a:r>
              <a:rPr lang="en" sz="2400">
                <a:solidFill>
                  <a:schemeClr val="dk1"/>
                </a:solidFill>
                <a:latin typeface="Noto Sans Symbols"/>
                <a:ea typeface="Noto Sans Symbols"/>
                <a:cs typeface="Noto Sans Symbols"/>
                <a:sym typeface="Noto Sans Symbols"/>
              </a:rPr>
              <a:t>⮚ </a:t>
            </a:r>
            <a:r>
              <a:rPr lang="en" sz="2400">
                <a:solidFill>
                  <a:schemeClr val="dk1"/>
                </a:solidFill>
                <a:latin typeface="Calibri"/>
                <a:ea typeface="Calibri"/>
                <a:cs typeface="Calibri"/>
                <a:sym typeface="Calibri"/>
              </a:rPr>
              <a:t>Mobile phones</a:t>
            </a:r>
            <a:endParaRPr sz="24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grpSp>
        <p:nvGrpSpPr>
          <p:cNvPr id="144" name="Google Shape;144;p25"/>
          <p:cNvGrpSpPr/>
          <p:nvPr/>
        </p:nvGrpSpPr>
        <p:grpSpPr>
          <a:xfrm>
            <a:off x="1928794" y="428610"/>
            <a:ext cx="6000900" cy="438300"/>
            <a:chOff x="0" y="0"/>
            <a:chExt cx="6000900" cy="584400"/>
          </a:xfrm>
        </p:grpSpPr>
        <p:sp>
          <p:nvSpPr>
            <p:cNvPr id="145" name="Google Shape;145;p25"/>
            <p:cNvSpPr/>
            <p:nvPr/>
          </p:nvSpPr>
          <p:spPr>
            <a:xfrm>
              <a:off x="0" y="0"/>
              <a:ext cx="6000900" cy="584400"/>
            </a:xfrm>
            <a:prstGeom prst="roundRect">
              <a:avLst>
                <a:gd name="adj" fmla="val 16667"/>
              </a:avLst>
            </a:prstGeom>
            <a:solidFill>
              <a:srgbClr val="9797F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5"/>
            <p:cNvSpPr txBox="1"/>
            <p:nvPr/>
          </p:nvSpPr>
          <p:spPr>
            <a:xfrm>
              <a:off x="28529" y="28529"/>
              <a:ext cx="5943600" cy="527400"/>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None/>
              </a:pPr>
              <a:r>
                <a:rPr lang="en" sz="2800">
                  <a:solidFill>
                    <a:schemeClr val="lt1"/>
                  </a:solidFill>
                  <a:latin typeface="Arial"/>
                  <a:ea typeface="Arial"/>
                  <a:cs typeface="Arial"/>
                  <a:sym typeface="Arial"/>
                </a:rPr>
                <a:t>Concurrency</a:t>
              </a:r>
              <a:endParaRPr sz="2800">
                <a:solidFill>
                  <a:schemeClr val="lt1"/>
                </a:solidFill>
                <a:latin typeface="Arial"/>
                <a:ea typeface="Arial"/>
                <a:cs typeface="Arial"/>
                <a:sym typeface="Arial"/>
              </a:endParaRPr>
            </a:p>
          </p:txBody>
        </p:sp>
      </p:grpSp>
      <p:sp>
        <p:nvSpPr>
          <p:cNvPr id="147" name="Google Shape;147;p25"/>
          <p:cNvSpPr txBox="1"/>
          <p:nvPr/>
        </p:nvSpPr>
        <p:spPr>
          <a:xfrm>
            <a:off x="456481" y="1203247"/>
            <a:ext cx="8228100" cy="3394800"/>
          </a:xfrm>
          <a:prstGeom prst="rect">
            <a:avLst/>
          </a:prstGeom>
          <a:noFill/>
          <a:ln>
            <a:noFill/>
          </a:ln>
        </p:spPr>
        <p:txBody>
          <a:bodyPr spcFirstLastPara="1" wrap="square" lIns="91425" tIns="45700" rIns="91425" bIns="45700" anchor="t" anchorCtr="0">
            <a:noAutofit/>
          </a:bodyPr>
          <a:lstStyle/>
          <a:p>
            <a:pPr marL="387366" marR="0" lvl="0" indent="-292326" algn="l" rtl="0">
              <a:lnSpc>
                <a:spcPct val="100000"/>
              </a:lnSpc>
              <a:spcBef>
                <a:spcPts val="0"/>
              </a:spcBef>
              <a:spcAft>
                <a:spcPts val="0"/>
              </a:spcAft>
              <a:buClr>
                <a:srgbClr val="000000"/>
              </a:buClr>
              <a:buSzPts val="990"/>
              <a:buFont typeface="Noto Sans Symbols"/>
              <a:buChar char="●"/>
            </a:pPr>
            <a:r>
              <a:rPr lang="en" sz="2200" b="1" i="0" u="none" strike="noStrike" cap="none">
                <a:solidFill>
                  <a:srgbClr val="000000"/>
                </a:solidFill>
                <a:latin typeface="Calibri"/>
                <a:ea typeface="Calibri"/>
                <a:cs typeface="Calibri"/>
                <a:sym typeface="Calibri"/>
              </a:rPr>
              <a:t>True Concurrent execution : </a:t>
            </a:r>
            <a:r>
              <a:rPr lang="en" sz="2200" b="0" i="0" u="none" strike="noStrike" cap="none">
                <a:solidFill>
                  <a:srgbClr val="000000"/>
                </a:solidFill>
                <a:latin typeface="Calibri"/>
                <a:ea typeface="Calibri"/>
                <a:cs typeface="Calibri"/>
                <a:sym typeface="Calibri"/>
              </a:rPr>
              <a:t>Two or more tasks being executed at the same time</a:t>
            </a:r>
            <a:endParaRPr/>
          </a:p>
          <a:p>
            <a:pPr marL="387366" marR="0" lvl="0" indent="-229461" algn="l" rtl="0">
              <a:lnSpc>
                <a:spcPct val="100000"/>
              </a:lnSpc>
              <a:spcBef>
                <a:spcPts val="440"/>
              </a:spcBef>
              <a:spcAft>
                <a:spcPts val="0"/>
              </a:spcAft>
              <a:buClr>
                <a:schemeClr val="dk1"/>
              </a:buClr>
              <a:buSzPts val="990"/>
              <a:buFont typeface="Noto Sans Symbols"/>
              <a:buNone/>
            </a:pPr>
            <a:endParaRPr sz="2200" b="0" i="0" u="none" strike="noStrike" cap="none">
              <a:solidFill>
                <a:srgbClr val="000000"/>
              </a:solidFill>
              <a:latin typeface="Calibri"/>
              <a:ea typeface="Calibri"/>
              <a:cs typeface="Calibri"/>
              <a:sym typeface="Calibri"/>
            </a:endParaRPr>
          </a:p>
          <a:p>
            <a:pPr marL="387366" marR="0" lvl="0" indent="-292326" algn="l" rtl="0">
              <a:lnSpc>
                <a:spcPct val="100000"/>
              </a:lnSpc>
              <a:spcBef>
                <a:spcPts val="440"/>
              </a:spcBef>
              <a:spcAft>
                <a:spcPts val="0"/>
              </a:spcAft>
              <a:buClr>
                <a:srgbClr val="000000"/>
              </a:buClr>
              <a:buSzPts val="990"/>
              <a:buFont typeface="Noto Sans Symbols"/>
              <a:buChar char="●"/>
            </a:pPr>
            <a:r>
              <a:rPr lang="en" sz="2200" b="1" i="0" u="none" strike="noStrike" cap="none">
                <a:solidFill>
                  <a:srgbClr val="000000"/>
                </a:solidFill>
                <a:latin typeface="Calibri"/>
                <a:ea typeface="Calibri"/>
                <a:cs typeface="Calibri"/>
                <a:sym typeface="Calibri"/>
              </a:rPr>
              <a:t>Pseudo Concurrent execution : </a:t>
            </a:r>
            <a:r>
              <a:rPr lang="en" sz="2200" b="0" i="0" u="none" strike="noStrike" cap="none">
                <a:solidFill>
                  <a:srgbClr val="000000"/>
                </a:solidFill>
                <a:latin typeface="Calibri"/>
                <a:ea typeface="Calibri"/>
                <a:cs typeface="Calibri"/>
                <a:sym typeface="Calibri"/>
              </a:rPr>
              <a:t>The processor is switching between two or more tasks, each task is being executed for a small time slot and then the processor switches to the other task. This operation occurs with a very fast rate giving the impression that these tasks are being executed at the same time.</a:t>
            </a:r>
            <a:endParaRPr sz="2200" b="0" i="0" u="none" strike="noStrike" cap="non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p:nvPr/>
        </p:nvSpPr>
        <p:spPr>
          <a:xfrm>
            <a:off x="0" y="0"/>
            <a:ext cx="9144000" cy="342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53" name="Google Shape;153;p26"/>
          <p:cNvGrpSpPr/>
          <p:nvPr/>
        </p:nvGrpSpPr>
        <p:grpSpPr>
          <a:xfrm>
            <a:off x="1571604" y="428610"/>
            <a:ext cx="6000900" cy="438075"/>
            <a:chOff x="0" y="0"/>
            <a:chExt cx="6000900" cy="584100"/>
          </a:xfrm>
        </p:grpSpPr>
        <p:sp>
          <p:nvSpPr>
            <p:cNvPr id="154" name="Google Shape;154;p26"/>
            <p:cNvSpPr/>
            <p:nvPr/>
          </p:nvSpPr>
          <p:spPr>
            <a:xfrm>
              <a:off x="0" y="0"/>
              <a:ext cx="6000900" cy="584100"/>
            </a:xfrm>
            <a:prstGeom prst="roundRect">
              <a:avLst>
                <a:gd name="adj" fmla="val 16667"/>
              </a:avLst>
            </a:prstGeom>
            <a:solidFill>
              <a:srgbClr val="9797FE"/>
            </a:solidFill>
            <a:ln w="2540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 sz="2800">
                  <a:solidFill>
                    <a:schemeClr val="lt1"/>
                  </a:solidFill>
                  <a:latin typeface="Arial"/>
                  <a:ea typeface="Arial"/>
                  <a:cs typeface="Arial"/>
                  <a:sym typeface="Arial"/>
                </a:rPr>
                <a:t>Process &amp; Task</a:t>
              </a:r>
              <a:endParaRPr sz="2800">
                <a:solidFill>
                  <a:schemeClr val="lt1"/>
                </a:solidFill>
                <a:latin typeface="Arial"/>
                <a:ea typeface="Arial"/>
                <a:cs typeface="Arial"/>
                <a:sym typeface="Arial"/>
              </a:endParaRPr>
            </a:p>
          </p:txBody>
        </p:sp>
        <p:sp>
          <p:nvSpPr>
            <p:cNvPr id="155" name="Google Shape;155;p26"/>
            <p:cNvSpPr/>
            <p:nvPr/>
          </p:nvSpPr>
          <p:spPr>
            <a:xfrm>
              <a:off x="28517" y="28517"/>
              <a:ext cx="5943900" cy="527100"/>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None/>
              </a:pPr>
              <a:endParaRPr sz="2800">
                <a:solidFill>
                  <a:schemeClr val="lt1"/>
                </a:solidFill>
                <a:latin typeface="Arial"/>
                <a:ea typeface="Arial"/>
                <a:cs typeface="Arial"/>
                <a:sym typeface="Arial"/>
              </a:endParaRPr>
            </a:p>
          </p:txBody>
        </p:sp>
      </p:grpSp>
      <p:sp>
        <p:nvSpPr>
          <p:cNvPr id="156" name="Google Shape;156;p26"/>
          <p:cNvSpPr txBox="1"/>
          <p:nvPr/>
        </p:nvSpPr>
        <p:spPr>
          <a:xfrm>
            <a:off x="456481" y="1203247"/>
            <a:ext cx="8228100" cy="3394800"/>
          </a:xfrm>
          <a:prstGeom prst="rect">
            <a:avLst/>
          </a:prstGeom>
          <a:noFill/>
          <a:ln>
            <a:noFill/>
          </a:ln>
        </p:spPr>
        <p:txBody>
          <a:bodyPr spcFirstLastPara="1" wrap="square" lIns="91425" tIns="43750" rIns="91425" bIns="45700" anchor="t" anchorCtr="0">
            <a:noAutofit/>
          </a:bodyPr>
          <a:lstStyle/>
          <a:p>
            <a:pPr marL="698411" marR="0" lvl="0" indent="-600489" algn="l" rtl="0">
              <a:lnSpc>
                <a:spcPct val="88000"/>
              </a:lnSpc>
              <a:spcBef>
                <a:spcPts val="0"/>
              </a:spcBef>
              <a:spcAft>
                <a:spcPts val="0"/>
              </a:spcAft>
              <a:buClr>
                <a:schemeClr val="dk1"/>
              </a:buClr>
              <a:buSzPts val="1080"/>
              <a:buFont typeface="Arial"/>
              <a:buNone/>
            </a:pPr>
            <a:r>
              <a:rPr lang="en" sz="2400" b="1">
                <a:solidFill>
                  <a:schemeClr val="dk1"/>
                </a:solidFill>
                <a:latin typeface="Arial"/>
                <a:ea typeface="Arial"/>
                <a:cs typeface="Arial"/>
                <a:sym typeface="Arial"/>
              </a:rPr>
              <a:t>Processes:</a:t>
            </a:r>
            <a:endParaRPr/>
          </a:p>
          <a:p>
            <a:pPr marL="698411" marR="0" lvl="0" indent="-600489" algn="l" rtl="0">
              <a:lnSpc>
                <a:spcPct val="88000"/>
              </a:lnSpc>
              <a:spcBef>
                <a:spcPts val="480"/>
              </a:spcBef>
              <a:spcAft>
                <a:spcPts val="0"/>
              </a:spcAft>
              <a:buClr>
                <a:schemeClr val="dk1"/>
              </a:buClr>
              <a:buSzPts val="1080"/>
              <a:buFont typeface="Arial"/>
              <a:buNone/>
            </a:pPr>
            <a:r>
              <a:rPr lang="en" sz="2400">
                <a:solidFill>
                  <a:schemeClr val="dk1"/>
                </a:solidFill>
                <a:latin typeface="Arial"/>
                <a:ea typeface="Arial"/>
                <a:cs typeface="Arial"/>
                <a:sym typeface="Arial"/>
              </a:rPr>
              <a:t>Is a set of functionalities that is executed together at a certain</a:t>
            </a:r>
            <a:endParaRPr/>
          </a:p>
          <a:p>
            <a:pPr marL="698411" marR="0" lvl="0" indent="-600489" algn="l" rtl="0">
              <a:lnSpc>
                <a:spcPct val="88000"/>
              </a:lnSpc>
              <a:spcBef>
                <a:spcPts val="480"/>
              </a:spcBef>
              <a:spcAft>
                <a:spcPts val="0"/>
              </a:spcAft>
              <a:buClr>
                <a:schemeClr val="dk1"/>
              </a:buClr>
              <a:buSzPts val="1080"/>
              <a:buFont typeface="Arial"/>
              <a:buNone/>
            </a:pPr>
            <a:r>
              <a:rPr lang="en" sz="2400">
                <a:solidFill>
                  <a:schemeClr val="dk1"/>
                </a:solidFill>
                <a:latin typeface="Arial"/>
                <a:ea typeface="Arial"/>
                <a:cs typeface="Arial"/>
                <a:sym typeface="Arial"/>
              </a:rPr>
              <a:t>time</a:t>
            </a:r>
            <a:endParaRPr/>
          </a:p>
          <a:p>
            <a:pPr marL="1090096" marR="0" lvl="1" indent="-600489" algn="l" rtl="0">
              <a:lnSpc>
                <a:spcPct val="88000"/>
              </a:lnSpc>
              <a:spcBef>
                <a:spcPts val="480"/>
              </a:spcBef>
              <a:spcAft>
                <a:spcPts val="0"/>
              </a:spcAft>
              <a:buClr>
                <a:schemeClr val="dk1"/>
              </a:buClr>
              <a:buSzPts val="1080"/>
              <a:buFont typeface="Arial"/>
              <a:buNone/>
            </a:pPr>
            <a:endParaRPr sz="2400" b="0" i="0" u="none" strike="noStrike" cap="none">
              <a:solidFill>
                <a:schemeClr val="dk1"/>
              </a:solidFill>
              <a:latin typeface="Arial"/>
              <a:ea typeface="Arial"/>
              <a:cs typeface="Arial"/>
              <a:sym typeface="Arial"/>
            </a:endParaRPr>
          </a:p>
          <a:p>
            <a:pPr marL="698411" marR="0" lvl="0" indent="-600489" algn="l" rtl="0">
              <a:lnSpc>
                <a:spcPct val="88000"/>
              </a:lnSpc>
              <a:spcBef>
                <a:spcPts val="480"/>
              </a:spcBef>
              <a:spcAft>
                <a:spcPts val="0"/>
              </a:spcAft>
              <a:buClr>
                <a:schemeClr val="dk1"/>
              </a:buClr>
              <a:buSzPts val="1080"/>
              <a:buFont typeface="Arial"/>
              <a:buNone/>
            </a:pPr>
            <a:r>
              <a:rPr lang="en" sz="2400" b="1">
                <a:solidFill>
                  <a:schemeClr val="dk1"/>
                </a:solidFill>
                <a:latin typeface="Arial"/>
                <a:ea typeface="Arial"/>
                <a:cs typeface="Arial"/>
                <a:sym typeface="Arial"/>
              </a:rPr>
              <a:t>Tasks:</a:t>
            </a:r>
            <a:endParaRPr/>
          </a:p>
          <a:p>
            <a:pPr marL="698411" marR="0" lvl="0" indent="-600489" algn="l" rtl="0">
              <a:lnSpc>
                <a:spcPct val="88000"/>
              </a:lnSpc>
              <a:spcBef>
                <a:spcPts val="480"/>
              </a:spcBef>
              <a:spcAft>
                <a:spcPts val="0"/>
              </a:spcAft>
              <a:buClr>
                <a:schemeClr val="dk1"/>
              </a:buClr>
              <a:buSzPts val="1080"/>
              <a:buFont typeface="Arial"/>
              <a:buNone/>
            </a:pPr>
            <a:r>
              <a:rPr lang="en" sz="2400">
                <a:solidFill>
                  <a:schemeClr val="dk1"/>
                </a:solidFill>
                <a:latin typeface="Arial"/>
                <a:ea typeface="Arial"/>
                <a:cs typeface="Arial"/>
                <a:sym typeface="Arial"/>
              </a:rPr>
              <a:t>Is the build block of the real time architecture</a:t>
            </a:r>
            <a:endParaRPr/>
          </a:p>
          <a:p>
            <a:pPr marL="1090096" marR="0" lvl="1" indent="-531908" algn="l" rtl="0">
              <a:lnSpc>
                <a:spcPct val="88000"/>
              </a:lnSpc>
              <a:spcBef>
                <a:spcPts val="480"/>
              </a:spcBef>
              <a:spcAft>
                <a:spcPts val="0"/>
              </a:spcAft>
              <a:buClr>
                <a:schemeClr val="dk1"/>
              </a:buClr>
              <a:buSzPts val="1080"/>
              <a:buFont typeface="Noto Sans Symbols"/>
              <a:buNone/>
            </a:pP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grpSp>
        <p:nvGrpSpPr>
          <p:cNvPr id="161" name="Google Shape;161;p27"/>
          <p:cNvGrpSpPr/>
          <p:nvPr/>
        </p:nvGrpSpPr>
        <p:grpSpPr>
          <a:xfrm>
            <a:off x="1176316" y="428833"/>
            <a:ext cx="5950500" cy="438075"/>
            <a:chOff x="0" y="298"/>
            <a:chExt cx="5950500" cy="584100"/>
          </a:xfrm>
        </p:grpSpPr>
        <p:sp>
          <p:nvSpPr>
            <p:cNvPr id="162" name="Google Shape;162;p27"/>
            <p:cNvSpPr/>
            <p:nvPr/>
          </p:nvSpPr>
          <p:spPr>
            <a:xfrm>
              <a:off x="0" y="298"/>
              <a:ext cx="5950500" cy="584100"/>
            </a:xfrm>
            <a:prstGeom prst="roundRect">
              <a:avLst>
                <a:gd name="adj" fmla="val 16667"/>
              </a:avLst>
            </a:prstGeom>
            <a:solidFill>
              <a:srgbClr val="9797F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txBox="1"/>
            <p:nvPr/>
          </p:nvSpPr>
          <p:spPr>
            <a:xfrm>
              <a:off x="28517" y="28815"/>
              <a:ext cx="5893500" cy="527100"/>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None/>
              </a:pPr>
              <a:r>
                <a:rPr lang="en" sz="2800">
                  <a:solidFill>
                    <a:schemeClr val="lt1"/>
                  </a:solidFill>
                  <a:latin typeface="Arial"/>
                  <a:ea typeface="Arial"/>
                  <a:cs typeface="Arial"/>
                  <a:sym typeface="Arial"/>
                </a:rPr>
                <a:t>Process &amp; Task..cont’d</a:t>
              </a:r>
              <a:endParaRPr sz="2800">
                <a:solidFill>
                  <a:schemeClr val="lt1"/>
                </a:solidFill>
                <a:latin typeface="Arial"/>
                <a:ea typeface="Arial"/>
                <a:cs typeface="Arial"/>
                <a:sym typeface="Arial"/>
              </a:endParaRPr>
            </a:p>
          </p:txBody>
        </p:sp>
      </p:grpSp>
      <p:sp>
        <p:nvSpPr>
          <p:cNvPr id="164" name="Google Shape;164;p27"/>
          <p:cNvSpPr txBox="1"/>
          <p:nvPr/>
        </p:nvSpPr>
        <p:spPr>
          <a:xfrm>
            <a:off x="6553200" y="4767263"/>
            <a:ext cx="2133600" cy="2739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fld id="{00000000-1234-1234-1234-123412341234}" type="slidenum">
              <a:rPr lang="en" sz="1200">
                <a:solidFill>
                  <a:srgbClr val="888888"/>
                </a:solidFill>
                <a:latin typeface="Arial"/>
                <a:ea typeface="Arial"/>
                <a:cs typeface="Arial"/>
                <a:sym typeface="Arial"/>
              </a:rPr>
              <a:t>14</a:t>
            </a:fld>
            <a:endParaRPr sz="1200">
              <a:solidFill>
                <a:srgbClr val="888888"/>
              </a:solidFill>
              <a:latin typeface="Arial"/>
              <a:ea typeface="Arial"/>
              <a:cs typeface="Arial"/>
              <a:sym typeface="Arial"/>
            </a:endParaRPr>
          </a:p>
        </p:txBody>
      </p:sp>
      <p:sp>
        <p:nvSpPr>
          <p:cNvPr id="165" name="Google Shape;165;p27"/>
          <p:cNvSpPr txBox="1"/>
          <p:nvPr/>
        </p:nvSpPr>
        <p:spPr>
          <a:xfrm>
            <a:off x="25400" y="914400"/>
            <a:ext cx="8966100" cy="3543300"/>
          </a:xfrm>
          <a:prstGeom prst="rect">
            <a:avLst/>
          </a:prstGeom>
          <a:noFill/>
          <a:ln>
            <a:noFill/>
          </a:ln>
        </p:spPr>
        <p:txBody>
          <a:bodyPr spcFirstLastPara="1" wrap="square" lIns="91425" tIns="45700" rIns="91425" bIns="45700" anchor="t" anchorCtr="0">
            <a:noAutofit/>
          </a:bodyPr>
          <a:lstStyle/>
          <a:p>
            <a:pPr marL="1090096" marR="0" lvl="1" indent="-600489" algn="l" rtl="0">
              <a:lnSpc>
                <a:spcPct val="88000"/>
              </a:lnSpc>
              <a:spcBef>
                <a:spcPts val="0"/>
              </a:spcBef>
              <a:spcAft>
                <a:spcPts val="0"/>
              </a:spcAft>
              <a:buClr>
                <a:srgbClr val="000000"/>
              </a:buClr>
              <a:buSzPts val="990"/>
              <a:buFont typeface="Arial"/>
              <a:buNone/>
            </a:pPr>
            <a:r>
              <a:rPr lang="en" sz="2200" b="0" i="0" u="none" strike="noStrike" cap="none">
                <a:solidFill>
                  <a:srgbClr val="000000"/>
                </a:solidFill>
                <a:latin typeface="Calibri"/>
                <a:ea typeface="Calibri"/>
                <a:cs typeface="Calibri"/>
                <a:sym typeface="Calibri"/>
              </a:rPr>
              <a:t>There is four deferent types of tasks:</a:t>
            </a:r>
            <a:endParaRPr/>
          </a:p>
          <a:p>
            <a:pPr marL="1481781" marR="0" lvl="2" indent="-568808" algn="l" rtl="0">
              <a:lnSpc>
                <a:spcPct val="88000"/>
              </a:lnSpc>
              <a:spcBef>
                <a:spcPts val="440"/>
              </a:spcBef>
              <a:spcAft>
                <a:spcPts val="0"/>
              </a:spcAft>
              <a:buClr>
                <a:srgbClr val="000000"/>
              </a:buClr>
              <a:buSzPts val="1650"/>
              <a:buFont typeface="Noto Sans Symbols"/>
              <a:buChar char="❖"/>
            </a:pPr>
            <a:r>
              <a:rPr lang="en" sz="2200" b="1" i="0" u="none" strike="noStrike" cap="none">
                <a:solidFill>
                  <a:srgbClr val="000000"/>
                </a:solidFill>
                <a:latin typeface="Calibri"/>
                <a:ea typeface="Calibri"/>
                <a:cs typeface="Calibri"/>
                <a:sym typeface="Calibri"/>
              </a:rPr>
              <a:t>Initialization task </a:t>
            </a:r>
            <a:r>
              <a:rPr lang="en" sz="2200" b="0" i="0" u="none" strike="noStrike" cap="none">
                <a:solidFill>
                  <a:srgbClr val="000000"/>
                </a:solidFill>
                <a:latin typeface="Calibri"/>
                <a:ea typeface="Calibri"/>
                <a:cs typeface="Calibri"/>
                <a:sym typeface="Calibri"/>
              </a:rPr>
              <a:t>: executed only at the initialization of the system to initialize system components and peripherals</a:t>
            </a:r>
            <a:endParaRPr/>
          </a:p>
          <a:p>
            <a:pPr marL="1481781" marR="0" lvl="2" indent="-568808" algn="l" rtl="0">
              <a:lnSpc>
                <a:spcPct val="88000"/>
              </a:lnSpc>
              <a:spcBef>
                <a:spcPts val="440"/>
              </a:spcBef>
              <a:spcAft>
                <a:spcPts val="0"/>
              </a:spcAft>
              <a:buClr>
                <a:srgbClr val="000000"/>
              </a:buClr>
              <a:buSzPts val="1650"/>
              <a:buFont typeface="Noto Sans Symbols"/>
              <a:buChar char="❖"/>
            </a:pPr>
            <a:r>
              <a:rPr lang="en" sz="2200" b="1" i="0" u="none" strike="noStrike" cap="none">
                <a:solidFill>
                  <a:srgbClr val="000000"/>
                </a:solidFill>
                <a:latin typeface="Calibri"/>
                <a:ea typeface="Calibri"/>
                <a:cs typeface="Calibri"/>
                <a:sym typeface="Calibri"/>
              </a:rPr>
              <a:t>Cyclic task </a:t>
            </a:r>
            <a:r>
              <a:rPr lang="en" sz="2200" b="0" i="0" u="none" strike="noStrike" cap="none">
                <a:solidFill>
                  <a:srgbClr val="000000"/>
                </a:solidFill>
                <a:latin typeface="Calibri"/>
                <a:ea typeface="Calibri"/>
                <a:cs typeface="Calibri"/>
                <a:sym typeface="Calibri"/>
              </a:rPr>
              <a:t>: once created it executes with fixed periodicity</a:t>
            </a:r>
            <a:endParaRPr/>
          </a:p>
          <a:p>
            <a:pPr marL="1481781" marR="0" lvl="2" indent="-568808" algn="l" rtl="0">
              <a:lnSpc>
                <a:spcPct val="88000"/>
              </a:lnSpc>
              <a:spcBef>
                <a:spcPts val="440"/>
              </a:spcBef>
              <a:spcAft>
                <a:spcPts val="0"/>
              </a:spcAft>
              <a:buClr>
                <a:srgbClr val="000000"/>
              </a:buClr>
              <a:buSzPts val="1650"/>
              <a:buFont typeface="Noto Sans Symbols"/>
              <a:buChar char="❖"/>
            </a:pPr>
            <a:r>
              <a:rPr lang="en" sz="2200" b="1" i="0" u="none" strike="noStrike" cap="none">
                <a:solidFill>
                  <a:srgbClr val="000000"/>
                </a:solidFill>
                <a:latin typeface="Calibri"/>
                <a:ea typeface="Calibri"/>
                <a:cs typeface="Calibri"/>
                <a:sym typeface="Calibri"/>
              </a:rPr>
              <a:t>Event based task </a:t>
            </a:r>
            <a:r>
              <a:rPr lang="en" sz="2200" b="0" i="0" u="none" strike="noStrike" cap="none">
                <a:solidFill>
                  <a:srgbClr val="000000"/>
                </a:solidFill>
                <a:latin typeface="Calibri"/>
                <a:ea typeface="Calibri"/>
                <a:cs typeface="Calibri"/>
                <a:sym typeface="Calibri"/>
              </a:rPr>
              <a:t>: executed only if a specific event has occurred, this task is not triggered by interrupts.</a:t>
            </a:r>
            <a:endParaRPr/>
          </a:p>
          <a:p>
            <a:pPr marL="1481781" marR="0" lvl="2" indent="-568808" algn="l" rtl="0">
              <a:lnSpc>
                <a:spcPct val="88000"/>
              </a:lnSpc>
              <a:spcBef>
                <a:spcPts val="440"/>
              </a:spcBef>
              <a:spcAft>
                <a:spcPts val="0"/>
              </a:spcAft>
              <a:buClr>
                <a:srgbClr val="000000"/>
              </a:buClr>
              <a:buSzPts val="1650"/>
              <a:buFont typeface="Arial"/>
              <a:buNone/>
            </a:pPr>
            <a:r>
              <a:rPr lang="en" sz="2200" b="0" i="0" u="none" strike="noStrike" cap="none">
                <a:solidFill>
                  <a:srgbClr val="000000"/>
                </a:solidFill>
                <a:latin typeface="Calibri"/>
                <a:ea typeface="Calibri"/>
                <a:cs typeface="Calibri"/>
                <a:sym typeface="Calibri"/>
              </a:rPr>
              <a:t>         Example :  after the occurrence of a fault in the system it is</a:t>
            </a:r>
            <a:endParaRPr/>
          </a:p>
          <a:p>
            <a:pPr marL="1481781" marR="0" lvl="2" indent="-568808" algn="l" rtl="0">
              <a:lnSpc>
                <a:spcPct val="88000"/>
              </a:lnSpc>
              <a:spcBef>
                <a:spcPts val="440"/>
              </a:spcBef>
              <a:spcAft>
                <a:spcPts val="0"/>
              </a:spcAft>
              <a:buClr>
                <a:srgbClr val="000000"/>
              </a:buClr>
              <a:buSzPts val="1650"/>
              <a:buFont typeface="Arial"/>
              <a:buNone/>
            </a:pPr>
            <a:r>
              <a:rPr lang="en" sz="2200" b="0" i="0" u="none" strike="noStrike" cap="none">
                <a:solidFill>
                  <a:srgbClr val="000000"/>
                </a:solidFill>
                <a:latin typeface="Calibri"/>
                <a:ea typeface="Calibri"/>
                <a:cs typeface="Calibri"/>
                <a:sym typeface="Calibri"/>
              </a:rPr>
              <a:t>         saved in EEPROM</a:t>
            </a:r>
            <a:endParaRPr/>
          </a:p>
          <a:p>
            <a:pPr marL="1481781" marR="0" lvl="2" indent="-568808" algn="l" rtl="0">
              <a:lnSpc>
                <a:spcPct val="88000"/>
              </a:lnSpc>
              <a:spcBef>
                <a:spcPts val="440"/>
              </a:spcBef>
              <a:spcAft>
                <a:spcPts val="0"/>
              </a:spcAft>
              <a:buClr>
                <a:srgbClr val="000000"/>
              </a:buClr>
              <a:buSzPts val="1650"/>
              <a:buFont typeface="Noto Sans Symbols"/>
              <a:buChar char="❖"/>
            </a:pPr>
            <a:r>
              <a:rPr lang="en" sz="2200" b="1" i="0" u="none" strike="noStrike" cap="none">
                <a:solidFill>
                  <a:srgbClr val="000000"/>
                </a:solidFill>
                <a:latin typeface="Calibri"/>
                <a:ea typeface="Calibri"/>
                <a:cs typeface="Calibri"/>
                <a:sym typeface="Calibri"/>
              </a:rPr>
              <a:t>Interrupt based task </a:t>
            </a:r>
            <a:r>
              <a:rPr lang="en" sz="2200" b="0" i="0" u="none" strike="noStrike" cap="none">
                <a:solidFill>
                  <a:srgbClr val="000000"/>
                </a:solidFill>
                <a:latin typeface="Calibri"/>
                <a:ea typeface="Calibri"/>
                <a:cs typeface="Calibri"/>
                <a:sym typeface="Calibri"/>
              </a:rPr>
              <a:t>: executed only if a specific event has occurred, this task is triggered by interrupts, however it's not preferred to be executed in the ISR</a:t>
            </a:r>
            <a:endParaRPr sz="2400" b="0" i="0" u="none" strike="noStrike" cap="non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170" name="Google Shape;170;p28"/>
          <p:cNvGrpSpPr/>
          <p:nvPr/>
        </p:nvGrpSpPr>
        <p:grpSpPr>
          <a:xfrm>
            <a:off x="2500298" y="428833"/>
            <a:ext cx="4626600" cy="438075"/>
            <a:chOff x="0" y="298"/>
            <a:chExt cx="4626600" cy="584100"/>
          </a:xfrm>
        </p:grpSpPr>
        <p:sp>
          <p:nvSpPr>
            <p:cNvPr id="171" name="Google Shape;171;p28"/>
            <p:cNvSpPr/>
            <p:nvPr/>
          </p:nvSpPr>
          <p:spPr>
            <a:xfrm>
              <a:off x="0" y="298"/>
              <a:ext cx="4626600" cy="584100"/>
            </a:xfrm>
            <a:prstGeom prst="roundRect">
              <a:avLst>
                <a:gd name="adj" fmla="val 16667"/>
              </a:avLst>
            </a:prstGeom>
            <a:solidFill>
              <a:srgbClr val="9797F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8"/>
            <p:cNvSpPr txBox="1"/>
            <p:nvPr/>
          </p:nvSpPr>
          <p:spPr>
            <a:xfrm>
              <a:off x="28517" y="28815"/>
              <a:ext cx="4569600" cy="527100"/>
            </a:xfrm>
            <a:prstGeom prst="rect">
              <a:avLst/>
            </a:prstGeom>
            <a:noFill/>
            <a:ln>
              <a:noFill/>
            </a:ln>
          </p:spPr>
          <p:txBody>
            <a:bodyPr spcFirstLastPara="1" wrap="square" lIns="106675" tIns="106675" rIns="106675" bIns="106675" anchor="ctr" anchorCtr="0">
              <a:noAutofit/>
            </a:bodyPr>
            <a:lstStyle/>
            <a:p>
              <a:pPr marL="0" marR="0" lvl="0" indent="0" algn="ctr" rtl="1">
                <a:lnSpc>
                  <a:spcPct val="90000"/>
                </a:lnSpc>
                <a:spcBef>
                  <a:spcPts val="0"/>
                </a:spcBef>
                <a:spcAft>
                  <a:spcPts val="0"/>
                </a:spcAft>
                <a:buNone/>
              </a:pPr>
              <a:r>
                <a:rPr lang="en" sz="2800">
                  <a:solidFill>
                    <a:schemeClr val="lt1"/>
                  </a:solidFill>
                  <a:latin typeface="Arial"/>
                  <a:ea typeface="Arial"/>
                  <a:cs typeface="Arial"/>
                  <a:sym typeface="Arial"/>
                </a:rPr>
                <a:t>Process &amp; Task..cont’d</a:t>
              </a:r>
              <a:endParaRPr sz="2800">
                <a:solidFill>
                  <a:schemeClr val="lt1"/>
                </a:solidFill>
                <a:latin typeface="Arial"/>
                <a:ea typeface="Arial"/>
                <a:cs typeface="Arial"/>
                <a:sym typeface="Arial"/>
              </a:endParaRPr>
            </a:p>
          </p:txBody>
        </p:sp>
      </p:grpSp>
      <p:sp>
        <p:nvSpPr>
          <p:cNvPr id="173" name="Google Shape;173;p28"/>
          <p:cNvSpPr txBox="1"/>
          <p:nvPr/>
        </p:nvSpPr>
        <p:spPr>
          <a:xfrm>
            <a:off x="4357688" y="1232297"/>
            <a:ext cx="184200" cy="3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Arial"/>
              <a:ea typeface="Arial"/>
              <a:cs typeface="Arial"/>
              <a:sym typeface="Arial"/>
            </a:endParaRPr>
          </a:p>
        </p:txBody>
      </p:sp>
      <p:sp>
        <p:nvSpPr>
          <p:cNvPr id="174" name="Google Shape;174;p28"/>
          <p:cNvSpPr txBox="1"/>
          <p:nvPr/>
        </p:nvSpPr>
        <p:spPr>
          <a:xfrm>
            <a:off x="456481" y="1203247"/>
            <a:ext cx="8228100" cy="3394800"/>
          </a:xfrm>
          <a:prstGeom prst="rect">
            <a:avLst/>
          </a:prstGeom>
          <a:noFill/>
          <a:ln>
            <a:noFill/>
          </a:ln>
        </p:spPr>
        <p:txBody>
          <a:bodyPr spcFirstLastPara="1" wrap="square" lIns="91425" tIns="43750" rIns="91425" bIns="45700" anchor="t" anchorCtr="0">
            <a:noAutofit/>
          </a:bodyPr>
          <a:lstStyle/>
          <a:p>
            <a:pPr marL="698411" marR="0" lvl="0" indent="-600489" algn="l" rtl="0">
              <a:lnSpc>
                <a:spcPct val="88000"/>
              </a:lnSpc>
              <a:spcBef>
                <a:spcPts val="0"/>
              </a:spcBef>
              <a:spcAft>
                <a:spcPts val="0"/>
              </a:spcAft>
              <a:buClr>
                <a:schemeClr val="dk1"/>
              </a:buClr>
              <a:buSzPts val="990"/>
              <a:buFont typeface="Noto Sans Symbols"/>
              <a:buChar char="❖"/>
            </a:pPr>
            <a:r>
              <a:rPr lang="en" sz="2200" b="1">
                <a:solidFill>
                  <a:schemeClr val="dk1"/>
                </a:solidFill>
                <a:latin typeface="Arial"/>
                <a:ea typeface="Arial"/>
                <a:cs typeface="Arial"/>
                <a:sym typeface="Arial"/>
              </a:rPr>
              <a:t>Multi-Tasking</a:t>
            </a:r>
            <a:r>
              <a:rPr lang="en" sz="2200">
                <a:solidFill>
                  <a:schemeClr val="dk1"/>
                </a:solidFill>
                <a:latin typeface="Arial"/>
                <a:ea typeface="Arial"/>
                <a:cs typeface="Arial"/>
                <a:sym typeface="Arial"/>
              </a:rPr>
              <a:t> : is the execution of multiple tasks at the same time.</a:t>
            </a:r>
            <a:endParaRPr/>
          </a:p>
          <a:p>
            <a:pPr marL="698411" marR="0" lvl="0" indent="-537624" algn="l" rtl="0">
              <a:lnSpc>
                <a:spcPct val="88000"/>
              </a:lnSpc>
              <a:spcBef>
                <a:spcPts val="440"/>
              </a:spcBef>
              <a:spcAft>
                <a:spcPts val="0"/>
              </a:spcAft>
              <a:buClr>
                <a:schemeClr val="dk1"/>
              </a:buClr>
              <a:buSzPts val="990"/>
              <a:buFont typeface="Noto Sans Symbols"/>
              <a:buNone/>
            </a:pPr>
            <a:endParaRPr sz="2200">
              <a:solidFill>
                <a:schemeClr val="dk1"/>
              </a:solidFill>
              <a:latin typeface="Arial"/>
              <a:ea typeface="Arial"/>
              <a:cs typeface="Arial"/>
              <a:sym typeface="Arial"/>
            </a:endParaRPr>
          </a:p>
          <a:p>
            <a:pPr marL="698411" marR="0" lvl="0" indent="-600489" algn="l" rtl="0">
              <a:lnSpc>
                <a:spcPct val="88000"/>
              </a:lnSpc>
              <a:spcBef>
                <a:spcPts val="440"/>
              </a:spcBef>
              <a:spcAft>
                <a:spcPts val="0"/>
              </a:spcAft>
              <a:buClr>
                <a:schemeClr val="dk1"/>
              </a:buClr>
              <a:buSzPts val="990"/>
              <a:buFont typeface="Noto Sans Symbols"/>
              <a:buChar char="❖"/>
            </a:pPr>
            <a:r>
              <a:rPr lang="en" sz="2200" b="1">
                <a:solidFill>
                  <a:schemeClr val="dk1"/>
                </a:solidFill>
                <a:latin typeface="Arial"/>
                <a:ea typeface="Arial"/>
                <a:cs typeface="Arial"/>
                <a:sym typeface="Arial"/>
              </a:rPr>
              <a:t>Resources</a:t>
            </a:r>
            <a:r>
              <a:rPr lang="en" sz="2200">
                <a:solidFill>
                  <a:schemeClr val="dk1"/>
                </a:solidFill>
                <a:latin typeface="Arial"/>
                <a:ea typeface="Arial"/>
                <a:cs typeface="Arial"/>
                <a:sym typeface="Arial"/>
              </a:rPr>
              <a:t> : there are two types of resources</a:t>
            </a:r>
            <a:endParaRPr/>
          </a:p>
          <a:p>
            <a:pPr marL="1090096" marR="0" lvl="1" indent="-600489" algn="l" rtl="0">
              <a:lnSpc>
                <a:spcPct val="88000"/>
              </a:lnSpc>
              <a:spcBef>
                <a:spcPts val="440"/>
              </a:spcBef>
              <a:spcAft>
                <a:spcPts val="0"/>
              </a:spcAft>
              <a:buClr>
                <a:schemeClr val="dk1"/>
              </a:buClr>
              <a:buSzPts val="990"/>
              <a:buFont typeface="Noto Sans Symbols"/>
              <a:buChar char="⮚"/>
            </a:pPr>
            <a:r>
              <a:rPr lang="en" sz="2200" b="0" i="0" u="none" strike="noStrike" cap="none">
                <a:solidFill>
                  <a:schemeClr val="dk1"/>
                </a:solidFill>
                <a:latin typeface="Arial"/>
                <a:ea typeface="Arial"/>
                <a:cs typeface="Arial"/>
                <a:sym typeface="Arial"/>
              </a:rPr>
              <a:t>Software resources : variables</a:t>
            </a:r>
            <a:endParaRPr/>
          </a:p>
          <a:p>
            <a:pPr marL="1090096" marR="0" lvl="1" indent="-600489" algn="l" rtl="0">
              <a:lnSpc>
                <a:spcPct val="88000"/>
              </a:lnSpc>
              <a:spcBef>
                <a:spcPts val="440"/>
              </a:spcBef>
              <a:spcAft>
                <a:spcPts val="0"/>
              </a:spcAft>
              <a:buClr>
                <a:schemeClr val="dk1"/>
              </a:buClr>
              <a:buSzPts val="990"/>
              <a:buFont typeface="Noto Sans Symbols"/>
              <a:buChar char="⮚"/>
            </a:pPr>
            <a:r>
              <a:rPr lang="en" sz="2200" b="0" i="0" u="none" strike="noStrike" cap="none">
                <a:solidFill>
                  <a:schemeClr val="dk1"/>
                </a:solidFill>
                <a:latin typeface="Arial"/>
                <a:ea typeface="Arial"/>
                <a:cs typeface="Arial"/>
                <a:sym typeface="Arial"/>
              </a:rPr>
              <a:t>Hardware resources : peripherals, registers</a:t>
            </a:r>
            <a:endParaRPr/>
          </a:p>
          <a:p>
            <a:pPr marL="1090096" marR="0" lvl="1" indent="-537623" algn="l" rtl="0">
              <a:lnSpc>
                <a:spcPct val="88000"/>
              </a:lnSpc>
              <a:spcBef>
                <a:spcPts val="440"/>
              </a:spcBef>
              <a:spcAft>
                <a:spcPts val="0"/>
              </a:spcAft>
              <a:buClr>
                <a:schemeClr val="dk1"/>
              </a:buClr>
              <a:buSzPts val="990"/>
              <a:buFont typeface="Noto Sans Symbols"/>
              <a:buNone/>
            </a:pPr>
            <a:endParaRPr sz="2200" b="0" i="0" u="none" strike="noStrike" cap="none">
              <a:solidFill>
                <a:schemeClr val="dk1"/>
              </a:solidFill>
              <a:latin typeface="Arial"/>
              <a:ea typeface="Arial"/>
              <a:cs typeface="Arial"/>
              <a:sym typeface="Arial"/>
            </a:endParaRPr>
          </a:p>
          <a:p>
            <a:pPr marL="698411" marR="0" lvl="0" indent="-600489" algn="l" rtl="0">
              <a:lnSpc>
                <a:spcPct val="88000"/>
              </a:lnSpc>
              <a:spcBef>
                <a:spcPts val="440"/>
              </a:spcBef>
              <a:spcAft>
                <a:spcPts val="0"/>
              </a:spcAft>
              <a:buClr>
                <a:schemeClr val="dk1"/>
              </a:buClr>
              <a:buSzPts val="990"/>
              <a:buFont typeface="Noto Sans Symbols"/>
              <a:buChar char="❖"/>
            </a:pPr>
            <a:r>
              <a:rPr lang="en" sz="2200" b="1">
                <a:solidFill>
                  <a:schemeClr val="dk1"/>
                </a:solidFill>
                <a:latin typeface="Arial"/>
                <a:ea typeface="Arial"/>
                <a:cs typeface="Arial"/>
                <a:sym typeface="Arial"/>
              </a:rPr>
              <a:t>Priorities</a:t>
            </a:r>
            <a:r>
              <a:rPr lang="en" sz="2200">
                <a:solidFill>
                  <a:schemeClr val="dk1"/>
                </a:solidFill>
                <a:latin typeface="Arial"/>
                <a:ea typeface="Arial"/>
                <a:cs typeface="Arial"/>
                <a:sym typeface="Arial"/>
              </a:rPr>
              <a:t> : there are two types of priorities</a:t>
            </a:r>
            <a:endParaRPr/>
          </a:p>
          <a:p>
            <a:pPr marL="1090096" marR="0" lvl="1" indent="-600489" algn="l" rtl="0">
              <a:lnSpc>
                <a:spcPct val="88000"/>
              </a:lnSpc>
              <a:spcBef>
                <a:spcPts val="0"/>
              </a:spcBef>
              <a:spcAft>
                <a:spcPts val="0"/>
              </a:spcAft>
              <a:buClr>
                <a:schemeClr val="dk1"/>
              </a:buClr>
              <a:buSzPts val="990"/>
              <a:buFont typeface="Noto Sans Symbols"/>
              <a:buChar char="⮚"/>
            </a:pPr>
            <a:r>
              <a:rPr lang="en" sz="2200" b="0" i="0" u="none" strike="noStrike" cap="none">
                <a:solidFill>
                  <a:schemeClr val="dk1"/>
                </a:solidFill>
                <a:latin typeface="Arial"/>
                <a:ea typeface="Arial"/>
                <a:cs typeface="Arial"/>
                <a:sym typeface="Arial"/>
              </a:rPr>
              <a:t>Task Priorities</a:t>
            </a:r>
            <a:endParaRPr/>
          </a:p>
          <a:p>
            <a:pPr marL="1090096" marR="0" lvl="1" indent="-600489" algn="l" rtl="0">
              <a:lnSpc>
                <a:spcPct val="146000"/>
              </a:lnSpc>
              <a:spcBef>
                <a:spcPts val="0"/>
              </a:spcBef>
              <a:spcAft>
                <a:spcPts val="0"/>
              </a:spcAft>
              <a:buClr>
                <a:schemeClr val="dk1"/>
              </a:buClr>
              <a:buSzPts val="990"/>
              <a:buFont typeface="Noto Sans Symbols"/>
              <a:buChar char="⮚"/>
            </a:pPr>
            <a:r>
              <a:rPr lang="en" sz="2200" b="0" i="0" u="none" strike="noStrike" cap="none">
                <a:solidFill>
                  <a:schemeClr val="dk1"/>
                </a:solidFill>
                <a:latin typeface="Arial"/>
                <a:ea typeface="Arial"/>
                <a:cs typeface="Arial"/>
                <a:sym typeface="Arial"/>
              </a:rPr>
              <a:t>Interrupt Priorities</a:t>
            </a:r>
            <a:endParaRPr sz="2200" b="0" i="0" u="none" strike="noStrike" cap="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grpSp>
        <p:nvGrpSpPr>
          <p:cNvPr id="179" name="Google Shape;179;p29"/>
          <p:cNvGrpSpPr/>
          <p:nvPr/>
        </p:nvGrpSpPr>
        <p:grpSpPr>
          <a:xfrm>
            <a:off x="2500298" y="428833"/>
            <a:ext cx="4626600" cy="438075"/>
            <a:chOff x="0" y="298"/>
            <a:chExt cx="4626600" cy="584100"/>
          </a:xfrm>
        </p:grpSpPr>
        <p:sp>
          <p:nvSpPr>
            <p:cNvPr id="180" name="Google Shape;180;p29"/>
            <p:cNvSpPr/>
            <p:nvPr/>
          </p:nvSpPr>
          <p:spPr>
            <a:xfrm>
              <a:off x="0" y="298"/>
              <a:ext cx="4626600" cy="584100"/>
            </a:xfrm>
            <a:prstGeom prst="roundRect">
              <a:avLst>
                <a:gd name="adj" fmla="val 16667"/>
              </a:avLst>
            </a:prstGeom>
            <a:solidFill>
              <a:srgbClr val="9797F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txBox="1"/>
            <p:nvPr/>
          </p:nvSpPr>
          <p:spPr>
            <a:xfrm>
              <a:off x="28517" y="28815"/>
              <a:ext cx="4569600" cy="527100"/>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None/>
              </a:pPr>
              <a:r>
                <a:rPr lang="en" sz="2800">
                  <a:solidFill>
                    <a:schemeClr val="lt1"/>
                  </a:solidFill>
                  <a:latin typeface="Arial"/>
                  <a:ea typeface="Arial"/>
                  <a:cs typeface="Arial"/>
                  <a:sym typeface="Arial"/>
                </a:rPr>
                <a:t>Context Switching</a:t>
              </a:r>
              <a:endParaRPr sz="2800">
                <a:solidFill>
                  <a:schemeClr val="lt1"/>
                </a:solidFill>
                <a:latin typeface="Arial"/>
                <a:ea typeface="Arial"/>
                <a:cs typeface="Arial"/>
                <a:sym typeface="Arial"/>
              </a:endParaRPr>
            </a:p>
          </p:txBody>
        </p:sp>
      </p:grpSp>
      <p:sp>
        <p:nvSpPr>
          <p:cNvPr id="182" name="Google Shape;182;p29"/>
          <p:cNvSpPr txBox="1"/>
          <p:nvPr/>
        </p:nvSpPr>
        <p:spPr>
          <a:xfrm>
            <a:off x="4357688" y="1232297"/>
            <a:ext cx="184200" cy="3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Arial"/>
              <a:ea typeface="Arial"/>
              <a:cs typeface="Arial"/>
              <a:sym typeface="Arial"/>
            </a:endParaRPr>
          </a:p>
        </p:txBody>
      </p:sp>
      <p:sp>
        <p:nvSpPr>
          <p:cNvPr id="183" name="Google Shape;183;p29"/>
          <p:cNvSpPr txBox="1"/>
          <p:nvPr/>
        </p:nvSpPr>
        <p:spPr>
          <a:xfrm>
            <a:off x="25400" y="914400"/>
            <a:ext cx="8966100" cy="35433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400"/>
              <a:buFont typeface="Noto Sans Symbols"/>
              <a:buChar char="❖"/>
            </a:pPr>
            <a:r>
              <a:rPr lang="en" sz="2400" b="0" i="0" u="none" strike="noStrike" cap="none">
                <a:solidFill>
                  <a:srgbClr val="000000"/>
                </a:solidFill>
                <a:latin typeface="Calibri"/>
                <a:ea typeface="Calibri"/>
                <a:cs typeface="Calibri"/>
                <a:sym typeface="Calibri"/>
              </a:rPr>
              <a:t>When the OS decides to switch to another task, it must save the CPU registers into the demolished task stack.</a:t>
            </a:r>
            <a:endParaRPr/>
          </a:p>
          <a:p>
            <a:pPr marL="342900" marR="0" lvl="0" indent="-190500" algn="l" rtl="0">
              <a:lnSpc>
                <a:spcPct val="100000"/>
              </a:lnSpc>
              <a:spcBef>
                <a:spcPts val="480"/>
              </a:spcBef>
              <a:spcAft>
                <a:spcPts val="0"/>
              </a:spcAft>
              <a:buClr>
                <a:schemeClr val="dk1"/>
              </a:buClr>
              <a:buSzPts val="2400"/>
              <a:buFont typeface="Noto Sans Symbols"/>
              <a:buNone/>
            </a:pPr>
            <a:endParaRPr sz="24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480"/>
              </a:spcBef>
              <a:spcAft>
                <a:spcPts val="0"/>
              </a:spcAft>
              <a:buClr>
                <a:srgbClr val="000000"/>
              </a:buClr>
              <a:buSzPts val="2400"/>
              <a:buFont typeface="Noto Sans Symbols"/>
              <a:buChar char="❖"/>
            </a:pPr>
            <a:r>
              <a:rPr lang="en" sz="2400" b="0" i="0" u="none" strike="noStrike" cap="none">
                <a:solidFill>
                  <a:srgbClr val="000000"/>
                </a:solidFill>
                <a:latin typeface="Calibri"/>
                <a:ea typeface="Calibri"/>
                <a:cs typeface="Calibri"/>
                <a:sym typeface="Calibri"/>
              </a:rPr>
              <a:t>Once that happens the new task begin to restore its context from its storage area to begin the execution of the new task code.</a:t>
            </a:r>
            <a:endParaRPr/>
          </a:p>
          <a:p>
            <a:pPr marL="342900" marR="0" lvl="0" indent="-190500" algn="l" rtl="0">
              <a:lnSpc>
                <a:spcPct val="100000"/>
              </a:lnSpc>
              <a:spcBef>
                <a:spcPts val="480"/>
              </a:spcBef>
              <a:spcAft>
                <a:spcPts val="0"/>
              </a:spcAft>
              <a:buClr>
                <a:schemeClr val="dk1"/>
              </a:buClr>
              <a:buSzPts val="2400"/>
              <a:buFont typeface="Noto Sans Symbols"/>
              <a:buNone/>
            </a:pPr>
            <a:endParaRPr sz="24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480"/>
              </a:spcBef>
              <a:spcAft>
                <a:spcPts val="0"/>
              </a:spcAft>
              <a:buClr>
                <a:srgbClr val="000000"/>
              </a:buClr>
              <a:buSzPts val="2400"/>
              <a:buFont typeface="Noto Sans Symbols"/>
              <a:buChar char="❖"/>
            </a:pPr>
            <a:r>
              <a:rPr lang="en" sz="2400" b="0" i="0" u="none" strike="noStrike" cap="none">
                <a:solidFill>
                  <a:srgbClr val="000000"/>
                </a:solidFill>
                <a:latin typeface="Calibri"/>
                <a:ea typeface="Calibri"/>
                <a:cs typeface="Calibri"/>
                <a:sym typeface="Calibri"/>
              </a:rPr>
              <a:t>Context switching apply overhead to the CPU, the more the CPU has register the more the overhead is applied.</a:t>
            </a:r>
            <a:endParaRPr sz="2400" b="0" i="0" u="none" strike="noStrike" cap="non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grpSp>
        <p:nvGrpSpPr>
          <p:cNvPr id="188" name="Google Shape;188;p30"/>
          <p:cNvGrpSpPr/>
          <p:nvPr/>
        </p:nvGrpSpPr>
        <p:grpSpPr>
          <a:xfrm>
            <a:off x="539551" y="465522"/>
            <a:ext cx="8307900" cy="401625"/>
            <a:chOff x="0" y="8"/>
            <a:chExt cx="8307900" cy="535500"/>
          </a:xfrm>
        </p:grpSpPr>
        <p:sp>
          <p:nvSpPr>
            <p:cNvPr id="189" name="Google Shape;189;p30"/>
            <p:cNvSpPr/>
            <p:nvPr/>
          </p:nvSpPr>
          <p:spPr>
            <a:xfrm>
              <a:off x="0" y="8"/>
              <a:ext cx="8307900" cy="535500"/>
            </a:xfrm>
            <a:prstGeom prst="roundRect">
              <a:avLst>
                <a:gd name="adj" fmla="val 16667"/>
              </a:avLst>
            </a:prstGeom>
            <a:solidFill>
              <a:srgbClr val="9797F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0"/>
            <p:cNvSpPr txBox="1"/>
            <p:nvPr/>
          </p:nvSpPr>
          <p:spPr>
            <a:xfrm>
              <a:off x="26143" y="26151"/>
              <a:ext cx="8255400" cy="483300"/>
            </a:xfrm>
            <a:prstGeom prst="rect">
              <a:avLst/>
            </a:prstGeom>
            <a:noFill/>
            <a:ln>
              <a:noFill/>
            </a:ln>
          </p:spPr>
          <p:txBody>
            <a:bodyPr spcFirstLastPara="1" wrap="square" lIns="137150" tIns="137150" rIns="137150" bIns="137150" anchor="ctr" anchorCtr="0">
              <a:noAutofit/>
            </a:bodyPr>
            <a:lstStyle/>
            <a:p>
              <a:pPr marL="0" marR="0" lvl="0" indent="0" algn="ctr" rtl="0">
                <a:lnSpc>
                  <a:spcPct val="90000"/>
                </a:lnSpc>
                <a:spcBef>
                  <a:spcPts val="0"/>
                </a:spcBef>
                <a:spcAft>
                  <a:spcPts val="0"/>
                </a:spcAft>
                <a:buNone/>
              </a:pPr>
              <a:r>
                <a:rPr lang="en" sz="3600">
                  <a:solidFill>
                    <a:schemeClr val="lt1"/>
                  </a:solidFill>
                  <a:latin typeface="Arial"/>
                  <a:ea typeface="Arial"/>
                  <a:cs typeface="Arial"/>
                  <a:sym typeface="Arial"/>
                </a:rPr>
                <a:t>Foreground VS Background Sys. </a:t>
              </a:r>
              <a:endParaRPr sz="3600">
                <a:solidFill>
                  <a:schemeClr val="lt1"/>
                </a:solidFill>
                <a:latin typeface="Arial"/>
                <a:ea typeface="Arial"/>
                <a:cs typeface="Arial"/>
                <a:sym typeface="Arial"/>
              </a:endParaRPr>
            </a:p>
          </p:txBody>
        </p:sp>
      </p:grpSp>
      <p:sp>
        <p:nvSpPr>
          <p:cNvPr id="191" name="Google Shape;191;p30"/>
          <p:cNvSpPr txBox="1"/>
          <p:nvPr/>
        </p:nvSpPr>
        <p:spPr>
          <a:xfrm>
            <a:off x="381000" y="1203247"/>
            <a:ext cx="8466300" cy="3393600"/>
          </a:xfrm>
          <a:prstGeom prst="rect">
            <a:avLst/>
          </a:prstGeom>
          <a:noFill/>
          <a:ln>
            <a:noFill/>
          </a:ln>
        </p:spPr>
        <p:txBody>
          <a:bodyPr spcFirstLastPara="1" wrap="square" lIns="91425" tIns="45700" rIns="91425" bIns="45700" anchor="t" anchorCtr="0">
            <a:noAutofit/>
          </a:bodyPr>
          <a:lstStyle/>
          <a:p>
            <a:pPr marL="309604" marR="0" lvl="0" indent="-308164" algn="l" rtl="0">
              <a:lnSpc>
                <a:spcPct val="100000"/>
              </a:lnSpc>
              <a:spcBef>
                <a:spcPts val="0"/>
              </a:spcBef>
              <a:spcAft>
                <a:spcPts val="0"/>
              </a:spcAft>
              <a:buClr>
                <a:srgbClr val="000000"/>
              </a:buClr>
              <a:buSzPts val="990"/>
              <a:buFont typeface="Noto Sans Symbols"/>
              <a:buChar char="●"/>
            </a:pPr>
            <a:r>
              <a:rPr lang="en" sz="2200" b="0" i="0" u="none" strike="noStrike" cap="none">
                <a:solidFill>
                  <a:srgbClr val="000000"/>
                </a:solidFill>
                <a:latin typeface="Calibri"/>
                <a:ea typeface="Calibri"/>
                <a:cs typeface="Calibri"/>
                <a:sym typeface="Calibri"/>
              </a:rPr>
              <a:t>It called also super-loops systems.</a:t>
            </a:r>
            <a:endParaRPr/>
          </a:p>
          <a:p>
            <a:pPr marL="309604" marR="0" lvl="0" indent="-308164" algn="l" rtl="0">
              <a:lnSpc>
                <a:spcPct val="100000"/>
              </a:lnSpc>
              <a:spcBef>
                <a:spcPts val="440"/>
              </a:spcBef>
              <a:spcAft>
                <a:spcPts val="0"/>
              </a:spcAft>
              <a:buClr>
                <a:srgbClr val="000000"/>
              </a:buClr>
              <a:buSzPts val="990"/>
              <a:buFont typeface="Noto Sans Symbols"/>
              <a:buChar char="●"/>
            </a:pPr>
            <a:r>
              <a:rPr lang="en" sz="2200" b="0" i="0" u="none" strike="noStrike" cap="none">
                <a:solidFill>
                  <a:srgbClr val="000000"/>
                </a:solidFill>
                <a:latin typeface="Calibri"/>
                <a:ea typeface="Calibri"/>
                <a:cs typeface="Calibri"/>
                <a:sym typeface="Calibri"/>
              </a:rPr>
              <a:t>An application consists of an infinite loop that calls modules to perform the desired operations (background).</a:t>
            </a:r>
            <a:endParaRPr/>
          </a:p>
          <a:p>
            <a:pPr marL="309604" marR="0" lvl="0" indent="-308164" algn="l" rtl="0">
              <a:lnSpc>
                <a:spcPct val="100000"/>
              </a:lnSpc>
              <a:spcBef>
                <a:spcPts val="440"/>
              </a:spcBef>
              <a:spcAft>
                <a:spcPts val="0"/>
              </a:spcAft>
              <a:buClr>
                <a:srgbClr val="000000"/>
              </a:buClr>
              <a:buSzPts val="990"/>
              <a:buFont typeface="Noto Sans Symbols"/>
              <a:buChar char="●"/>
            </a:pPr>
            <a:r>
              <a:rPr lang="en" sz="2200" b="0" i="0" u="none" strike="noStrike" cap="none">
                <a:solidFill>
                  <a:srgbClr val="000000"/>
                </a:solidFill>
                <a:latin typeface="Calibri"/>
                <a:ea typeface="Calibri"/>
                <a:cs typeface="Calibri"/>
                <a:sym typeface="Calibri"/>
              </a:rPr>
              <a:t> Interrupt Service Routines (ISRs) handle asynchronous events (foreground)</a:t>
            </a:r>
            <a:endParaRPr/>
          </a:p>
          <a:p>
            <a:pPr marL="309604" marR="0" lvl="0" indent="-245299" algn="l" rtl="0">
              <a:lnSpc>
                <a:spcPct val="100000"/>
              </a:lnSpc>
              <a:spcBef>
                <a:spcPts val="440"/>
              </a:spcBef>
              <a:spcAft>
                <a:spcPts val="0"/>
              </a:spcAft>
              <a:buClr>
                <a:schemeClr val="dk1"/>
              </a:buClr>
              <a:buSzPts val="990"/>
              <a:buFont typeface="Noto Sans Symbols"/>
              <a:buNone/>
            </a:pPr>
            <a:endParaRPr sz="2200" b="0" i="0" u="none" strike="noStrike" cap="none">
              <a:solidFill>
                <a:srgbClr val="000000"/>
              </a:solidFill>
              <a:latin typeface="Calibri"/>
              <a:ea typeface="Calibri"/>
              <a:cs typeface="Calibri"/>
              <a:sym typeface="Calibri"/>
            </a:endParaRPr>
          </a:p>
          <a:p>
            <a:pPr marL="309604" marR="0" lvl="0" indent="-308164" algn="ctr" rtl="0">
              <a:lnSpc>
                <a:spcPct val="100000"/>
              </a:lnSpc>
              <a:spcBef>
                <a:spcPts val="440"/>
              </a:spcBef>
              <a:spcAft>
                <a:spcPts val="0"/>
              </a:spcAft>
              <a:buClr>
                <a:srgbClr val="000000"/>
              </a:buClr>
              <a:buSzPts val="990"/>
              <a:buFont typeface="Arial"/>
              <a:buNone/>
            </a:pPr>
            <a:r>
              <a:rPr lang="en" sz="2200" b="0" i="0" u="none" strike="noStrike" cap="none">
                <a:solidFill>
                  <a:srgbClr val="000000"/>
                </a:solidFill>
                <a:latin typeface="Calibri"/>
                <a:ea typeface="Calibri"/>
                <a:cs typeface="Calibri"/>
                <a:sym typeface="Calibri"/>
              </a:rPr>
              <a:t>“So the task level (Background) perform the main functionality, but the interrupt level (Foreground) perform the Asynchronous events “</a:t>
            </a:r>
            <a:endParaRPr sz="2200" b="0" i="0" u="none" strike="noStrike" cap="non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p:nvPr/>
        </p:nvSpPr>
        <p:spPr>
          <a:xfrm>
            <a:off x="1598600" y="104000"/>
            <a:ext cx="5963100" cy="87030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 sz="2800">
                <a:solidFill>
                  <a:schemeClr val="lt1"/>
                </a:solidFill>
                <a:latin typeface="Arial"/>
                <a:ea typeface="Arial"/>
                <a:cs typeface="Arial"/>
                <a:sym typeface="Arial"/>
              </a:rPr>
              <a:t>Foreground VS Background Sys.</a:t>
            </a:r>
            <a:endParaRPr sz="2800">
              <a:solidFill>
                <a:schemeClr val="lt1"/>
              </a:solidFill>
              <a:latin typeface="Arial"/>
              <a:ea typeface="Arial"/>
              <a:cs typeface="Arial"/>
              <a:sym typeface="Arial"/>
            </a:endParaRPr>
          </a:p>
        </p:txBody>
      </p:sp>
      <p:pic>
        <p:nvPicPr>
          <p:cNvPr id="197" name="Google Shape;197;p31"/>
          <p:cNvPicPr preferRelativeResize="0"/>
          <p:nvPr/>
        </p:nvPicPr>
        <p:blipFill rotWithShape="1">
          <a:blip r:embed="rId3">
            <a:alphaModFix/>
          </a:blip>
          <a:srcRect/>
          <a:stretch/>
        </p:blipFill>
        <p:spPr>
          <a:xfrm>
            <a:off x="1598612" y="953690"/>
            <a:ext cx="4364831" cy="340756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p:nvPr/>
        </p:nvSpPr>
        <p:spPr>
          <a:xfrm>
            <a:off x="2571289" y="391212"/>
            <a:ext cx="4626600" cy="41640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 sz="2400">
                <a:solidFill>
                  <a:schemeClr val="lt1"/>
                </a:solidFill>
                <a:latin typeface="Arial"/>
                <a:ea typeface="Arial"/>
                <a:cs typeface="Arial"/>
                <a:sym typeface="Arial"/>
              </a:rPr>
              <a:t>Scheduler</a:t>
            </a:r>
            <a:endParaRPr sz="2400">
              <a:solidFill>
                <a:schemeClr val="lt1"/>
              </a:solidFill>
              <a:latin typeface="Arial"/>
              <a:ea typeface="Arial"/>
              <a:cs typeface="Arial"/>
              <a:sym typeface="Arial"/>
            </a:endParaRPr>
          </a:p>
        </p:txBody>
      </p:sp>
      <p:sp>
        <p:nvSpPr>
          <p:cNvPr id="203" name="Google Shape;203;p32"/>
          <p:cNvSpPr txBox="1"/>
          <p:nvPr/>
        </p:nvSpPr>
        <p:spPr>
          <a:xfrm>
            <a:off x="528191" y="1113937"/>
            <a:ext cx="4040100" cy="480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Calibri"/>
                <a:ea typeface="Calibri"/>
                <a:cs typeface="Calibri"/>
                <a:sym typeface="Calibri"/>
              </a:rPr>
              <a:t>Preemptive Kernel </a:t>
            </a:r>
            <a:endParaRPr sz="2400" b="1" i="0" u="none" strike="noStrike" cap="none">
              <a:solidFill>
                <a:srgbClr val="000000"/>
              </a:solidFill>
              <a:latin typeface="Calibri"/>
              <a:ea typeface="Calibri"/>
              <a:cs typeface="Calibri"/>
              <a:sym typeface="Calibri"/>
            </a:endParaRPr>
          </a:p>
        </p:txBody>
      </p:sp>
      <p:sp>
        <p:nvSpPr>
          <p:cNvPr id="204" name="Google Shape;204;p32"/>
          <p:cNvSpPr txBox="1"/>
          <p:nvPr/>
        </p:nvSpPr>
        <p:spPr>
          <a:xfrm>
            <a:off x="4716016" y="1113937"/>
            <a:ext cx="4041900" cy="480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Calibri"/>
                <a:ea typeface="Calibri"/>
                <a:cs typeface="Calibri"/>
                <a:sym typeface="Calibri"/>
              </a:rPr>
              <a:t>Non-preemptive Kernels</a:t>
            </a:r>
            <a:endParaRPr sz="2400" b="1" i="0" u="none" strike="noStrike" cap="none">
              <a:solidFill>
                <a:srgbClr val="000000"/>
              </a:solidFill>
              <a:latin typeface="Calibri"/>
              <a:ea typeface="Calibri"/>
              <a:cs typeface="Calibri"/>
              <a:sym typeface="Calibri"/>
            </a:endParaRPr>
          </a:p>
        </p:txBody>
      </p:sp>
      <p:pic>
        <p:nvPicPr>
          <p:cNvPr id="205" name="Google Shape;205;p32"/>
          <p:cNvPicPr preferRelativeResize="0"/>
          <p:nvPr/>
        </p:nvPicPr>
        <p:blipFill rotWithShape="1">
          <a:blip r:embed="rId3">
            <a:alphaModFix/>
          </a:blip>
          <a:srcRect/>
          <a:stretch/>
        </p:blipFill>
        <p:spPr>
          <a:xfrm>
            <a:off x="4716016" y="1926511"/>
            <a:ext cx="3031331" cy="2411638"/>
          </a:xfrm>
          <a:prstGeom prst="rect">
            <a:avLst/>
          </a:prstGeom>
          <a:noFill/>
          <a:ln>
            <a:noFill/>
          </a:ln>
        </p:spPr>
      </p:pic>
      <p:pic>
        <p:nvPicPr>
          <p:cNvPr id="206" name="Google Shape;206;p32"/>
          <p:cNvPicPr preferRelativeResize="0"/>
          <p:nvPr/>
        </p:nvPicPr>
        <p:blipFill rotWithShape="1">
          <a:blip r:embed="rId4">
            <a:alphaModFix/>
          </a:blip>
          <a:srcRect/>
          <a:stretch/>
        </p:blipFill>
        <p:spPr>
          <a:xfrm>
            <a:off x="395536" y="1657840"/>
            <a:ext cx="3030141" cy="248008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a:picLocks noGrp="1"/>
          </p:cNvPicPr>
          <p:nvPr>
            <p:ph type="body" idx="1"/>
          </p:nvPr>
        </p:nvPicPr>
        <p:blipFill rotWithShape="1">
          <a:blip r:embed="rId3">
            <a:alphaModFix/>
          </a:blip>
          <a:srcRect/>
          <a:stretch/>
        </p:blipFill>
        <p:spPr>
          <a:xfrm>
            <a:off x="539552" y="364347"/>
            <a:ext cx="7992900" cy="4643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p:nvPr/>
        </p:nvSpPr>
        <p:spPr>
          <a:xfrm>
            <a:off x="2500298" y="428610"/>
            <a:ext cx="4626600" cy="41640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 sz="2000" b="1" u="none">
                <a:solidFill>
                  <a:schemeClr val="lt1"/>
                </a:solidFill>
                <a:latin typeface="Arial"/>
                <a:ea typeface="Arial"/>
                <a:cs typeface="Arial"/>
                <a:sym typeface="Arial"/>
              </a:rPr>
              <a:t>Task State</a:t>
            </a:r>
            <a:endParaRPr sz="2000">
              <a:solidFill>
                <a:schemeClr val="lt1"/>
              </a:solidFill>
              <a:latin typeface="Arial"/>
              <a:ea typeface="Arial"/>
              <a:cs typeface="Arial"/>
              <a:sym typeface="Arial"/>
            </a:endParaRPr>
          </a:p>
        </p:txBody>
      </p:sp>
      <p:pic>
        <p:nvPicPr>
          <p:cNvPr id="212" name="Google Shape;212;p33"/>
          <p:cNvPicPr preferRelativeResize="0"/>
          <p:nvPr/>
        </p:nvPicPr>
        <p:blipFill rotWithShape="1">
          <a:blip r:embed="rId3">
            <a:alphaModFix/>
          </a:blip>
          <a:srcRect/>
          <a:stretch/>
        </p:blipFill>
        <p:spPr>
          <a:xfrm>
            <a:off x="1308281" y="1327043"/>
            <a:ext cx="4895577" cy="248941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p:nvPr/>
        </p:nvSpPr>
        <p:spPr>
          <a:xfrm>
            <a:off x="2500298" y="428610"/>
            <a:ext cx="4626600" cy="41640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 sz="2000" b="1" u="none">
                <a:solidFill>
                  <a:schemeClr val="lt1"/>
                </a:solidFill>
                <a:latin typeface="Arial"/>
                <a:ea typeface="Arial"/>
                <a:cs typeface="Arial"/>
                <a:sym typeface="Arial"/>
              </a:rPr>
              <a:t>Queue</a:t>
            </a:r>
            <a:endParaRPr sz="2000">
              <a:solidFill>
                <a:schemeClr val="lt1"/>
              </a:solidFill>
              <a:latin typeface="Arial"/>
              <a:ea typeface="Arial"/>
              <a:cs typeface="Arial"/>
              <a:sym typeface="Arial"/>
            </a:endParaRPr>
          </a:p>
        </p:txBody>
      </p:sp>
      <p:pic>
        <p:nvPicPr>
          <p:cNvPr id="218" name="Google Shape;218;p34"/>
          <p:cNvPicPr preferRelativeResize="0"/>
          <p:nvPr/>
        </p:nvPicPr>
        <p:blipFill rotWithShape="1">
          <a:blip r:embed="rId3">
            <a:alphaModFix/>
          </a:blip>
          <a:srcRect/>
          <a:stretch/>
        </p:blipFill>
        <p:spPr>
          <a:xfrm>
            <a:off x="1781175" y="1510903"/>
            <a:ext cx="4186238" cy="212169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85" y="164387"/>
            <a:ext cx="8229600" cy="523982"/>
          </a:xfrm>
        </p:spPr>
        <p:txBody>
          <a:bodyPr/>
          <a:lstStyle/>
          <a:p>
            <a:r>
              <a:rPr lang="en-US" b="1" dirty="0"/>
              <a:t>What is a Thread?</a:t>
            </a:r>
            <a:br>
              <a:rPr lang="en-US" b="1" dirty="0"/>
            </a:br>
            <a:endParaRPr lang="en-US" dirty="0"/>
          </a:p>
        </p:txBody>
      </p:sp>
      <p:sp>
        <p:nvSpPr>
          <p:cNvPr id="3" name="Text Placeholder 2"/>
          <p:cNvSpPr>
            <a:spLocks noGrp="1"/>
          </p:cNvSpPr>
          <p:nvPr>
            <p:ph type="body" idx="1"/>
          </p:nvPr>
        </p:nvSpPr>
        <p:spPr>
          <a:xfrm>
            <a:off x="25685" y="565079"/>
            <a:ext cx="8943654" cy="4469258"/>
          </a:xfrm>
        </p:spPr>
        <p:txBody>
          <a:bodyPr/>
          <a:lstStyle/>
          <a:p>
            <a:pPr algn="l" rtl="0"/>
            <a:r>
              <a:rPr lang="en-US" dirty="0"/>
              <a:t>Technically, a thread is defined as an independent stream of instructions that can be scheduled to run as such by the operating system. But what does this mean?</a:t>
            </a:r>
          </a:p>
          <a:p>
            <a:pPr algn="l" rtl="0"/>
            <a:r>
              <a:rPr lang="en-US" dirty="0"/>
              <a:t>To the software developer, the concept of a "procedure" that runs independently from its main program may best describe a thread.</a:t>
            </a:r>
          </a:p>
          <a:p>
            <a:pPr algn="l" rtl="0"/>
            <a:r>
              <a:rPr lang="en-US" dirty="0"/>
              <a:t>To go one step further, imagine a main program (</a:t>
            </a:r>
            <a:r>
              <a:rPr lang="en-US" dirty="0" err="1"/>
              <a:t>a.out</a:t>
            </a:r>
            <a:r>
              <a:rPr lang="en-US" dirty="0"/>
              <a:t>) that contains a number of procedures. Then imagine all of these procedures being able to be scheduled to run simultaneously and/or independently by the operating system. That would describe a "multi-threaded" program</a:t>
            </a:r>
            <a:r>
              <a:rPr lang="en-US" dirty="0" smtClean="0"/>
              <a:t>.</a:t>
            </a:r>
            <a:endParaRPr lang="en-US" dirty="0"/>
          </a:p>
        </p:txBody>
      </p:sp>
    </p:spTree>
    <p:extLst>
      <p:ext uri="{BB962C8B-B14F-4D97-AF65-F5344CB8AC3E}">
        <p14:creationId xmlns:p14="http://schemas.microsoft.com/office/powerpoint/2010/main" val="4173970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2194" y="308225"/>
            <a:ext cx="8989886" cy="4835275"/>
          </a:xfrm>
        </p:spPr>
        <p:txBody>
          <a:bodyPr/>
          <a:lstStyle/>
          <a:p>
            <a:pPr algn="l" rtl="0"/>
            <a:r>
              <a:rPr lang="en-US" dirty="0"/>
              <a:t>Before understanding a thread, one first needs to understand a UNIX process. A process is created by the operating system, and requires a fair amount of "overhead". Processes contain information about program resources and program execution state, including:</a:t>
            </a:r>
          </a:p>
          <a:p>
            <a:pPr lvl="1" algn="l" rtl="0"/>
            <a:r>
              <a:rPr lang="en-US" dirty="0"/>
              <a:t>Process ID, process group ID, user ID, and group ID</a:t>
            </a:r>
          </a:p>
          <a:p>
            <a:pPr lvl="1" algn="l" rtl="0"/>
            <a:r>
              <a:rPr lang="en-US" dirty="0"/>
              <a:t>Environment</a:t>
            </a:r>
          </a:p>
          <a:p>
            <a:pPr lvl="1" algn="l" rtl="0"/>
            <a:r>
              <a:rPr lang="en-US" dirty="0"/>
              <a:t>Working directory.</a:t>
            </a:r>
          </a:p>
          <a:p>
            <a:pPr lvl="1" algn="l" rtl="0"/>
            <a:r>
              <a:rPr lang="en-US" dirty="0"/>
              <a:t>Program instructions</a:t>
            </a:r>
          </a:p>
          <a:p>
            <a:pPr lvl="1" algn="l" rtl="0"/>
            <a:r>
              <a:rPr lang="en-US" dirty="0"/>
              <a:t>Registers</a:t>
            </a:r>
          </a:p>
          <a:p>
            <a:pPr lvl="1" algn="l" rtl="0"/>
            <a:r>
              <a:rPr lang="en-US" dirty="0"/>
              <a:t>Stack</a:t>
            </a:r>
          </a:p>
          <a:p>
            <a:pPr lvl="1" algn="l" rtl="0"/>
            <a:r>
              <a:rPr lang="en-US" dirty="0"/>
              <a:t>Heap</a:t>
            </a:r>
          </a:p>
          <a:p>
            <a:pPr lvl="1" algn="l" rtl="0"/>
            <a:r>
              <a:rPr lang="en-US" dirty="0"/>
              <a:t>File descriptors</a:t>
            </a:r>
          </a:p>
          <a:p>
            <a:pPr lvl="1" algn="l" rtl="0"/>
            <a:r>
              <a:rPr lang="en-US" dirty="0"/>
              <a:t>Signal actions</a:t>
            </a:r>
          </a:p>
          <a:p>
            <a:pPr lvl="1" algn="l" rtl="0"/>
            <a:r>
              <a:rPr lang="en-US" dirty="0"/>
              <a:t>Shared libraries</a:t>
            </a:r>
          </a:p>
          <a:p>
            <a:pPr lvl="1" algn="l" rtl="0"/>
            <a:r>
              <a:rPr lang="en-US" dirty="0"/>
              <a:t>Inter-process communication tools (such as message queues, pipes, semaphores, or shared memory).</a:t>
            </a:r>
          </a:p>
          <a:p>
            <a:pPr algn="l" rtl="0"/>
            <a:endParaRPr lang="en-US" dirty="0"/>
          </a:p>
          <a:p>
            <a:pPr algn="l" rtl="0"/>
            <a:endParaRPr lang="en-US" dirty="0"/>
          </a:p>
          <a:p>
            <a:pPr algn="l" rtl="0"/>
            <a:endParaRPr lang="en-US" dirty="0"/>
          </a:p>
        </p:txBody>
      </p:sp>
      <p:sp>
        <p:nvSpPr>
          <p:cNvPr id="4" name="Title 3"/>
          <p:cNvSpPr>
            <a:spLocks noGrp="1"/>
          </p:cNvSpPr>
          <p:nvPr>
            <p:ph type="title"/>
          </p:nvPr>
        </p:nvSpPr>
        <p:spPr>
          <a:xfrm>
            <a:off x="82194" y="0"/>
            <a:ext cx="8039528" cy="499581"/>
          </a:xfrm>
        </p:spPr>
        <p:txBody>
          <a:bodyPr/>
          <a:lstStyle/>
          <a:p>
            <a:r>
              <a:rPr lang="en-US" dirty="0"/>
              <a:t>How is this accomplished</a:t>
            </a:r>
            <a:r>
              <a:rPr lang="en-US" dirty="0" smtClean="0"/>
              <a:t>?</a:t>
            </a:r>
            <a:endParaRPr lang="en-US" dirty="0"/>
          </a:p>
        </p:txBody>
      </p:sp>
    </p:spTree>
    <p:extLst>
      <p:ext uri="{BB962C8B-B14F-4D97-AF65-F5344CB8AC3E}">
        <p14:creationId xmlns:p14="http://schemas.microsoft.com/office/powerpoint/2010/main" val="1873425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Thread works?</a:t>
            </a:r>
            <a:endParaRPr lang="en-US" dirty="0"/>
          </a:p>
        </p:txBody>
      </p:sp>
      <p:sp>
        <p:nvSpPr>
          <p:cNvPr id="3" name="Text Placeholder 2"/>
          <p:cNvSpPr>
            <a:spLocks noGrp="1"/>
          </p:cNvSpPr>
          <p:nvPr>
            <p:ph type="body" idx="1"/>
          </p:nvPr>
        </p:nvSpPr>
        <p:spPr/>
        <p:txBody>
          <a:bodyPr/>
          <a:lstStyle/>
          <a:p>
            <a:pPr algn="l" rtl="0"/>
            <a:r>
              <a:rPr lang="en-US" dirty="0"/>
              <a:t>Threads use and exist within these process resources, yet are able to be scheduled by the operating system and run as independent entities largely because they duplicate only the bare essential resources that enable them to exist as executable code.</a:t>
            </a:r>
          </a:p>
          <a:p>
            <a:pPr algn="l" rtl="0"/>
            <a:endParaRPr lang="en-US" dirty="0"/>
          </a:p>
        </p:txBody>
      </p:sp>
    </p:spTree>
    <p:extLst>
      <p:ext uri="{BB962C8B-B14F-4D97-AF65-F5344CB8AC3E}">
        <p14:creationId xmlns:p14="http://schemas.microsoft.com/office/powerpoint/2010/main" val="699808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title"/>
          </p:nvPr>
        </p:nvSpPr>
        <p:spPr>
          <a:xfrm>
            <a:off x="143837" y="86046"/>
            <a:ext cx="8121721" cy="530403"/>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r>
              <a:rPr lang="en-US" dirty="0" err="1" smtClean="0"/>
              <a:t>Pthread</a:t>
            </a:r>
            <a:r>
              <a:rPr lang="en-US" dirty="0" smtClean="0"/>
              <a:t> memory management</a:t>
            </a:r>
            <a:endParaRPr dirty="0"/>
          </a:p>
        </p:txBody>
      </p:sp>
      <p:sp>
        <p:nvSpPr>
          <p:cNvPr id="224" name="Google Shape;224;p35"/>
          <p:cNvSpPr txBox="1">
            <a:spLocks noGrp="1"/>
          </p:cNvSpPr>
          <p:nvPr>
            <p:ph type="body" idx="1"/>
          </p:nvPr>
        </p:nvSpPr>
        <p:spPr>
          <a:xfrm>
            <a:off x="1" y="760288"/>
            <a:ext cx="4715838" cy="4161033"/>
          </a:xfrm>
          <a:prstGeom prst="rect">
            <a:avLst/>
          </a:prstGeom>
        </p:spPr>
        <p:txBody>
          <a:bodyPr spcFirstLastPara="1" wrap="square" lIns="91425" tIns="45700" rIns="91425" bIns="45700" anchor="t" anchorCtr="0">
            <a:noAutofit/>
          </a:bodyPr>
          <a:lstStyle/>
          <a:p>
            <a:pPr algn="l" rtl="0"/>
            <a:r>
              <a:rPr lang="en-US" sz="1400" dirty="0" smtClean="0"/>
              <a:t>Exists within a process and uses the process resources</a:t>
            </a:r>
          </a:p>
          <a:p>
            <a:pPr algn="l" rtl="0"/>
            <a:r>
              <a:rPr lang="en-US" sz="1400" dirty="0" smtClean="0"/>
              <a:t>Has its own independent flow of control as long as its parent process exists and the OS supports it</a:t>
            </a:r>
          </a:p>
          <a:p>
            <a:pPr algn="l" rtl="0"/>
            <a:r>
              <a:rPr lang="en-US" sz="1400" dirty="0" smtClean="0"/>
              <a:t>Duplicates only the essential resources it needs to be independently schedulable</a:t>
            </a:r>
          </a:p>
          <a:p>
            <a:pPr algn="l" rtl="0"/>
            <a:r>
              <a:rPr lang="en-US" sz="1400" dirty="0" smtClean="0"/>
              <a:t>May share the process resources with other threads that act equally independently (and dependently)</a:t>
            </a:r>
          </a:p>
          <a:p>
            <a:pPr algn="l" rtl="0"/>
            <a:r>
              <a:rPr lang="en-US" sz="1400" dirty="0" smtClean="0"/>
              <a:t>Dies if the parent process dies - or something similar</a:t>
            </a:r>
          </a:p>
          <a:p>
            <a:pPr algn="l" rtl="0"/>
            <a:r>
              <a:rPr lang="en-US" sz="1400" dirty="0" smtClean="0"/>
              <a:t>Is "lightweight" because most of the overhead has already been accomplished through the creation of its process.</a:t>
            </a:r>
          </a:p>
          <a:p>
            <a:pPr marL="0" lvl="0" indent="0" algn="l" rtl="0">
              <a:spcBef>
                <a:spcPts val="360"/>
              </a:spcBef>
              <a:spcAft>
                <a:spcPts val="0"/>
              </a:spcAft>
              <a:buNone/>
            </a:pPr>
            <a:endParaRPr sz="1400" dirty="0"/>
          </a:p>
        </p:txBody>
      </p:sp>
      <p:pic>
        <p:nvPicPr>
          <p:cNvPr id="1026" name="Picture 2" descr="Unix 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0" y="760288"/>
            <a:ext cx="4286250" cy="3867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95" y="156680"/>
            <a:ext cx="8229600" cy="559942"/>
          </a:xfrm>
        </p:spPr>
        <p:txBody>
          <a:bodyPr/>
          <a:lstStyle/>
          <a:p>
            <a:r>
              <a:rPr lang="en-US" dirty="0" smtClean="0"/>
              <a:t>Shared Memory</a:t>
            </a:r>
            <a:endParaRPr lang="en-US" dirty="0"/>
          </a:p>
        </p:txBody>
      </p:sp>
      <p:sp>
        <p:nvSpPr>
          <p:cNvPr id="3" name="Text Placeholder 2"/>
          <p:cNvSpPr>
            <a:spLocks noGrp="1"/>
          </p:cNvSpPr>
          <p:nvPr>
            <p:ph type="body" idx="1"/>
          </p:nvPr>
        </p:nvSpPr>
        <p:spPr>
          <a:xfrm>
            <a:off x="236306" y="863028"/>
            <a:ext cx="8214189" cy="2386965"/>
          </a:xfrm>
        </p:spPr>
        <p:txBody>
          <a:bodyPr/>
          <a:lstStyle/>
          <a:p>
            <a:pPr algn="l" rtl="0">
              <a:buFont typeface="Arial" panose="020B0604020202020204" pitchFamily="34" charset="0"/>
              <a:buChar char="•"/>
            </a:pPr>
            <a:endParaRPr lang="en-US" dirty="0"/>
          </a:p>
          <a:p>
            <a:pPr algn="l" rtl="0">
              <a:buFont typeface="Arial" panose="020B0604020202020204" pitchFamily="34" charset="0"/>
              <a:buChar char="•"/>
            </a:pPr>
            <a:r>
              <a:rPr lang="en-US" dirty="0"/>
              <a:t>All threads have access to the same global, shared memory</a:t>
            </a:r>
          </a:p>
          <a:p>
            <a:pPr algn="l" rtl="0">
              <a:buFont typeface="Arial" panose="020B0604020202020204" pitchFamily="34" charset="0"/>
              <a:buChar char="•"/>
            </a:pPr>
            <a:r>
              <a:rPr lang="en-US" dirty="0"/>
              <a:t>Threads also have their own private data</a:t>
            </a:r>
          </a:p>
          <a:p>
            <a:pPr algn="l" rtl="0">
              <a:buFont typeface="Arial" panose="020B0604020202020204" pitchFamily="34" charset="0"/>
              <a:buChar char="•"/>
            </a:pPr>
            <a:r>
              <a:rPr lang="en-US" dirty="0"/>
              <a:t>Programmers are responsible for synchronizing access (protecting) globally shared data.</a:t>
            </a:r>
          </a:p>
          <a:p>
            <a:pPr algn="l" rtl="0">
              <a:buFont typeface="Arial" panose="020B0604020202020204" pitchFamily="34" charset="0"/>
              <a:buChar char="•"/>
            </a:pPr>
            <a:r>
              <a:rPr lang="en-US" dirty="0"/>
              <a:t/>
            </a:r>
            <a:br>
              <a:rPr lang="en-US" dirty="0"/>
            </a:br>
            <a:endParaRPr lang="en-US" dirty="0"/>
          </a:p>
        </p:txBody>
      </p:sp>
      <p:pic>
        <p:nvPicPr>
          <p:cNvPr id="2050" name="Picture 2" descr="Shared Memory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805" y="2477706"/>
            <a:ext cx="3132714" cy="2665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073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250" y="147691"/>
            <a:ext cx="8229600" cy="407113"/>
          </a:xfrm>
        </p:spPr>
        <p:txBody>
          <a:bodyPr/>
          <a:lstStyle/>
          <a:p>
            <a:r>
              <a:rPr lang="en-US" b="1" dirty="0"/>
              <a:t>Why </a:t>
            </a:r>
            <a:r>
              <a:rPr lang="en-US" b="1" dirty="0" err="1"/>
              <a:t>Pthreads</a:t>
            </a:r>
            <a:r>
              <a:rPr lang="en-US" b="1" dirty="0"/>
              <a:t>?</a:t>
            </a:r>
          </a:p>
        </p:txBody>
      </p:sp>
      <p:sp>
        <p:nvSpPr>
          <p:cNvPr id="3" name="Text Placeholder 2"/>
          <p:cNvSpPr>
            <a:spLocks noGrp="1"/>
          </p:cNvSpPr>
          <p:nvPr>
            <p:ph type="body" idx="1"/>
          </p:nvPr>
        </p:nvSpPr>
        <p:spPr>
          <a:xfrm>
            <a:off x="82193" y="517023"/>
            <a:ext cx="8604607" cy="4209090"/>
          </a:xfrm>
        </p:spPr>
        <p:txBody>
          <a:bodyPr/>
          <a:lstStyle/>
          <a:p>
            <a:pPr algn="l" rtl="0"/>
            <a:r>
              <a:rPr lang="en-US" sz="1400" dirty="0" smtClean="0"/>
              <a:t>Light weight</a:t>
            </a:r>
            <a:endParaRPr lang="en-US" sz="1400" dirty="0">
              <a:solidFill>
                <a:schemeClr val="tx1"/>
              </a:solidFill>
              <a:latin typeface="Arial" panose="020B0604020202020204" pitchFamily="34" charset="0"/>
            </a:endParaRPr>
          </a:p>
          <a:p>
            <a:pPr marL="457200" lvl="1" indent="0" algn="l" rtl="0" eaLnBrk="0" fontAlgn="base" hangingPunct="0">
              <a:lnSpc>
                <a:spcPct val="100000"/>
              </a:lnSpc>
              <a:spcBef>
                <a:spcPct val="0"/>
              </a:spcBef>
              <a:spcAft>
                <a:spcPct val="0"/>
              </a:spcAft>
              <a:buClrTx/>
              <a:buSzTx/>
              <a:buFontTx/>
              <a:buChar char="•"/>
            </a:pPr>
            <a:r>
              <a:rPr lang="en-US" dirty="0">
                <a:solidFill>
                  <a:srgbClr val="000000"/>
                </a:solidFill>
                <a:latin typeface="Arial" panose="020B0604020202020204" pitchFamily="34" charset="0"/>
                <a:cs typeface="Arial" panose="020B0604020202020204" pitchFamily="34" charset="0"/>
              </a:rPr>
              <a:t>When compared to the cost of creating and managing a process, a thread can be created with much less operating system overhead. Managing threads requires fewer system resources than managing processes.</a:t>
            </a:r>
          </a:p>
          <a:p>
            <a:pPr marL="457200" lvl="1" indent="0" algn="l" rtl="0" eaLnBrk="0" fontAlgn="base" hangingPunct="0">
              <a:lnSpc>
                <a:spcPct val="100000"/>
              </a:lnSpc>
              <a:spcBef>
                <a:spcPct val="0"/>
              </a:spcBef>
              <a:spcAft>
                <a:spcPct val="0"/>
              </a:spcAft>
              <a:buClrTx/>
              <a:buSzTx/>
              <a:buFontTx/>
              <a:buChar char="•"/>
            </a:pPr>
            <a:r>
              <a:rPr lang="en-US" dirty="0">
                <a:solidFill>
                  <a:srgbClr val="000000"/>
                </a:solidFill>
                <a:latin typeface="Arial" panose="020B0604020202020204" pitchFamily="34" charset="0"/>
                <a:cs typeface="Arial" panose="020B0604020202020204" pitchFamily="34" charset="0"/>
              </a:rPr>
              <a:t>For example, the following table compares timing results for the </a:t>
            </a:r>
            <a:r>
              <a:rPr lang="en-US" b="1" dirty="0">
                <a:solidFill>
                  <a:srgbClr val="000000"/>
                </a:solidFill>
                <a:latin typeface="courier"/>
                <a:cs typeface="Arial" panose="020B0604020202020204" pitchFamily="34" charset="0"/>
              </a:rPr>
              <a:t>fork()</a:t>
            </a:r>
            <a:r>
              <a:rPr lang="en-US" dirty="0">
                <a:solidFill>
                  <a:srgbClr val="000000"/>
                </a:solidFill>
                <a:latin typeface="Arial" panose="020B0604020202020204" pitchFamily="34" charset="0"/>
                <a:cs typeface="Arial" panose="020B0604020202020204" pitchFamily="34" charset="0"/>
              </a:rPr>
              <a:t> subroutine and the </a:t>
            </a:r>
            <a:r>
              <a:rPr lang="en-US" b="1" dirty="0" err="1">
                <a:solidFill>
                  <a:srgbClr val="000000"/>
                </a:solidFill>
                <a:latin typeface="courier"/>
                <a:cs typeface="Arial" panose="020B0604020202020204" pitchFamily="34" charset="0"/>
              </a:rPr>
              <a:t>pthread_create</a:t>
            </a:r>
            <a:r>
              <a:rPr lang="en-US" b="1" dirty="0">
                <a:solidFill>
                  <a:srgbClr val="000000"/>
                </a:solidFill>
                <a:latin typeface="courier"/>
                <a:cs typeface="Arial" panose="020B0604020202020204" pitchFamily="34" charset="0"/>
              </a:rPr>
              <a:t>()</a:t>
            </a:r>
            <a:r>
              <a:rPr lang="en-US" dirty="0">
                <a:solidFill>
                  <a:srgbClr val="000000"/>
                </a:solidFill>
                <a:latin typeface="Arial" panose="020B0604020202020204" pitchFamily="34" charset="0"/>
                <a:cs typeface="Arial" panose="020B0604020202020204" pitchFamily="34" charset="0"/>
              </a:rPr>
              <a:t> subroutine. Timings reflect 50,000 process/thread creations, were performed with the </a:t>
            </a:r>
            <a:r>
              <a:rPr lang="en-US" b="1" dirty="0">
                <a:solidFill>
                  <a:srgbClr val="000000"/>
                </a:solidFill>
                <a:latin typeface="courier"/>
                <a:cs typeface="Arial" panose="020B0604020202020204" pitchFamily="34" charset="0"/>
              </a:rPr>
              <a:t>time</a:t>
            </a:r>
            <a:r>
              <a:rPr lang="en-US" dirty="0">
                <a:solidFill>
                  <a:srgbClr val="000000"/>
                </a:solidFill>
                <a:latin typeface="Arial" panose="020B0604020202020204" pitchFamily="34" charset="0"/>
                <a:cs typeface="Arial" panose="020B0604020202020204" pitchFamily="34" charset="0"/>
              </a:rPr>
              <a:t> utility, and units are in seconds, no optimization flags</a:t>
            </a:r>
            <a:r>
              <a:rPr lang="en-US" dirty="0" smtClean="0">
                <a:solidFill>
                  <a:srgbClr val="000000"/>
                </a:solidFill>
                <a:latin typeface="Arial" panose="020B0604020202020204" pitchFamily="34" charset="0"/>
                <a:cs typeface="Arial" panose="020B0604020202020204" pitchFamily="34" charset="0"/>
              </a:rPr>
              <a:t>.</a:t>
            </a:r>
          </a:p>
          <a:p>
            <a:pPr algn="l" rtl="0"/>
            <a:r>
              <a:rPr lang="en-US" sz="1400" b="1" dirty="0"/>
              <a:t>Other Common Reasons:</a:t>
            </a:r>
            <a:endParaRPr lang="en-US" sz="1400" dirty="0"/>
          </a:p>
          <a:p>
            <a:pPr lvl="1" algn="l" rtl="0"/>
            <a:r>
              <a:rPr lang="en-US" dirty="0"/>
              <a:t>Threaded applications offer potential performance gains and practical advantages over non-threaded applications in several other ways:</a:t>
            </a:r>
          </a:p>
          <a:p>
            <a:pPr lvl="1" algn="l" rtl="0"/>
            <a:r>
              <a:rPr lang="en-US" dirty="0"/>
              <a:t>Overlapping CPU work with I/O: For example, a program may have sections where it is performing a long I/O operation. While one thread is waiting for an I/O system call to complete, CPU intensive work can be performed by other threads.</a:t>
            </a:r>
          </a:p>
          <a:p>
            <a:pPr lvl="1" algn="l" rtl="0"/>
            <a:r>
              <a:rPr lang="en-US" dirty="0"/>
              <a:t>Priority/real-time scheduling: tasks which are more important can be scheduled to supersede or interrupt lower priority tasks.</a:t>
            </a:r>
          </a:p>
          <a:p>
            <a:pPr lvl="1" algn="l" rtl="0"/>
            <a:r>
              <a:rPr lang="en-US" dirty="0"/>
              <a:t>Asynchronous event handling: tasks which service events of indeterminate frequency and duration can be interleaved. For example, a web server can both transfer data from previous requests and manage the arrival of new requests</a:t>
            </a:r>
          </a:p>
          <a:p>
            <a:pPr marL="457200" lvl="1" indent="0" algn="l" rtl="0" eaLnBrk="0" fontAlgn="base" hangingPunct="0">
              <a:lnSpc>
                <a:spcPct val="100000"/>
              </a:lnSpc>
              <a:spcBef>
                <a:spcPct val="0"/>
              </a:spcBef>
              <a:spcAft>
                <a:spcPct val="0"/>
              </a:spcAft>
              <a:buClrTx/>
              <a:buSzTx/>
              <a:buFontTx/>
              <a:buChar char="•"/>
            </a:pPr>
            <a:endParaRPr lang="en-US" dirty="0">
              <a:solidFill>
                <a:srgbClr val="000000"/>
              </a:solidFill>
              <a:latin typeface="Arial" panose="020B0604020202020204" pitchFamily="34" charset="0"/>
              <a:cs typeface="Arial" panose="020B0604020202020204" pitchFamily="34" charset="0"/>
            </a:endParaRPr>
          </a:p>
          <a:p>
            <a:pPr marL="0" lvl="0" indent="0" algn="l" rtl="0" eaLnBrk="0" fontAlgn="base" hangingPunct="0">
              <a:lnSpc>
                <a:spcPct val="100000"/>
              </a:lnSpc>
              <a:spcBef>
                <a:spcPct val="0"/>
              </a:spcBef>
              <a:spcAft>
                <a:spcPct val="0"/>
              </a:spcAft>
              <a:buClrTx/>
              <a:buSzTx/>
              <a:buNone/>
            </a:pPr>
            <a:endParaRPr lang="en-US" sz="1400" dirty="0">
              <a:solidFill>
                <a:schemeClr val="tx1"/>
              </a:solidFill>
              <a:latin typeface="Arial" panose="020B0604020202020204" pitchFamily="34" charset="0"/>
            </a:endParaRPr>
          </a:p>
          <a:p>
            <a:pPr lvl="1" algn="l" rtl="0"/>
            <a:endParaRPr lang="en-US" dirty="0"/>
          </a:p>
        </p:txBody>
      </p:sp>
      <p:sp>
        <p:nvSpPr>
          <p:cNvPr id="5" name="Rectangle 2"/>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1323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Thread Join</a:t>
            </a:r>
            <a:endParaRPr lang="en-US" dirty="0"/>
          </a:p>
        </p:txBody>
      </p:sp>
      <p:sp>
        <p:nvSpPr>
          <p:cNvPr id="3" name="Text Placeholder 2"/>
          <p:cNvSpPr>
            <a:spLocks noGrp="1"/>
          </p:cNvSpPr>
          <p:nvPr>
            <p:ph type="body" idx="1"/>
          </p:nvPr>
        </p:nvSpPr>
        <p:spPr>
          <a:xfrm>
            <a:off x="241442" y="1129384"/>
            <a:ext cx="8229600" cy="2914800"/>
          </a:xfrm>
        </p:spPr>
        <p:txBody>
          <a:bodyPr/>
          <a:lstStyle/>
          <a:p>
            <a:pPr lvl="0" algn="l" rtl="0"/>
            <a:r>
              <a:rPr lang="en-US" dirty="0"/>
              <a:t>"Joining" is one way to accomplish synchronization between threads. For </a:t>
            </a:r>
            <a:r>
              <a:rPr lang="en-US" dirty="0" smtClean="0"/>
              <a:t>example:</a:t>
            </a:r>
          </a:p>
          <a:p>
            <a:pPr lvl="0" algn="l" rtl="0"/>
            <a:r>
              <a:rPr lang="en-US" dirty="0" smtClean="0">
                <a:solidFill>
                  <a:srgbClr val="000000"/>
                </a:solidFill>
                <a:latin typeface="Arial" panose="020B0604020202020204" pitchFamily="34" charset="0"/>
                <a:cs typeface="Arial" panose="020B0604020202020204" pitchFamily="34" charset="0"/>
              </a:rPr>
              <a:t>The</a:t>
            </a:r>
            <a:r>
              <a:rPr lang="en-US" dirty="0">
                <a:solidFill>
                  <a:srgbClr val="000000"/>
                </a:solidFill>
                <a:latin typeface="Arial" panose="020B0604020202020204" pitchFamily="34" charset="0"/>
                <a:cs typeface="Arial" panose="020B0604020202020204" pitchFamily="34" charset="0"/>
              </a:rPr>
              <a:t> </a:t>
            </a:r>
            <a:r>
              <a:rPr lang="en-US" sz="1400" b="1" dirty="0" err="1">
                <a:solidFill>
                  <a:srgbClr val="000000"/>
                </a:solidFill>
                <a:latin typeface="courier"/>
                <a:cs typeface="Arial" panose="020B0604020202020204" pitchFamily="34" charset="0"/>
              </a:rPr>
              <a:t>pthread_join</a:t>
            </a:r>
            <a:r>
              <a:rPr lang="en-US" sz="1400" b="1" dirty="0">
                <a:solidFill>
                  <a:srgbClr val="000000"/>
                </a:solidFill>
                <a:latin typeface="courier"/>
                <a:cs typeface="Arial" panose="020B0604020202020204" pitchFamily="34" charset="0"/>
              </a:rPr>
              <a:t>()</a:t>
            </a:r>
            <a:r>
              <a:rPr lang="en-US" sz="800" dirty="0">
                <a:solidFill>
                  <a:srgbClr val="000000"/>
                </a:solidFill>
                <a:latin typeface="Arial" panose="020B0604020202020204" pitchFamily="34" charset="0"/>
                <a:cs typeface="Arial" panose="020B0604020202020204" pitchFamily="34" charset="0"/>
              </a:rPr>
              <a:t> </a:t>
            </a:r>
            <a:r>
              <a:rPr lang="en-US" dirty="0">
                <a:solidFill>
                  <a:srgbClr val="000000"/>
                </a:solidFill>
                <a:latin typeface="Arial" panose="020B0604020202020204" pitchFamily="34" charset="0"/>
                <a:cs typeface="Arial" panose="020B0604020202020204" pitchFamily="34" charset="0"/>
              </a:rPr>
              <a:t>subroutine blocks the calling thread until the specified </a:t>
            </a:r>
            <a:r>
              <a:rPr lang="en-US" sz="1400" b="1" dirty="0" err="1">
                <a:solidFill>
                  <a:srgbClr val="000000"/>
                </a:solidFill>
                <a:latin typeface="courier"/>
                <a:cs typeface="Arial" panose="020B0604020202020204" pitchFamily="34" charset="0"/>
              </a:rPr>
              <a:t>threadid</a:t>
            </a:r>
            <a:r>
              <a:rPr lang="en-US" sz="800" dirty="0">
                <a:solidFill>
                  <a:srgbClr val="000000"/>
                </a:solidFill>
                <a:latin typeface="Arial" panose="020B0604020202020204" pitchFamily="34" charset="0"/>
                <a:cs typeface="Arial" panose="020B0604020202020204" pitchFamily="34" charset="0"/>
              </a:rPr>
              <a:t> </a:t>
            </a:r>
            <a:r>
              <a:rPr lang="en-US" dirty="0">
                <a:solidFill>
                  <a:srgbClr val="000000"/>
                </a:solidFill>
                <a:latin typeface="Arial" panose="020B0604020202020204" pitchFamily="34" charset="0"/>
                <a:cs typeface="Arial" panose="020B0604020202020204" pitchFamily="34" charset="0"/>
              </a:rPr>
              <a:t>thread terminates.</a:t>
            </a:r>
          </a:p>
          <a:p>
            <a:pPr algn="l" rtl="0"/>
            <a:r>
              <a:rPr lang="en-US" dirty="0"/>
              <a:t/>
            </a:r>
            <a:br>
              <a:rPr lang="en-US" dirty="0"/>
            </a:br>
            <a:endParaRPr lang="en-US" dirty="0"/>
          </a:p>
        </p:txBody>
      </p:sp>
      <p:pic>
        <p:nvPicPr>
          <p:cNvPr id="2050" name="Picture 2" descr="Joi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5" y="2686049"/>
            <a:ext cx="7191375" cy="2457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733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028700"/>
          </a:xfrm>
        </p:spPr>
        <p:txBody>
          <a:bodyPr/>
          <a:lstStyle/>
          <a:p>
            <a:r>
              <a:rPr lang="en-US" dirty="0" smtClean="0"/>
              <a:t>Joinable or Not?</a:t>
            </a:r>
            <a:endParaRPr lang="en-US" dirty="0"/>
          </a:p>
        </p:txBody>
      </p:sp>
      <p:sp>
        <p:nvSpPr>
          <p:cNvPr id="4" name="Rectangle 1"/>
          <p:cNvSpPr>
            <a:spLocks noGrp="1" noChangeArrowheads="1"/>
          </p:cNvSpPr>
          <p:nvPr>
            <p:ph type="body" idx="1"/>
          </p:nvPr>
        </p:nvSpPr>
        <p:spPr bwMode="auto">
          <a:xfrm>
            <a:off x="184934" y="1051374"/>
            <a:ext cx="8661115" cy="33547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When a thread is created, one of its attributes defines whether it is joinable or detached.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Only threads that are created as joinable can be joined. If a thread is created as detached, </a:t>
            </a:r>
          </a:p>
          <a:p>
            <a:pPr marL="0" marR="0" lvl="0" indent="0" algn="l" defTabSz="914400" rtl="0" eaLnBrk="0" fontAlgn="base" latinLnBrk="0" hangingPunct="0">
              <a:lnSpc>
                <a:spcPct val="100000"/>
              </a:lnSpc>
              <a:spcBef>
                <a:spcPct val="0"/>
              </a:spcBef>
              <a:spcAft>
                <a:spcPct val="0"/>
              </a:spcAft>
              <a:buClrTx/>
              <a:buSzTx/>
              <a:buNone/>
              <a:tabLst/>
            </a:pPr>
            <a:r>
              <a:rPr kumimoji="0" lang="en-US"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it can never be joined.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The final draft of the POSIX standard specifies that threads should be created as joinable.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To explicitly create a thread as joinable or detached, the </a:t>
            </a:r>
            <a:r>
              <a:rPr kumimoji="0" lang="en-US" sz="1600" b="1" i="0" u="none" strike="noStrike" cap="none" normalizeH="0" baseline="0" dirty="0" err="1" smtClean="0">
                <a:ln>
                  <a:noFill/>
                </a:ln>
                <a:solidFill>
                  <a:srgbClr val="000000"/>
                </a:solidFill>
                <a:effectLst/>
                <a:latin typeface="courier"/>
                <a:cs typeface="Arial" panose="020B0604020202020204" pitchFamily="34" charset="0"/>
              </a:rPr>
              <a:t>attr</a:t>
            </a:r>
            <a:r>
              <a:rPr kumimoji="0" lang="en-US"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argument in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the </a:t>
            </a:r>
            <a:r>
              <a:rPr kumimoji="0" lang="en-US" sz="1600" b="1" i="0" u="none" strike="noStrike" cap="none" normalizeH="0" baseline="0" dirty="0" err="1" smtClean="0">
                <a:ln>
                  <a:noFill/>
                </a:ln>
                <a:solidFill>
                  <a:srgbClr val="000000"/>
                </a:solidFill>
                <a:effectLst/>
                <a:latin typeface="courier"/>
                <a:cs typeface="Arial" panose="020B0604020202020204" pitchFamily="34" charset="0"/>
              </a:rPr>
              <a:t>pthread_create</a:t>
            </a:r>
            <a:r>
              <a:rPr kumimoji="0" lang="en-US" sz="1600" b="1" i="0" u="none" strike="noStrike" cap="none" normalizeH="0" baseline="0" dirty="0" smtClean="0">
                <a:ln>
                  <a:noFill/>
                </a:ln>
                <a:solidFill>
                  <a:srgbClr val="000000"/>
                </a:solidFill>
                <a:effectLst/>
                <a:latin typeface="courier"/>
                <a:cs typeface="Arial" panose="020B0604020202020204" pitchFamily="34" charset="0"/>
              </a:rPr>
              <a:t>()</a:t>
            </a:r>
            <a:r>
              <a:rPr kumimoji="0" lang="en-US"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routine is used. The typical 4 step process is:</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Declare a </a:t>
            </a:r>
            <a:r>
              <a:rPr kumimoji="0" lang="en-US" sz="16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pthread</a:t>
            </a:r>
            <a:r>
              <a:rPr kumimoji="0" lang="en-US"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attribute variable of the </a:t>
            </a:r>
            <a:r>
              <a:rPr kumimoji="0" lang="en-US" sz="1600" b="1" i="0" u="none" strike="noStrike" cap="none" normalizeH="0" baseline="0" dirty="0" err="1" smtClean="0">
                <a:ln>
                  <a:noFill/>
                </a:ln>
                <a:solidFill>
                  <a:srgbClr val="000000"/>
                </a:solidFill>
                <a:effectLst/>
                <a:latin typeface="courier"/>
                <a:cs typeface="Arial" panose="020B0604020202020204" pitchFamily="34" charset="0"/>
              </a:rPr>
              <a:t>pthread_attr_t</a:t>
            </a:r>
            <a:r>
              <a:rPr kumimoji="0" lang="en-US"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data type</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Initialize the attribute variable with </a:t>
            </a:r>
            <a:r>
              <a:rPr kumimoji="0" lang="en-US" sz="1600" b="1" i="0" u="none" strike="noStrike" cap="none" normalizeH="0" baseline="0" dirty="0" err="1" smtClean="0">
                <a:ln>
                  <a:noFill/>
                </a:ln>
                <a:solidFill>
                  <a:srgbClr val="000000"/>
                </a:solidFill>
                <a:effectLst/>
                <a:latin typeface="courier"/>
                <a:cs typeface="Arial" panose="020B0604020202020204" pitchFamily="34" charset="0"/>
              </a:rPr>
              <a:t>pthread_attr_init</a:t>
            </a:r>
            <a:r>
              <a:rPr kumimoji="0" lang="en-US" sz="1600" b="1" i="0" u="none" strike="noStrike" cap="none" normalizeH="0" baseline="0" dirty="0" smtClean="0">
                <a:ln>
                  <a:noFill/>
                </a:ln>
                <a:solidFill>
                  <a:srgbClr val="000000"/>
                </a:solidFill>
                <a:effectLst/>
                <a:latin typeface="courier"/>
                <a:cs typeface="Arial" panose="020B0604020202020204" pitchFamily="34" charset="0"/>
              </a:rPr>
              <a:t>()</a:t>
            </a:r>
            <a:endParaRPr kumimoji="0" lang="en-US"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Set the attribute detached status with </a:t>
            </a:r>
            <a:r>
              <a:rPr kumimoji="0" lang="en-US" sz="1600" b="1" i="0" u="none" strike="noStrike" cap="none" normalizeH="0" baseline="0" dirty="0" err="1" smtClean="0">
                <a:ln>
                  <a:noFill/>
                </a:ln>
                <a:solidFill>
                  <a:srgbClr val="000000"/>
                </a:solidFill>
                <a:effectLst/>
                <a:latin typeface="courier"/>
                <a:cs typeface="Arial" panose="020B0604020202020204" pitchFamily="34" charset="0"/>
              </a:rPr>
              <a:t>pthread_attr_setdetachstate</a:t>
            </a:r>
            <a:r>
              <a:rPr kumimoji="0" lang="en-US" sz="1600" b="1" i="0" u="none" strike="noStrike" cap="none" normalizeH="0" baseline="0" dirty="0" smtClean="0">
                <a:ln>
                  <a:noFill/>
                </a:ln>
                <a:solidFill>
                  <a:srgbClr val="000000"/>
                </a:solidFill>
                <a:effectLst/>
                <a:latin typeface="courier"/>
                <a:cs typeface="Arial" panose="020B0604020202020204" pitchFamily="34" charset="0"/>
              </a:rPr>
              <a:t>()</a:t>
            </a:r>
            <a:endParaRPr kumimoji="0" lang="en-US"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When done, free library resources used by the attribute with </a:t>
            </a:r>
            <a:r>
              <a:rPr kumimoji="0" lang="en-US" sz="1600" b="1" i="0" u="none" strike="noStrike" cap="none" normalizeH="0" baseline="0" dirty="0" err="1" smtClean="0">
                <a:ln>
                  <a:noFill/>
                </a:ln>
                <a:solidFill>
                  <a:srgbClr val="000000"/>
                </a:solidFill>
                <a:effectLst/>
                <a:latin typeface="courier"/>
                <a:cs typeface="Arial" panose="020B0604020202020204" pitchFamily="34" charset="0"/>
              </a:rPr>
              <a:t>pthread_attr_destroy</a:t>
            </a:r>
            <a:r>
              <a:rPr kumimoji="0" lang="en-US" sz="1600" b="1" i="0" u="none" strike="noStrike" cap="none" normalizeH="0" baseline="0" dirty="0" smtClean="0">
                <a:ln>
                  <a:noFill/>
                </a:ln>
                <a:solidFill>
                  <a:srgbClr val="000000"/>
                </a:solidFill>
                <a:effectLst/>
                <a:latin typeface="courier"/>
                <a:cs typeface="Arial" panose="020B0604020202020204" pitchFamily="34" charset="0"/>
              </a:rPr>
              <a:t>()</a:t>
            </a:r>
            <a:endParaRPr kumimoji="0" lang="en-US"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6788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457200" y="342900"/>
            <a:ext cx="8229600" cy="1028700"/>
          </a:xfrm>
          <a:prstGeom prst="rect">
            <a:avLst/>
          </a:prstGeom>
          <a:noFill/>
          <a:ln>
            <a:noFill/>
          </a:ln>
        </p:spPr>
        <p:txBody>
          <a:bodyPr spcFirstLastPara="1" wrap="square" lIns="91425" tIns="45700" rIns="91425" bIns="45700" anchor="ctr" anchorCtr="0">
            <a:noAutofit/>
          </a:bodyPr>
          <a:lstStyle/>
          <a:p>
            <a:pPr marL="0" lvl="0" indent="0" algn="l" rtl="1">
              <a:spcBef>
                <a:spcPts val="0"/>
              </a:spcBef>
              <a:spcAft>
                <a:spcPts val="0"/>
              </a:spcAft>
              <a:buNone/>
            </a:pPr>
            <a:r>
              <a:rPr lang="en" dirty="0"/>
              <a:t>Why do we need OS</a:t>
            </a:r>
            <a:endParaRPr dirty="0"/>
          </a:p>
        </p:txBody>
      </p:sp>
      <p:sp>
        <p:nvSpPr>
          <p:cNvPr id="72" name="Google Shape;72;p16"/>
          <p:cNvSpPr/>
          <p:nvPr/>
        </p:nvSpPr>
        <p:spPr>
          <a:xfrm>
            <a:off x="179512" y="1371600"/>
            <a:ext cx="7992900" cy="2146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3600" b="0" i="0" u="none" strike="noStrike" cap="none">
                <a:solidFill>
                  <a:schemeClr val="dk1"/>
                </a:solidFill>
                <a:latin typeface="Noto Sans Symbols"/>
                <a:ea typeface="Noto Sans Symbols"/>
                <a:cs typeface="Noto Sans Symbols"/>
                <a:sym typeface="Noto Sans Symbols"/>
              </a:rPr>
              <a:t>❖</a:t>
            </a:r>
            <a:r>
              <a:rPr lang="en" sz="3600" b="0" i="0" u="none" strike="noStrike" cap="none">
                <a:solidFill>
                  <a:schemeClr val="dk1"/>
                </a:solidFill>
                <a:latin typeface="Calibri"/>
                <a:ea typeface="Calibri"/>
                <a:cs typeface="Calibri"/>
                <a:sym typeface="Calibri"/>
              </a:rPr>
              <a:t>Reliability</a:t>
            </a:r>
            <a:endParaRPr/>
          </a:p>
          <a:p>
            <a:pPr marL="0" marR="0" lvl="0" indent="0" algn="l" rtl="0">
              <a:spcBef>
                <a:spcPts val="0"/>
              </a:spcBef>
              <a:spcAft>
                <a:spcPts val="0"/>
              </a:spcAft>
              <a:buNone/>
            </a:pPr>
            <a:r>
              <a:rPr lang="en" sz="3600">
                <a:solidFill>
                  <a:schemeClr val="dk1"/>
                </a:solidFill>
                <a:latin typeface="Noto Sans Symbols"/>
                <a:ea typeface="Noto Sans Symbols"/>
                <a:cs typeface="Noto Sans Symbols"/>
                <a:sym typeface="Noto Sans Symbols"/>
              </a:rPr>
              <a:t>❖</a:t>
            </a:r>
            <a:r>
              <a:rPr lang="en" sz="3600">
                <a:solidFill>
                  <a:schemeClr val="dk1"/>
                </a:solidFill>
                <a:latin typeface="Calibri"/>
                <a:ea typeface="Calibri"/>
                <a:cs typeface="Calibri"/>
                <a:sym typeface="Calibri"/>
              </a:rPr>
              <a:t>Predictability</a:t>
            </a:r>
            <a:endParaRPr/>
          </a:p>
          <a:p>
            <a:pPr marL="0" marR="0" lvl="0" indent="0" algn="l" rtl="0">
              <a:spcBef>
                <a:spcPts val="0"/>
              </a:spcBef>
              <a:spcAft>
                <a:spcPts val="0"/>
              </a:spcAft>
              <a:buNone/>
            </a:pPr>
            <a:r>
              <a:rPr lang="en" sz="3600">
                <a:solidFill>
                  <a:schemeClr val="dk1"/>
                </a:solidFill>
                <a:latin typeface="Noto Sans Symbols"/>
                <a:ea typeface="Noto Sans Symbols"/>
                <a:cs typeface="Noto Sans Symbols"/>
                <a:sym typeface="Noto Sans Symbols"/>
              </a:rPr>
              <a:t>❖</a:t>
            </a:r>
            <a:r>
              <a:rPr lang="en" sz="3600">
                <a:solidFill>
                  <a:schemeClr val="dk1"/>
                </a:solidFill>
                <a:latin typeface="Calibri"/>
                <a:ea typeface="Calibri"/>
                <a:cs typeface="Calibri"/>
                <a:sym typeface="Calibri"/>
              </a:rPr>
              <a:t>Performance</a:t>
            </a:r>
            <a:endParaRPr/>
          </a:p>
          <a:p>
            <a:pPr marL="0" marR="0" lvl="0" indent="0" algn="l" rtl="0">
              <a:spcBef>
                <a:spcPts val="0"/>
              </a:spcBef>
              <a:spcAft>
                <a:spcPts val="0"/>
              </a:spcAft>
              <a:buNone/>
            </a:pPr>
            <a:r>
              <a:rPr lang="en" sz="3600">
                <a:solidFill>
                  <a:schemeClr val="dk1"/>
                </a:solidFill>
                <a:latin typeface="Noto Sans Symbols"/>
                <a:ea typeface="Noto Sans Symbols"/>
                <a:cs typeface="Noto Sans Symbols"/>
                <a:sym typeface="Noto Sans Symbols"/>
              </a:rPr>
              <a:t>❖</a:t>
            </a:r>
            <a:r>
              <a:rPr lang="en" sz="3600">
                <a:solidFill>
                  <a:schemeClr val="dk1"/>
                </a:solidFill>
                <a:latin typeface="Calibri"/>
                <a:ea typeface="Calibri"/>
                <a:cs typeface="Calibri"/>
                <a:sym typeface="Calibri"/>
              </a:rPr>
              <a:t>Compactness</a:t>
            </a:r>
            <a:endParaRPr/>
          </a:p>
          <a:p>
            <a:pPr marL="0" marR="0" lvl="0" indent="0" algn="l" rtl="0">
              <a:spcBef>
                <a:spcPts val="0"/>
              </a:spcBef>
              <a:spcAft>
                <a:spcPts val="0"/>
              </a:spcAft>
              <a:buNone/>
            </a:pPr>
            <a:r>
              <a:rPr lang="en" sz="3600">
                <a:solidFill>
                  <a:schemeClr val="dk1"/>
                </a:solidFill>
                <a:latin typeface="Noto Sans Symbols"/>
                <a:ea typeface="Noto Sans Symbols"/>
                <a:cs typeface="Noto Sans Symbols"/>
                <a:sym typeface="Noto Sans Symbols"/>
              </a:rPr>
              <a:t>❖</a:t>
            </a:r>
            <a:r>
              <a:rPr lang="en" sz="3600">
                <a:solidFill>
                  <a:schemeClr val="dk1"/>
                </a:solidFill>
                <a:latin typeface="Calibri"/>
                <a:ea typeface="Calibri"/>
                <a:cs typeface="Calibri"/>
                <a:sym typeface="Calibri"/>
              </a:rPr>
              <a:t>Scalability</a:t>
            </a:r>
            <a:endParaRPr sz="36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92" y="174661"/>
            <a:ext cx="8090899" cy="601038"/>
          </a:xfrm>
        </p:spPr>
        <p:txBody>
          <a:bodyPr/>
          <a:lstStyle/>
          <a:p>
            <a:r>
              <a:rPr lang="en-US" dirty="0" err="1" smtClean="0"/>
              <a:t>Mutex</a:t>
            </a:r>
            <a:endParaRPr lang="en-US" dirty="0"/>
          </a:p>
        </p:txBody>
      </p:sp>
      <p:sp>
        <p:nvSpPr>
          <p:cNvPr id="5" name="Rectangle 4"/>
          <p:cNvSpPr/>
          <p:nvPr/>
        </p:nvSpPr>
        <p:spPr>
          <a:xfrm>
            <a:off x="154111" y="852755"/>
            <a:ext cx="7859731" cy="3108543"/>
          </a:xfrm>
          <a:prstGeom prst="rect">
            <a:avLst/>
          </a:prstGeom>
        </p:spPr>
        <p:txBody>
          <a:bodyPr wrap="square">
            <a:spAutoFit/>
          </a:bodyPr>
          <a:lstStyle/>
          <a:p>
            <a:pPr lvl="0" eaLnBrk="0" fontAlgn="base" hangingPunct="0">
              <a:spcBef>
                <a:spcPct val="0"/>
              </a:spcBef>
              <a:spcAft>
                <a:spcPct val="0"/>
              </a:spcAft>
              <a:buClrTx/>
            </a:pPr>
            <a:endParaRPr lang="en-US"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dirty="0" err="1">
                <a:latin typeface="Arial" panose="020B0604020202020204" pitchFamily="34" charset="0"/>
                <a:cs typeface="Arial" panose="020B0604020202020204" pitchFamily="34" charset="0"/>
              </a:rPr>
              <a:t>Mutex</a:t>
            </a:r>
            <a:r>
              <a:rPr lang="en-US" dirty="0">
                <a:latin typeface="Arial" panose="020B0604020202020204" pitchFamily="34" charset="0"/>
                <a:cs typeface="Arial" panose="020B0604020202020204" pitchFamily="34" charset="0"/>
              </a:rPr>
              <a:t> is an abbreviation for "mutual exclusion".</a:t>
            </a:r>
          </a:p>
          <a:p>
            <a:pPr lvl="0" eaLnBrk="0" fontAlgn="base" hangingPunct="0">
              <a:spcBef>
                <a:spcPct val="0"/>
              </a:spcBef>
              <a:spcAft>
                <a:spcPct val="0"/>
              </a:spcAft>
              <a:buClrTx/>
              <a:buFontTx/>
              <a:buChar char="•"/>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Mutex</a:t>
            </a:r>
            <a:r>
              <a:rPr lang="en-US" dirty="0">
                <a:latin typeface="Arial" panose="020B0604020202020204" pitchFamily="34" charset="0"/>
                <a:cs typeface="Arial" panose="020B0604020202020204" pitchFamily="34" charset="0"/>
              </a:rPr>
              <a:t> variables are one of the primary means of implementing thread synchronization </a:t>
            </a:r>
          </a:p>
          <a:p>
            <a:pPr lvl="0" eaLnBrk="0" fontAlgn="base" hangingPunct="0">
              <a:spcBef>
                <a:spcPct val="0"/>
              </a:spcBef>
              <a:spcAft>
                <a:spcPct val="0"/>
              </a:spcAft>
              <a:buClrTx/>
            </a:pPr>
            <a:r>
              <a:rPr lang="en-US" dirty="0" smtClean="0">
                <a:latin typeface="Arial" panose="020B0604020202020204" pitchFamily="34" charset="0"/>
                <a:cs typeface="Arial" panose="020B0604020202020204" pitchFamily="34" charset="0"/>
              </a:rPr>
              <a:t>   and </a:t>
            </a:r>
            <a:r>
              <a:rPr lang="en-US" dirty="0">
                <a:latin typeface="Arial" panose="020B0604020202020204" pitchFamily="34" charset="0"/>
                <a:cs typeface="Arial" panose="020B0604020202020204" pitchFamily="34" charset="0"/>
              </a:rPr>
              <a:t>for protecting shared data when multiple writes occur.</a:t>
            </a:r>
          </a:p>
          <a:p>
            <a:pPr lvl="0" eaLnBrk="0" fontAlgn="base" hangingPunct="0">
              <a:spcBef>
                <a:spcPct val="0"/>
              </a:spcBef>
              <a:spcAft>
                <a:spcPct val="0"/>
              </a:spcAft>
              <a:buClrTx/>
              <a:buFontTx/>
              <a:buChar char="•"/>
            </a:pPr>
            <a:r>
              <a:rPr lang="en-US" dirty="0">
                <a:latin typeface="Arial" panose="020B0604020202020204" pitchFamily="34" charset="0"/>
                <a:cs typeface="Arial" panose="020B0604020202020204" pitchFamily="34" charset="0"/>
              </a:rPr>
              <a:t>A </a:t>
            </a:r>
            <a:r>
              <a:rPr lang="en-US" dirty="0" err="1">
                <a:latin typeface="Arial" panose="020B0604020202020204" pitchFamily="34" charset="0"/>
                <a:cs typeface="Arial" panose="020B0604020202020204" pitchFamily="34" charset="0"/>
              </a:rPr>
              <a:t>mutex</a:t>
            </a:r>
            <a:r>
              <a:rPr lang="en-US" dirty="0">
                <a:latin typeface="Arial" panose="020B0604020202020204" pitchFamily="34" charset="0"/>
                <a:cs typeface="Arial" panose="020B0604020202020204" pitchFamily="34" charset="0"/>
              </a:rPr>
              <a:t> variable acts like a "lock" protecting access to a shared data resource.</a:t>
            </a:r>
          </a:p>
          <a:p>
            <a:pPr lvl="0" eaLnBrk="0" fontAlgn="base" hangingPunct="0">
              <a:spcBef>
                <a:spcPct val="0"/>
              </a:spcBef>
              <a:spcAft>
                <a:spcPct val="0"/>
              </a:spcAft>
              <a:buClrTx/>
              <a:buFontTx/>
              <a:buChar char="•"/>
            </a:pPr>
            <a:r>
              <a:rPr lang="en-US" dirty="0">
                <a:latin typeface="Arial" panose="020B0604020202020204" pitchFamily="34" charset="0"/>
                <a:cs typeface="Arial" panose="020B0604020202020204" pitchFamily="34" charset="0"/>
              </a:rPr>
              <a:t> The basic concept of a </a:t>
            </a:r>
            <a:r>
              <a:rPr lang="en-US" dirty="0" err="1">
                <a:latin typeface="Arial" panose="020B0604020202020204" pitchFamily="34" charset="0"/>
                <a:cs typeface="Arial" panose="020B0604020202020204" pitchFamily="34" charset="0"/>
              </a:rPr>
              <a:t>mutex</a:t>
            </a:r>
            <a:r>
              <a:rPr lang="en-US" dirty="0">
                <a:latin typeface="Arial" panose="020B0604020202020204" pitchFamily="34" charset="0"/>
                <a:cs typeface="Arial" panose="020B0604020202020204" pitchFamily="34" charset="0"/>
              </a:rPr>
              <a:t> as used in </a:t>
            </a:r>
            <a:r>
              <a:rPr lang="en-US" dirty="0" err="1">
                <a:latin typeface="Arial" panose="020B0604020202020204" pitchFamily="34" charset="0"/>
                <a:cs typeface="Arial" panose="020B0604020202020204" pitchFamily="34" charset="0"/>
              </a:rPr>
              <a:t>Pthreads</a:t>
            </a:r>
            <a:r>
              <a:rPr lang="en-US" dirty="0">
                <a:latin typeface="Arial" panose="020B0604020202020204" pitchFamily="34" charset="0"/>
                <a:cs typeface="Arial" panose="020B0604020202020204" pitchFamily="34" charset="0"/>
              </a:rPr>
              <a:t> is that only one thread can lock (or own) a </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mutex</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variable</a:t>
            </a:r>
          </a:p>
          <a:p>
            <a:pPr lvl="0" eaLnBrk="0" fontAlgn="base" hangingPunct="0">
              <a:spcBef>
                <a:spcPct val="0"/>
              </a:spcBef>
              <a:spcAft>
                <a:spcPct val="0"/>
              </a:spcAft>
              <a:buClrTx/>
              <a:buFontTx/>
              <a:buChar char="•"/>
            </a:pPr>
            <a:r>
              <a:rPr lang="en-US" dirty="0">
                <a:latin typeface="Arial" panose="020B0604020202020204" pitchFamily="34" charset="0"/>
                <a:cs typeface="Arial" panose="020B0604020202020204" pitchFamily="34" charset="0"/>
              </a:rPr>
              <a:t> at any given time. Thus, even if several threads try to lock a </a:t>
            </a:r>
            <a:r>
              <a:rPr lang="en-US" dirty="0" err="1">
                <a:latin typeface="Arial" panose="020B0604020202020204" pitchFamily="34" charset="0"/>
                <a:cs typeface="Arial" panose="020B0604020202020204" pitchFamily="34" charset="0"/>
              </a:rPr>
              <a:t>mutex</a:t>
            </a:r>
            <a:r>
              <a:rPr lang="en-US" dirty="0">
                <a:latin typeface="Arial" panose="020B0604020202020204" pitchFamily="34" charset="0"/>
                <a:cs typeface="Arial" panose="020B0604020202020204" pitchFamily="34" charset="0"/>
              </a:rPr>
              <a:t> only one thread will be successful. </a:t>
            </a:r>
          </a:p>
          <a:p>
            <a:pPr lvl="0" eaLnBrk="0" fontAlgn="base" hangingPunct="0">
              <a:spcBef>
                <a:spcPct val="0"/>
              </a:spcBef>
              <a:spcAft>
                <a:spcPct val="0"/>
              </a:spcAft>
              <a:buClrTx/>
              <a:buFontTx/>
              <a:buChar char="•"/>
            </a:pPr>
            <a:r>
              <a:rPr lang="en-US" dirty="0">
                <a:latin typeface="Arial" panose="020B0604020202020204" pitchFamily="34" charset="0"/>
                <a:cs typeface="Arial" panose="020B0604020202020204" pitchFamily="34" charset="0"/>
              </a:rPr>
              <a:t>No other thread can own that </a:t>
            </a:r>
            <a:r>
              <a:rPr lang="en-US" dirty="0" err="1">
                <a:latin typeface="Arial" panose="020B0604020202020204" pitchFamily="34" charset="0"/>
                <a:cs typeface="Arial" panose="020B0604020202020204" pitchFamily="34" charset="0"/>
              </a:rPr>
              <a:t>mutex</a:t>
            </a:r>
            <a:r>
              <a:rPr lang="en-US" dirty="0">
                <a:latin typeface="Arial" panose="020B0604020202020204" pitchFamily="34" charset="0"/>
                <a:cs typeface="Arial" panose="020B0604020202020204" pitchFamily="34" charset="0"/>
              </a:rPr>
              <a:t> until the owning thread unlocks that </a:t>
            </a:r>
            <a:r>
              <a:rPr lang="en-US" dirty="0" err="1">
                <a:latin typeface="Arial" panose="020B0604020202020204" pitchFamily="34" charset="0"/>
                <a:cs typeface="Arial" panose="020B0604020202020204" pitchFamily="34" charset="0"/>
              </a:rPr>
              <a:t>mutex</a:t>
            </a:r>
            <a:r>
              <a:rPr lang="en-US" dirty="0">
                <a:latin typeface="Arial" panose="020B0604020202020204" pitchFamily="34" charset="0"/>
                <a:cs typeface="Arial" panose="020B0604020202020204" pitchFamily="34" charset="0"/>
              </a:rPr>
              <a:t>.</a:t>
            </a:r>
          </a:p>
          <a:p>
            <a:pPr lvl="0" eaLnBrk="0" fontAlgn="base" hangingPunct="0">
              <a:spcBef>
                <a:spcPct val="0"/>
              </a:spcBef>
              <a:spcAft>
                <a:spcPct val="0"/>
              </a:spcAft>
              <a:buClrTx/>
              <a:buFontTx/>
              <a:buChar char="•"/>
            </a:pPr>
            <a:r>
              <a:rPr lang="en-US" dirty="0">
                <a:latin typeface="Arial" panose="020B0604020202020204" pitchFamily="34" charset="0"/>
                <a:cs typeface="Arial" panose="020B0604020202020204" pitchFamily="34" charset="0"/>
              </a:rPr>
              <a:t> Threads must "take turns" accessing protected data.</a:t>
            </a:r>
          </a:p>
          <a:p>
            <a:pPr lvl="0" eaLnBrk="0" fontAlgn="base" hangingPunct="0">
              <a:spcBef>
                <a:spcPct val="0"/>
              </a:spcBef>
              <a:spcAft>
                <a:spcPct val="0"/>
              </a:spcAft>
              <a:buClrTx/>
              <a:buFontTx/>
              <a:buChar char="•"/>
            </a:pPr>
            <a:r>
              <a:rPr lang="en-US" dirty="0" err="1">
                <a:latin typeface="Arial" panose="020B0604020202020204" pitchFamily="34" charset="0"/>
                <a:cs typeface="Arial" panose="020B0604020202020204" pitchFamily="34" charset="0"/>
              </a:rPr>
              <a:t>Mutexes</a:t>
            </a:r>
            <a:r>
              <a:rPr lang="en-US" dirty="0">
                <a:latin typeface="Arial" panose="020B0604020202020204" pitchFamily="34" charset="0"/>
                <a:cs typeface="Arial" panose="020B0604020202020204" pitchFamily="34" charset="0"/>
              </a:rPr>
              <a:t> can be used to prevent "race" conditions. </a:t>
            </a:r>
          </a:p>
          <a:p>
            <a:pPr lvl="0" eaLnBrk="0" fontAlgn="base" hangingPunct="0">
              <a:spcBef>
                <a:spcPct val="0"/>
              </a:spcBef>
              <a:spcAft>
                <a:spcPct val="0"/>
              </a:spcAft>
              <a:buClrTx/>
              <a:buFontTx/>
              <a:buChar char="•"/>
            </a:pPr>
            <a:r>
              <a:rPr lang="en-US" dirty="0">
                <a:latin typeface="Arial" panose="020B0604020202020204" pitchFamily="34" charset="0"/>
                <a:cs typeface="Arial" panose="020B0604020202020204" pitchFamily="34" charset="0"/>
              </a:rPr>
              <a:t>An example of a race condition involving a bank transaction is shown below:</a:t>
            </a:r>
          </a:p>
          <a:p>
            <a:pPr lvl="0" eaLnBrk="0" fontAlgn="base" hangingPunct="0">
              <a:spcBef>
                <a:spcPct val="0"/>
              </a:spcBef>
              <a:spcAft>
                <a:spcPct val="0"/>
              </a:spcAft>
              <a:buClrTx/>
            </a:pPr>
            <a:endParaRPr lang="en-US" dirty="0">
              <a:solidFill>
                <a:schemeClr val="tx1"/>
              </a:solidFill>
              <a:latin typeface="Arial" panose="020B0604020202020204" pitchFamily="34" charset="0"/>
            </a:endParaRPr>
          </a:p>
        </p:txBody>
      </p:sp>
    </p:spTree>
    <p:extLst>
      <p:ext uri="{BB962C8B-B14F-4D97-AF65-F5344CB8AC3E}">
        <p14:creationId xmlns:p14="http://schemas.microsoft.com/office/powerpoint/2010/main" val="837173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Mutex</a:t>
            </a:r>
            <a:r>
              <a:rPr lang="en-US" dirty="0" smtClean="0"/>
              <a:t> </a:t>
            </a:r>
            <a:r>
              <a:rPr lang="en-US" dirty="0" err="1" smtClean="0"/>
              <a:t>Cont</a:t>
            </a:r>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11584055"/>
              </p:ext>
            </p:extLst>
          </p:nvPr>
        </p:nvGraphicFramePr>
        <p:xfrm>
          <a:off x="737235" y="1780540"/>
          <a:ext cx="7669530" cy="2160270"/>
        </p:xfrm>
        <a:graphic>
          <a:graphicData uri="http://schemas.openxmlformats.org/drawingml/2006/table">
            <a:tbl>
              <a:tblPr/>
              <a:tblGrid>
                <a:gridCol w="2556510"/>
                <a:gridCol w="2556510"/>
                <a:gridCol w="2556510"/>
              </a:tblGrid>
              <a:tr h="0">
                <a:tc>
                  <a:txBody>
                    <a:bodyPr/>
                    <a:lstStyle/>
                    <a:p>
                      <a:pPr algn="ctr"/>
                      <a:r>
                        <a:rPr lang="en-US" dirty="0">
                          <a:effectLst/>
                          <a:latin typeface="Arial" panose="020B0604020202020204" pitchFamily="34" charset="0"/>
                        </a:rPr>
                        <a:t>Thread 1</a:t>
                      </a:r>
                    </a:p>
                  </a:txBody>
                  <a:tcPr marL="47625" marR="47625" marT="47625" marB="47625" anchor="ctr">
                    <a:lnL>
                      <a:noFill/>
                    </a:lnL>
                    <a:lnR>
                      <a:noFill/>
                    </a:lnR>
                    <a:lnT>
                      <a:noFill/>
                    </a:lnT>
                    <a:lnB>
                      <a:noFill/>
                    </a:lnB>
                    <a:solidFill>
                      <a:srgbClr val="98ABCE"/>
                    </a:solidFill>
                  </a:tcPr>
                </a:tc>
                <a:tc>
                  <a:txBody>
                    <a:bodyPr/>
                    <a:lstStyle/>
                    <a:p>
                      <a:pPr algn="ctr"/>
                      <a:r>
                        <a:rPr lang="en-US">
                          <a:effectLst/>
                          <a:latin typeface="Arial" panose="020B0604020202020204" pitchFamily="34" charset="0"/>
                        </a:rPr>
                        <a:t>Thread 2</a:t>
                      </a:r>
                    </a:p>
                  </a:txBody>
                  <a:tcPr marL="47625" marR="47625" marT="47625" marB="47625" anchor="ctr">
                    <a:lnL>
                      <a:noFill/>
                    </a:lnL>
                    <a:lnR>
                      <a:noFill/>
                    </a:lnR>
                    <a:lnT>
                      <a:noFill/>
                    </a:lnT>
                    <a:lnB>
                      <a:noFill/>
                    </a:lnB>
                    <a:solidFill>
                      <a:srgbClr val="98ABCE"/>
                    </a:solidFill>
                  </a:tcPr>
                </a:tc>
                <a:tc>
                  <a:txBody>
                    <a:bodyPr/>
                    <a:lstStyle/>
                    <a:p>
                      <a:pPr algn="ctr"/>
                      <a:r>
                        <a:rPr lang="en-US">
                          <a:effectLst/>
                          <a:latin typeface="Arial" panose="020B0604020202020204" pitchFamily="34" charset="0"/>
                        </a:rPr>
                        <a:t>Balance</a:t>
                      </a:r>
                    </a:p>
                  </a:txBody>
                  <a:tcPr marL="47625" marR="47625" marT="47625" marB="47625" anchor="ctr">
                    <a:lnL>
                      <a:noFill/>
                    </a:lnL>
                    <a:lnR>
                      <a:noFill/>
                    </a:lnR>
                    <a:lnT>
                      <a:noFill/>
                    </a:lnT>
                    <a:lnB>
                      <a:noFill/>
                    </a:lnB>
                    <a:solidFill>
                      <a:srgbClr val="98ABCE"/>
                    </a:solidFill>
                  </a:tcPr>
                </a:tc>
              </a:tr>
              <a:tr h="0">
                <a:tc>
                  <a:txBody>
                    <a:bodyPr/>
                    <a:lstStyle/>
                    <a:p>
                      <a:r>
                        <a:rPr lang="en-US" b="1"/>
                        <a:t>Read balance: $1000</a:t>
                      </a:r>
                      <a:endParaRPr lang="en-US"/>
                    </a:p>
                  </a:txBody>
                  <a:tcPr marL="47625" marR="47625" marT="47625" marB="47625" anchor="ctr">
                    <a:lnL>
                      <a:noFill/>
                    </a:lnL>
                    <a:lnR>
                      <a:noFill/>
                    </a:lnR>
                    <a:lnT>
                      <a:noFill/>
                    </a:lnT>
                    <a:lnB>
                      <a:noFill/>
                    </a:lnB>
                    <a:solidFill>
                      <a:srgbClr val="DDABCB"/>
                    </a:solidFill>
                  </a:tcPr>
                </a:tc>
                <a:tc>
                  <a:txBody>
                    <a:bodyPr/>
                    <a:lstStyle/>
                    <a:p>
                      <a:r>
                        <a:rPr lang="en-US"/>
                        <a:t> </a:t>
                      </a:r>
                    </a:p>
                  </a:txBody>
                  <a:tcPr marL="47625" marR="47625" marT="47625" marB="47625" anchor="ctr">
                    <a:lnL>
                      <a:noFill/>
                    </a:lnL>
                    <a:lnR>
                      <a:noFill/>
                    </a:lnR>
                    <a:lnT>
                      <a:noFill/>
                    </a:lnT>
                    <a:lnB>
                      <a:noFill/>
                    </a:lnB>
                  </a:tcPr>
                </a:tc>
                <a:tc>
                  <a:txBody>
                    <a:bodyPr/>
                    <a:lstStyle/>
                    <a:p>
                      <a:r>
                        <a:rPr lang="en-US" b="1" dirty="0" smtClean="0"/>
                        <a:t>            $</a:t>
                      </a:r>
                      <a:r>
                        <a:rPr lang="en-US" b="1" dirty="0"/>
                        <a:t>1000</a:t>
                      </a:r>
                      <a:endParaRPr lang="en-US" dirty="0"/>
                    </a:p>
                  </a:txBody>
                  <a:tcPr marL="47625" marR="47625" marT="47625" marB="47625" anchor="ctr">
                    <a:lnL>
                      <a:noFill/>
                    </a:lnL>
                    <a:lnR>
                      <a:noFill/>
                    </a:lnR>
                    <a:lnT>
                      <a:noFill/>
                    </a:lnT>
                    <a:lnB>
                      <a:noFill/>
                    </a:lnB>
                  </a:tcPr>
                </a:tc>
              </a:tr>
              <a:tr h="0">
                <a:tc>
                  <a:txBody>
                    <a:bodyPr/>
                    <a:lstStyle/>
                    <a:p>
                      <a:r>
                        <a:rPr lang="en-US" dirty="0"/>
                        <a:t> </a:t>
                      </a:r>
                    </a:p>
                  </a:txBody>
                  <a:tcPr marL="47625" marR="47625" marT="47625" marB="47625" anchor="ctr">
                    <a:lnL>
                      <a:noFill/>
                    </a:lnL>
                    <a:lnR>
                      <a:noFill/>
                    </a:lnR>
                    <a:lnT>
                      <a:noFill/>
                    </a:lnT>
                    <a:lnB>
                      <a:noFill/>
                    </a:lnB>
                  </a:tcPr>
                </a:tc>
                <a:tc>
                  <a:txBody>
                    <a:bodyPr/>
                    <a:lstStyle/>
                    <a:p>
                      <a:r>
                        <a:rPr lang="en-US" b="1"/>
                        <a:t>Read balance: $1000</a:t>
                      </a:r>
                      <a:endParaRPr lang="en-US"/>
                    </a:p>
                  </a:txBody>
                  <a:tcPr marL="47625" marR="47625" marT="47625" marB="47625" anchor="ctr">
                    <a:lnL>
                      <a:noFill/>
                    </a:lnL>
                    <a:lnR>
                      <a:noFill/>
                    </a:lnR>
                    <a:lnT>
                      <a:noFill/>
                    </a:lnT>
                    <a:lnB>
                      <a:noFill/>
                    </a:lnB>
                    <a:solidFill>
                      <a:srgbClr val="DDABCB"/>
                    </a:solidFill>
                  </a:tcPr>
                </a:tc>
                <a:tc>
                  <a:txBody>
                    <a:bodyPr/>
                    <a:lstStyle/>
                    <a:p>
                      <a:r>
                        <a:rPr lang="en-US" b="1" dirty="0" smtClean="0"/>
                        <a:t>            $</a:t>
                      </a:r>
                      <a:r>
                        <a:rPr lang="en-US" b="1" dirty="0"/>
                        <a:t>1000</a:t>
                      </a:r>
                      <a:endParaRPr lang="en-US" dirty="0"/>
                    </a:p>
                  </a:txBody>
                  <a:tcPr marL="47625" marR="47625" marT="47625" marB="47625" anchor="ctr">
                    <a:lnL>
                      <a:noFill/>
                    </a:lnL>
                    <a:lnR>
                      <a:noFill/>
                    </a:lnR>
                    <a:lnT>
                      <a:noFill/>
                    </a:lnT>
                    <a:lnB>
                      <a:noFill/>
                    </a:lnB>
                  </a:tcPr>
                </a:tc>
              </a:tr>
              <a:tr h="0">
                <a:tc>
                  <a:txBody>
                    <a:bodyPr/>
                    <a:lstStyle/>
                    <a:p>
                      <a:r>
                        <a:rPr lang="en-US" dirty="0"/>
                        <a:t> </a:t>
                      </a:r>
                    </a:p>
                  </a:txBody>
                  <a:tcPr marL="47625" marR="47625" marT="47625" marB="47625" anchor="ctr">
                    <a:lnL>
                      <a:noFill/>
                    </a:lnL>
                    <a:lnR>
                      <a:noFill/>
                    </a:lnR>
                    <a:lnT>
                      <a:noFill/>
                    </a:lnT>
                    <a:lnB>
                      <a:noFill/>
                    </a:lnB>
                  </a:tcPr>
                </a:tc>
                <a:tc>
                  <a:txBody>
                    <a:bodyPr/>
                    <a:lstStyle/>
                    <a:p>
                      <a:r>
                        <a:rPr lang="en-US" b="1"/>
                        <a:t>Deposit $200</a:t>
                      </a:r>
                      <a:endParaRPr lang="en-US"/>
                    </a:p>
                  </a:txBody>
                  <a:tcPr marL="47625" marR="47625" marT="47625" marB="47625" anchor="ctr">
                    <a:lnL>
                      <a:noFill/>
                    </a:lnL>
                    <a:lnR>
                      <a:noFill/>
                    </a:lnR>
                    <a:lnT>
                      <a:noFill/>
                    </a:lnT>
                    <a:lnB>
                      <a:noFill/>
                    </a:lnB>
                    <a:solidFill>
                      <a:srgbClr val="EFD5A2"/>
                    </a:solidFill>
                  </a:tcPr>
                </a:tc>
                <a:tc>
                  <a:txBody>
                    <a:bodyPr/>
                    <a:lstStyle/>
                    <a:p>
                      <a:r>
                        <a:rPr lang="en-US" b="1" dirty="0" smtClean="0"/>
                        <a:t>            $</a:t>
                      </a:r>
                      <a:r>
                        <a:rPr lang="en-US" b="1" dirty="0"/>
                        <a:t>1000</a:t>
                      </a:r>
                      <a:endParaRPr lang="en-US" dirty="0"/>
                    </a:p>
                  </a:txBody>
                  <a:tcPr marL="47625" marR="47625" marT="47625" marB="47625" anchor="ctr">
                    <a:lnL>
                      <a:noFill/>
                    </a:lnL>
                    <a:lnR>
                      <a:noFill/>
                    </a:lnR>
                    <a:lnT>
                      <a:noFill/>
                    </a:lnT>
                    <a:lnB>
                      <a:noFill/>
                    </a:lnB>
                  </a:tcPr>
                </a:tc>
              </a:tr>
              <a:tr h="0">
                <a:tc>
                  <a:txBody>
                    <a:bodyPr/>
                    <a:lstStyle/>
                    <a:p>
                      <a:r>
                        <a:rPr lang="en-US" b="1"/>
                        <a:t>Deposit $200</a:t>
                      </a:r>
                      <a:endParaRPr lang="en-US"/>
                    </a:p>
                  </a:txBody>
                  <a:tcPr marL="47625" marR="47625" marT="47625" marB="47625" anchor="ctr">
                    <a:lnL>
                      <a:noFill/>
                    </a:lnL>
                    <a:lnR>
                      <a:noFill/>
                    </a:lnR>
                    <a:lnT>
                      <a:noFill/>
                    </a:lnT>
                    <a:lnB>
                      <a:noFill/>
                    </a:lnB>
                    <a:solidFill>
                      <a:srgbClr val="EFD5A2"/>
                    </a:solidFill>
                  </a:tcPr>
                </a:tc>
                <a:tc>
                  <a:txBody>
                    <a:bodyPr/>
                    <a:lstStyle/>
                    <a:p>
                      <a:r>
                        <a:rPr lang="en-US"/>
                        <a:t> </a:t>
                      </a:r>
                    </a:p>
                  </a:txBody>
                  <a:tcPr marL="47625" marR="47625" marT="47625" marB="47625" anchor="ctr">
                    <a:lnL>
                      <a:noFill/>
                    </a:lnL>
                    <a:lnR>
                      <a:noFill/>
                    </a:lnR>
                    <a:lnT>
                      <a:noFill/>
                    </a:lnT>
                    <a:lnB>
                      <a:noFill/>
                    </a:lnB>
                  </a:tcPr>
                </a:tc>
                <a:tc>
                  <a:txBody>
                    <a:bodyPr/>
                    <a:lstStyle/>
                    <a:p>
                      <a:r>
                        <a:rPr lang="en-US" b="1" dirty="0" smtClean="0"/>
                        <a:t>            $</a:t>
                      </a:r>
                      <a:r>
                        <a:rPr lang="en-US" b="1" dirty="0"/>
                        <a:t>1000</a:t>
                      </a:r>
                      <a:endParaRPr lang="en-US" dirty="0"/>
                    </a:p>
                  </a:txBody>
                  <a:tcPr marL="47625" marR="47625" marT="47625" marB="47625" anchor="ctr">
                    <a:lnL>
                      <a:noFill/>
                    </a:lnL>
                    <a:lnR>
                      <a:noFill/>
                    </a:lnR>
                    <a:lnT>
                      <a:noFill/>
                    </a:lnT>
                    <a:lnB>
                      <a:noFill/>
                    </a:lnB>
                  </a:tcPr>
                </a:tc>
              </a:tr>
              <a:tr h="0">
                <a:tc>
                  <a:txBody>
                    <a:bodyPr/>
                    <a:lstStyle/>
                    <a:p>
                      <a:r>
                        <a:rPr lang="en-US" b="1"/>
                        <a:t>Update balance $1000+$200</a:t>
                      </a:r>
                      <a:endParaRPr lang="en-US"/>
                    </a:p>
                  </a:txBody>
                  <a:tcPr marL="47625" marR="47625" marT="47625" marB="47625" anchor="ctr">
                    <a:lnL>
                      <a:noFill/>
                    </a:lnL>
                    <a:lnR>
                      <a:noFill/>
                    </a:lnR>
                    <a:lnT>
                      <a:noFill/>
                    </a:lnT>
                    <a:lnB>
                      <a:noFill/>
                    </a:lnB>
                    <a:solidFill>
                      <a:srgbClr val="B4EFA2"/>
                    </a:solidFill>
                  </a:tcPr>
                </a:tc>
                <a:tc>
                  <a:txBody>
                    <a:bodyPr/>
                    <a:lstStyle/>
                    <a:p>
                      <a:r>
                        <a:rPr lang="en-US"/>
                        <a:t> </a:t>
                      </a:r>
                    </a:p>
                  </a:txBody>
                  <a:tcPr marL="47625" marR="47625" marT="47625" marB="47625" anchor="ctr">
                    <a:lnL>
                      <a:noFill/>
                    </a:lnL>
                    <a:lnR>
                      <a:noFill/>
                    </a:lnR>
                    <a:lnT>
                      <a:noFill/>
                    </a:lnT>
                    <a:lnB>
                      <a:noFill/>
                    </a:lnB>
                  </a:tcPr>
                </a:tc>
                <a:tc>
                  <a:txBody>
                    <a:bodyPr/>
                    <a:lstStyle/>
                    <a:p>
                      <a:r>
                        <a:rPr lang="en-US" b="1" dirty="0" smtClean="0"/>
                        <a:t>            $</a:t>
                      </a:r>
                      <a:r>
                        <a:rPr lang="en-US" b="1" dirty="0"/>
                        <a:t>1200</a:t>
                      </a:r>
                      <a:endParaRPr lang="en-US" dirty="0"/>
                    </a:p>
                  </a:txBody>
                  <a:tcPr marL="47625" marR="47625" marT="47625" marB="47625" anchor="ctr">
                    <a:lnL>
                      <a:noFill/>
                    </a:lnL>
                    <a:lnR>
                      <a:noFill/>
                    </a:lnR>
                    <a:lnT>
                      <a:noFill/>
                    </a:lnT>
                    <a:lnB>
                      <a:noFill/>
                    </a:lnB>
                  </a:tcPr>
                </a:tc>
              </a:tr>
              <a:tr h="0">
                <a:tc>
                  <a:txBody>
                    <a:bodyPr/>
                    <a:lstStyle/>
                    <a:p>
                      <a:r>
                        <a:rPr lang="en-US"/>
                        <a:t> </a:t>
                      </a:r>
                    </a:p>
                  </a:txBody>
                  <a:tcPr marL="47625" marR="47625" marT="47625" marB="47625" anchor="ctr">
                    <a:lnL>
                      <a:noFill/>
                    </a:lnL>
                    <a:lnR>
                      <a:noFill/>
                    </a:lnR>
                    <a:lnT>
                      <a:noFill/>
                    </a:lnT>
                    <a:lnB>
                      <a:noFill/>
                    </a:lnB>
                  </a:tcPr>
                </a:tc>
                <a:tc>
                  <a:txBody>
                    <a:bodyPr/>
                    <a:lstStyle/>
                    <a:p>
                      <a:r>
                        <a:rPr lang="en-US" b="1"/>
                        <a:t>Update balance $1000+$200</a:t>
                      </a:r>
                      <a:endParaRPr lang="en-US"/>
                    </a:p>
                  </a:txBody>
                  <a:tcPr marL="47625" marR="47625" marT="47625" marB="47625" anchor="ctr">
                    <a:lnL>
                      <a:noFill/>
                    </a:lnL>
                    <a:lnR>
                      <a:noFill/>
                    </a:lnR>
                    <a:lnT>
                      <a:noFill/>
                    </a:lnT>
                    <a:lnB>
                      <a:noFill/>
                    </a:lnB>
                    <a:solidFill>
                      <a:srgbClr val="B4EFA2"/>
                    </a:solidFill>
                  </a:tcPr>
                </a:tc>
                <a:tc>
                  <a:txBody>
                    <a:bodyPr/>
                    <a:lstStyle/>
                    <a:p>
                      <a:r>
                        <a:rPr lang="en-US" b="1" dirty="0" smtClean="0"/>
                        <a:t>            $</a:t>
                      </a:r>
                      <a:r>
                        <a:rPr lang="en-US" b="1" dirty="0"/>
                        <a:t>1200</a:t>
                      </a:r>
                      <a:endParaRPr lang="en-US" dirty="0"/>
                    </a:p>
                  </a:txBody>
                  <a:tcPr marL="47625" marR="47625" marT="47625" marB="47625" anchor="ctr">
                    <a:lnL>
                      <a:noFill/>
                    </a:lnL>
                    <a:lnR>
                      <a:noFill/>
                    </a:lnR>
                    <a:lnT>
                      <a:noFill/>
                    </a:lnT>
                    <a:lnB>
                      <a:noFill/>
                    </a:lnB>
                  </a:tcPr>
                </a:tc>
              </a:tr>
            </a:tbl>
          </a:graphicData>
        </a:graphic>
      </p:graphicFrame>
      <p:sp>
        <p:nvSpPr>
          <p:cNvPr id="5" name="Rectangle 1"/>
          <p:cNvSpPr>
            <a:spLocks noChangeArrowheads="1"/>
          </p:cNvSpPr>
          <p:nvPr/>
        </p:nvSpPr>
        <p:spPr bwMode="auto">
          <a:xfrm>
            <a:off x="736600" y="17811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9157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Text Placeholder 2"/>
          <p:cNvSpPr>
            <a:spLocks noGrp="1"/>
          </p:cNvSpPr>
          <p:nvPr>
            <p:ph type="body" idx="1"/>
          </p:nvPr>
        </p:nvSpPr>
        <p:spPr/>
        <p:txBody>
          <a:bodyPr/>
          <a:lstStyle/>
          <a:p>
            <a:pPr algn="l" rtl="0"/>
            <a:r>
              <a:rPr lang="en-US" dirty="0" smtClean="0"/>
              <a:t>QT –Creator</a:t>
            </a:r>
          </a:p>
          <a:p>
            <a:pPr algn="l" rtl="0"/>
            <a:endParaRPr lang="en-US" dirty="0"/>
          </a:p>
          <a:p>
            <a:pPr algn="l" rtl="0"/>
            <a:r>
              <a:rPr lang="en-US" dirty="0" smtClean="0"/>
              <a:t>ROS virtual machine </a:t>
            </a:r>
          </a:p>
          <a:p>
            <a:pPr algn="l" rtl="0"/>
            <a:endParaRPr lang="en-US" dirty="0"/>
          </a:p>
          <a:p>
            <a:pPr algn="l" rtl="0"/>
            <a:r>
              <a:rPr lang="en-US" dirty="0" err="1" smtClean="0"/>
              <a:t>vmWare</a:t>
            </a:r>
            <a:endParaRPr lang="en-US" dirty="0"/>
          </a:p>
        </p:txBody>
      </p:sp>
    </p:spTree>
    <p:extLst>
      <p:ext uri="{BB962C8B-B14F-4D97-AF65-F5344CB8AC3E}">
        <p14:creationId xmlns:p14="http://schemas.microsoft.com/office/powerpoint/2010/main" val="3273753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a:spLocks noGrp="1"/>
          </p:cNvSpPr>
          <p:nvPr>
            <p:ph type="title"/>
          </p:nvPr>
        </p:nvSpPr>
        <p:spPr>
          <a:xfrm>
            <a:off x="457200" y="342900"/>
            <a:ext cx="8229600" cy="1028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Refrences</a:t>
            </a:r>
            <a:endParaRPr/>
          </a:p>
        </p:txBody>
      </p:sp>
      <p:sp>
        <p:nvSpPr>
          <p:cNvPr id="230" name="Google Shape;230;p36"/>
          <p:cNvSpPr txBox="1">
            <a:spLocks noGrp="1"/>
          </p:cNvSpPr>
          <p:nvPr>
            <p:ph type="body" idx="1"/>
          </p:nvPr>
        </p:nvSpPr>
        <p:spPr>
          <a:xfrm>
            <a:off x="457200" y="1485900"/>
            <a:ext cx="8229600" cy="29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 sz="1100" u="sng" dirty="0">
                <a:solidFill>
                  <a:schemeClr val="hlink"/>
                </a:solidFill>
                <a:hlinkClick r:id="rId3"/>
              </a:rPr>
              <a:t>https://</a:t>
            </a:r>
            <a:r>
              <a:rPr lang="en" sz="1100" u="sng" dirty="0" smtClean="0">
                <a:solidFill>
                  <a:schemeClr val="hlink"/>
                </a:solidFill>
                <a:hlinkClick r:id="rId3"/>
              </a:rPr>
              <a:t>www.cs.cmu.edu/afs/cs/academic/class/15492-f07/www/pthreads.html#BASICS</a:t>
            </a:r>
            <a:endParaRPr lang="en" sz="1100" u="sng" dirty="0" smtClean="0">
              <a:solidFill>
                <a:schemeClr val="hlink"/>
              </a:solidFill>
            </a:endParaRPr>
          </a:p>
          <a:p>
            <a:pPr marL="0" lvl="0" indent="0" algn="l" rtl="0">
              <a:buNone/>
            </a:pPr>
            <a:r>
              <a:rPr lang="en-US" sz="1100" dirty="0">
                <a:hlinkClick r:id="rId4"/>
              </a:rPr>
              <a:t>https://computing.llnl.gov/tutorials/pthreads/</a:t>
            </a:r>
            <a:endParaRPr lang="en" sz="1100" u="sng" dirty="0" smtClean="0">
              <a:solidFill>
                <a:schemeClr val="hlink"/>
              </a:solidFill>
            </a:endParaRPr>
          </a:p>
          <a:p>
            <a:pPr marL="0" lvl="0" indent="0" algn="l" rtl="0">
              <a:spcBef>
                <a:spcPts val="360"/>
              </a:spcBef>
              <a:spcAft>
                <a:spcPts val="0"/>
              </a:spcAft>
              <a:buNone/>
            </a:pPr>
            <a:endParaRPr lang="en" sz="1100" u="sng" dirty="0" smtClean="0">
              <a:solidFill>
                <a:schemeClr val="hlink"/>
              </a:solidFill>
            </a:endParaRPr>
          </a:p>
          <a:p>
            <a:pPr marL="0" lvl="0" indent="0" algn="l" rtl="0">
              <a:spcBef>
                <a:spcPts val="360"/>
              </a:spcBef>
              <a:spcAft>
                <a:spcPts val="0"/>
              </a:spcAft>
              <a:buNone/>
            </a:pPr>
            <a:endParaRPr lang="en" sz="1100" u="sng" dirty="0">
              <a:solidFill>
                <a:schemeClr val="hlink"/>
              </a:solidFill>
            </a:endParaRPr>
          </a:p>
          <a:p>
            <a:pPr marL="0" lvl="0" indent="0" algn="l" rtl="0">
              <a:spcBef>
                <a:spcPts val="36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457200" y="342900"/>
            <a:ext cx="8229600" cy="1028700"/>
          </a:xfrm>
          <a:prstGeom prst="rect">
            <a:avLst/>
          </a:prstGeom>
          <a:noFill/>
          <a:ln>
            <a:noFill/>
          </a:ln>
        </p:spPr>
        <p:txBody>
          <a:bodyPr spcFirstLastPara="1" wrap="square" lIns="91425" tIns="45700" rIns="91425" bIns="45700" anchor="ctr" anchorCtr="0">
            <a:noAutofit/>
          </a:bodyPr>
          <a:lstStyle/>
          <a:p>
            <a:pPr marL="0" lvl="0" indent="0" algn="l" rtl="1">
              <a:spcBef>
                <a:spcPts val="0"/>
              </a:spcBef>
              <a:spcAft>
                <a:spcPts val="0"/>
              </a:spcAft>
              <a:buNone/>
            </a:pPr>
            <a:r>
              <a:rPr lang="en"/>
              <a:t>Linux History</a:t>
            </a:r>
            <a:endParaRPr/>
          </a:p>
        </p:txBody>
      </p:sp>
      <p:sp>
        <p:nvSpPr>
          <p:cNvPr id="78" name="Google Shape;78;p17"/>
          <p:cNvSpPr/>
          <p:nvPr/>
        </p:nvSpPr>
        <p:spPr>
          <a:xfrm>
            <a:off x="251520" y="2895786"/>
            <a:ext cx="8640900" cy="992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000" dirty="0">
                <a:solidFill>
                  <a:srgbClr val="252525"/>
                </a:solidFill>
                <a:latin typeface="Arial"/>
                <a:ea typeface="Arial"/>
                <a:cs typeface="Arial"/>
                <a:sym typeface="Arial"/>
              </a:rPr>
              <a:t> the </a:t>
            </a:r>
            <a:r>
              <a:rPr lang="en" sz="2000" dirty="0">
                <a:solidFill>
                  <a:srgbClr val="0B0080"/>
                </a:solidFill>
                <a:latin typeface="Arial"/>
                <a:ea typeface="Arial"/>
                <a:cs typeface="Arial"/>
                <a:sym typeface="Arial"/>
              </a:rPr>
              <a:t>Unix</a:t>
            </a:r>
            <a:r>
              <a:rPr lang="en" sz="2000" dirty="0">
                <a:solidFill>
                  <a:srgbClr val="252525"/>
                </a:solidFill>
                <a:latin typeface="Arial"/>
                <a:ea typeface="Arial"/>
                <a:cs typeface="Arial"/>
                <a:sym typeface="Arial"/>
              </a:rPr>
              <a:t> operating system was conceived and implemented by </a:t>
            </a:r>
            <a:r>
              <a:rPr lang="en" sz="2000" dirty="0">
                <a:solidFill>
                  <a:srgbClr val="0B0080"/>
                </a:solidFill>
                <a:latin typeface="Arial"/>
                <a:ea typeface="Arial"/>
                <a:cs typeface="Arial"/>
                <a:sym typeface="Arial"/>
              </a:rPr>
              <a:t>Ken Thompson</a:t>
            </a:r>
            <a:r>
              <a:rPr lang="en" sz="2000" dirty="0">
                <a:solidFill>
                  <a:srgbClr val="252525"/>
                </a:solidFill>
                <a:latin typeface="Arial"/>
                <a:ea typeface="Arial"/>
                <a:cs typeface="Arial"/>
                <a:sym typeface="Arial"/>
              </a:rPr>
              <a:t> and Dennis</a:t>
            </a:r>
            <a:r>
              <a:rPr lang="en" sz="2000" dirty="0">
                <a:solidFill>
                  <a:srgbClr val="0B0080"/>
                </a:solidFill>
                <a:latin typeface="Arial"/>
                <a:ea typeface="Arial"/>
                <a:cs typeface="Arial"/>
                <a:sym typeface="Arial"/>
              </a:rPr>
              <a:t> Ritchie</a:t>
            </a:r>
            <a:r>
              <a:rPr lang="en" sz="2000" dirty="0">
                <a:solidFill>
                  <a:srgbClr val="252525"/>
                </a:solidFill>
                <a:latin typeface="Arial"/>
                <a:ea typeface="Arial"/>
                <a:cs typeface="Arial"/>
                <a:sym typeface="Arial"/>
              </a:rPr>
              <a:t> (both of </a:t>
            </a:r>
            <a:r>
              <a:rPr lang="en" sz="2000" dirty="0" smtClean="0">
                <a:solidFill>
                  <a:srgbClr val="0B0080"/>
                </a:solidFill>
                <a:latin typeface="Arial"/>
                <a:ea typeface="Arial"/>
                <a:cs typeface="Arial"/>
                <a:sym typeface="Arial"/>
              </a:rPr>
              <a:t>AT&amp;T</a:t>
            </a:r>
            <a:r>
              <a:rPr lang="en" sz="2000" u="sng" dirty="0" smtClean="0">
                <a:solidFill>
                  <a:schemeClr val="hlink"/>
                </a:solidFill>
                <a:latin typeface="Arial"/>
                <a:ea typeface="Arial"/>
                <a:cs typeface="Arial"/>
                <a:sym typeface="Arial"/>
                <a:hlinkClick r:id="rId3"/>
              </a:rPr>
              <a:t> </a:t>
            </a:r>
            <a:r>
              <a:rPr lang="en" sz="2000" dirty="0">
                <a:solidFill>
                  <a:srgbClr val="0B0080"/>
                </a:solidFill>
                <a:latin typeface="Arial"/>
                <a:ea typeface="Arial"/>
                <a:cs typeface="Arial"/>
                <a:sym typeface="Arial"/>
              </a:rPr>
              <a:t>Bell Laboratories</a:t>
            </a:r>
            <a:r>
              <a:rPr lang="en" sz="2000" dirty="0">
                <a:solidFill>
                  <a:srgbClr val="252525"/>
                </a:solidFill>
                <a:latin typeface="Arial"/>
                <a:ea typeface="Arial"/>
                <a:cs typeface="Arial"/>
                <a:sym typeface="Arial"/>
              </a:rPr>
              <a:t>) in 1969 and first released in 1970. Later they rewrote it in a new programming language </a:t>
            </a:r>
            <a:r>
              <a:rPr lang="en" sz="2000" dirty="0">
                <a:solidFill>
                  <a:srgbClr val="0B0080"/>
                </a:solidFill>
                <a:latin typeface="Arial"/>
                <a:ea typeface="Arial"/>
                <a:cs typeface="Arial"/>
                <a:sym typeface="Arial"/>
              </a:rPr>
              <a:t>C</a:t>
            </a:r>
            <a:r>
              <a:rPr lang="en" sz="2000" dirty="0">
                <a:solidFill>
                  <a:srgbClr val="252525"/>
                </a:solidFill>
                <a:latin typeface="Arial"/>
                <a:ea typeface="Arial"/>
                <a:cs typeface="Arial"/>
                <a:sym typeface="Arial"/>
              </a:rPr>
              <a:t>, to make it portable. </a:t>
            </a:r>
            <a:endParaRPr sz="2000" dirty="0">
              <a:solidFill>
                <a:schemeClr val="dk1"/>
              </a:solidFill>
              <a:latin typeface="Arial"/>
              <a:ea typeface="Arial"/>
              <a:cs typeface="Arial"/>
              <a:sym typeface="Arial"/>
            </a:endParaRPr>
          </a:p>
        </p:txBody>
      </p:sp>
      <p:pic>
        <p:nvPicPr>
          <p:cNvPr id="79" name="Google Shape;79;p17"/>
          <p:cNvPicPr preferRelativeResize="0"/>
          <p:nvPr/>
        </p:nvPicPr>
        <p:blipFill rotWithShape="1">
          <a:blip r:embed="rId4">
            <a:alphaModFix/>
          </a:blip>
          <a:srcRect/>
          <a:stretch/>
        </p:blipFill>
        <p:spPr>
          <a:xfrm>
            <a:off x="5436096" y="860104"/>
            <a:ext cx="1552400" cy="18007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pSp>
        <p:nvGrpSpPr>
          <p:cNvPr id="84" name="Google Shape;84;p18"/>
          <p:cNvGrpSpPr/>
          <p:nvPr/>
        </p:nvGrpSpPr>
        <p:grpSpPr>
          <a:xfrm>
            <a:off x="2500298" y="428610"/>
            <a:ext cx="4626600" cy="435150"/>
            <a:chOff x="0" y="0"/>
            <a:chExt cx="4626600" cy="580200"/>
          </a:xfrm>
        </p:grpSpPr>
        <p:sp>
          <p:nvSpPr>
            <p:cNvPr id="85" name="Google Shape;85;p18"/>
            <p:cNvSpPr/>
            <p:nvPr/>
          </p:nvSpPr>
          <p:spPr>
            <a:xfrm>
              <a:off x="0" y="0"/>
              <a:ext cx="4626600" cy="580200"/>
            </a:xfrm>
            <a:prstGeom prst="roundRect">
              <a:avLst>
                <a:gd name="adj" fmla="val 16667"/>
              </a:avLst>
            </a:prstGeom>
            <a:solidFill>
              <a:srgbClr val="9797F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8"/>
            <p:cNvSpPr txBox="1"/>
            <p:nvPr/>
          </p:nvSpPr>
          <p:spPr>
            <a:xfrm>
              <a:off x="28329" y="28329"/>
              <a:ext cx="4569900" cy="5238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 sz="2400" b="1">
                  <a:solidFill>
                    <a:schemeClr val="lt1"/>
                  </a:solidFill>
                  <a:latin typeface="Arial"/>
                  <a:ea typeface="Arial"/>
                  <a:cs typeface="Arial"/>
                  <a:sym typeface="Arial"/>
                </a:rPr>
                <a:t>Embedded Systems</a:t>
              </a:r>
              <a:endParaRPr sz="2400">
                <a:solidFill>
                  <a:schemeClr val="lt1"/>
                </a:solidFill>
                <a:latin typeface="Arial"/>
                <a:ea typeface="Arial"/>
                <a:cs typeface="Arial"/>
                <a:sym typeface="Arial"/>
              </a:endParaRPr>
            </a:p>
          </p:txBody>
        </p:sp>
      </p:grpSp>
      <p:sp>
        <p:nvSpPr>
          <p:cNvPr id="87" name="Google Shape;87;p18"/>
          <p:cNvSpPr txBox="1"/>
          <p:nvPr/>
        </p:nvSpPr>
        <p:spPr>
          <a:xfrm>
            <a:off x="611560" y="1553758"/>
            <a:ext cx="7889400" cy="1362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400">
                <a:solidFill>
                  <a:schemeClr val="dk1"/>
                </a:solidFill>
                <a:latin typeface="Arial"/>
                <a:ea typeface="Arial"/>
                <a:cs typeface="Arial"/>
                <a:sym typeface="Arial"/>
              </a:rPr>
              <a:t> All systems that contain one or more processor to do</a:t>
            </a:r>
            <a:endParaRPr/>
          </a:p>
          <a:p>
            <a:pPr marL="0" marR="0" lvl="0" indent="0" algn="l" rtl="0">
              <a:spcBef>
                <a:spcPts val="0"/>
              </a:spcBef>
              <a:spcAft>
                <a:spcPts val="0"/>
              </a:spcAft>
              <a:buNone/>
            </a:pPr>
            <a:r>
              <a:rPr lang="en" sz="2400">
                <a:solidFill>
                  <a:schemeClr val="dk1"/>
                </a:solidFill>
                <a:latin typeface="Arial"/>
                <a:ea typeface="Arial"/>
                <a:cs typeface="Arial"/>
                <a:sym typeface="Arial"/>
              </a:rPr>
              <a:t>specific functionalities and give responses upon receiving inputs.</a:t>
            </a:r>
            <a:endParaRPr sz="2400">
              <a:solidFill>
                <a:schemeClr val="dk1"/>
              </a:solidFill>
              <a:latin typeface="Arial"/>
              <a:ea typeface="Arial"/>
              <a:cs typeface="Arial"/>
              <a:sym typeface="Arial"/>
            </a:endParaRPr>
          </a:p>
          <a:p>
            <a:pPr marL="0" marR="0" lvl="0" indent="0" algn="l" rtl="0">
              <a:spcBef>
                <a:spcPts val="0"/>
              </a:spcBef>
              <a:spcAft>
                <a:spcPts val="0"/>
              </a:spcAft>
              <a:buNone/>
            </a:pPr>
            <a:r>
              <a:rPr lang="en" sz="2000">
                <a:solidFill>
                  <a:schemeClr val="dk1"/>
                </a:solidFill>
                <a:latin typeface="Arial"/>
                <a:ea typeface="Arial"/>
                <a:cs typeface="Arial"/>
                <a:sym typeface="Arial"/>
              </a:rPr>
              <a:t>This processor is not for general purposes like general</a:t>
            </a:r>
            <a:endParaRPr/>
          </a:p>
          <a:p>
            <a:pPr marL="0" marR="0" lvl="0" indent="0" algn="l" rtl="0">
              <a:spcBef>
                <a:spcPts val="0"/>
              </a:spcBef>
              <a:spcAft>
                <a:spcPts val="0"/>
              </a:spcAft>
              <a:buNone/>
            </a:pPr>
            <a:r>
              <a:rPr lang="en" sz="2000">
                <a:solidFill>
                  <a:schemeClr val="dk1"/>
                </a:solidFill>
                <a:latin typeface="Arial"/>
                <a:ea typeface="Arial"/>
                <a:cs typeface="Arial"/>
                <a:sym typeface="Arial"/>
              </a:rPr>
              <a:t>purpose Processor in PC’s and notebooks.</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457200" y="342900"/>
            <a:ext cx="8229600" cy="1028700"/>
          </a:xfrm>
          <a:prstGeom prst="rect">
            <a:avLst/>
          </a:prstGeom>
          <a:noFill/>
          <a:ln>
            <a:noFill/>
          </a:ln>
        </p:spPr>
        <p:txBody>
          <a:bodyPr spcFirstLastPara="1" wrap="square" lIns="91425" tIns="45700" rIns="91425" bIns="45700" anchor="ctr" anchorCtr="0">
            <a:noAutofit/>
          </a:bodyPr>
          <a:lstStyle/>
          <a:p>
            <a:pPr marL="0" lvl="0" indent="0" algn="l" rtl="1">
              <a:spcBef>
                <a:spcPts val="0"/>
              </a:spcBef>
              <a:spcAft>
                <a:spcPts val="0"/>
              </a:spcAft>
              <a:buNone/>
            </a:pPr>
            <a:r>
              <a:rPr lang="en"/>
              <a:t>Embedded Systems Cont’</a:t>
            </a:r>
            <a:endParaRPr/>
          </a:p>
        </p:txBody>
      </p:sp>
      <p:sp>
        <p:nvSpPr>
          <p:cNvPr id="93" name="Google Shape;93;p19"/>
          <p:cNvSpPr txBox="1">
            <a:spLocks noGrp="1"/>
          </p:cNvSpPr>
          <p:nvPr>
            <p:ph type="body" idx="1"/>
          </p:nvPr>
        </p:nvSpPr>
        <p:spPr>
          <a:xfrm>
            <a:off x="457200" y="1485900"/>
            <a:ext cx="8229600" cy="2914800"/>
          </a:xfrm>
          <a:prstGeom prst="rect">
            <a:avLst/>
          </a:prstGeom>
          <a:noFill/>
          <a:ln>
            <a:noFill/>
          </a:ln>
        </p:spPr>
        <p:txBody>
          <a:bodyPr spcFirstLastPara="1" wrap="square" lIns="91425" tIns="45700" rIns="91425" bIns="45700" anchor="t" anchorCtr="0">
            <a:noAutofit/>
          </a:bodyPr>
          <a:lstStyle/>
          <a:p>
            <a:pPr marL="0" lvl="0" indent="0" algn="l" rtl="1">
              <a:spcBef>
                <a:spcPts val="0"/>
              </a:spcBef>
              <a:spcAft>
                <a:spcPts val="0"/>
              </a:spcAft>
              <a:buSzPts val="2220"/>
              <a:buNone/>
            </a:pPr>
            <a:r>
              <a:rPr lang="en" sz="2960"/>
              <a:t>The word embedded reflects the fact that these</a:t>
            </a:r>
            <a:endParaRPr/>
          </a:p>
          <a:p>
            <a:pPr marL="0" lvl="0" indent="0" algn="l" rtl="1">
              <a:spcBef>
                <a:spcPts val="592"/>
              </a:spcBef>
              <a:spcAft>
                <a:spcPts val="0"/>
              </a:spcAft>
              <a:buSzPts val="2220"/>
              <a:buNone/>
            </a:pPr>
            <a:r>
              <a:rPr lang="en" sz="2960"/>
              <a:t>systems are usually an integral part of a larger system,</a:t>
            </a:r>
            <a:endParaRPr/>
          </a:p>
          <a:p>
            <a:pPr marL="0" lvl="0" indent="0" algn="l" rtl="1">
              <a:spcBef>
                <a:spcPts val="592"/>
              </a:spcBef>
              <a:spcAft>
                <a:spcPts val="0"/>
              </a:spcAft>
              <a:buSzPts val="2220"/>
              <a:buNone/>
            </a:pPr>
            <a:r>
              <a:rPr lang="en" sz="2960"/>
              <a:t>known as the Embedding System. Multiple embedded</a:t>
            </a:r>
            <a:endParaRPr/>
          </a:p>
          <a:p>
            <a:pPr marL="0" lvl="0" indent="0" algn="l" rtl="1">
              <a:spcBef>
                <a:spcPts val="592"/>
              </a:spcBef>
              <a:spcAft>
                <a:spcPts val="0"/>
              </a:spcAft>
              <a:buSzPts val="2220"/>
              <a:buNone/>
            </a:pPr>
            <a:r>
              <a:rPr lang="en" sz="2960"/>
              <a:t>systems can coexist in an embedding system.</a:t>
            </a:r>
            <a:endParaRPr sz="296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457200" y="342900"/>
            <a:ext cx="8229600" cy="1028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dirty="0"/>
              <a:t>Embedded </a:t>
            </a:r>
            <a:r>
              <a:rPr lang="en" dirty="0" smtClean="0"/>
              <a:t>Linux Applications</a:t>
            </a:r>
            <a:endParaRPr dirty="0"/>
          </a:p>
        </p:txBody>
      </p:sp>
      <p:sp>
        <p:nvSpPr>
          <p:cNvPr id="99" name="Google Shape;99;p20"/>
          <p:cNvSpPr txBox="1">
            <a:spLocks noGrp="1"/>
          </p:cNvSpPr>
          <p:nvPr>
            <p:ph type="body" idx="1"/>
          </p:nvPr>
        </p:nvSpPr>
        <p:spPr>
          <a:xfrm>
            <a:off x="457200" y="1485900"/>
            <a:ext cx="8229600" cy="2914800"/>
          </a:xfrm>
          <a:prstGeom prst="rect">
            <a:avLst/>
          </a:prstGeom>
        </p:spPr>
        <p:txBody>
          <a:bodyPr spcFirstLastPara="1" wrap="square" lIns="91425" tIns="45700" rIns="91425" bIns="45700" anchor="t" anchorCtr="0">
            <a:noAutofit/>
          </a:bodyPr>
          <a:lstStyle/>
          <a:p>
            <a:pPr marL="0" indent="0" algn="l" rtl="0">
              <a:buNone/>
            </a:pPr>
            <a:r>
              <a:rPr lang="en-US" dirty="0" smtClean="0"/>
              <a:t>Real time applications which needs a </a:t>
            </a:r>
            <a:r>
              <a:rPr lang="en-US" dirty="0"/>
              <a:t>Human Machine Interface</a:t>
            </a:r>
          </a:p>
          <a:p>
            <a:pPr marL="0" lvl="0" indent="0" algn="l" rtl="0">
              <a:spcBef>
                <a:spcPts val="360"/>
              </a:spcBef>
              <a:spcAft>
                <a:spcPts val="0"/>
              </a:spcAft>
              <a:buNone/>
            </a:pPr>
            <a:r>
              <a:rPr lang="en-US" dirty="0" smtClean="0"/>
              <a:t>Like Machines and User visualization in vehicles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grpSp>
        <p:nvGrpSpPr>
          <p:cNvPr id="104" name="Google Shape;104;p21"/>
          <p:cNvGrpSpPr/>
          <p:nvPr/>
        </p:nvGrpSpPr>
        <p:grpSpPr>
          <a:xfrm>
            <a:off x="2500298" y="459035"/>
            <a:ext cx="5456100" cy="438525"/>
            <a:chOff x="0" y="70"/>
            <a:chExt cx="5456100" cy="584700"/>
          </a:xfrm>
        </p:grpSpPr>
        <p:sp>
          <p:nvSpPr>
            <p:cNvPr id="105" name="Google Shape;105;p21"/>
            <p:cNvSpPr/>
            <p:nvPr/>
          </p:nvSpPr>
          <p:spPr>
            <a:xfrm>
              <a:off x="0" y="70"/>
              <a:ext cx="5456100" cy="584700"/>
            </a:xfrm>
            <a:prstGeom prst="roundRect">
              <a:avLst>
                <a:gd name="adj" fmla="val 16667"/>
              </a:avLst>
            </a:prstGeom>
            <a:solidFill>
              <a:srgbClr val="9797F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1"/>
            <p:cNvSpPr txBox="1"/>
            <p:nvPr/>
          </p:nvSpPr>
          <p:spPr>
            <a:xfrm>
              <a:off x="28539" y="28609"/>
              <a:ext cx="5399100" cy="527700"/>
            </a:xfrm>
            <a:prstGeom prst="rect">
              <a:avLst/>
            </a:prstGeom>
            <a:noFill/>
            <a:ln>
              <a:noFill/>
            </a:ln>
          </p:spPr>
          <p:txBody>
            <a:bodyPr spcFirstLastPara="1" wrap="square" lIns="182875" tIns="182875" rIns="182875" bIns="182875" anchor="ctr" anchorCtr="0">
              <a:noAutofit/>
            </a:bodyPr>
            <a:lstStyle/>
            <a:p>
              <a:pPr marL="0" marR="0" lvl="0" indent="0" algn="l" rtl="0">
                <a:lnSpc>
                  <a:spcPct val="90000"/>
                </a:lnSpc>
                <a:spcBef>
                  <a:spcPts val="0"/>
                </a:spcBef>
                <a:spcAft>
                  <a:spcPts val="0"/>
                </a:spcAft>
                <a:buNone/>
              </a:pPr>
              <a:r>
                <a:rPr lang="en" sz="4800">
                  <a:solidFill>
                    <a:schemeClr val="lt1"/>
                  </a:solidFill>
                  <a:latin typeface="Arial"/>
                  <a:ea typeface="Arial"/>
                  <a:cs typeface="Arial"/>
                  <a:sym typeface="Arial"/>
                </a:rPr>
                <a:t>Embedded Linux</a:t>
              </a:r>
              <a:endParaRPr sz="4800">
                <a:solidFill>
                  <a:schemeClr val="lt1"/>
                </a:solidFill>
                <a:latin typeface="Arial"/>
                <a:ea typeface="Arial"/>
                <a:cs typeface="Arial"/>
                <a:sym typeface="Arial"/>
              </a:endParaRPr>
            </a:p>
          </p:txBody>
        </p:sp>
      </p:grpSp>
      <p:sp>
        <p:nvSpPr>
          <p:cNvPr id="107" name="Google Shape;107;p21"/>
          <p:cNvSpPr txBox="1">
            <a:spLocks noGrp="1"/>
          </p:cNvSpPr>
          <p:nvPr>
            <p:ph type="ftr" idx="11"/>
          </p:nvPr>
        </p:nvSpPr>
        <p:spPr>
          <a:xfrm>
            <a:off x="2817978" y="5338948"/>
            <a:ext cx="2573100" cy="1821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n" sz="1200">
                <a:solidFill>
                  <a:srgbClr val="888888"/>
                </a:solidFill>
                <a:latin typeface="Arial Black"/>
                <a:ea typeface="Arial Black"/>
                <a:cs typeface="Arial Black"/>
                <a:sym typeface="Arial Black"/>
              </a:rPr>
              <a:t>www.embeddedFab.com</a:t>
            </a:r>
            <a:endParaRPr sz="1200">
              <a:solidFill>
                <a:srgbClr val="888888"/>
              </a:solidFill>
              <a:latin typeface="Arial Black"/>
              <a:ea typeface="Arial Black"/>
              <a:cs typeface="Arial Black"/>
              <a:sym typeface="Arial Black"/>
            </a:endParaRPr>
          </a:p>
        </p:txBody>
      </p:sp>
      <p:sp>
        <p:nvSpPr>
          <p:cNvPr id="108" name="Google Shape;108;p21"/>
          <p:cNvSpPr txBox="1"/>
          <p:nvPr/>
        </p:nvSpPr>
        <p:spPr>
          <a:xfrm>
            <a:off x="6162112" y="5338948"/>
            <a:ext cx="1896000" cy="1821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fld id="{00000000-1234-1234-1234-123412341234}" type="slidenum">
              <a:rPr lang="en" sz="1200">
                <a:solidFill>
                  <a:srgbClr val="888888"/>
                </a:solidFill>
                <a:latin typeface="Arial"/>
                <a:ea typeface="Arial"/>
                <a:cs typeface="Arial"/>
                <a:sym typeface="Arial"/>
              </a:rPr>
              <a:t>8</a:t>
            </a:fld>
            <a:endParaRPr sz="1200">
              <a:solidFill>
                <a:srgbClr val="888888"/>
              </a:solidFill>
              <a:latin typeface="Arial"/>
              <a:ea typeface="Arial"/>
              <a:cs typeface="Arial"/>
              <a:sym typeface="Arial"/>
            </a:endParaRPr>
          </a:p>
        </p:txBody>
      </p:sp>
      <p:sp>
        <p:nvSpPr>
          <p:cNvPr id="109" name="Google Shape;109;p21"/>
          <p:cNvSpPr txBox="1">
            <a:spLocks noGrp="1"/>
          </p:cNvSpPr>
          <p:nvPr>
            <p:ph type="title"/>
          </p:nvPr>
        </p:nvSpPr>
        <p:spPr>
          <a:xfrm>
            <a:off x="271699" y="1059582"/>
            <a:ext cx="7177500" cy="243000"/>
          </a:xfrm>
          <a:prstGeom prst="rect">
            <a:avLst/>
          </a:prstGeom>
          <a:noFill/>
          <a:ln>
            <a:noFill/>
          </a:ln>
        </p:spPr>
        <p:txBody>
          <a:bodyPr spcFirstLastPara="1" wrap="square" lIns="91425" tIns="45700" rIns="91425" bIns="45700" anchor="ctr" anchorCtr="0">
            <a:noAutofit/>
          </a:bodyPr>
          <a:lstStyle/>
          <a:p>
            <a:pPr marL="0" lvl="0" indent="0" algn="l" rtl="1">
              <a:spcBef>
                <a:spcPts val="0"/>
              </a:spcBef>
              <a:spcAft>
                <a:spcPts val="0"/>
              </a:spcAft>
              <a:buNone/>
            </a:pPr>
            <a:r>
              <a:rPr lang="en"/>
              <a:t>Real Time Systems  </a:t>
            </a:r>
            <a:endParaRPr/>
          </a:p>
        </p:txBody>
      </p:sp>
      <p:sp>
        <p:nvSpPr>
          <p:cNvPr id="110" name="Google Shape;110;p21"/>
          <p:cNvSpPr txBox="1">
            <a:spLocks noGrp="1"/>
          </p:cNvSpPr>
          <p:nvPr>
            <p:ph type="body" idx="1"/>
          </p:nvPr>
        </p:nvSpPr>
        <p:spPr>
          <a:xfrm>
            <a:off x="271710" y="1583449"/>
            <a:ext cx="7967700" cy="2354700"/>
          </a:xfrm>
          <a:prstGeom prst="rect">
            <a:avLst/>
          </a:prstGeom>
          <a:noFill/>
          <a:ln>
            <a:noFill/>
          </a:ln>
        </p:spPr>
        <p:txBody>
          <a:bodyPr spcFirstLastPara="1" wrap="square" lIns="91425" tIns="45700" rIns="91425" bIns="45700" anchor="t" anchorCtr="0">
            <a:noAutofit/>
          </a:bodyPr>
          <a:lstStyle/>
          <a:p>
            <a:pPr marL="0" lvl="0" indent="0" algn="l" rtl="1">
              <a:lnSpc>
                <a:spcPct val="90000"/>
              </a:lnSpc>
              <a:spcBef>
                <a:spcPts val="0"/>
              </a:spcBef>
              <a:spcAft>
                <a:spcPts val="0"/>
              </a:spcAft>
              <a:buNone/>
            </a:pPr>
            <a:r>
              <a:rPr lang="en" sz="2220"/>
              <a:t>Any computer system, embedded or otherwise, has timing requirements.</a:t>
            </a:r>
            <a:endParaRPr/>
          </a:p>
          <a:p>
            <a:pPr marL="0" lvl="0" indent="0" algn="l" rtl="1">
              <a:lnSpc>
                <a:spcPct val="90000"/>
              </a:lnSpc>
              <a:spcBef>
                <a:spcPts val="444"/>
              </a:spcBef>
              <a:spcAft>
                <a:spcPts val="0"/>
              </a:spcAft>
              <a:buNone/>
            </a:pPr>
            <a:endParaRPr sz="2220"/>
          </a:p>
          <a:p>
            <a:pPr marL="0" lvl="0" indent="0" algn="l" rtl="1">
              <a:lnSpc>
                <a:spcPct val="90000"/>
              </a:lnSpc>
              <a:spcBef>
                <a:spcPts val="444"/>
              </a:spcBef>
              <a:spcAft>
                <a:spcPts val="0"/>
              </a:spcAft>
              <a:buNone/>
            </a:pPr>
            <a:r>
              <a:rPr lang="en" sz="2220"/>
              <a:t>Any system which is required to perform its tasks within the time constraints of the system.</a:t>
            </a:r>
            <a:endParaRPr/>
          </a:p>
          <a:p>
            <a:pPr marL="0" lvl="0" indent="0" algn="l" rtl="1">
              <a:lnSpc>
                <a:spcPct val="90000"/>
              </a:lnSpc>
              <a:spcBef>
                <a:spcPts val="444"/>
              </a:spcBef>
              <a:spcAft>
                <a:spcPts val="0"/>
              </a:spcAft>
              <a:buNone/>
            </a:pPr>
            <a:endParaRPr sz="2220"/>
          </a:p>
          <a:p>
            <a:pPr marL="0" lvl="0" indent="0" algn="l" rtl="1">
              <a:lnSpc>
                <a:spcPct val="90000"/>
              </a:lnSpc>
              <a:spcBef>
                <a:spcPts val="444"/>
              </a:spcBef>
              <a:spcAft>
                <a:spcPts val="0"/>
              </a:spcAft>
              <a:buNone/>
            </a:pPr>
            <a:r>
              <a:rPr lang="en" sz="2220"/>
              <a:t>As system where the correctness of the output does not depend only on the calculations results, but it also depends on the time at which the output is produced.</a:t>
            </a:r>
            <a:endParaRPr/>
          </a:p>
          <a:p>
            <a:pPr marL="0" lvl="0" indent="0" algn="l" rtl="1">
              <a:lnSpc>
                <a:spcPct val="90000"/>
              </a:lnSpc>
              <a:spcBef>
                <a:spcPts val="407"/>
              </a:spcBef>
              <a:spcAft>
                <a:spcPts val="0"/>
              </a:spcAft>
              <a:buNone/>
            </a:pPr>
            <a:endParaRPr sz="2035"/>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pSp>
        <p:nvGrpSpPr>
          <p:cNvPr id="115" name="Google Shape;115;p22"/>
          <p:cNvGrpSpPr/>
          <p:nvPr/>
        </p:nvGrpSpPr>
        <p:grpSpPr>
          <a:xfrm>
            <a:off x="899592" y="428740"/>
            <a:ext cx="6768900" cy="438300"/>
            <a:chOff x="0" y="173"/>
            <a:chExt cx="6768900" cy="584400"/>
          </a:xfrm>
        </p:grpSpPr>
        <p:sp>
          <p:nvSpPr>
            <p:cNvPr id="116" name="Google Shape;116;p22"/>
            <p:cNvSpPr/>
            <p:nvPr/>
          </p:nvSpPr>
          <p:spPr>
            <a:xfrm>
              <a:off x="0" y="173"/>
              <a:ext cx="6768900" cy="584400"/>
            </a:xfrm>
            <a:prstGeom prst="roundRect">
              <a:avLst>
                <a:gd name="adj" fmla="val 16667"/>
              </a:avLst>
            </a:prstGeom>
            <a:solidFill>
              <a:srgbClr val="9797F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txBox="1"/>
            <p:nvPr/>
          </p:nvSpPr>
          <p:spPr>
            <a:xfrm>
              <a:off x="28529" y="28702"/>
              <a:ext cx="6711600" cy="527400"/>
            </a:xfrm>
            <a:prstGeom prst="rect">
              <a:avLst/>
            </a:prstGeom>
            <a:noFill/>
            <a:ln>
              <a:noFill/>
            </a:ln>
          </p:spPr>
          <p:txBody>
            <a:bodyPr spcFirstLastPara="1" wrap="square" lIns="121900" tIns="121900" rIns="121900" bIns="121900" anchor="ctr" anchorCtr="0">
              <a:noAutofit/>
            </a:bodyPr>
            <a:lstStyle/>
            <a:p>
              <a:pPr marL="0" marR="0" lvl="0" indent="0" algn="ctr" rtl="0">
                <a:lnSpc>
                  <a:spcPct val="90000"/>
                </a:lnSpc>
                <a:spcBef>
                  <a:spcPts val="0"/>
                </a:spcBef>
                <a:spcAft>
                  <a:spcPts val="0"/>
                </a:spcAft>
                <a:buNone/>
              </a:pPr>
              <a:r>
                <a:rPr lang="en" sz="3200">
                  <a:solidFill>
                    <a:schemeClr val="lt1"/>
                  </a:solidFill>
                  <a:latin typeface="Arial"/>
                  <a:ea typeface="Arial"/>
                  <a:cs typeface="Arial"/>
                  <a:sym typeface="Arial"/>
                </a:rPr>
                <a:t>Real Time Systems Architecture </a:t>
              </a:r>
              <a:endParaRPr sz="3200">
                <a:solidFill>
                  <a:schemeClr val="lt1"/>
                </a:solidFill>
                <a:latin typeface="Arial"/>
                <a:ea typeface="Arial"/>
                <a:cs typeface="Arial"/>
                <a:sym typeface="Arial"/>
              </a:endParaRPr>
            </a:p>
          </p:txBody>
        </p:sp>
      </p:grpSp>
      <p:sp>
        <p:nvSpPr>
          <p:cNvPr id="118" name="Google Shape;118;p22"/>
          <p:cNvSpPr txBox="1"/>
          <p:nvPr/>
        </p:nvSpPr>
        <p:spPr>
          <a:xfrm>
            <a:off x="456481" y="1203247"/>
            <a:ext cx="8226600" cy="3393600"/>
          </a:xfrm>
          <a:prstGeom prst="rect">
            <a:avLst/>
          </a:prstGeom>
          <a:noFill/>
          <a:ln>
            <a:noFill/>
          </a:ln>
        </p:spPr>
        <p:txBody>
          <a:bodyPr spcFirstLastPara="1" wrap="square" lIns="91425" tIns="45700" rIns="91425" bIns="45700" anchor="t" anchorCtr="0">
            <a:noAutofit/>
          </a:bodyPr>
          <a:lstStyle/>
          <a:p>
            <a:pPr marL="391685" marR="0" lvl="0" indent="-290883" algn="l" rtl="1">
              <a:spcBef>
                <a:spcPts val="0"/>
              </a:spcBef>
              <a:spcAft>
                <a:spcPts val="0"/>
              </a:spcAft>
              <a:buClr>
                <a:schemeClr val="lt2"/>
              </a:buClr>
              <a:buSzPts val="990"/>
              <a:buFont typeface="Noto Sans Symbols"/>
              <a:buNone/>
            </a:pPr>
            <a:r>
              <a:rPr lang="en" sz="2200">
                <a:solidFill>
                  <a:schemeClr val="dk1"/>
                </a:solidFill>
                <a:latin typeface="Arial"/>
                <a:ea typeface="Arial"/>
                <a:cs typeface="Arial"/>
                <a:sym typeface="Arial"/>
              </a:rPr>
              <a:t>Layered Arch.</a:t>
            </a:r>
            <a:endParaRPr sz="2200">
              <a:solidFill>
                <a:schemeClr val="dk1"/>
              </a:solidFill>
              <a:latin typeface="Arial"/>
              <a:ea typeface="Arial"/>
              <a:cs typeface="Arial"/>
              <a:sym typeface="Arial"/>
            </a:endParaRPr>
          </a:p>
        </p:txBody>
      </p:sp>
      <p:sp>
        <p:nvSpPr>
          <p:cNvPr id="119" name="Google Shape;119;p22"/>
          <p:cNvSpPr/>
          <p:nvPr/>
        </p:nvSpPr>
        <p:spPr>
          <a:xfrm>
            <a:off x="2695680" y="3888408"/>
            <a:ext cx="3317700" cy="518400"/>
          </a:xfrm>
          <a:prstGeom prst="rect">
            <a:avLst/>
          </a:prstGeom>
          <a:gradFill>
            <a:gsLst>
              <a:gs pos="0">
                <a:srgbClr val="FFFFFF"/>
              </a:gs>
              <a:gs pos="100000">
                <a:srgbClr val="008000">
                  <a:alpha val="0"/>
                </a:srgbClr>
              </a:gs>
            </a:gsLst>
            <a:lin ang="5400012" scaled="0"/>
          </a:gradFill>
          <a:ln w="9525" cap="flat" cmpd="sng">
            <a:solidFill>
              <a:srgbClr val="000000"/>
            </a:solidFill>
            <a:prstDash val="solid"/>
            <a:miter lim="800000"/>
            <a:headEnd type="none" w="sm" len="sm"/>
            <a:tailEnd type="none" w="sm" len="sm"/>
          </a:ln>
          <a:effectLst>
            <a:outerShdw dist="152735" dir="2700000" algn="ctr" rotWithShape="0">
              <a:srgbClr val="808080"/>
            </a:outerShdw>
          </a:effectLst>
        </p:spPr>
        <p:txBody>
          <a:bodyPr spcFirstLastPara="1" wrap="square" lIns="81625" tIns="42450" rIns="81625" bIns="42450" anchor="ctr" anchorCtr="0">
            <a:noAutofit/>
          </a:bodyPr>
          <a:lstStyle/>
          <a:p>
            <a:pPr marL="0" marR="0" lvl="0" indent="0" algn="ctr" rtl="0">
              <a:spcBef>
                <a:spcPts val="0"/>
              </a:spcBef>
              <a:spcAft>
                <a:spcPts val="0"/>
              </a:spcAft>
              <a:buNone/>
            </a:pPr>
            <a:r>
              <a:rPr lang="en" sz="2500">
                <a:solidFill>
                  <a:srgbClr val="000000"/>
                </a:solidFill>
                <a:latin typeface="Arial"/>
                <a:ea typeface="Arial"/>
                <a:cs typeface="Arial"/>
                <a:sym typeface="Arial"/>
              </a:rPr>
              <a:t>Hardware</a:t>
            </a:r>
            <a:endParaRPr/>
          </a:p>
        </p:txBody>
      </p:sp>
      <p:sp>
        <p:nvSpPr>
          <p:cNvPr id="120" name="Google Shape;120;p22"/>
          <p:cNvSpPr/>
          <p:nvPr/>
        </p:nvSpPr>
        <p:spPr>
          <a:xfrm>
            <a:off x="2488320" y="2708276"/>
            <a:ext cx="3317700" cy="570300"/>
          </a:xfrm>
          <a:prstGeom prst="rect">
            <a:avLst/>
          </a:prstGeom>
          <a:gradFill>
            <a:gsLst>
              <a:gs pos="0">
                <a:srgbClr val="FFFFFF"/>
              </a:gs>
              <a:gs pos="100000">
                <a:srgbClr val="FF9900">
                  <a:alpha val="0"/>
                </a:srgbClr>
              </a:gs>
            </a:gsLst>
            <a:lin ang="5400012" scaled="0"/>
          </a:gradFill>
          <a:ln w="9525" cap="flat" cmpd="sng">
            <a:solidFill>
              <a:srgbClr val="000000"/>
            </a:solidFill>
            <a:prstDash val="solid"/>
            <a:miter lim="800000"/>
            <a:headEnd type="none" w="sm" len="sm"/>
            <a:tailEnd type="none" w="sm" len="sm"/>
          </a:ln>
          <a:effectLst>
            <a:outerShdw dist="152735" dir="2700000" algn="ctr" rotWithShape="0">
              <a:srgbClr val="808080"/>
            </a:outerShdw>
          </a:effectLst>
        </p:spPr>
        <p:txBody>
          <a:bodyPr spcFirstLastPara="1" wrap="square" lIns="81625" tIns="42450" rIns="81625" bIns="42450" anchor="ctr" anchorCtr="0">
            <a:noAutofit/>
          </a:bodyPr>
          <a:lstStyle/>
          <a:p>
            <a:pPr marL="0" marR="0" lvl="0" indent="0" algn="ctr" rtl="0">
              <a:spcBef>
                <a:spcPts val="0"/>
              </a:spcBef>
              <a:spcAft>
                <a:spcPts val="0"/>
              </a:spcAft>
              <a:buNone/>
            </a:pPr>
            <a:r>
              <a:rPr lang="en" sz="2500">
                <a:solidFill>
                  <a:srgbClr val="000000"/>
                </a:solidFill>
                <a:latin typeface="Arial"/>
                <a:ea typeface="Arial"/>
                <a:cs typeface="Arial"/>
                <a:sym typeface="Arial"/>
              </a:rPr>
              <a:t>OS</a:t>
            </a:r>
            <a:endParaRPr sz="2500">
              <a:solidFill>
                <a:srgbClr val="000000"/>
              </a:solidFill>
              <a:latin typeface="Arial"/>
              <a:ea typeface="Arial"/>
              <a:cs typeface="Arial"/>
              <a:sym typeface="Arial"/>
            </a:endParaRPr>
          </a:p>
        </p:txBody>
      </p:sp>
      <p:cxnSp>
        <p:nvCxnSpPr>
          <p:cNvPr id="121" name="Google Shape;121;p22"/>
          <p:cNvCxnSpPr/>
          <p:nvPr/>
        </p:nvCxnSpPr>
        <p:spPr>
          <a:xfrm>
            <a:off x="4147200" y="2177509"/>
            <a:ext cx="1500" cy="466500"/>
          </a:xfrm>
          <a:prstGeom prst="straightConnector1">
            <a:avLst/>
          </a:prstGeom>
          <a:noFill/>
          <a:ln w="9525" cap="flat" cmpd="sng">
            <a:solidFill>
              <a:srgbClr val="000000"/>
            </a:solidFill>
            <a:prstDash val="solid"/>
            <a:miter lim="800000"/>
            <a:headEnd type="triangle" w="med" len="med"/>
            <a:tailEnd type="triangle" w="med" len="med"/>
          </a:ln>
        </p:spPr>
      </p:cxnSp>
      <p:cxnSp>
        <p:nvCxnSpPr>
          <p:cNvPr id="122" name="Google Shape;122;p22"/>
          <p:cNvCxnSpPr/>
          <p:nvPr/>
        </p:nvCxnSpPr>
        <p:spPr>
          <a:xfrm>
            <a:off x="4147200" y="3421799"/>
            <a:ext cx="1500" cy="466500"/>
          </a:xfrm>
          <a:prstGeom prst="straightConnector1">
            <a:avLst/>
          </a:prstGeom>
          <a:noFill/>
          <a:ln w="9525" cap="flat" cmpd="sng">
            <a:solidFill>
              <a:srgbClr val="000000"/>
            </a:solidFill>
            <a:prstDash val="solid"/>
            <a:miter lim="800000"/>
            <a:headEnd type="triangle" w="med" len="med"/>
            <a:tailEnd type="triangle" w="med" len="med"/>
          </a:ln>
        </p:spPr>
      </p:cxnSp>
      <p:sp>
        <p:nvSpPr>
          <p:cNvPr id="123" name="Google Shape;123;p22"/>
          <p:cNvSpPr/>
          <p:nvPr/>
        </p:nvSpPr>
        <p:spPr>
          <a:xfrm>
            <a:off x="2590800" y="1543050"/>
            <a:ext cx="3317700" cy="570300"/>
          </a:xfrm>
          <a:prstGeom prst="rect">
            <a:avLst/>
          </a:prstGeom>
          <a:gradFill>
            <a:gsLst>
              <a:gs pos="0">
                <a:srgbClr val="FFFFFF"/>
              </a:gs>
              <a:gs pos="100000">
                <a:srgbClr val="FF9900">
                  <a:alpha val="0"/>
                </a:srgbClr>
              </a:gs>
            </a:gsLst>
            <a:lin ang="5400012" scaled="0"/>
          </a:gradFill>
          <a:ln w="9525" cap="flat" cmpd="sng">
            <a:solidFill>
              <a:srgbClr val="000000"/>
            </a:solidFill>
            <a:prstDash val="solid"/>
            <a:miter lim="800000"/>
            <a:headEnd type="none" w="sm" len="sm"/>
            <a:tailEnd type="none" w="sm" len="sm"/>
          </a:ln>
          <a:effectLst>
            <a:outerShdw dist="152735" dir="2700000" algn="ctr" rotWithShape="0">
              <a:srgbClr val="808080"/>
            </a:outerShdw>
          </a:effectLst>
        </p:spPr>
        <p:txBody>
          <a:bodyPr spcFirstLastPara="1" wrap="square" lIns="81625" tIns="42450" rIns="81625" bIns="42450" anchor="ctr" anchorCtr="0">
            <a:noAutofit/>
          </a:bodyPr>
          <a:lstStyle/>
          <a:p>
            <a:pPr marL="0" marR="0" lvl="0" indent="0" algn="ctr" rtl="0">
              <a:spcBef>
                <a:spcPts val="0"/>
              </a:spcBef>
              <a:spcAft>
                <a:spcPts val="0"/>
              </a:spcAft>
              <a:buNone/>
            </a:pPr>
            <a:r>
              <a:rPr lang="en" sz="2500">
                <a:solidFill>
                  <a:srgbClr val="000000"/>
                </a:solidFill>
                <a:latin typeface="Arial"/>
                <a:ea typeface="Arial"/>
                <a:cs typeface="Arial"/>
                <a:sym typeface="Arial"/>
              </a:rPr>
              <a:t>Application SW</a:t>
            </a:r>
            <a:endParaRPr sz="25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TotalTime>
  <Words>1472</Words>
  <Application>Microsoft Office PowerPoint</Application>
  <PresentationFormat>On-screen Show (16:9)</PresentationFormat>
  <Paragraphs>217</Paragraphs>
  <Slides>33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Arial Black</vt:lpstr>
      <vt:lpstr>courier</vt:lpstr>
      <vt:lpstr>Noto Sans Symbols</vt:lpstr>
      <vt:lpstr>Calibri</vt:lpstr>
      <vt:lpstr>Dancing Script</vt:lpstr>
      <vt:lpstr>Simple Light</vt:lpstr>
      <vt:lpstr>Embedded Linux</vt:lpstr>
      <vt:lpstr>PowerPoint Presentation</vt:lpstr>
      <vt:lpstr>Why do we need OS</vt:lpstr>
      <vt:lpstr>Linux History</vt:lpstr>
      <vt:lpstr>PowerPoint Presentation</vt:lpstr>
      <vt:lpstr>Embedded Systems Cont’</vt:lpstr>
      <vt:lpstr>Embedded Linux Applications</vt:lpstr>
      <vt:lpstr>Real Time Systems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Thread? </vt:lpstr>
      <vt:lpstr>How is this accomplished?</vt:lpstr>
      <vt:lpstr>How Thread works?</vt:lpstr>
      <vt:lpstr>Pthread memory management</vt:lpstr>
      <vt:lpstr>Shared Memory</vt:lpstr>
      <vt:lpstr>Why Pthreads?</vt:lpstr>
      <vt:lpstr>Thread Join</vt:lpstr>
      <vt:lpstr>Joinable or Not?</vt:lpstr>
      <vt:lpstr>Mutex</vt:lpstr>
      <vt:lpstr>Mutex Cont’</vt:lpstr>
      <vt:lpstr>Tools</vt:lpstr>
      <vt:lpstr>Refrences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Linux</dc:title>
  <dc:creator>Mohamed</dc:creator>
  <cp:lastModifiedBy>Mohamed</cp:lastModifiedBy>
  <cp:revision>27</cp:revision>
  <dcterms:modified xsi:type="dcterms:W3CDTF">2020-03-26T06:56:50Z</dcterms:modified>
</cp:coreProperties>
</file>