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72" r:id="rId6"/>
    <p:sldId id="259" r:id="rId7"/>
    <p:sldId id="265" r:id="rId8"/>
    <p:sldId id="267" r:id="rId9"/>
    <p:sldId id="269" r:id="rId10"/>
    <p:sldId id="270" r:id="rId11"/>
    <p:sldId id="266" r:id="rId12"/>
    <p:sldId id="263" r:id="rId13"/>
    <p:sldId id="273" r:id="rId14"/>
    <p:sldId id="260" r:id="rId15"/>
    <p:sldId id="264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B787-7A8E-4C03-86C3-44C9DCEE7FD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EB57-2418-4623-908A-DA4F94886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3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B787-7A8E-4C03-86C3-44C9DCEE7FD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EB57-2418-4623-908A-DA4F94886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8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B787-7A8E-4C03-86C3-44C9DCEE7FD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EB57-2418-4623-908A-DA4F94886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9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B787-7A8E-4C03-86C3-44C9DCEE7FD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EB57-2418-4623-908A-DA4F94886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B787-7A8E-4C03-86C3-44C9DCEE7FD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EB57-2418-4623-908A-DA4F94886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9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B787-7A8E-4C03-86C3-44C9DCEE7FD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EB57-2418-4623-908A-DA4F94886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B787-7A8E-4C03-86C3-44C9DCEE7FD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EB57-2418-4623-908A-DA4F94886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B787-7A8E-4C03-86C3-44C9DCEE7FD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EB57-2418-4623-908A-DA4F94886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1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B787-7A8E-4C03-86C3-44C9DCEE7FD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EB57-2418-4623-908A-DA4F94886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0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B787-7A8E-4C03-86C3-44C9DCEE7FD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EB57-2418-4623-908A-DA4F94886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8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B787-7A8E-4C03-86C3-44C9DCEE7FD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EB57-2418-4623-908A-DA4F94886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FB787-7A8E-4C03-86C3-44C9DCEE7FD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4EB57-2418-4623-908A-DA4F94886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4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ros.org/jade/api/robot_localization/html/configuring_robot_localization.html" TargetMode="External"/><Relationship Id="rId2" Type="http://schemas.openxmlformats.org/officeDocument/2006/relationships/hyperlink" Target="https://github.com/methylDragon/ros-sensor-fusion-tutorial/blob/master/01%20-%20ROS%20and%20Sensor%20Fusion%20Tutorial.m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iki.ros.org/navigation/Tutorials/RobotSetup/Odom" TargetMode="External"/><Relationship Id="rId4" Type="http://schemas.openxmlformats.org/officeDocument/2006/relationships/hyperlink" Target="http://docs.ros.org/melodic/api/robot_localization/html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ros.org/api/geometry_msgs/html/msg/PoseWithCovarianceStamped.html" TargetMode="External"/><Relationship Id="rId2" Type="http://schemas.openxmlformats.org/officeDocument/2006/relationships/hyperlink" Target="http://docs.ros.org/api/nav_msgs/html/msg/Odometry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ros.org/api/sensor_msgs/html/msg/Imu.html" TargetMode="External"/><Relationship Id="rId4" Type="http://schemas.openxmlformats.org/officeDocument/2006/relationships/hyperlink" Target="http://docs.ros.org/api/geometry_msgs/html/msg/TwistWithCovarianceStamped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Session Ten</a:t>
            </a:r>
            <a:br>
              <a:rPr lang="en-US" dirty="0" smtClean="0"/>
            </a:br>
            <a:r>
              <a:rPr lang="en-US" dirty="0" smtClean="0"/>
              <a:t>Robot Localization Package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Mohamed Saied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23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493991" cy="803584"/>
          </a:xfrm>
        </p:spPr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62" y="923582"/>
            <a:ext cx="69723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3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fusing GPS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1467328"/>
            <a:ext cx="12085758" cy="2031325"/>
          </a:xfrm>
          <a:prstGeom prst="rect">
            <a:avLst/>
          </a:prstGeom>
          <a:solidFill>
            <a:srgbClr val="ECF0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 one instance of a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robot_localization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state estimation node that fuses only continuous data, such as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3E43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odometry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IMU data. Set the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world_frame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parameter for this instance to the same value as the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odom_frame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parameter. Execute local path plans and motions in this frame.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 another instance of a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robot_localization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state estimation node that fuses all sources of data, including the GPS. the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world_frame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parameter for this instance to the same value as the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map_frame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parameter.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8653"/>
            <a:ext cx="70961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928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file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1238622"/>
            <a:ext cx="11528797" cy="35277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3805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Arial Unicode MS" panose="020B0604020202020204" pitchFamily="34" charset="-128"/>
              </a:rPr>
              <a:t>&lt;launch&gt;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Arial Unicode MS" panose="020B0604020202020204" pitchFamily="34" charset="-128"/>
              </a:rPr>
              <a:t>&lt;node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pkg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="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robot_localization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type="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navsat_transform_node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name="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navsat_transform_node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respawn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="true"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Arial Unicode MS" panose="020B0604020202020204" pitchFamily="34" charset="-128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Arial Unicode MS" panose="020B0604020202020204" pitchFamily="34" charset="-128"/>
              </a:rPr>
              <a:t>	&lt;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062873"/>
                </a:solidFill>
                <a:effectLst/>
                <a:latin typeface="Arial Unicode MS" panose="020B0604020202020204" pitchFamily="34" charset="-128"/>
              </a:rPr>
              <a:t>param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name="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magnetic_declination_radians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value="0"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Arial Unicode MS" panose="020B0604020202020204" pitchFamily="34" charset="-128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</a:rPr>
              <a:t> 	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062873"/>
                </a:solidFill>
                <a:effectLst/>
                <a:latin typeface="Arial Unicode MS" panose="020B0604020202020204" pitchFamily="34" charset="-128"/>
              </a:rPr>
              <a:t>param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name="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yaw_offset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value="0"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Arial Unicode MS" panose="020B0604020202020204" pitchFamily="34" charset="-128"/>
              </a:rPr>
              <a:t>/&gt;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Arial Unicode MS" panose="020B0604020202020204" pitchFamily="34" charset="-128"/>
              </a:rPr>
              <a:t>	&lt;remap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from="/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imu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/data"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to="/your/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imu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/topic"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Arial Unicode MS" panose="020B0604020202020204" pitchFamily="34" charset="-128"/>
              </a:rPr>
              <a:t>/&gt;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Arial Unicode MS" panose="020B0604020202020204" pitchFamily="34" charset="-128"/>
              </a:rPr>
              <a:t>	&lt;remap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from="/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gps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/fix"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to="/your/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gps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/fix/topic"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Arial Unicode MS" panose="020B0604020202020204" pitchFamily="34" charset="-128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</a:rPr>
              <a:t> 	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Arial Unicode MS" panose="020B0604020202020204" pitchFamily="34" charset="-128"/>
              </a:rPr>
              <a:t>&lt;remap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from="/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odometry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/filtered"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to="/your/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robot_localization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/output/topic"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Arial Unicode MS" panose="020B0604020202020204" pitchFamily="34" charset="-128"/>
              </a:rPr>
              <a:t>/&gt;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Arial Unicode MS" panose="020B0604020202020204" pitchFamily="34" charset="-128"/>
              </a:rPr>
              <a:t>&lt;/node&gt;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Arial Unicode MS" panose="020B0604020202020204" pitchFamily="34" charset="-128"/>
              </a:rPr>
              <a:t>&lt;/launch&gt;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86739"/>
            <a:ext cx="7518617" cy="210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98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file for </a:t>
            </a:r>
            <a:r>
              <a:rPr lang="en-US" dirty="0" err="1" smtClean="0"/>
              <a:t>navsat_transform_node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935172" cy="432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44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Covariance Matrix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911" y="1800299"/>
            <a:ext cx="9068752" cy="40621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6561" y="1800299"/>
            <a:ext cx="1707442" cy="156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32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830"/>
            <a:ext cx="10515600" cy="4896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Configuration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30" y="750627"/>
            <a:ext cx="11230970" cy="5426336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ekf_template.yaml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30" y="1238167"/>
            <a:ext cx="11763124" cy="481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02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https://github.com/methylDragon/ros-sensor-fusion-tutorial/blob/master/01%20-%</a:t>
            </a:r>
            <a:r>
              <a:rPr lang="en-US" dirty="0" smtClean="0">
                <a:hlinkClick r:id="rId2"/>
              </a:rPr>
              <a:t>20ROS%20and%20Sensor%20Fusion%20Tutorial.md</a:t>
            </a:r>
            <a:endParaRPr lang="en-US" dirty="0" smtClean="0"/>
          </a:p>
          <a:p>
            <a:r>
              <a:rPr lang="en-US" dirty="0" err="1" smtClean="0"/>
              <a:t>Ekf_localization_Node</a:t>
            </a:r>
            <a:endParaRPr lang="en-US" dirty="0" smtClean="0"/>
          </a:p>
          <a:p>
            <a:r>
              <a:rPr lang="en-US" dirty="0">
                <a:hlinkClick r:id="rId3"/>
              </a:rPr>
              <a:t>http://docs.ros.org/jade/api/robot_localization/html/configuring_robot_localization.html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REP 105</a:t>
            </a:r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docs.ros.org/melodic/api/robot_localization/html/index.html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Calculate quaternion</a:t>
            </a:r>
          </a:p>
          <a:p>
            <a:r>
              <a:rPr lang="en-US" dirty="0">
                <a:hlinkClick r:id="rId5"/>
              </a:rPr>
              <a:t>http://wiki.ros.org/navigation/Tutorials/RobotSetup/Odom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66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</a:t>
            </a:r>
            <a:r>
              <a:rPr lang="en-US" dirty="0" err="1" smtClean="0"/>
              <a:t>robot_localization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80535" y="1690688"/>
            <a:ext cx="11830930" cy="2246769"/>
          </a:xfrm>
          <a:prstGeom prst="rect">
            <a:avLst/>
          </a:prstGeom>
          <a:solidFill>
            <a:srgbClr val="ECF0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robot_localization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collection of state estimation nodes, each of which is an implementation of a nonlinear state estimator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robots moving in 3D space. It contains two state estimation nodes,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ekf_localization_node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ukf_localization_node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addition,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robot_localization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provides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navsat_transform_node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aids in the integration of GPS data.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0535" y="4192563"/>
            <a:ext cx="126304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state estimation nodes track the 15-dimensional state of the vehicle: 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E43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X,Y,Z,roll,pitch,yaw,X˙,Y˙,Z˙,roll˙,pitch˙,yaw˙,X¨,Y¨,Z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¨)(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E43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X,Y,Z,roll,pitch,yaw,X˙,Y˙,Z˙,roll˙,pitch˙,yaw˙,X¨,Y¨,Z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¨).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037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14" y="204716"/>
            <a:ext cx="10515600" cy="789936"/>
          </a:xfrm>
        </p:spPr>
        <p:txBody>
          <a:bodyPr/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14" y="1187355"/>
            <a:ext cx="10911386" cy="498960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So, remember we have the </a:t>
            </a:r>
            <a:r>
              <a:rPr lang="en-US" b="1" dirty="0"/>
              <a:t>map</a:t>
            </a:r>
            <a:r>
              <a:rPr lang="en-US" dirty="0"/>
              <a:t>, </a:t>
            </a:r>
            <a:r>
              <a:rPr lang="en-US" b="1" dirty="0" err="1"/>
              <a:t>odom</a:t>
            </a:r>
            <a:r>
              <a:rPr lang="en-US" dirty="0"/>
              <a:t>, and </a:t>
            </a:r>
            <a:r>
              <a:rPr lang="en-US" b="1" dirty="0" err="1"/>
              <a:t>base_link</a:t>
            </a:r>
            <a:r>
              <a:rPr lang="en-US" dirty="0"/>
              <a:t> frames to keep track of</a:t>
            </a:r>
            <a:r>
              <a:rPr lang="en-US" dirty="0" smtClean="0"/>
              <a:t>?</a:t>
            </a:r>
          </a:p>
          <a:p>
            <a:r>
              <a:rPr lang="en-US" dirty="0" smtClean="0"/>
              <a:t>There are two transforms:</a:t>
            </a:r>
            <a:endParaRPr lang="en-US" dirty="0"/>
          </a:p>
          <a:p>
            <a:r>
              <a:rPr lang="en-US" dirty="0"/>
              <a:t>map -&gt; </a:t>
            </a:r>
            <a:r>
              <a:rPr lang="en-US" dirty="0" err="1"/>
              <a:t>odom</a:t>
            </a:r>
            <a:endParaRPr lang="en-US" dirty="0"/>
          </a:p>
          <a:p>
            <a:pPr lvl="1"/>
            <a:r>
              <a:rPr lang="en-US" b="1" dirty="0"/>
              <a:t>Accounts for the robot's global pose</a:t>
            </a:r>
            <a:endParaRPr lang="en-US" dirty="0"/>
          </a:p>
          <a:p>
            <a:pPr lvl="1"/>
            <a:r>
              <a:rPr lang="en-US" dirty="0"/>
              <a:t>Tracks the offset needed to compensate for overall sensor drift as the robot drives around, allowing the robot to more robustly create global path plans</a:t>
            </a:r>
          </a:p>
          <a:p>
            <a:pPr lvl="1"/>
            <a:r>
              <a:rPr lang="en-US" dirty="0"/>
              <a:t>Is </a:t>
            </a:r>
            <a:r>
              <a:rPr lang="en-US" b="1" dirty="0"/>
              <a:t>discontinuous</a:t>
            </a:r>
            <a:r>
              <a:rPr lang="en-US" dirty="0"/>
              <a:t> (jumps around)</a:t>
            </a:r>
          </a:p>
          <a:p>
            <a:pPr lvl="1"/>
            <a:r>
              <a:rPr lang="en-US" dirty="0"/>
              <a:t>Is published by the </a:t>
            </a:r>
            <a:r>
              <a:rPr lang="en-US" b="1" dirty="0"/>
              <a:t>AMCL node</a:t>
            </a:r>
            <a:r>
              <a:rPr lang="en-US" dirty="0"/>
              <a:t> (or any other global pose estimators!)</a:t>
            </a:r>
          </a:p>
          <a:p>
            <a:r>
              <a:rPr lang="en-US" dirty="0" err="1"/>
              <a:t>odom</a:t>
            </a:r>
            <a:r>
              <a:rPr lang="en-US" dirty="0"/>
              <a:t> -&gt; </a:t>
            </a:r>
            <a:r>
              <a:rPr lang="en-US" dirty="0" err="1"/>
              <a:t>base_link</a:t>
            </a:r>
            <a:endParaRPr lang="en-US" dirty="0"/>
          </a:p>
          <a:p>
            <a:pPr lvl="1"/>
            <a:r>
              <a:rPr lang="en-US" b="1" dirty="0"/>
              <a:t>Accounts for the robot's local pose</a:t>
            </a:r>
            <a:endParaRPr lang="en-US" dirty="0"/>
          </a:p>
          <a:p>
            <a:pPr lvl="1"/>
            <a:r>
              <a:rPr lang="en-US" dirty="0"/>
              <a:t>Is best for local obstacle avoidance</a:t>
            </a:r>
          </a:p>
          <a:p>
            <a:pPr lvl="1"/>
            <a:r>
              <a:rPr lang="en-US" dirty="0"/>
              <a:t>Is </a:t>
            </a:r>
            <a:r>
              <a:rPr lang="en-US" b="1" dirty="0"/>
              <a:t>continuous</a:t>
            </a:r>
            <a:r>
              <a:rPr lang="en-US" dirty="0"/>
              <a:t>, but drifts over time due to sensor drift</a:t>
            </a:r>
          </a:p>
          <a:p>
            <a:pPr lvl="1"/>
            <a:r>
              <a:rPr lang="en-US" dirty="0"/>
              <a:t>Is published by the </a:t>
            </a:r>
            <a:r>
              <a:rPr lang="en-US" b="1" dirty="0" err="1"/>
              <a:t>odometry</a:t>
            </a:r>
            <a:r>
              <a:rPr lang="en-US" b="1" dirty="0"/>
              <a:t> node</a:t>
            </a:r>
            <a:r>
              <a:rPr lang="en-US" dirty="0"/>
              <a:t> (which should be taking into account encoders, IMUs and other sensors like laser scan matching nodes, etc.)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217" y="5349922"/>
            <a:ext cx="7013423" cy="13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31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types used in </a:t>
            </a:r>
            <a:r>
              <a:rPr lang="en-US" dirty="0" err="1" smtClean="0"/>
              <a:t>robot_localization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nav_msgs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Odometry</a:t>
            </a:r>
            <a:endParaRPr lang="en-US" dirty="0"/>
          </a:p>
          <a:p>
            <a:pPr lvl="1"/>
            <a:r>
              <a:rPr lang="en-US" dirty="0"/>
              <a:t>Position, Orientation, and Velocity</a:t>
            </a:r>
          </a:p>
          <a:p>
            <a:r>
              <a:rPr lang="en-US" dirty="0" err="1">
                <a:hlinkClick r:id="rId3"/>
              </a:rPr>
              <a:t>geometry_msgs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PoseWithCovarianceStamped</a:t>
            </a:r>
            <a:endParaRPr lang="en-US" dirty="0"/>
          </a:p>
          <a:p>
            <a:pPr lvl="1"/>
            <a:r>
              <a:rPr lang="en-US" dirty="0"/>
              <a:t>Position and Orientation</a:t>
            </a:r>
          </a:p>
          <a:p>
            <a:r>
              <a:rPr lang="en-US" dirty="0" err="1">
                <a:hlinkClick r:id="rId4"/>
              </a:rPr>
              <a:t>geometry_msgs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TwistWithCovarianceStamped</a:t>
            </a:r>
            <a:endParaRPr lang="en-US" dirty="0"/>
          </a:p>
          <a:p>
            <a:pPr lvl="1"/>
            <a:r>
              <a:rPr lang="en-US" dirty="0"/>
              <a:t>Velocity</a:t>
            </a:r>
          </a:p>
          <a:p>
            <a:r>
              <a:rPr lang="en-US" dirty="0" err="1">
                <a:hlinkClick r:id="rId5"/>
              </a:rPr>
              <a:t>sensor_msgs</a:t>
            </a:r>
            <a:r>
              <a:rPr lang="en-US" dirty="0">
                <a:hlinkClick r:id="rId5"/>
              </a:rPr>
              <a:t>/</a:t>
            </a:r>
            <a:r>
              <a:rPr lang="en-US" dirty="0" err="1">
                <a:hlinkClick r:id="rId5"/>
              </a:rPr>
              <a:t>Imu</a:t>
            </a:r>
            <a:endParaRPr lang="en-US" dirty="0"/>
          </a:p>
          <a:p>
            <a:pPr lvl="1"/>
            <a:r>
              <a:rPr lang="en-US" dirty="0"/>
              <a:t>Angular Velocity and Linear Acceleration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290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812" y="200099"/>
            <a:ext cx="10256520" cy="6778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Odom </a:t>
            </a:r>
            <a:r>
              <a:rPr lang="en-US" dirty="0" err="1" smtClean="0"/>
              <a:t>config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12" y="877913"/>
            <a:ext cx="4680660" cy="23140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12" y="3191946"/>
            <a:ext cx="8191294" cy="23647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12" y="5556737"/>
            <a:ext cx="3845354" cy="97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222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navsat_transf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42" y="0"/>
            <a:ext cx="9153525" cy="665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86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Navsat</a:t>
            </a:r>
            <a:r>
              <a:rPr lang="en-US" dirty="0" smtClean="0"/>
              <a:t>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navsat_transform work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5625"/>
            <a:ext cx="11782432" cy="321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22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460" y="160409"/>
            <a:ext cx="10515600" cy="80858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navsat</a:t>
            </a:r>
            <a:r>
              <a:rPr lang="en-US" dirty="0" smtClean="0"/>
              <a:t> transform </a:t>
            </a:r>
            <a:r>
              <a:rPr lang="en-US" dirty="0" err="1" smtClean="0"/>
              <a:t>node:</a:t>
            </a:r>
            <a:r>
              <a:rPr lang="en-US" dirty="0" err="1"/>
              <a:t>Required</a:t>
            </a:r>
            <a:r>
              <a:rPr lang="en-US" dirty="0"/>
              <a:t> </a:t>
            </a:r>
            <a:r>
              <a:rPr lang="en-US" dirty="0" smtClean="0"/>
              <a:t>Inputs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4994" y="696036"/>
            <a:ext cx="11184340" cy="4092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B4B4B"/>
                </a:solidFill>
                <a:latin typeface="Arial" panose="020B0604020202020204" pitchFamily="34" charset="0"/>
              </a:rPr>
              <a:t>wait_for_datum</a:t>
            </a:r>
            <a:r>
              <a:rPr lang="en-US" dirty="0">
                <a:solidFill>
                  <a:srgbClr val="4B4B4B"/>
                </a:solidFill>
                <a:latin typeface="Arial" panose="020B0604020202020204" pitchFamily="34" charset="0"/>
              </a:rPr>
              <a:t>: true, we get an </a:t>
            </a:r>
            <a:r>
              <a:rPr lang="en-US" dirty="0" err="1">
                <a:solidFill>
                  <a:srgbClr val="4B4B4B"/>
                </a:solidFill>
                <a:latin typeface="Arial" panose="020B0604020202020204" pitchFamily="34" charset="0"/>
              </a:rPr>
              <a:t>odom</a:t>
            </a:r>
            <a:r>
              <a:rPr lang="en-US" dirty="0">
                <a:solidFill>
                  <a:srgbClr val="4B4B4B"/>
                </a:solidFill>
                <a:latin typeface="Arial" panose="020B0604020202020204" pitchFamily="34" charset="0"/>
              </a:rPr>
              <a:t>-&gt;</a:t>
            </a:r>
            <a:r>
              <a:rPr lang="en-US" dirty="0" err="1">
                <a:solidFill>
                  <a:srgbClr val="4B4B4B"/>
                </a:solidFill>
                <a:latin typeface="Arial" panose="020B0604020202020204" pitchFamily="34" charset="0"/>
              </a:rPr>
              <a:t>utm</a:t>
            </a:r>
            <a:r>
              <a:rPr lang="en-US" dirty="0">
                <a:solidFill>
                  <a:srgbClr val="4B4B4B"/>
                </a:solidFill>
                <a:latin typeface="Arial" panose="020B0604020202020204" pitchFamily="34" charset="0"/>
              </a:rPr>
              <a:t> transform.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B4B4B"/>
                </a:solidFill>
                <a:latin typeface="Arial" panose="020B0604020202020204" pitchFamily="34" charset="0"/>
              </a:rPr>
              <a:t>wait_for_datum</a:t>
            </a:r>
            <a:r>
              <a:rPr lang="en-US" dirty="0">
                <a:solidFill>
                  <a:srgbClr val="4B4B4B"/>
                </a:solidFill>
                <a:latin typeface="Arial" panose="020B0604020202020204" pitchFamily="34" charset="0"/>
              </a:rPr>
              <a:t>: false, we get a map-&gt;</a:t>
            </a:r>
            <a:r>
              <a:rPr lang="en-US" dirty="0" err="1">
                <a:solidFill>
                  <a:srgbClr val="4B4B4B"/>
                </a:solidFill>
                <a:latin typeface="Arial" panose="020B0604020202020204" pitchFamily="34" charset="0"/>
              </a:rPr>
              <a:t>utm</a:t>
            </a:r>
            <a:r>
              <a:rPr lang="en-US" dirty="0">
                <a:solidFill>
                  <a:srgbClr val="4B4B4B"/>
                </a:solidFill>
                <a:latin typeface="Arial" panose="020B0604020202020204" pitchFamily="34" charset="0"/>
              </a:rPr>
              <a:t> transform</a:t>
            </a:r>
            <a:r>
              <a:rPr lang="en-US" dirty="0" smtClean="0">
                <a:solidFill>
                  <a:srgbClr val="4B4B4B"/>
                </a:solidFill>
                <a:latin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B4B4B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4B4B4B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B4B4B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4B4B4B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B4B4B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B4B4B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60" y="1689976"/>
            <a:ext cx="10856227" cy="475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93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20" y="125199"/>
            <a:ext cx="10384809" cy="735345"/>
          </a:xfrm>
        </p:spPr>
        <p:txBody>
          <a:bodyPr/>
          <a:lstStyle/>
          <a:p>
            <a:r>
              <a:rPr lang="en-US" dirty="0" smtClean="0"/>
              <a:t>Required inputs </a:t>
            </a:r>
            <a:r>
              <a:rPr lang="en-US" dirty="0" err="1" smtClean="0"/>
              <a:t>cont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Fig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591" y="2913515"/>
            <a:ext cx="4830170" cy="353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20" y="1209533"/>
            <a:ext cx="72485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97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155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 Unicode MS</vt:lpstr>
      <vt:lpstr>Arial</vt:lpstr>
      <vt:lpstr>Calibri</vt:lpstr>
      <vt:lpstr>Calibri Light</vt:lpstr>
      <vt:lpstr>Times New Roman</vt:lpstr>
      <vt:lpstr>Office Theme</vt:lpstr>
      <vt:lpstr>Session Ten Robot Localization Package</vt:lpstr>
      <vt:lpstr>What’s robot_localization package</vt:lpstr>
      <vt:lpstr>frames</vt:lpstr>
      <vt:lpstr>Message types used in robot_localization</vt:lpstr>
      <vt:lpstr>Odom config</vt:lpstr>
      <vt:lpstr>PowerPoint Presentation</vt:lpstr>
      <vt:lpstr>Navsat transform</vt:lpstr>
      <vt:lpstr>navsat transform node:Required Inputs </vt:lpstr>
      <vt:lpstr>Required inputs cont’</vt:lpstr>
      <vt:lpstr>How it works</vt:lpstr>
      <vt:lpstr>Notes on fusing GPS</vt:lpstr>
      <vt:lpstr>Launch file</vt:lpstr>
      <vt:lpstr>Launch file for navsat_transform_node</vt:lpstr>
      <vt:lpstr>Noise Covariance Matrix</vt:lpstr>
      <vt:lpstr>Configuration parameters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Ten Robot Localization Package</dc:title>
  <dc:creator>Mohamed</dc:creator>
  <cp:lastModifiedBy>Mohamed</cp:lastModifiedBy>
  <cp:revision>50</cp:revision>
  <dcterms:created xsi:type="dcterms:W3CDTF">2020-06-23T11:21:45Z</dcterms:created>
  <dcterms:modified xsi:type="dcterms:W3CDTF">2020-06-24T03:21:21Z</dcterms:modified>
</cp:coreProperties>
</file>