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2206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191120"/>
            <a:ext cx="8229240" cy="2206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419112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419112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1671480" y="1775160"/>
            <a:ext cx="5799960" cy="4625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1671480" y="1775160"/>
            <a:ext cx="5799960" cy="46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4625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4625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155520"/>
            <a:ext cx="8229240" cy="580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419112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4625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4625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419112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4191120"/>
            <a:ext cx="8229240" cy="2206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2206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4191120"/>
            <a:ext cx="8229240" cy="2206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419112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419112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1671480" y="1775160"/>
            <a:ext cx="5799960" cy="46252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1671480" y="1775160"/>
            <a:ext cx="5799960" cy="46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4625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4625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155520"/>
            <a:ext cx="8229240" cy="580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419112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4625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4625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419112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191120"/>
            <a:ext cx="8229240" cy="2206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436040"/>
            <a:ext cx="914364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blurRad="31750" dir="5400000" dist="1016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640" cy="1433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3640" cy="51350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rIns="45720" tIns="0" bIns="0"/>
          <a:p>
            <a:pPr>
              <a:lnSpc>
                <a:spcPct val="100000"/>
              </a:lnSpc>
            </a:pPr>
            <a:r>
              <a:rPr b="1" lang="en-US" sz="47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</a:t>
            </a:r>
            <a:r>
              <a:rPr b="1" lang="en-US" sz="47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457200" y="6477120"/>
            <a:ext cx="2133360" cy="273960"/>
          </a:xfrm>
          <a:prstGeom prst="rect">
            <a:avLst/>
          </a:prstGeom>
        </p:spPr>
        <p:txBody>
          <a:bodyPr lIns="109800" rIns="45720" tIns="45000" bIns="0"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5/31/20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2640600" y="6477120"/>
            <a:ext cx="5507280" cy="273960"/>
          </a:xfrm>
          <a:prstGeom prst="rect">
            <a:avLst/>
          </a:prstGeom>
        </p:spPr>
        <p:txBody>
          <a:bodyPr lIns="45720" rIns="45720" tIns="45000" bIns="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204400" y="6477120"/>
            <a:ext cx="733680" cy="273960"/>
          </a:xfrm>
          <a:prstGeom prst="rect">
            <a:avLst/>
          </a:prstGeom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4878AE5F-15C4-40F0-82A9-F524D5F7AAAD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0" y="5128200"/>
            <a:ext cx="914364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blurRad="31750" dir="5400000" dist="1016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1436040"/>
            <a:ext cx="914364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blurRad="31750" dir="5400000" dist="1016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0" y="0"/>
            <a:ext cx="9143640" cy="1433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54720" rIns="90000" tIns="9144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31520" indent="-273960">
              <a:lnSpc>
                <a:spcPct val="100000"/>
              </a:lnSpc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996840" indent="-228240">
              <a:lnSpc>
                <a:spcPct val="100000"/>
              </a:lnSpc>
              <a:buClr>
                <a:srgbClr val="e66c7d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216080" indent="-182520">
              <a:lnSpc>
                <a:spcPct val="100000"/>
              </a:lnSpc>
              <a:buClr>
                <a:srgbClr val="6bb76d"/>
              </a:buClr>
              <a:buFont typeface="Arial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1426320" indent="-182520">
              <a:lnSpc>
                <a:spcPct val="100000"/>
              </a:lnSpc>
              <a:buClr>
                <a:srgbClr val="e88651"/>
              </a:buClr>
              <a:buFont typeface="Wingdings 3" charset="2"/>
              <a:buChar char="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457200" y="6477120"/>
            <a:ext cx="2133360" cy="273960"/>
          </a:xfrm>
          <a:prstGeom prst="rect">
            <a:avLst/>
          </a:prstGeom>
        </p:spPr>
        <p:txBody>
          <a:bodyPr lIns="109800" rIns="45720" tIns="45000" bIns="0"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54545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5/31/20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2640600" y="6477120"/>
            <a:ext cx="5507280" cy="273960"/>
          </a:xfrm>
          <a:prstGeom prst="rect">
            <a:avLst/>
          </a:prstGeom>
        </p:spPr>
        <p:txBody>
          <a:bodyPr lIns="45720" rIns="45720" tIns="45000" bIns="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204400" y="6477120"/>
            <a:ext cx="733680" cy="273960"/>
          </a:xfrm>
          <a:prstGeom prst="rect">
            <a:avLst/>
          </a:prstGeom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9EEFCCE5-B61C-4666-8CA4-322CF74A69E7}" type="slidenum">
              <a:rPr b="0" lang="en-US" sz="1200" spc="-1" strike="noStrike">
                <a:solidFill>
                  <a:srgbClr val="454545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5800" y="1981080"/>
            <a:ext cx="8076960" cy="3047760"/>
          </a:xfrm>
          <a:prstGeom prst="rect">
            <a:avLst/>
          </a:prstGeom>
          <a:noFill/>
          <a:ln>
            <a:noFill/>
          </a:ln>
        </p:spPr>
        <p:txBody>
          <a:bodyPr rIns="45720" tIns="0" bIns="0"/>
          <a:p>
            <a:pPr>
              <a:lnSpc>
                <a:spcPct val="100000"/>
              </a:lnSpc>
            </a:pPr>
            <a:r>
              <a:rPr b="1" lang="en-US" sz="47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Intro. To PID Controller</a:t>
            </a:r>
            <a:r>
              <a:rPr b="1" lang="en-US" sz="47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1" lang="en-US" sz="47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1" lang="en-US" sz="47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1" lang="en-US" sz="47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b="1" lang="en-US" sz="47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Mohamed Saied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1" lang="en-US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1" lang="en-US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1" lang="en-US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Proportional Action</a:t>
            </a:r>
            <a:r>
              <a:rPr b="1" lang="en-US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1" lang="en-US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1" lang="en-US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08" name="Picture 5" descr=""/>
          <p:cNvPicPr/>
          <p:nvPr/>
        </p:nvPicPr>
        <p:blipFill>
          <a:blip r:embed="rId1"/>
          <a:stretch/>
        </p:blipFill>
        <p:spPr>
          <a:xfrm>
            <a:off x="0" y="1295280"/>
            <a:ext cx="9143640" cy="556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Integral 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0" y="1371600"/>
            <a:ext cx="9143640" cy="548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Derivative 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14" name="Picture 2" descr=""/>
          <p:cNvPicPr/>
          <p:nvPr/>
        </p:nvPicPr>
        <p:blipFill>
          <a:blip r:embed="rId1"/>
          <a:stretch/>
        </p:blipFill>
        <p:spPr>
          <a:xfrm>
            <a:off x="0" y="1431000"/>
            <a:ext cx="9143640" cy="542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Effects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Effect of higher Gain Kp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The speed of response is improved.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The percentage overshoot is increased.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The settling time is increased.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Effect of higher sampling time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Increase in percentage overshoot.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Increase in settling time.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Effect of higher Ki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Reduces steady state error.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Increases possibility of instability and oscillations.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Effect of higher Kd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No effect on Accuracy.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Increases high-frequency noise.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Has stabilizing effect.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Intro. To Open &amp; Closed Loop Control Systems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What’s PID 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PID Parameters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Proportional Action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Integral Action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Derivative Action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Pesudo code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Open Loop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89" name="Picture 2" descr=""/>
          <p:cNvPicPr/>
          <p:nvPr/>
        </p:nvPicPr>
        <p:blipFill>
          <a:blip r:embed="rId1"/>
          <a:stretch/>
        </p:blipFill>
        <p:spPr>
          <a:xfrm>
            <a:off x="609480" y="3276720"/>
            <a:ext cx="7806600" cy="182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92" name="Picture 2" descr=""/>
          <p:cNvPicPr/>
          <p:nvPr/>
        </p:nvPicPr>
        <p:blipFill>
          <a:blip r:embed="rId1"/>
          <a:stretch/>
        </p:blipFill>
        <p:spPr>
          <a:xfrm>
            <a:off x="-3087720" y="112680"/>
            <a:ext cx="13010760" cy="731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Closed Loop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685800" y="3124080"/>
            <a:ext cx="7619760" cy="191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98" name="Picture 2" descr=""/>
          <p:cNvPicPr/>
          <p:nvPr/>
        </p:nvPicPr>
        <p:blipFill>
          <a:blip r:embed="rId1"/>
          <a:stretch/>
        </p:blipFill>
        <p:spPr>
          <a:xfrm>
            <a:off x="-3608280" y="-42840"/>
            <a:ext cx="13010760" cy="731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What’s PID 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The PID controller is the most common form of feedback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PID controller is a control loop feedback mechanism widely used in industrial control systems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 PID controller calculates an "error" value as the difference between a measured process variable and a desired setpoint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The controller attempts to minimize the error by adjusting the process control output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What’s PID ? (Cont.)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02" name="Content Placeholder 3" descr=""/>
          <p:cNvPicPr/>
          <p:nvPr/>
        </p:nvPicPr>
        <p:blipFill>
          <a:blip r:embed="rId1"/>
          <a:stretch/>
        </p:blipFill>
        <p:spPr>
          <a:xfrm>
            <a:off x="457200" y="1523880"/>
            <a:ext cx="8229240" cy="487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PID Parameters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04" name="Content Placeholder 3" descr=""/>
          <p:cNvPicPr/>
          <p:nvPr/>
        </p:nvPicPr>
        <p:blipFill>
          <a:blip r:embed="rId1"/>
          <a:stretch/>
        </p:blipFill>
        <p:spPr>
          <a:xfrm>
            <a:off x="533520" y="1752480"/>
            <a:ext cx="6552720" cy="60912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380880" y="2438280"/>
            <a:ext cx="815292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Kp : Proportional gain, a tuning parameter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Ki: Integral gain, a tuning parameter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Kd: Derivative gain, a tuning parameter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e: Error = SP-PV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t: Time or instantaneous time (the present)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∆</a:t>
            </a:r>
            <a:r>
              <a:rPr b="0" lang="en-US" sz="16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t:</a:t>
            </a:r>
            <a:r>
              <a:rPr b="0" lang="en-US" sz="1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Variable of integration; takes on values from time 0 to the present 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71</TotalTime>
  <Application>LibreOffice/5.1.6.2$Linux_X86_64 LibreOffice_project/10m0$Build-2</Application>
  <Words>236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2014-03-15T18:17:57Z</dcterms:created>
  <dc:creator>Mody saied</dc:creator>
  <dc:description/>
  <dc:language>en-US</dc:language>
  <cp:lastModifiedBy/>
  <dcterms:modified xsi:type="dcterms:W3CDTF">2020-05-31T18:51:25Z</dcterms:modified>
  <cp:revision>11</cp:revision>
  <dc:subject/>
  <dc:title>Intro. To PID Controller    Eng.Ahmed Samir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