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8" r:id="rId5"/>
    <p:sldId id="259" r:id="rId6"/>
    <p:sldId id="266" r:id="rId7"/>
    <p:sldId id="279" r:id="rId8"/>
    <p:sldId id="260" r:id="rId9"/>
    <p:sldId id="265" r:id="rId10"/>
    <p:sldId id="257" r:id="rId11"/>
    <p:sldId id="267" r:id="rId12"/>
    <p:sldId id="270" r:id="rId13"/>
    <p:sldId id="264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7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2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8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8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2F08-DBE8-4970-A2A8-744C09F630C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BAA1-3280-44B7-A1B6-9C2026FD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kCT_LV9Syk" TargetMode="External"/><Relationship Id="rId2" Type="http://schemas.openxmlformats.org/officeDocument/2006/relationships/hyperlink" Target="https://www.cs.utexas.edu/~teammco/misc/kalman_fil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lanfmh65.com/robotic-localization-kalman-filter-mcl/" TargetMode="External"/><Relationship Id="rId5" Type="http://schemas.openxmlformats.org/officeDocument/2006/relationships/hyperlink" Target="https://github.com/rlabbe/Kalman-and-Bayesian-Filters-in-Python" TargetMode="External"/><Relationship Id="rId4" Type="http://schemas.openxmlformats.org/officeDocument/2006/relationships/hyperlink" Target="https://www.youtube.com/watch?v=85Ilb-89sj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Saied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 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Now, there are four possible ways to update yaw information:</a:t>
            </a:r>
          </a:p>
          <a:p>
            <a:pPr fontAlgn="base"/>
            <a:r>
              <a:rPr lang="en-US" dirty="0"/>
              <a:t>From a model using inputs (throttle and steering angle).</a:t>
            </a:r>
          </a:p>
          <a:p>
            <a:pPr fontAlgn="base"/>
            <a:r>
              <a:rPr lang="en-US" dirty="0"/>
              <a:t>Magnetometer for angle relative to magnetic North.</a:t>
            </a:r>
          </a:p>
          <a:p>
            <a:pPr fontAlgn="base"/>
            <a:r>
              <a:rPr lang="en-US" dirty="0"/>
              <a:t>Gyro readings from IMU</a:t>
            </a:r>
          </a:p>
          <a:p>
            <a:pPr fontAlgn="base"/>
            <a:r>
              <a:rPr lang="en-US" dirty="0"/>
              <a:t>Heading required to move in a straight line from the previous GPS fix to the current GPS fix.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Kalman filter used for the GPS/INS intee gration. | Downloa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36" y="1825625"/>
            <a:ext cx="8126964" cy="35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7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Velocity final equals the initial velocity plus acceleration multiplied by the time</a:t>
            </a:r>
          </a:p>
          <a:p>
            <a:r>
              <a:rPr lang="en-US" i="1" dirty="0" smtClean="0"/>
              <a:t>v</a:t>
            </a:r>
            <a:r>
              <a:rPr lang="en-US" dirty="0"/>
              <a:t> = 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  <a:r>
              <a:rPr lang="en-US" dirty="0"/>
              <a:t> + </a:t>
            </a:r>
            <a:r>
              <a:rPr lang="en-US" i="1" dirty="0"/>
              <a:t>at</a:t>
            </a:r>
            <a:r>
              <a:rPr lang="en-US" dirty="0"/>
              <a:t> [1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Final Position is calculated as the initial position plus initial </a:t>
            </a:r>
            <a:r>
              <a:rPr lang="en-US" dirty="0" err="1" smtClean="0"/>
              <a:t>velicity</a:t>
            </a:r>
            <a:r>
              <a:rPr lang="en-US" dirty="0" smtClean="0"/>
              <a:t> multiplied by the time plus half of the acceleration multiplied by the time square</a:t>
            </a:r>
          </a:p>
          <a:p>
            <a:r>
              <a:rPr lang="en-US" i="1" dirty="0" smtClean="0"/>
              <a:t>p</a:t>
            </a:r>
            <a:r>
              <a:rPr lang="en-US" dirty="0"/>
              <a:t> = 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/>
              <a:t> + </a:t>
            </a:r>
            <a:r>
              <a:rPr lang="en-US" i="1" dirty="0"/>
              <a:t>v</a:t>
            </a:r>
            <a:r>
              <a:rPr lang="en-US" baseline="-25000" dirty="0"/>
              <a:t>0</a:t>
            </a:r>
            <a:r>
              <a:rPr lang="en-US" i="1" dirty="0"/>
              <a:t>t</a:t>
            </a:r>
            <a:r>
              <a:rPr lang="en-US" dirty="0"/>
              <a:t> + ½</a:t>
            </a:r>
            <a:r>
              <a:rPr lang="en-US" i="1" dirty="0"/>
              <a:t>at</a:t>
            </a:r>
            <a:r>
              <a:rPr lang="en-US" baseline="30000" dirty="0"/>
              <a:t>2</a:t>
            </a:r>
            <a:r>
              <a:rPr lang="en-US" dirty="0"/>
              <a:t> 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</a:t>
            </a:r>
            <a:r>
              <a:rPr lang="en-US" dirty="0" err="1" smtClean="0"/>
              <a:t>Kalman</a:t>
            </a:r>
            <a:r>
              <a:rPr lang="en-US" dirty="0" smtClean="0"/>
              <a:t> </a:t>
            </a:r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miro.medium.com/max/1256/1*aXTjbFUQC6dHPR0ZahGUL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2" y="1386681"/>
            <a:ext cx="1087755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5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miro.medium.com/max/3190/1*yRK0qC67pyElZ1gY3nscX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1" y="1738389"/>
            <a:ext cx="8359774" cy="452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7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property</a:t>
            </a:r>
            <a:r>
              <a:rPr lang="en-US" dirty="0"/>
              <a:t>: symmetric</a:t>
            </a:r>
          </a:p>
          <a:p>
            <a:r>
              <a:rPr lang="en-US" dirty="0"/>
              <a:t>diagonal elements: variances</a:t>
            </a:r>
          </a:p>
          <a:p>
            <a:r>
              <a:rPr lang="en-US" dirty="0"/>
              <a:t>non-diagonal elements: </a:t>
            </a:r>
            <a:r>
              <a:rPr lang="en-US" dirty="0" err="1"/>
              <a:t>covariances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 descr="https://miro.medium.com/max/352/1*9AfExeP9zB-NEkYkNYN-B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3513138"/>
            <a:ext cx="6132547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miro.medium.com/max/1232/1*JV6Or7WzKLFcFVNlc2Hz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2" y="0"/>
            <a:ext cx="7757518" cy="508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miro.medium.com/max/704/1*rSJ3yJ9kOg8tvTkcMG1Gtw.jpe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267769"/>
            <a:ext cx="5143500" cy="257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pic>
        <p:nvPicPr>
          <p:cNvPr id="8194" name="Picture 2" descr="https://miro.medium.com/max/352/1*Y2MU2r8SEhXGn8RMDZr6_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3084512"/>
            <a:ext cx="30480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</a:t>
            </a:r>
          </a:p>
        </p:txBody>
      </p:sp>
      <p:pic>
        <p:nvPicPr>
          <p:cNvPr id="9218" name="Picture 2" descr="https://miro.medium.com/max/704/1*UV8WYfoB1byEGg9dpfrN4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2375694"/>
            <a:ext cx="6096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/>
          <a:lstStyle/>
          <a:p>
            <a:r>
              <a:rPr lang="en-US" dirty="0"/>
              <a:t>Transform Corrected Prediction (speak the same language as our sensors)</a:t>
            </a:r>
            <a:endParaRPr lang="en-US" dirty="0"/>
          </a:p>
        </p:txBody>
      </p:sp>
      <p:pic>
        <p:nvPicPr>
          <p:cNvPr id="10244" name="Picture 4" descr="https://miro.medium.com/max/664/1*AfB1fWYB_J8qjTzs3QigA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2286000"/>
            <a:ext cx="57531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3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miro.medium.com/max/671/1*YpqJnbJEyXvo-VZH-RFSM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20" y="1929839"/>
            <a:ext cx="58102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hat is Simultaneous Localization and Mapping (SLAM)? A robo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8048"/>
            <a:ext cx="4525370" cy="389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441617" y="-2350694"/>
            <a:ext cx="634415" cy="88622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Read Sensors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536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Fifth step</a:t>
            </a:r>
            <a:endParaRPr lang="en-US" dirty="0"/>
          </a:p>
        </p:txBody>
      </p:sp>
      <p:pic>
        <p:nvPicPr>
          <p:cNvPr id="11270" name="Picture 6" descr="https://miro.medium.com/max/3375/1*yN3k2CCNseGkR8iswQY-IQ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178929"/>
            <a:ext cx="6696074" cy="61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1450975"/>
            <a:ext cx="387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Sixth step Find </a:t>
            </a:r>
            <a:r>
              <a:rPr lang="en-US" dirty="0" err="1" smtClean="0"/>
              <a:t>Kalman</a:t>
            </a:r>
            <a:r>
              <a:rPr lang="en-US" dirty="0" smtClean="0"/>
              <a:t> gain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83" y="1485900"/>
            <a:ext cx="6593741" cy="4468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29" y="4189032"/>
            <a:ext cx="4662488" cy="16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simulation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https://www.cs.utexas.edu/~teammco/misc/kalman_filter/</a:t>
            </a:r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 tutorial 1</a:t>
            </a:r>
          </a:p>
          <a:p>
            <a:r>
              <a:rPr lang="en-US" dirty="0" smtClean="0">
                <a:hlinkClick r:id="rId3"/>
              </a:rPr>
              <a:t>https://www.youtube.com/watch?v=FkCT_LV9Syk</a:t>
            </a:r>
            <a:endParaRPr lang="en-US" dirty="0" smtClean="0"/>
          </a:p>
          <a:p>
            <a:r>
              <a:rPr lang="en-US" dirty="0" smtClean="0"/>
              <a:t>Covariance</a:t>
            </a:r>
          </a:p>
          <a:p>
            <a:r>
              <a:rPr lang="en-US" dirty="0" smtClean="0">
                <a:hlinkClick r:id="rId4"/>
              </a:rPr>
              <a:t>https://www.youtube.com/watch?v=85Ilb-89sjk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tutorials</a:t>
            </a:r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github.com/rlabbe/Kalman-and-Bayesian-Filters-in-Python</a:t>
            </a:r>
            <a:endParaRPr lang="en-US" dirty="0" smtClean="0"/>
          </a:p>
          <a:p>
            <a:r>
              <a:rPr lang="en-US" dirty="0" smtClean="0"/>
              <a:t>Other Localization Techniques </a:t>
            </a:r>
            <a:r>
              <a:rPr lang="en-US" dirty="0" err="1" smtClean="0"/>
              <a:t>MonteCarlo</a:t>
            </a:r>
            <a:endParaRPr lang="en-US" dirty="0" smtClean="0"/>
          </a:p>
          <a:p>
            <a:r>
              <a:rPr lang="en-US" dirty="0">
                <a:hlinkClick r:id="rId6"/>
              </a:rPr>
              <a:t>http://aslanfmh65.com/robotic-localization-kalman-filter-mcl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estimate</a:t>
            </a:r>
            <a:endParaRPr lang="en-US" dirty="0"/>
          </a:p>
        </p:txBody>
      </p:sp>
      <p:pic>
        <p:nvPicPr>
          <p:cNvPr id="3074" name="Picture 2" descr="https://miro.medium.com/max/493/1*_KlHur60RBM8w0mavR2F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412843" cy="493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iro.medium.com/max/509/1*Wsz4cvXBHDql_OaKywD2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88" y="1544596"/>
            <a:ext cx="441007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704/1*4c5_L0iLq3EK4cDgWXiYG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77" y="1690688"/>
            <a:ext cx="6096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5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Black Magic of the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Estimation Algorithm of the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r>
              <a:rPr lang="en-US" dirty="0" smtClean="0"/>
              <a:t>Estimating the current state from the predicted values plus </a:t>
            </a:r>
            <a:r>
              <a:rPr lang="en-US" dirty="0" err="1" smtClean="0"/>
              <a:t>Kalman</a:t>
            </a:r>
            <a:r>
              <a:rPr lang="en-US" dirty="0" smtClean="0"/>
              <a:t> Gain multiplied by the Error </a:t>
            </a:r>
            <a:endParaRPr lang="en-US" dirty="0"/>
          </a:p>
        </p:txBody>
      </p:sp>
      <p:pic>
        <p:nvPicPr>
          <p:cNvPr id="2050" name="Picture 2" descr="State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2817"/>
            <a:ext cx="12192000" cy="197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8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1026" name="Picture 2" descr="Estim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1" y="1690688"/>
            <a:ext cx="107918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0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position</a:t>
            </a:r>
            <a:endParaRPr lang="en-US" dirty="0"/>
          </a:p>
        </p:txBody>
      </p:sp>
      <p:pic>
        <p:nvPicPr>
          <p:cNvPr id="13314" name="Picture 2" descr="Robotic Localization: Kalman Filter &amp; MCL – Menghong Feng's Onlin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58" y="2286000"/>
            <a:ext cx="7790284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</a:p>
          <a:p>
            <a:r>
              <a:rPr lang="en-US" dirty="0" smtClean="0"/>
              <a:t>Extended </a:t>
            </a:r>
            <a:r>
              <a:rPr lang="en-US" dirty="0" err="1" smtClean="0"/>
              <a:t>Kalman</a:t>
            </a:r>
            <a:r>
              <a:rPr lang="en-US" dirty="0" smtClean="0"/>
              <a:t> filter (Multi-</a:t>
            </a:r>
            <a:r>
              <a:rPr lang="en-US" dirty="0" err="1" smtClean="0"/>
              <a:t>dimentional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36728" y="146760"/>
            <a:ext cx="105156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9990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ans-serif-font"/>
              </a:rPr>
              <a:t>Python implementation of the </a:t>
            </a:r>
            <a:r>
              <a:rPr kumimoji="0" lang="en-US" sz="2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dium-content-sans-serif-font"/>
              </a:rPr>
              <a:t>Kalman</a:t>
            </a:r>
            <a:r>
              <a:rPr kumimoji="0" 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dium-content-sans-serif-font"/>
              </a:rPr>
              <a:t> filter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6728" y="1801505"/>
            <a:ext cx="7629099" cy="35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9990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1372738"/>
            <a:ext cx="8516203" cy="47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228</Words>
  <Application>Microsoft Office PowerPoint</Application>
  <PresentationFormat>Widescreen</PresentationFormat>
  <Paragraphs>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medium-content-sans-serif-font</vt:lpstr>
      <vt:lpstr>Office Theme</vt:lpstr>
      <vt:lpstr>Kalman Filter</vt:lpstr>
      <vt:lpstr>Localization problem</vt:lpstr>
      <vt:lpstr>State estimate</vt:lpstr>
      <vt:lpstr>State Estimator</vt:lpstr>
      <vt:lpstr>The Black Magic of the Kalman Filter</vt:lpstr>
      <vt:lpstr>How it works?</vt:lpstr>
      <vt:lpstr>Designing a Kalman Filter</vt:lpstr>
      <vt:lpstr>Kalman Filter types</vt:lpstr>
      <vt:lpstr>Python implementation of the Kalman filter  </vt:lpstr>
      <vt:lpstr>Yaw Angle</vt:lpstr>
      <vt:lpstr>Robot localization</vt:lpstr>
      <vt:lpstr>Motion equation</vt:lpstr>
      <vt:lpstr>Extended Kalman filter </vt:lpstr>
      <vt:lpstr>Estimated state</vt:lpstr>
      <vt:lpstr>Understanding Covariance Matrix</vt:lpstr>
      <vt:lpstr>PowerPoint Presentation</vt:lpstr>
      <vt:lpstr>First step</vt:lpstr>
      <vt:lpstr>Second step</vt:lpstr>
      <vt:lpstr>Third step</vt:lpstr>
      <vt:lpstr>Fourth step</vt:lpstr>
      <vt:lpstr>Sixth step Find Kalman gain</vt:lpstr>
      <vt:lpstr>Kalman filter simulation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Mohamed</dc:creator>
  <cp:lastModifiedBy>Mohamed</cp:lastModifiedBy>
  <cp:revision>61</cp:revision>
  <dcterms:created xsi:type="dcterms:W3CDTF">2020-05-18T04:32:48Z</dcterms:created>
  <dcterms:modified xsi:type="dcterms:W3CDTF">2020-05-18T09:20:30Z</dcterms:modified>
</cp:coreProperties>
</file>