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7" r:id="rId3"/>
  </p:sldMasterIdLst>
  <p:notesMasterIdLst>
    <p:notesMasterId r:id="rId495"/>
  </p:notesMasterIdLst>
  <p:sldIdLst>
    <p:sldId id="257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7" r:id="rId26"/>
    <p:sldId id="648" r:id="rId27"/>
    <p:sldId id="649" r:id="rId28"/>
    <p:sldId id="650" r:id="rId29"/>
    <p:sldId id="651" r:id="rId30"/>
    <p:sldId id="652" r:id="rId31"/>
    <p:sldId id="653" r:id="rId32"/>
    <p:sldId id="654" r:id="rId33"/>
    <p:sldId id="655" r:id="rId34"/>
    <p:sldId id="656" r:id="rId35"/>
    <p:sldId id="657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668" r:id="rId47"/>
    <p:sldId id="669" r:id="rId48"/>
    <p:sldId id="670" r:id="rId49"/>
    <p:sldId id="671" r:id="rId50"/>
    <p:sldId id="672" r:id="rId51"/>
    <p:sldId id="673" r:id="rId52"/>
    <p:sldId id="674" r:id="rId53"/>
    <p:sldId id="675" r:id="rId54"/>
    <p:sldId id="676" r:id="rId55"/>
    <p:sldId id="677" r:id="rId56"/>
    <p:sldId id="678" r:id="rId57"/>
    <p:sldId id="679" r:id="rId58"/>
    <p:sldId id="680" r:id="rId59"/>
    <p:sldId id="681" r:id="rId60"/>
    <p:sldId id="682" r:id="rId61"/>
    <p:sldId id="683" r:id="rId62"/>
    <p:sldId id="684" r:id="rId63"/>
    <p:sldId id="685" r:id="rId64"/>
    <p:sldId id="686" r:id="rId65"/>
    <p:sldId id="687" r:id="rId66"/>
    <p:sldId id="688" r:id="rId67"/>
    <p:sldId id="689" r:id="rId68"/>
    <p:sldId id="690" r:id="rId69"/>
    <p:sldId id="691" r:id="rId70"/>
    <p:sldId id="692" r:id="rId71"/>
    <p:sldId id="693" r:id="rId72"/>
    <p:sldId id="694" r:id="rId73"/>
    <p:sldId id="695" r:id="rId74"/>
    <p:sldId id="696" r:id="rId75"/>
    <p:sldId id="697" r:id="rId76"/>
    <p:sldId id="698" r:id="rId77"/>
    <p:sldId id="699" r:id="rId78"/>
    <p:sldId id="700" r:id="rId79"/>
    <p:sldId id="701" r:id="rId80"/>
    <p:sldId id="702" r:id="rId81"/>
    <p:sldId id="703" r:id="rId82"/>
    <p:sldId id="704" r:id="rId83"/>
    <p:sldId id="705" r:id="rId84"/>
    <p:sldId id="706" r:id="rId85"/>
    <p:sldId id="707" r:id="rId86"/>
    <p:sldId id="708" r:id="rId87"/>
    <p:sldId id="709" r:id="rId88"/>
    <p:sldId id="710" r:id="rId89"/>
    <p:sldId id="711" r:id="rId90"/>
    <p:sldId id="712" r:id="rId91"/>
    <p:sldId id="713" r:id="rId92"/>
    <p:sldId id="714" r:id="rId93"/>
    <p:sldId id="715" r:id="rId94"/>
    <p:sldId id="716" r:id="rId95"/>
    <p:sldId id="717" r:id="rId96"/>
    <p:sldId id="718" r:id="rId97"/>
    <p:sldId id="719" r:id="rId98"/>
    <p:sldId id="720" r:id="rId99"/>
    <p:sldId id="721" r:id="rId100"/>
    <p:sldId id="722" r:id="rId101"/>
    <p:sldId id="723" r:id="rId102"/>
    <p:sldId id="724" r:id="rId103"/>
    <p:sldId id="725" r:id="rId104"/>
    <p:sldId id="726" r:id="rId105"/>
    <p:sldId id="727" r:id="rId106"/>
    <p:sldId id="728" r:id="rId107"/>
    <p:sldId id="729" r:id="rId108"/>
    <p:sldId id="730" r:id="rId109"/>
    <p:sldId id="731" r:id="rId110"/>
    <p:sldId id="732" r:id="rId111"/>
    <p:sldId id="733" r:id="rId112"/>
    <p:sldId id="734" r:id="rId113"/>
    <p:sldId id="735" r:id="rId114"/>
    <p:sldId id="736" r:id="rId115"/>
    <p:sldId id="737" r:id="rId116"/>
    <p:sldId id="738" r:id="rId117"/>
    <p:sldId id="739" r:id="rId118"/>
    <p:sldId id="740" r:id="rId119"/>
    <p:sldId id="741" r:id="rId120"/>
    <p:sldId id="742" r:id="rId121"/>
    <p:sldId id="743" r:id="rId122"/>
    <p:sldId id="744" r:id="rId123"/>
    <p:sldId id="745" r:id="rId124"/>
    <p:sldId id="746" r:id="rId125"/>
    <p:sldId id="747" r:id="rId126"/>
    <p:sldId id="748" r:id="rId127"/>
    <p:sldId id="749" r:id="rId128"/>
    <p:sldId id="750" r:id="rId129"/>
    <p:sldId id="751" r:id="rId130"/>
    <p:sldId id="752" r:id="rId131"/>
    <p:sldId id="753" r:id="rId132"/>
    <p:sldId id="754" r:id="rId133"/>
    <p:sldId id="755" r:id="rId134"/>
    <p:sldId id="756" r:id="rId135"/>
    <p:sldId id="757" r:id="rId136"/>
    <p:sldId id="758" r:id="rId137"/>
    <p:sldId id="759" r:id="rId138"/>
    <p:sldId id="760" r:id="rId139"/>
    <p:sldId id="761" r:id="rId140"/>
    <p:sldId id="762" r:id="rId141"/>
    <p:sldId id="763" r:id="rId142"/>
    <p:sldId id="764" r:id="rId143"/>
    <p:sldId id="765" r:id="rId144"/>
    <p:sldId id="766" r:id="rId145"/>
    <p:sldId id="767" r:id="rId146"/>
    <p:sldId id="768" r:id="rId147"/>
    <p:sldId id="769" r:id="rId148"/>
    <p:sldId id="770" r:id="rId149"/>
    <p:sldId id="771" r:id="rId150"/>
    <p:sldId id="772" r:id="rId151"/>
    <p:sldId id="773" r:id="rId152"/>
    <p:sldId id="774" r:id="rId153"/>
    <p:sldId id="775" r:id="rId154"/>
    <p:sldId id="776" r:id="rId155"/>
    <p:sldId id="777" r:id="rId156"/>
    <p:sldId id="778" r:id="rId157"/>
    <p:sldId id="779" r:id="rId158"/>
    <p:sldId id="780" r:id="rId159"/>
    <p:sldId id="781" r:id="rId160"/>
    <p:sldId id="782" r:id="rId161"/>
    <p:sldId id="783" r:id="rId162"/>
    <p:sldId id="784" r:id="rId163"/>
    <p:sldId id="785" r:id="rId164"/>
    <p:sldId id="786" r:id="rId165"/>
    <p:sldId id="787" r:id="rId166"/>
    <p:sldId id="788" r:id="rId167"/>
    <p:sldId id="298" r:id="rId168"/>
    <p:sldId id="299" r:id="rId169"/>
    <p:sldId id="300" r:id="rId170"/>
    <p:sldId id="301" r:id="rId171"/>
    <p:sldId id="302" r:id="rId172"/>
    <p:sldId id="303" r:id="rId173"/>
    <p:sldId id="304" r:id="rId174"/>
    <p:sldId id="305" r:id="rId175"/>
    <p:sldId id="306" r:id="rId176"/>
    <p:sldId id="307" r:id="rId177"/>
    <p:sldId id="308" r:id="rId178"/>
    <p:sldId id="309" r:id="rId179"/>
    <p:sldId id="310" r:id="rId180"/>
    <p:sldId id="311" r:id="rId181"/>
    <p:sldId id="312" r:id="rId182"/>
    <p:sldId id="313" r:id="rId183"/>
    <p:sldId id="314" r:id="rId184"/>
    <p:sldId id="315" r:id="rId185"/>
    <p:sldId id="316" r:id="rId186"/>
    <p:sldId id="317" r:id="rId187"/>
    <p:sldId id="318" r:id="rId188"/>
    <p:sldId id="319" r:id="rId189"/>
    <p:sldId id="320" r:id="rId190"/>
    <p:sldId id="321" r:id="rId191"/>
    <p:sldId id="322" r:id="rId192"/>
    <p:sldId id="323" r:id="rId193"/>
    <p:sldId id="324" r:id="rId194"/>
    <p:sldId id="325" r:id="rId195"/>
    <p:sldId id="326" r:id="rId196"/>
    <p:sldId id="327" r:id="rId197"/>
    <p:sldId id="328" r:id="rId198"/>
    <p:sldId id="329" r:id="rId199"/>
    <p:sldId id="330" r:id="rId200"/>
    <p:sldId id="331" r:id="rId201"/>
    <p:sldId id="332" r:id="rId202"/>
    <p:sldId id="333" r:id="rId203"/>
    <p:sldId id="334" r:id="rId204"/>
    <p:sldId id="335" r:id="rId205"/>
    <p:sldId id="336" r:id="rId206"/>
    <p:sldId id="337" r:id="rId207"/>
    <p:sldId id="338" r:id="rId208"/>
    <p:sldId id="339" r:id="rId209"/>
    <p:sldId id="340" r:id="rId210"/>
    <p:sldId id="341" r:id="rId211"/>
    <p:sldId id="342" r:id="rId212"/>
    <p:sldId id="343" r:id="rId213"/>
    <p:sldId id="344" r:id="rId214"/>
    <p:sldId id="345" r:id="rId215"/>
    <p:sldId id="346" r:id="rId216"/>
    <p:sldId id="347" r:id="rId217"/>
    <p:sldId id="348" r:id="rId218"/>
    <p:sldId id="349" r:id="rId219"/>
    <p:sldId id="350" r:id="rId220"/>
    <p:sldId id="351" r:id="rId221"/>
    <p:sldId id="352" r:id="rId222"/>
    <p:sldId id="353" r:id="rId223"/>
    <p:sldId id="354" r:id="rId224"/>
    <p:sldId id="355" r:id="rId225"/>
    <p:sldId id="356" r:id="rId226"/>
    <p:sldId id="357" r:id="rId227"/>
    <p:sldId id="358" r:id="rId228"/>
    <p:sldId id="359" r:id="rId229"/>
    <p:sldId id="360" r:id="rId230"/>
    <p:sldId id="361" r:id="rId231"/>
    <p:sldId id="362" r:id="rId232"/>
    <p:sldId id="363" r:id="rId233"/>
    <p:sldId id="364" r:id="rId234"/>
    <p:sldId id="365" r:id="rId235"/>
    <p:sldId id="366" r:id="rId236"/>
    <p:sldId id="367" r:id="rId237"/>
    <p:sldId id="368" r:id="rId238"/>
    <p:sldId id="369" r:id="rId239"/>
    <p:sldId id="370" r:id="rId240"/>
    <p:sldId id="371" r:id="rId241"/>
    <p:sldId id="372" r:id="rId242"/>
    <p:sldId id="373" r:id="rId243"/>
    <p:sldId id="374" r:id="rId244"/>
    <p:sldId id="375" r:id="rId245"/>
    <p:sldId id="376" r:id="rId246"/>
    <p:sldId id="377" r:id="rId247"/>
    <p:sldId id="378" r:id="rId248"/>
    <p:sldId id="379" r:id="rId249"/>
    <p:sldId id="380" r:id="rId250"/>
    <p:sldId id="381" r:id="rId251"/>
    <p:sldId id="382" r:id="rId252"/>
    <p:sldId id="383" r:id="rId253"/>
    <p:sldId id="384" r:id="rId254"/>
    <p:sldId id="385" r:id="rId255"/>
    <p:sldId id="386" r:id="rId256"/>
    <p:sldId id="387" r:id="rId257"/>
    <p:sldId id="388" r:id="rId258"/>
    <p:sldId id="389" r:id="rId259"/>
    <p:sldId id="390" r:id="rId260"/>
    <p:sldId id="391" r:id="rId261"/>
    <p:sldId id="392" r:id="rId262"/>
    <p:sldId id="393" r:id="rId263"/>
    <p:sldId id="394" r:id="rId264"/>
    <p:sldId id="395" r:id="rId265"/>
    <p:sldId id="396" r:id="rId266"/>
    <p:sldId id="397" r:id="rId267"/>
    <p:sldId id="398" r:id="rId268"/>
    <p:sldId id="399" r:id="rId269"/>
    <p:sldId id="400" r:id="rId270"/>
    <p:sldId id="401" r:id="rId271"/>
    <p:sldId id="402" r:id="rId272"/>
    <p:sldId id="403" r:id="rId273"/>
    <p:sldId id="404" r:id="rId274"/>
    <p:sldId id="405" r:id="rId275"/>
    <p:sldId id="406" r:id="rId276"/>
    <p:sldId id="407" r:id="rId277"/>
    <p:sldId id="408" r:id="rId278"/>
    <p:sldId id="409" r:id="rId279"/>
    <p:sldId id="410" r:id="rId280"/>
    <p:sldId id="411" r:id="rId281"/>
    <p:sldId id="412" r:id="rId282"/>
    <p:sldId id="413" r:id="rId283"/>
    <p:sldId id="414" r:id="rId284"/>
    <p:sldId id="415" r:id="rId285"/>
    <p:sldId id="416" r:id="rId286"/>
    <p:sldId id="417" r:id="rId287"/>
    <p:sldId id="418" r:id="rId288"/>
    <p:sldId id="419" r:id="rId289"/>
    <p:sldId id="420" r:id="rId290"/>
    <p:sldId id="421" r:id="rId291"/>
    <p:sldId id="422" r:id="rId292"/>
    <p:sldId id="423" r:id="rId293"/>
    <p:sldId id="424" r:id="rId294"/>
    <p:sldId id="425" r:id="rId295"/>
    <p:sldId id="426" r:id="rId296"/>
    <p:sldId id="427" r:id="rId297"/>
    <p:sldId id="428" r:id="rId298"/>
    <p:sldId id="429" r:id="rId299"/>
    <p:sldId id="430" r:id="rId300"/>
    <p:sldId id="431" r:id="rId301"/>
    <p:sldId id="432" r:id="rId302"/>
    <p:sldId id="433" r:id="rId303"/>
    <p:sldId id="434" r:id="rId304"/>
    <p:sldId id="435" r:id="rId305"/>
    <p:sldId id="436" r:id="rId306"/>
    <p:sldId id="437" r:id="rId307"/>
    <p:sldId id="438" r:id="rId308"/>
    <p:sldId id="439" r:id="rId309"/>
    <p:sldId id="440" r:id="rId310"/>
    <p:sldId id="441" r:id="rId311"/>
    <p:sldId id="442" r:id="rId312"/>
    <p:sldId id="443" r:id="rId313"/>
    <p:sldId id="444" r:id="rId314"/>
    <p:sldId id="445" r:id="rId315"/>
    <p:sldId id="446" r:id="rId316"/>
    <p:sldId id="447" r:id="rId317"/>
    <p:sldId id="448" r:id="rId318"/>
    <p:sldId id="449" r:id="rId319"/>
    <p:sldId id="450" r:id="rId320"/>
    <p:sldId id="451" r:id="rId321"/>
    <p:sldId id="452" r:id="rId322"/>
    <p:sldId id="453" r:id="rId323"/>
    <p:sldId id="454" r:id="rId324"/>
    <p:sldId id="455" r:id="rId325"/>
    <p:sldId id="456" r:id="rId326"/>
    <p:sldId id="457" r:id="rId327"/>
    <p:sldId id="458" r:id="rId328"/>
    <p:sldId id="459" r:id="rId329"/>
    <p:sldId id="460" r:id="rId330"/>
    <p:sldId id="461" r:id="rId331"/>
    <p:sldId id="462" r:id="rId332"/>
    <p:sldId id="463" r:id="rId333"/>
    <p:sldId id="464" r:id="rId334"/>
    <p:sldId id="465" r:id="rId335"/>
    <p:sldId id="466" r:id="rId336"/>
    <p:sldId id="467" r:id="rId337"/>
    <p:sldId id="468" r:id="rId338"/>
    <p:sldId id="469" r:id="rId339"/>
    <p:sldId id="470" r:id="rId340"/>
    <p:sldId id="471" r:id="rId341"/>
    <p:sldId id="472" r:id="rId342"/>
    <p:sldId id="473" r:id="rId343"/>
    <p:sldId id="474" r:id="rId344"/>
    <p:sldId id="475" r:id="rId345"/>
    <p:sldId id="476" r:id="rId346"/>
    <p:sldId id="477" r:id="rId347"/>
    <p:sldId id="478" r:id="rId348"/>
    <p:sldId id="479" r:id="rId349"/>
    <p:sldId id="480" r:id="rId350"/>
    <p:sldId id="481" r:id="rId351"/>
    <p:sldId id="482" r:id="rId352"/>
    <p:sldId id="483" r:id="rId353"/>
    <p:sldId id="484" r:id="rId354"/>
    <p:sldId id="485" r:id="rId355"/>
    <p:sldId id="486" r:id="rId356"/>
    <p:sldId id="487" r:id="rId357"/>
    <p:sldId id="488" r:id="rId358"/>
    <p:sldId id="489" r:id="rId359"/>
    <p:sldId id="490" r:id="rId360"/>
    <p:sldId id="491" r:id="rId361"/>
    <p:sldId id="492" r:id="rId362"/>
    <p:sldId id="493" r:id="rId363"/>
    <p:sldId id="494" r:id="rId364"/>
    <p:sldId id="495" r:id="rId365"/>
    <p:sldId id="496" r:id="rId366"/>
    <p:sldId id="497" r:id="rId367"/>
    <p:sldId id="498" r:id="rId368"/>
    <p:sldId id="499" r:id="rId369"/>
    <p:sldId id="500" r:id="rId370"/>
    <p:sldId id="501" r:id="rId371"/>
    <p:sldId id="502" r:id="rId372"/>
    <p:sldId id="503" r:id="rId373"/>
    <p:sldId id="504" r:id="rId374"/>
    <p:sldId id="505" r:id="rId375"/>
    <p:sldId id="506" r:id="rId376"/>
    <p:sldId id="507" r:id="rId377"/>
    <p:sldId id="508" r:id="rId378"/>
    <p:sldId id="509" r:id="rId379"/>
    <p:sldId id="510" r:id="rId380"/>
    <p:sldId id="511" r:id="rId381"/>
    <p:sldId id="512" r:id="rId382"/>
    <p:sldId id="513" r:id="rId383"/>
    <p:sldId id="514" r:id="rId384"/>
    <p:sldId id="515" r:id="rId385"/>
    <p:sldId id="516" r:id="rId386"/>
    <p:sldId id="517" r:id="rId387"/>
    <p:sldId id="518" r:id="rId388"/>
    <p:sldId id="519" r:id="rId389"/>
    <p:sldId id="520" r:id="rId390"/>
    <p:sldId id="521" r:id="rId391"/>
    <p:sldId id="522" r:id="rId392"/>
    <p:sldId id="523" r:id="rId393"/>
    <p:sldId id="524" r:id="rId394"/>
    <p:sldId id="525" r:id="rId395"/>
    <p:sldId id="526" r:id="rId396"/>
    <p:sldId id="527" r:id="rId397"/>
    <p:sldId id="528" r:id="rId398"/>
    <p:sldId id="529" r:id="rId399"/>
    <p:sldId id="530" r:id="rId400"/>
    <p:sldId id="531" r:id="rId401"/>
    <p:sldId id="532" r:id="rId402"/>
    <p:sldId id="533" r:id="rId403"/>
    <p:sldId id="534" r:id="rId404"/>
    <p:sldId id="535" r:id="rId405"/>
    <p:sldId id="536" r:id="rId406"/>
    <p:sldId id="537" r:id="rId407"/>
    <p:sldId id="538" r:id="rId408"/>
    <p:sldId id="539" r:id="rId409"/>
    <p:sldId id="540" r:id="rId410"/>
    <p:sldId id="541" r:id="rId411"/>
    <p:sldId id="542" r:id="rId412"/>
    <p:sldId id="543" r:id="rId413"/>
    <p:sldId id="544" r:id="rId414"/>
    <p:sldId id="545" r:id="rId415"/>
    <p:sldId id="546" r:id="rId416"/>
    <p:sldId id="547" r:id="rId417"/>
    <p:sldId id="548" r:id="rId418"/>
    <p:sldId id="549" r:id="rId419"/>
    <p:sldId id="550" r:id="rId420"/>
    <p:sldId id="551" r:id="rId421"/>
    <p:sldId id="552" r:id="rId422"/>
    <p:sldId id="553" r:id="rId423"/>
    <p:sldId id="554" r:id="rId424"/>
    <p:sldId id="555" r:id="rId425"/>
    <p:sldId id="556" r:id="rId426"/>
    <p:sldId id="557" r:id="rId427"/>
    <p:sldId id="558" r:id="rId428"/>
    <p:sldId id="559" r:id="rId429"/>
    <p:sldId id="560" r:id="rId430"/>
    <p:sldId id="561" r:id="rId431"/>
    <p:sldId id="562" r:id="rId432"/>
    <p:sldId id="563" r:id="rId433"/>
    <p:sldId id="564" r:id="rId434"/>
    <p:sldId id="565" r:id="rId435"/>
    <p:sldId id="566" r:id="rId436"/>
    <p:sldId id="567" r:id="rId437"/>
    <p:sldId id="568" r:id="rId438"/>
    <p:sldId id="569" r:id="rId439"/>
    <p:sldId id="570" r:id="rId440"/>
    <p:sldId id="571" r:id="rId441"/>
    <p:sldId id="572" r:id="rId442"/>
    <p:sldId id="573" r:id="rId443"/>
    <p:sldId id="574" r:id="rId444"/>
    <p:sldId id="575" r:id="rId445"/>
    <p:sldId id="576" r:id="rId446"/>
    <p:sldId id="577" r:id="rId447"/>
    <p:sldId id="578" r:id="rId448"/>
    <p:sldId id="579" r:id="rId449"/>
    <p:sldId id="580" r:id="rId450"/>
    <p:sldId id="581" r:id="rId451"/>
    <p:sldId id="582" r:id="rId452"/>
    <p:sldId id="583" r:id="rId453"/>
    <p:sldId id="584" r:id="rId454"/>
    <p:sldId id="585" r:id="rId455"/>
    <p:sldId id="586" r:id="rId456"/>
    <p:sldId id="587" r:id="rId457"/>
    <p:sldId id="588" r:id="rId458"/>
    <p:sldId id="589" r:id="rId459"/>
    <p:sldId id="590" r:id="rId460"/>
    <p:sldId id="591" r:id="rId461"/>
    <p:sldId id="592" r:id="rId462"/>
    <p:sldId id="593" r:id="rId463"/>
    <p:sldId id="594" r:id="rId464"/>
    <p:sldId id="595" r:id="rId465"/>
    <p:sldId id="596" r:id="rId466"/>
    <p:sldId id="597" r:id="rId467"/>
    <p:sldId id="598" r:id="rId468"/>
    <p:sldId id="599" r:id="rId469"/>
    <p:sldId id="600" r:id="rId470"/>
    <p:sldId id="601" r:id="rId471"/>
    <p:sldId id="602" r:id="rId472"/>
    <p:sldId id="603" r:id="rId473"/>
    <p:sldId id="604" r:id="rId474"/>
    <p:sldId id="605" r:id="rId475"/>
    <p:sldId id="606" r:id="rId476"/>
    <p:sldId id="607" r:id="rId477"/>
    <p:sldId id="608" r:id="rId478"/>
    <p:sldId id="609" r:id="rId479"/>
    <p:sldId id="610" r:id="rId480"/>
    <p:sldId id="611" r:id="rId481"/>
    <p:sldId id="612" r:id="rId482"/>
    <p:sldId id="613" r:id="rId483"/>
    <p:sldId id="614" r:id="rId484"/>
    <p:sldId id="615" r:id="rId485"/>
    <p:sldId id="616" r:id="rId486"/>
    <p:sldId id="617" r:id="rId487"/>
    <p:sldId id="618" r:id="rId488"/>
    <p:sldId id="619" r:id="rId489"/>
    <p:sldId id="620" r:id="rId490"/>
    <p:sldId id="621" r:id="rId491"/>
    <p:sldId id="622" r:id="rId492"/>
    <p:sldId id="623" r:id="rId493"/>
    <p:sldId id="624" r:id="rId4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99" Type="http://schemas.openxmlformats.org/officeDocument/2006/relationships/slide" Target="slides/slide296.xml"/><Relationship Id="rId21" Type="http://schemas.openxmlformats.org/officeDocument/2006/relationships/slide" Target="slides/slide18.xml"/><Relationship Id="rId63" Type="http://schemas.openxmlformats.org/officeDocument/2006/relationships/slide" Target="slides/slide60.xml"/><Relationship Id="rId159" Type="http://schemas.openxmlformats.org/officeDocument/2006/relationships/slide" Target="slides/slide156.xml"/><Relationship Id="rId324" Type="http://schemas.openxmlformats.org/officeDocument/2006/relationships/slide" Target="slides/slide321.xml"/><Relationship Id="rId366" Type="http://schemas.openxmlformats.org/officeDocument/2006/relationships/slide" Target="slides/slide363.xml"/><Relationship Id="rId170" Type="http://schemas.openxmlformats.org/officeDocument/2006/relationships/slide" Target="slides/slide167.xml"/><Relationship Id="rId226" Type="http://schemas.openxmlformats.org/officeDocument/2006/relationships/slide" Target="slides/slide223.xml"/><Relationship Id="rId433" Type="http://schemas.openxmlformats.org/officeDocument/2006/relationships/slide" Target="slides/slide430.xml"/><Relationship Id="rId268" Type="http://schemas.openxmlformats.org/officeDocument/2006/relationships/slide" Target="slides/slide265.xml"/><Relationship Id="rId475" Type="http://schemas.openxmlformats.org/officeDocument/2006/relationships/slide" Target="slides/slide472.xml"/><Relationship Id="rId32" Type="http://schemas.openxmlformats.org/officeDocument/2006/relationships/slide" Target="slides/slide29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335" Type="http://schemas.openxmlformats.org/officeDocument/2006/relationships/slide" Target="slides/slide332.xml"/><Relationship Id="rId377" Type="http://schemas.openxmlformats.org/officeDocument/2006/relationships/slide" Target="slides/slide374.xml"/><Relationship Id="rId5" Type="http://schemas.openxmlformats.org/officeDocument/2006/relationships/slide" Target="slides/slide2.xml"/><Relationship Id="rId181" Type="http://schemas.openxmlformats.org/officeDocument/2006/relationships/slide" Target="slides/slide178.xml"/><Relationship Id="rId237" Type="http://schemas.openxmlformats.org/officeDocument/2006/relationships/slide" Target="slides/slide234.xml"/><Relationship Id="rId402" Type="http://schemas.openxmlformats.org/officeDocument/2006/relationships/slide" Target="slides/slide399.xml"/><Relationship Id="rId279" Type="http://schemas.openxmlformats.org/officeDocument/2006/relationships/slide" Target="slides/slide276.xml"/><Relationship Id="rId444" Type="http://schemas.openxmlformats.org/officeDocument/2006/relationships/slide" Target="slides/slide441.xml"/><Relationship Id="rId486" Type="http://schemas.openxmlformats.org/officeDocument/2006/relationships/slide" Target="slides/slide483.xml"/><Relationship Id="rId43" Type="http://schemas.openxmlformats.org/officeDocument/2006/relationships/slide" Target="slides/slide40.xml"/><Relationship Id="rId139" Type="http://schemas.openxmlformats.org/officeDocument/2006/relationships/slide" Target="slides/slide136.xml"/><Relationship Id="rId290" Type="http://schemas.openxmlformats.org/officeDocument/2006/relationships/slide" Target="slides/slide287.xml"/><Relationship Id="rId304" Type="http://schemas.openxmlformats.org/officeDocument/2006/relationships/slide" Target="slides/slide301.xml"/><Relationship Id="rId346" Type="http://schemas.openxmlformats.org/officeDocument/2006/relationships/slide" Target="slides/slide343.xml"/><Relationship Id="rId388" Type="http://schemas.openxmlformats.org/officeDocument/2006/relationships/slide" Target="slides/slide385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92" Type="http://schemas.openxmlformats.org/officeDocument/2006/relationships/slide" Target="slides/slide189.xml"/><Relationship Id="rId206" Type="http://schemas.openxmlformats.org/officeDocument/2006/relationships/slide" Target="slides/slide203.xml"/><Relationship Id="rId413" Type="http://schemas.openxmlformats.org/officeDocument/2006/relationships/slide" Target="slides/slide410.xml"/><Relationship Id="rId248" Type="http://schemas.openxmlformats.org/officeDocument/2006/relationships/slide" Target="slides/slide245.xml"/><Relationship Id="rId455" Type="http://schemas.openxmlformats.org/officeDocument/2006/relationships/slide" Target="slides/slide452.xml"/><Relationship Id="rId497" Type="http://schemas.openxmlformats.org/officeDocument/2006/relationships/viewProps" Target="viewProps.xml"/><Relationship Id="rId12" Type="http://schemas.openxmlformats.org/officeDocument/2006/relationships/slide" Target="slides/slide9.xml"/><Relationship Id="rId108" Type="http://schemas.openxmlformats.org/officeDocument/2006/relationships/slide" Target="slides/slide105.xml"/><Relationship Id="rId315" Type="http://schemas.openxmlformats.org/officeDocument/2006/relationships/slide" Target="slides/slide312.xml"/><Relationship Id="rId357" Type="http://schemas.openxmlformats.org/officeDocument/2006/relationships/slide" Target="slides/slide354.xml"/><Relationship Id="rId54" Type="http://schemas.openxmlformats.org/officeDocument/2006/relationships/slide" Target="slides/slide51.xml"/><Relationship Id="rId96" Type="http://schemas.openxmlformats.org/officeDocument/2006/relationships/slide" Target="slides/slide93.xml"/><Relationship Id="rId161" Type="http://schemas.openxmlformats.org/officeDocument/2006/relationships/slide" Target="slides/slide158.xml"/><Relationship Id="rId217" Type="http://schemas.openxmlformats.org/officeDocument/2006/relationships/slide" Target="slides/slide214.xml"/><Relationship Id="rId399" Type="http://schemas.openxmlformats.org/officeDocument/2006/relationships/slide" Target="slides/slide396.xml"/><Relationship Id="rId259" Type="http://schemas.openxmlformats.org/officeDocument/2006/relationships/slide" Target="slides/slide256.xml"/><Relationship Id="rId424" Type="http://schemas.openxmlformats.org/officeDocument/2006/relationships/slide" Target="slides/slide421.xml"/><Relationship Id="rId466" Type="http://schemas.openxmlformats.org/officeDocument/2006/relationships/slide" Target="slides/slide46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270" Type="http://schemas.openxmlformats.org/officeDocument/2006/relationships/slide" Target="slides/slide267.xml"/><Relationship Id="rId326" Type="http://schemas.openxmlformats.org/officeDocument/2006/relationships/slide" Target="slides/slide323.xml"/><Relationship Id="rId65" Type="http://schemas.openxmlformats.org/officeDocument/2006/relationships/slide" Target="slides/slide62.xml"/><Relationship Id="rId130" Type="http://schemas.openxmlformats.org/officeDocument/2006/relationships/slide" Target="slides/slide127.xml"/><Relationship Id="rId368" Type="http://schemas.openxmlformats.org/officeDocument/2006/relationships/slide" Target="slides/slide365.xml"/><Relationship Id="rId172" Type="http://schemas.openxmlformats.org/officeDocument/2006/relationships/slide" Target="slides/slide169.xml"/><Relationship Id="rId228" Type="http://schemas.openxmlformats.org/officeDocument/2006/relationships/slide" Target="slides/slide225.xml"/><Relationship Id="rId435" Type="http://schemas.openxmlformats.org/officeDocument/2006/relationships/slide" Target="slides/slide432.xml"/><Relationship Id="rId477" Type="http://schemas.openxmlformats.org/officeDocument/2006/relationships/slide" Target="slides/slide474.xml"/><Relationship Id="rId281" Type="http://schemas.openxmlformats.org/officeDocument/2006/relationships/slide" Target="slides/slide278.xml"/><Relationship Id="rId337" Type="http://schemas.openxmlformats.org/officeDocument/2006/relationships/slide" Target="slides/slide334.xml"/><Relationship Id="rId34" Type="http://schemas.openxmlformats.org/officeDocument/2006/relationships/slide" Target="slides/slide31.xml"/><Relationship Id="rId76" Type="http://schemas.openxmlformats.org/officeDocument/2006/relationships/slide" Target="slides/slide73.xml"/><Relationship Id="rId141" Type="http://schemas.openxmlformats.org/officeDocument/2006/relationships/slide" Target="slides/slide138.xml"/><Relationship Id="rId379" Type="http://schemas.openxmlformats.org/officeDocument/2006/relationships/slide" Target="slides/slide376.xml"/><Relationship Id="rId7" Type="http://schemas.openxmlformats.org/officeDocument/2006/relationships/slide" Target="slides/slide4.xml"/><Relationship Id="rId183" Type="http://schemas.openxmlformats.org/officeDocument/2006/relationships/slide" Target="slides/slide180.xml"/><Relationship Id="rId239" Type="http://schemas.openxmlformats.org/officeDocument/2006/relationships/slide" Target="slides/slide236.xml"/><Relationship Id="rId390" Type="http://schemas.openxmlformats.org/officeDocument/2006/relationships/slide" Target="slides/slide387.xml"/><Relationship Id="rId404" Type="http://schemas.openxmlformats.org/officeDocument/2006/relationships/slide" Target="slides/slide401.xml"/><Relationship Id="rId446" Type="http://schemas.openxmlformats.org/officeDocument/2006/relationships/slide" Target="slides/slide443.xml"/><Relationship Id="rId250" Type="http://schemas.openxmlformats.org/officeDocument/2006/relationships/slide" Target="slides/slide247.xml"/><Relationship Id="rId292" Type="http://schemas.openxmlformats.org/officeDocument/2006/relationships/slide" Target="slides/slide289.xml"/><Relationship Id="rId306" Type="http://schemas.openxmlformats.org/officeDocument/2006/relationships/slide" Target="slides/slide303.xml"/><Relationship Id="rId488" Type="http://schemas.openxmlformats.org/officeDocument/2006/relationships/slide" Target="slides/slide485.xml"/><Relationship Id="rId45" Type="http://schemas.openxmlformats.org/officeDocument/2006/relationships/slide" Target="slides/slide42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348" Type="http://schemas.openxmlformats.org/officeDocument/2006/relationships/slide" Target="slides/slide345.xml"/><Relationship Id="rId152" Type="http://schemas.openxmlformats.org/officeDocument/2006/relationships/slide" Target="slides/slide149.xml"/><Relationship Id="rId194" Type="http://schemas.openxmlformats.org/officeDocument/2006/relationships/slide" Target="slides/slide191.xml"/><Relationship Id="rId208" Type="http://schemas.openxmlformats.org/officeDocument/2006/relationships/slide" Target="slides/slide205.xml"/><Relationship Id="rId415" Type="http://schemas.openxmlformats.org/officeDocument/2006/relationships/slide" Target="slides/slide412.xml"/><Relationship Id="rId457" Type="http://schemas.openxmlformats.org/officeDocument/2006/relationships/slide" Target="slides/slide454.xml"/><Relationship Id="rId261" Type="http://schemas.openxmlformats.org/officeDocument/2006/relationships/slide" Target="slides/slide258.xml"/><Relationship Id="rId499" Type="http://schemas.openxmlformats.org/officeDocument/2006/relationships/tableStyles" Target="tableStyles.xml"/><Relationship Id="rId14" Type="http://schemas.openxmlformats.org/officeDocument/2006/relationships/slide" Target="slides/slide11.xml"/><Relationship Id="rId56" Type="http://schemas.openxmlformats.org/officeDocument/2006/relationships/slide" Target="slides/slide53.xml"/><Relationship Id="rId317" Type="http://schemas.openxmlformats.org/officeDocument/2006/relationships/slide" Target="slides/slide314.xml"/><Relationship Id="rId359" Type="http://schemas.openxmlformats.org/officeDocument/2006/relationships/slide" Target="slides/slide356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63" Type="http://schemas.openxmlformats.org/officeDocument/2006/relationships/slide" Target="slides/slide160.xml"/><Relationship Id="rId219" Type="http://schemas.openxmlformats.org/officeDocument/2006/relationships/slide" Target="slides/slide216.xml"/><Relationship Id="rId370" Type="http://schemas.openxmlformats.org/officeDocument/2006/relationships/slide" Target="slides/slide367.xml"/><Relationship Id="rId426" Type="http://schemas.openxmlformats.org/officeDocument/2006/relationships/slide" Target="slides/slide423.xml"/><Relationship Id="rId230" Type="http://schemas.openxmlformats.org/officeDocument/2006/relationships/slide" Target="slides/slide227.xml"/><Relationship Id="rId468" Type="http://schemas.openxmlformats.org/officeDocument/2006/relationships/slide" Target="slides/slide465.xml"/><Relationship Id="rId25" Type="http://schemas.openxmlformats.org/officeDocument/2006/relationships/slide" Target="slides/slide22.xml"/><Relationship Id="rId67" Type="http://schemas.openxmlformats.org/officeDocument/2006/relationships/slide" Target="slides/slide64.xml"/><Relationship Id="rId272" Type="http://schemas.openxmlformats.org/officeDocument/2006/relationships/slide" Target="slides/slide269.xml"/><Relationship Id="rId328" Type="http://schemas.openxmlformats.org/officeDocument/2006/relationships/slide" Target="slides/slide325.xml"/><Relationship Id="rId132" Type="http://schemas.openxmlformats.org/officeDocument/2006/relationships/slide" Target="slides/slide129.xml"/><Relationship Id="rId174" Type="http://schemas.openxmlformats.org/officeDocument/2006/relationships/slide" Target="slides/slide171.xml"/><Relationship Id="rId381" Type="http://schemas.openxmlformats.org/officeDocument/2006/relationships/slide" Target="slides/slide378.xml"/><Relationship Id="rId241" Type="http://schemas.openxmlformats.org/officeDocument/2006/relationships/slide" Target="slides/slide238.xml"/><Relationship Id="rId437" Type="http://schemas.openxmlformats.org/officeDocument/2006/relationships/slide" Target="slides/slide434.xml"/><Relationship Id="rId479" Type="http://schemas.openxmlformats.org/officeDocument/2006/relationships/slide" Target="slides/slide476.xml"/><Relationship Id="rId36" Type="http://schemas.openxmlformats.org/officeDocument/2006/relationships/slide" Target="slides/slide33.xml"/><Relationship Id="rId283" Type="http://schemas.openxmlformats.org/officeDocument/2006/relationships/slide" Target="slides/slide280.xml"/><Relationship Id="rId339" Type="http://schemas.openxmlformats.org/officeDocument/2006/relationships/slide" Target="slides/slide336.xml"/><Relationship Id="rId490" Type="http://schemas.openxmlformats.org/officeDocument/2006/relationships/slide" Target="slides/slide487.xml"/><Relationship Id="rId78" Type="http://schemas.openxmlformats.org/officeDocument/2006/relationships/slide" Target="slides/slide75.xml"/><Relationship Id="rId101" Type="http://schemas.openxmlformats.org/officeDocument/2006/relationships/slide" Target="slides/slide98.xml"/><Relationship Id="rId143" Type="http://schemas.openxmlformats.org/officeDocument/2006/relationships/slide" Target="slides/slide140.xml"/><Relationship Id="rId185" Type="http://schemas.openxmlformats.org/officeDocument/2006/relationships/slide" Target="slides/slide182.xml"/><Relationship Id="rId350" Type="http://schemas.openxmlformats.org/officeDocument/2006/relationships/slide" Target="slides/slide347.xml"/><Relationship Id="rId406" Type="http://schemas.openxmlformats.org/officeDocument/2006/relationships/slide" Target="slides/slide403.xml"/><Relationship Id="rId9" Type="http://schemas.openxmlformats.org/officeDocument/2006/relationships/slide" Target="slides/slide6.xml"/><Relationship Id="rId210" Type="http://schemas.openxmlformats.org/officeDocument/2006/relationships/slide" Target="slides/slide207.xml"/><Relationship Id="rId392" Type="http://schemas.openxmlformats.org/officeDocument/2006/relationships/slide" Target="slides/slide389.xml"/><Relationship Id="rId448" Type="http://schemas.openxmlformats.org/officeDocument/2006/relationships/slide" Target="slides/slide445.xml"/><Relationship Id="rId252" Type="http://schemas.openxmlformats.org/officeDocument/2006/relationships/slide" Target="slides/slide249.xml"/><Relationship Id="rId294" Type="http://schemas.openxmlformats.org/officeDocument/2006/relationships/slide" Target="slides/slide291.xml"/><Relationship Id="rId308" Type="http://schemas.openxmlformats.org/officeDocument/2006/relationships/slide" Target="slides/slide305.xml"/><Relationship Id="rId47" Type="http://schemas.openxmlformats.org/officeDocument/2006/relationships/slide" Target="slides/slide44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54" Type="http://schemas.openxmlformats.org/officeDocument/2006/relationships/slide" Target="slides/slide151.xml"/><Relationship Id="rId361" Type="http://schemas.openxmlformats.org/officeDocument/2006/relationships/slide" Target="slides/slide358.xml"/><Relationship Id="rId196" Type="http://schemas.openxmlformats.org/officeDocument/2006/relationships/slide" Target="slides/slide193.xml"/><Relationship Id="rId417" Type="http://schemas.openxmlformats.org/officeDocument/2006/relationships/slide" Target="slides/slide414.xml"/><Relationship Id="rId459" Type="http://schemas.openxmlformats.org/officeDocument/2006/relationships/slide" Target="slides/slide456.xml"/><Relationship Id="rId16" Type="http://schemas.openxmlformats.org/officeDocument/2006/relationships/slide" Target="slides/slide13.xml"/><Relationship Id="rId221" Type="http://schemas.openxmlformats.org/officeDocument/2006/relationships/slide" Target="slides/slide218.xml"/><Relationship Id="rId263" Type="http://schemas.openxmlformats.org/officeDocument/2006/relationships/slide" Target="slides/slide260.xml"/><Relationship Id="rId319" Type="http://schemas.openxmlformats.org/officeDocument/2006/relationships/slide" Target="slides/slide316.xml"/><Relationship Id="rId470" Type="http://schemas.openxmlformats.org/officeDocument/2006/relationships/slide" Target="slides/slide467.xml"/><Relationship Id="rId58" Type="http://schemas.openxmlformats.org/officeDocument/2006/relationships/slide" Target="slides/slide55.xml"/><Relationship Id="rId123" Type="http://schemas.openxmlformats.org/officeDocument/2006/relationships/slide" Target="slides/slide120.xml"/><Relationship Id="rId330" Type="http://schemas.openxmlformats.org/officeDocument/2006/relationships/slide" Target="slides/slide327.xml"/><Relationship Id="rId165" Type="http://schemas.openxmlformats.org/officeDocument/2006/relationships/slide" Target="slides/slide162.xml"/><Relationship Id="rId372" Type="http://schemas.openxmlformats.org/officeDocument/2006/relationships/slide" Target="slides/slide369.xml"/><Relationship Id="rId428" Type="http://schemas.openxmlformats.org/officeDocument/2006/relationships/slide" Target="slides/slide425.xml"/><Relationship Id="rId232" Type="http://schemas.openxmlformats.org/officeDocument/2006/relationships/slide" Target="slides/slide229.xml"/><Relationship Id="rId274" Type="http://schemas.openxmlformats.org/officeDocument/2006/relationships/slide" Target="slides/slide271.xml"/><Relationship Id="rId481" Type="http://schemas.openxmlformats.org/officeDocument/2006/relationships/slide" Target="slides/slide478.xml"/><Relationship Id="rId27" Type="http://schemas.openxmlformats.org/officeDocument/2006/relationships/slide" Target="slides/slide24.xml"/><Relationship Id="rId69" Type="http://schemas.openxmlformats.org/officeDocument/2006/relationships/slide" Target="slides/slide66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76" Type="http://schemas.openxmlformats.org/officeDocument/2006/relationships/slide" Target="slides/slide173.xml"/><Relationship Id="rId341" Type="http://schemas.openxmlformats.org/officeDocument/2006/relationships/slide" Target="slides/slide338.xml"/><Relationship Id="rId383" Type="http://schemas.openxmlformats.org/officeDocument/2006/relationships/slide" Target="slides/slide380.xml"/><Relationship Id="rId439" Type="http://schemas.openxmlformats.org/officeDocument/2006/relationships/slide" Target="slides/slide436.xml"/><Relationship Id="rId201" Type="http://schemas.openxmlformats.org/officeDocument/2006/relationships/slide" Target="slides/slide198.xml"/><Relationship Id="rId243" Type="http://schemas.openxmlformats.org/officeDocument/2006/relationships/slide" Target="slides/slide240.xml"/><Relationship Id="rId285" Type="http://schemas.openxmlformats.org/officeDocument/2006/relationships/slide" Target="slides/slide282.xml"/><Relationship Id="rId450" Type="http://schemas.openxmlformats.org/officeDocument/2006/relationships/slide" Target="slides/slide447.xml"/><Relationship Id="rId38" Type="http://schemas.openxmlformats.org/officeDocument/2006/relationships/slide" Target="slides/slide35.xml"/><Relationship Id="rId103" Type="http://schemas.openxmlformats.org/officeDocument/2006/relationships/slide" Target="slides/slide100.xml"/><Relationship Id="rId310" Type="http://schemas.openxmlformats.org/officeDocument/2006/relationships/slide" Target="slides/slide307.xml"/><Relationship Id="rId492" Type="http://schemas.openxmlformats.org/officeDocument/2006/relationships/slide" Target="slides/slide489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87" Type="http://schemas.openxmlformats.org/officeDocument/2006/relationships/slide" Target="slides/slide184.xml"/><Relationship Id="rId352" Type="http://schemas.openxmlformats.org/officeDocument/2006/relationships/slide" Target="slides/slide349.xml"/><Relationship Id="rId394" Type="http://schemas.openxmlformats.org/officeDocument/2006/relationships/slide" Target="slides/slide391.xml"/><Relationship Id="rId408" Type="http://schemas.openxmlformats.org/officeDocument/2006/relationships/slide" Target="slides/slide405.xml"/><Relationship Id="rId212" Type="http://schemas.openxmlformats.org/officeDocument/2006/relationships/slide" Target="slides/slide209.xml"/><Relationship Id="rId254" Type="http://schemas.openxmlformats.org/officeDocument/2006/relationships/slide" Target="slides/slide251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296" Type="http://schemas.openxmlformats.org/officeDocument/2006/relationships/slide" Target="slides/slide293.xml"/><Relationship Id="rId461" Type="http://schemas.openxmlformats.org/officeDocument/2006/relationships/slide" Target="slides/slide458.xml"/><Relationship Id="rId60" Type="http://schemas.openxmlformats.org/officeDocument/2006/relationships/slide" Target="slides/slide57.xml"/><Relationship Id="rId156" Type="http://schemas.openxmlformats.org/officeDocument/2006/relationships/slide" Target="slides/slide153.xml"/><Relationship Id="rId198" Type="http://schemas.openxmlformats.org/officeDocument/2006/relationships/slide" Target="slides/slide195.xml"/><Relationship Id="rId321" Type="http://schemas.openxmlformats.org/officeDocument/2006/relationships/slide" Target="slides/slide318.xml"/><Relationship Id="rId363" Type="http://schemas.openxmlformats.org/officeDocument/2006/relationships/slide" Target="slides/slide360.xml"/><Relationship Id="rId419" Type="http://schemas.openxmlformats.org/officeDocument/2006/relationships/slide" Target="slides/slide416.xml"/><Relationship Id="rId223" Type="http://schemas.openxmlformats.org/officeDocument/2006/relationships/slide" Target="slides/slide220.xml"/><Relationship Id="rId430" Type="http://schemas.openxmlformats.org/officeDocument/2006/relationships/slide" Target="slides/slide427.xml"/><Relationship Id="rId18" Type="http://schemas.openxmlformats.org/officeDocument/2006/relationships/slide" Target="slides/slide15.xml"/><Relationship Id="rId265" Type="http://schemas.openxmlformats.org/officeDocument/2006/relationships/slide" Target="slides/slide262.xml"/><Relationship Id="rId472" Type="http://schemas.openxmlformats.org/officeDocument/2006/relationships/slide" Target="slides/slide469.xml"/><Relationship Id="rId125" Type="http://schemas.openxmlformats.org/officeDocument/2006/relationships/slide" Target="slides/slide122.xml"/><Relationship Id="rId167" Type="http://schemas.openxmlformats.org/officeDocument/2006/relationships/slide" Target="slides/slide164.xml"/><Relationship Id="rId332" Type="http://schemas.openxmlformats.org/officeDocument/2006/relationships/slide" Target="slides/slide329.xml"/><Relationship Id="rId374" Type="http://schemas.openxmlformats.org/officeDocument/2006/relationships/slide" Target="slides/slide371.xml"/><Relationship Id="rId71" Type="http://schemas.openxmlformats.org/officeDocument/2006/relationships/slide" Target="slides/slide68.xml"/><Relationship Id="rId234" Type="http://schemas.openxmlformats.org/officeDocument/2006/relationships/slide" Target="slides/slide23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76" Type="http://schemas.openxmlformats.org/officeDocument/2006/relationships/slide" Target="slides/slide273.xml"/><Relationship Id="rId441" Type="http://schemas.openxmlformats.org/officeDocument/2006/relationships/slide" Target="slides/slide438.xml"/><Relationship Id="rId483" Type="http://schemas.openxmlformats.org/officeDocument/2006/relationships/slide" Target="slides/slide480.xml"/><Relationship Id="rId40" Type="http://schemas.openxmlformats.org/officeDocument/2006/relationships/slide" Target="slides/slide37.xml"/><Relationship Id="rId136" Type="http://schemas.openxmlformats.org/officeDocument/2006/relationships/slide" Target="slides/slide133.xml"/><Relationship Id="rId178" Type="http://schemas.openxmlformats.org/officeDocument/2006/relationships/slide" Target="slides/slide175.xml"/><Relationship Id="rId301" Type="http://schemas.openxmlformats.org/officeDocument/2006/relationships/slide" Target="slides/slide298.xml"/><Relationship Id="rId343" Type="http://schemas.openxmlformats.org/officeDocument/2006/relationships/slide" Target="slides/slide340.xml"/><Relationship Id="rId82" Type="http://schemas.openxmlformats.org/officeDocument/2006/relationships/slide" Target="slides/slide79.xml"/><Relationship Id="rId203" Type="http://schemas.openxmlformats.org/officeDocument/2006/relationships/slide" Target="slides/slide200.xml"/><Relationship Id="rId385" Type="http://schemas.openxmlformats.org/officeDocument/2006/relationships/slide" Target="slides/slide382.xml"/><Relationship Id="rId245" Type="http://schemas.openxmlformats.org/officeDocument/2006/relationships/slide" Target="slides/slide242.xml"/><Relationship Id="rId287" Type="http://schemas.openxmlformats.org/officeDocument/2006/relationships/slide" Target="slides/slide284.xml"/><Relationship Id="rId410" Type="http://schemas.openxmlformats.org/officeDocument/2006/relationships/slide" Target="slides/slide407.xml"/><Relationship Id="rId452" Type="http://schemas.openxmlformats.org/officeDocument/2006/relationships/slide" Target="slides/slide449.xml"/><Relationship Id="rId494" Type="http://schemas.openxmlformats.org/officeDocument/2006/relationships/slide" Target="slides/slide491.xml"/><Relationship Id="rId105" Type="http://schemas.openxmlformats.org/officeDocument/2006/relationships/slide" Target="slides/slide102.xml"/><Relationship Id="rId147" Type="http://schemas.openxmlformats.org/officeDocument/2006/relationships/slide" Target="slides/slide144.xml"/><Relationship Id="rId312" Type="http://schemas.openxmlformats.org/officeDocument/2006/relationships/slide" Target="slides/slide309.xml"/><Relationship Id="rId354" Type="http://schemas.openxmlformats.org/officeDocument/2006/relationships/slide" Target="slides/slide351.xml"/><Relationship Id="rId51" Type="http://schemas.openxmlformats.org/officeDocument/2006/relationships/slide" Target="slides/slide48.xml"/><Relationship Id="rId93" Type="http://schemas.openxmlformats.org/officeDocument/2006/relationships/slide" Target="slides/slide90.xml"/><Relationship Id="rId189" Type="http://schemas.openxmlformats.org/officeDocument/2006/relationships/slide" Target="slides/slide186.xml"/><Relationship Id="rId396" Type="http://schemas.openxmlformats.org/officeDocument/2006/relationships/slide" Target="slides/slide393.xml"/><Relationship Id="rId214" Type="http://schemas.openxmlformats.org/officeDocument/2006/relationships/slide" Target="slides/slide211.xml"/><Relationship Id="rId256" Type="http://schemas.openxmlformats.org/officeDocument/2006/relationships/slide" Target="slides/slide253.xml"/><Relationship Id="rId298" Type="http://schemas.openxmlformats.org/officeDocument/2006/relationships/slide" Target="slides/slide295.xml"/><Relationship Id="rId421" Type="http://schemas.openxmlformats.org/officeDocument/2006/relationships/slide" Target="slides/slide418.xml"/><Relationship Id="rId463" Type="http://schemas.openxmlformats.org/officeDocument/2006/relationships/slide" Target="slides/slide460.xml"/><Relationship Id="rId116" Type="http://schemas.openxmlformats.org/officeDocument/2006/relationships/slide" Target="slides/slide113.xml"/><Relationship Id="rId158" Type="http://schemas.openxmlformats.org/officeDocument/2006/relationships/slide" Target="slides/slide155.xml"/><Relationship Id="rId323" Type="http://schemas.openxmlformats.org/officeDocument/2006/relationships/slide" Target="slides/slide320.xml"/><Relationship Id="rId20" Type="http://schemas.openxmlformats.org/officeDocument/2006/relationships/slide" Target="slides/slide17.xml"/><Relationship Id="rId62" Type="http://schemas.openxmlformats.org/officeDocument/2006/relationships/slide" Target="slides/slide59.xml"/><Relationship Id="rId365" Type="http://schemas.openxmlformats.org/officeDocument/2006/relationships/slide" Target="slides/slide362.xml"/><Relationship Id="rId225" Type="http://schemas.openxmlformats.org/officeDocument/2006/relationships/slide" Target="slides/slide222.xml"/><Relationship Id="rId267" Type="http://schemas.openxmlformats.org/officeDocument/2006/relationships/slide" Target="slides/slide264.xml"/><Relationship Id="rId432" Type="http://schemas.openxmlformats.org/officeDocument/2006/relationships/slide" Target="slides/slide429.xml"/><Relationship Id="rId474" Type="http://schemas.openxmlformats.org/officeDocument/2006/relationships/slide" Target="slides/slide471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313" Type="http://schemas.openxmlformats.org/officeDocument/2006/relationships/slide" Target="slides/slide310.xml"/><Relationship Id="rId49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94" Type="http://schemas.openxmlformats.org/officeDocument/2006/relationships/slide" Target="slides/slide91.xml"/><Relationship Id="rId148" Type="http://schemas.openxmlformats.org/officeDocument/2006/relationships/slide" Target="slides/slide145.xml"/><Relationship Id="rId169" Type="http://schemas.openxmlformats.org/officeDocument/2006/relationships/slide" Target="slides/slide166.xml"/><Relationship Id="rId334" Type="http://schemas.openxmlformats.org/officeDocument/2006/relationships/slide" Target="slides/slide331.xml"/><Relationship Id="rId355" Type="http://schemas.openxmlformats.org/officeDocument/2006/relationships/slide" Target="slides/slide352.xml"/><Relationship Id="rId376" Type="http://schemas.openxmlformats.org/officeDocument/2006/relationships/slide" Target="slides/slide373.xml"/><Relationship Id="rId397" Type="http://schemas.openxmlformats.org/officeDocument/2006/relationships/slide" Target="slides/slide394.xml"/><Relationship Id="rId4" Type="http://schemas.openxmlformats.org/officeDocument/2006/relationships/slide" Target="slides/slide1.xml"/><Relationship Id="rId180" Type="http://schemas.openxmlformats.org/officeDocument/2006/relationships/slide" Target="slides/slide177.xml"/><Relationship Id="rId215" Type="http://schemas.openxmlformats.org/officeDocument/2006/relationships/slide" Target="slides/slide212.xml"/><Relationship Id="rId236" Type="http://schemas.openxmlformats.org/officeDocument/2006/relationships/slide" Target="slides/slide233.xml"/><Relationship Id="rId257" Type="http://schemas.openxmlformats.org/officeDocument/2006/relationships/slide" Target="slides/slide254.xml"/><Relationship Id="rId278" Type="http://schemas.openxmlformats.org/officeDocument/2006/relationships/slide" Target="slides/slide275.xml"/><Relationship Id="rId401" Type="http://schemas.openxmlformats.org/officeDocument/2006/relationships/slide" Target="slides/slide398.xml"/><Relationship Id="rId422" Type="http://schemas.openxmlformats.org/officeDocument/2006/relationships/slide" Target="slides/slide419.xml"/><Relationship Id="rId443" Type="http://schemas.openxmlformats.org/officeDocument/2006/relationships/slide" Target="slides/slide440.xml"/><Relationship Id="rId464" Type="http://schemas.openxmlformats.org/officeDocument/2006/relationships/slide" Target="slides/slide461.xml"/><Relationship Id="rId303" Type="http://schemas.openxmlformats.org/officeDocument/2006/relationships/slide" Target="slides/slide300.xml"/><Relationship Id="rId485" Type="http://schemas.openxmlformats.org/officeDocument/2006/relationships/slide" Target="slides/slide482.xml"/><Relationship Id="rId42" Type="http://schemas.openxmlformats.org/officeDocument/2006/relationships/slide" Target="slides/slide39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345" Type="http://schemas.openxmlformats.org/officeDocument/2006/relationships/slide" Target="slides/slide342.xml"/><Relationship Id="rId387" Type="http://schemas.openxmlformats.org/officeDocument/2006/relationships/slide" Target="slides/slide384.xml"/><Relationship Id="rId191" Type="http://schemas.openxmlformats.org/officeDocument/2006/relationships/slide" Target="slides/slide188.xml"/><Relationship Id="rId205" Type="http://schemas.openxmlformats.org/officeDocument/2006/relationships/slide" Target="slides/slide202.xml"/><Relationship Id="rId247" Type="http://schemas.openxmlformats.org/officeDocument/2006/relationships/slide" Target="slides/slide244.xml"/><Relationship Id="rId412" Type="http://schemas.openxmlformats.org/officeDocument/2006/relationships/slide" Target="slides/slide409.xml"/><Relationship Id="rId107" Type="http://schemas.openxmlformats.org/officeDocument/2006/relationships/slide" Target="slides/slide104.xml"/><Relationship Id="rId289" Type="http://schemas.openxmlformats.org/officeDocument/2006/relationships/slide" Target="slides/slide286.xml"/><Relationship Id="rId454" Type="http://schemas.openxmlformats.org/officeDocument/2006/relationships/slide" Target="slides/slide451.xml"/><Relationship Id="rId496" Type="http://schemas.openxmlformats.org/officeDocument/2006/relationships/presProps" Target="presProps.xml"/><Relationship Id="rId11" Type="http://schemas.openxmlformats.org/officeDocument/2006/relationships/slide" Target="slides/slide8.xml"/><Relationship Id="rId53" Type="http://schemas.openxmlformats.org/officeDocument/2006/relationships/slide" Target="slides/slide50.xml"/><Relationship Id="rId149" Type="http://schemas.openxmlformats.org/officeDocument/2006/relationships/slide" Target="slides/slide146.xml"/><Relationship Id="rId314" Type="http://schemas.openxmlformats.org/officeDocument/2006/relationships/slide" Target="slides/slide311.xml"/><Relationship Id="rId356" Type="http://schemas.openxmlformats.org/officeDocument/2006/relationships/slide" Target="slides/slide353.xml"/><Relationship Id="rId398" Type="http://schemas.openxmlformats.org/officeDocument/2006/relationships/slide" Target="slides/slide395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216" Type="http://schemas.openxmlformats.org/officeDocument/2006/relationships/slide" Target="slides/slide213.xml"/><Relationship Id="rId423" Type="http://schemas.openxmlformats.org/officeDocument/2006/relationships/slide" Target="slides/slide420.xml"/><Relationship Id="rId258" Type="http://schemas.openxmlformats.org/officeDocument/2006/relationships/slide" Target="slides/slide255.xml"/><Relationship Id="rId465" Type="http://schemas.openxmlformats.org/officeDocument/2006/relationships/slide" Target="slides/slide462.xml"/><Relationship Id="rId22" Type="http://schemas.openxmlformats.org/officeDocument/2006/relationships/slide" Target="slides/slide19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325" Type="http://schemas.openxmlformats.org/officeDocument/2006/relationships/slide" Target="slides/slide322.xml"/><Relationship Id="rId367" Type="http://schemas.openxmlformats.org/officeDocument/2006/relationships/slide" Target="slides/slide364.xml"/><Relationship Id="rId171" Type="http://schemas.openxmlformats.org/officeDocument/2006/relationships/slide" Target="slides/slide168.xml"/><Relationship Id="rId227" Type="http://schemas.openxmlformats.org/officeDocument/2006/relationships/slide" Target="slides/slide224.xml"/><Relationship Id="rId269" Type="http://schemas.openxmlformats.org/officeDocument/2006/relationships/slide" Target="slides/slide266.xml"/><Relationship Id="rId434" Type="http://schemas.openxmlformats.org/officeDocument/2006/relationships/slide" Target="slides/slide431.xml"/><Relationship Id="rId476" Type="http://schemas.openxmlformats.org/officeDocument/2006/relationships/slide" Target="slides/slide473.xml"/><Relationship Id="rId33" Type="http://schemas.openxmlformats.org/officeDocument/2006/relationships/slide" Target="slides/slide30.xml"/><Relationship Id="rId129" Type="http://schemas.openxmlformats.org/officeDocument/2006/relationships/slide" Target="slides/slide126.xml"/><Relationship Id="rId280" Type="http://schemas.openxmlformats.org/officeDocument/2006/relationships/slide" Target="slides/slide277.xml"/><Relationship Id="rId336" Type="http://schemas.openxmlformats.org/officeDocument/2006/relationships/slide" Target="slides/slide333.xml"/><Relationship Id="rId75" Type="http://schemas.openxmlformats.org/officeDocument/2006/relationships/slide" Target="slides/slide72.xml"/><Relationship Id="rId140" Type="http://schemas.openxmlformats.org/officeDocument/2006/relationships/slide" Target="slides/slide137.xml"/><Relationship Id="rId182" Type="http://schemas.openxmlformats.org/officeDocument/2006/relationships/slide" Target="slides/slide179.xml"/><Relationship Id="rId378" Type="http://schemas.openxmlformats.org/officeDocument/2006/relationships/slide" Target="slides/slide375.xml"/><Relationship Id="rId403" Type="http://schemas.openxmlformats.org/officeDocument/2006/relationships/slide" Target="slides/slide400.xml"/><Relationship Id="rId6" Type="http://schemas.openxmlformats.org/officeDocument/2006/relationships/slide" Target="slides/slide3.xml"/><Relationship Id="rId238" Type="http://schemas.openxmlformats.org/officeDocument/2006/relationships/slide" Target="slides/slide235.xml"/><Relationship Id="rId445" Type="http://schemas.openxmlformats.org/officeDocument/2006/relationships/slide" Target="slides/slide442.xml"/><Relationship Id="rId487" Type="http://schemas.openxmlformats.org/officeDocument/2006/relationships/slide" Target="slides/slide484.xml"/><Relationship Id="rId291" Type="http://schemas.openxmlformats.org/officeDocument/2006/relationships/slide" Target="slides/slide288.xml"/><Relationship Id="rId305" Type="http://schemas.openxmlformats.org/officeDocument/2006/relationships/slide" Target="slides/slide302.xml"/><Relationship Id="rId347" Type="http://schemas.openxmlformats.org/officeDocument/2006/relationships/slide" Target="slides/slide344.xml"/><Relationship Id="rId44" Type="http://schemas.openxmlformats.org/officeDocument/2006/relationships/slide" Target="slides/slide41.xml"/><Relationship Id="rId86" Type="http://schemas.openxmlformats.org/officeDocument/2006/relationships/slide" Target="slides/slide83.xml"/><Relationship Id="rId151" Type="http://schemas.openxmlformats.org/officeDocument/2006/relationships/slide" Target="slides/slide148.xml"/><Relationship Id="rId389" Type="http://schemas.openxmlformats.org/officeDocument/2006/relationships/slide" Target="slides/slide386.xml"/><Relationship Id="rId193" Type="http://schemas.openxmlformats.org/officeDocument/2006/relationships/slide" Target="slides/slide190.xml"/><Relationship Id="rId207" Type="http://schemas.openxmlformats.org/officeDocument/2006/relationships/slide" Target="slides/slide204.xml"/><Relationship Id="rId249" Type="http://schemas.openxmlformats.org/officeDocument/2006/relationships/slide" Target="slides/slide246.xml"/><Relationship Id="rId414" Type="http://schemas.openxmlformats.org/officeDocument/2006/relationships/slide" Target="slides/slide411.xml"/><Relationship Id="rId456" Type="http://schemas.openxmlformats.org/officeDocument/2006/relationships/slide" Target="slides/slide453.xml"/><Relationship Id="rId498" Type="http://schemas.openxmlformats.org/officeDocument/2006/relationships/theme" Target="theme/theme1.xml"/><Relationship Id="rId13" Type="http://schemas.openxmlformats.org/officeDocument/2006/relationships/slide" Target="slides/slide10.xml"/><Relationship Id="rId109" Type="http://schemas.openxmlformats.org/officeDocument/2006/relationships/slide" Target="slides/slide106.xml"/><Relationship Id="rId260" Type="http://schemas.openxmlformats.org/officeDocument/2006/relationships/slide" Target="slides/slide257.xml"/><Relationship Id="rId316" Type="http://schemas.openxmlformats.org/officeDocument/2006/relationships/slide" Target="slides/slide313.xml"/><Relationship Id="rId55" Type="http://schemas.openxmlformats.org/officeDocument/2006/relationships/slide" Target="slides/slide52.xml"/><Relationship Id="rId97" Type="http://schemas.openxmlformats.org/officeDocument/2006/relationships/slide" Target="slides/slide94.xml"/><Relationship Id="rId120" Type="http://schemas.openxmlformats.org/officeDocument/2006/relationships/slide" Target="slides/slide117.xml"/><Relationship Id="rId358" Type="http://schemas.openxmlformats.org/officeDocument/2006/relationships/slide" Target="slides/slide355.xml"/><Relationship Id="rId162" Type="http://schemas.openxmlformats.org/officeDocument/2006/relationships/slide" Target="slides/slide159.xml"/><Relationship Id="rId218" Type="http://schemas.openxmlformats.org/officeDocument/2006/relationships/slide" Target="slides/slide215.xml"/><Relationship Id="rId425" Type="http://schemas.openxmlformats.org/officeDocument/2006/relationships/slide" Target="slides/slide422.xml"/><Relationship Id="rId467" Type="http://schemas.openxmlformats.org/officeDocument/2006/relationships/slide" Target="slides/slide464.xml"/><Relationship Id="rId271" Type="http://schemas.openxmlformats.org/officeDocument/2006/relationships/slide" Target="slides/slide268.xml"/><Relationship Id="rId24" Type="http://schemas.openxmlformats.org/officeDocument/2006/relationships/slide" Target="slides/slide21.xml"/><Relationship Id="rId66" Type="http://schemas.openxmlformats.org/officeDocument/2006/relationships/slide" Target="slides/slide63.xml"/><Relationship Id="rId131" Type="http://schemas.openxmlformats.org/officeDocument/2006/relationships/slide" Target="slides/slide128.xml"/><Relationship Id="rId327" Type="http://schemas.openxmlformats.org/officeDocument/2006/relationships/slide" Target="slides/slide324.xml"/><Relationship Id="rId369" Type="http://schemas.openxmlformats.org/officeDocument/2006/relationships/slide" Target="slides/slide366.xml"/><Relationship Id="rId173" Type="http://schemas.openxmlformats.org/officeDocument/2006/relationships/slide" Target="slides/slide170.xml"/><Relationship Id="rId229" Type="http://schemas.openxmlformats.org/officeDocument/2006/relationships/slide" Target="slides/slide226.xml"/><Relationship Id="rId380" Type="http://schemas.openxmlformats.org/officeDocument/2006/relationships/slide" Target="slides/slide377.xml"/><Relationship Id="rId436" Type="http://schemas.openxmlformats.org/officeDocument/2006/relationships/slide" Target="slides/slide433.xml"/><Relationship Id="rId240" Type="http://schemas.openxmlformats.org/officeDocument/2006/relationships/slide" Target="slides/slide237.xml"/><Relationship Id="rId478" Type="http://schemas.openxmlformats.org/officeDocument/2006/relationships/slide" Target="slides/slide475.xml"/><Relationship Id="rId35" Type="http://schemas.openxmlformats.org/officeDocument/2006/relationships/slide" Target="slides/slide32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282" Type="http://schemas.openxmlformats.org/officeDocument/2006/relationships/slide" Target="slides/slide279.xml"/><Relationship Id="rId338" Type="http://schemas.openxmlformats.org/officeDocument/2006/relationships/slide" Target="slides/slide335.xml"/><Relationship Id="rId8" Type="http://schemas.openxmlformats.org/officeDocument/2006/relationships/slide" Target="slides/slide5.xml"/><Relationship Id="rId142" Type="http://schemas.openxmlformats.org/officeDocument/2006/relationships/slide" Target="slides/slide139.xml"/><Relationship Id="rId184" Type="http://schemas.openxmlformats.org/officeDocument/2006/relationships/slide" Target="slides/slide181.xml"/><Relationship Id="rId391" Type="http://schemas.openxmlformats.org/officeDocument/2006/relationships/slide" Target="slides/slide388.xml"/><Relationship Id="rId405" Type="http://schemas.openxmlformats.org/officeDocument/2006/relationships/slide" Target="slides/slide402.xml"/><Relationship Id="rId447" Type="http://schemas.openxmlformats.org/officeDocument/2006/relationships/slide" Target="slides/slide444.xml"/><Relationship Id="rId251" Type="http://schemas.openxmlformats.org/officeDocument/2006/relationships/slide" Target="slides/slide248.xml"/><Relationship Id="rId489" Type="http://schemas.openxmlformats.org/officeDocument/2006/relationships/slide" Target="slides/slide486.xml"/><Relationship Id="rId46" Type="http://schemas.openxmlformats.org/officeDocument/2006/relationships/slide" Target="slides/slide43.xml"/><Relationship Id="rId293" Type="http://schemas.openxmlformats.org/officeDocument/2006/relationships/slide" Target="slides/slide290.xml"/><Relationship Id="rId307" Type="http://schemas.openxmlformats.org/officeDocument/2006/relationships/slide" Target="slides/slide304.xml"/><Relationship Id="rId349" Type="http://schemas.openxmlformats.org/officeDocument/2006/relationships/slide" Target="slides/slide346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3" Type="http://schemas.openxmlformats.org/officeDocument/2006/relationships/slide" Target="slides/slide150.xml"/><Relationship Id="rId195" Type="http://schemas.openxmlformats.org/officeDocument/2006/relationships/slide" Target="slides/slide192.xml"/><Relationship Id="rId209" Type="http://schemas.openxmlformats.org/officeDocument/2006/relationships/slide" Target="slides/slide206.xml"/><Relationship Id="rId360" Type="http://schemas.openxmlformats.org/officeDocument/2006/relationships/slide" Target="slides/slide357.xml"/><Relationship Id="rId416" Type="http://schemas.openxmlformats.org/officeDocument/2006/relationships/slide" Target="slides/slide413.xml"/><Relationship Id="rId220" Type="http://schemas.openxmlformats.org/officeDocument/2006/relationships/slide" Target="slides/slide217.xml"/><Relationship Id="rId458" Type="http://schemas.openxmlformats.org/officeDocument/2006/relationships/slide" Target="slides/slide455.xml"/><Relationship Id="rId15" Type="http://schemas.openxmlformats.org/officeDocument/2006/relationships/slide" Target="slides/slide12.xml"/><Relationship Id="rId57" Type="http://schemas.openxmlformats.org/officeDocument/2006/relationships/slide" Target="slides/slide54.xml"/><Relationship Id="rId262" Type="http://schemas.openxmlformats.org/officeDocument/2006/relationships/slide" Target="slides/slide259.xml"/><Relationship Id="rId318" Type="http://schemas.openxmlformats.org/officeDocument/2006/relationships/slide" Target="slides/slide315.xml"/><Relationship Id="rId99" Type="http://schemas.openxmlformats.org/officeDocument/2006/relationships/slide" Target="slides/slide96.xml"/><Relationship Id="rId122" Type="http://schemas.openxmlformats.org/officeDocument/2006/relationships/slide" Target="slides/slide119.xml"/><Relationship Id="rId164" Type="http://schemas.openxmlformats.org/officeDocument/2006/relationships/slide" Target="slides/slide161.xml"/><Relationship Id="rId371" Type="http://schemas.openxmlformats.org/officeDocument/2006/relationships/slide" Target="slides/slide368.xml"/><Relationship Id="rId427" Type="http://schemas.openxmlformats.org/officeDocument/2006/relationships/slide" Target="slides/slide424.xml"/><Relationship Id="rId469" Type="http://schemas.openxmlformats.org/officeDocument/2006/relationships/slide" Target="slides/slide466.xml"/><Relationship Id="rId26" Type="http://schemas.openxmlformats.org/officeDocument/2006/relationships/slide" Target="slides/slide23.xml"/><Relationship Id="rId231" Type="http://schemas.openxmlformats.org/officeDocument/2006/relationships/slide" Target="slides/slide228.xml"/><Relationship Id="rId273" Type="http://schemas.openxmlformats.org/officeDocument/2006/relationships/slide" Target="slides/slide270.xml"/><Relationship Id="rId329" Type="http://schemas.openxmlformats.org/officeDocument/2006/relationships/slide" Target="slides/slide326.xml"/><Relationship Id="rId480" Type="http://schemas.openxmlformats.org/officeDocument/2006/relationships/slide" Target="slides/slide477.xml"/><Relationship Id="rId68" Type="http://schemas.openxmlformats.org/officeDocument/2006/relationships/slide" Target="slides/slide65.xml"/><Relationship Id="rId133" Type="http://schemas.openxmlformats.org/officeDocument/2006/relationships/slide" Target="slides/slide130.xml"/><Relationship Id="rId175" Type="http://schemas.openxmlformats.org/officeDocument/2006/relationships/slide" Target="slides/slide172.xml"/><Relationship Id="rId340" Type="http://schemas.openxmlformats.org/officeDocument/2006/relationships/slide" Target="slides/slide337.xml"/><Relationship Id="rId200" Type="http://schemas.openxmlformats.org/officeDocument/2006/relationships/slide" Target="slides/slide197.xml"/><Relationship Id="rId382" Type="http://schemas.openxmlformats.org/officeDocument/2006/relationships/slide" Target="slides/slide379.xml"/><Relationship Id="rId438" Type="http://schemas.openxmlformats.org/officeDocument/2006/relationships/slide" Target="slides/slide435.xml"/><Relationship Id="rId242" Type="http://schemas.openxmlformats.org/officeDocument/2006/relationships/slide" Target="slides/slide239.xml"/><Relationship Id="rId284" Type="http://schemas.openxmlformats.org/officeDocument/2006/relationships/slide" Target="slides/slide281.xml"/><Relationship Id="rId491" Type="http://schemas.openxmlformats.org/officeDocument/2006/relationships/slide" Target="slides/slide488.xml"/><Relationship Id="rId37" Type="http://schemas.openxmlformats.org/officeDocument/2006/relationships/slide" Target="slides/slide34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86" Type="http://schemas.openxmlformats.org/officeDocument/2006/relationships/slide" Target="slides/slide183.xml"/><Relationship Id="rId351" Type="http://schemas.openxmlformats.org/officeDocument/2006/relationships/slide" Target="slides/slide348.xml"/><Relationship Id="rId393" Type="http://schemas.openxmlformats.org/officeDocument/2006/relationships/slide" Target="slides/slide390.xml"/><Relationship Id="rId407" Type="http://schemas.openxmlformats.org/officeDocument/2006/relationships/slide" Target="slides/slide404.xml"/><Relationship Id="rId449" Type="http://schemas.openxmlformats.org/officeDocument/2006/relationships/slide" Target="slides/slide446.xml"/><Relationship Id="rId211" Type="http://schemas.openxmlformats.org/officeDocument/2006/relationships/slide" Target="slides/slide208.xml"/><Relationship Id="rId253" Type="http://schemas.openxmlformats.org/officeDocument/2006/relationships/slide" Target="slides/slide250.xml"/><Relationship Id="rId295" Type="http://schemas.openxmlformats.org/officeDocument/2006/relationships/slide" Target="slides/slide292.xml"/><Relationship Id="rId309" Type="http://schemas.openxmlformats.org/officeDocument/2006/relationships/slide" Target="slides/slide306.xml"/><Relationship Id="rId460" Type="http://schemas.openxmlformats.org/officeDocument/2006/relationships/slide" Target="slides/slide457.xml"/><Relationship Id="rId48" Type="http://schemas.openxmlformats.org/officeDocument/2006/relationships/slide" Target="slides/slide45.xml"/><Relationship Id="rId113" Type="http://schemas.openxmlformats.org/officeDocument/2006/relationships/slide" Target="slides/slide110.xml"/><Relationship Id="rId320" Type="http://schemas.openxmlformats.org/officeDocument/2006/relationships/slide" Target="slides/slide317.xml"/><Relationship Id="rId155" Type="http://schemas.openxmlformats.org/officeDocument/2006/relationships/slide" Target="slides/slide152.xml"/><Relationship Id="rId197" Type="http://schemas.openxmlformats.org/officeDocument/2006/relationships/slide" Target="slides/slide194.xml"/><Relationship Id="rId362" Type="http://schemas.openxmlformats.org/officeDocument/2006/relationships/slide" Target="slides/slide359.xml"/><Relationship Id="rId418" Type="http://schemas.openxmlformats.org/officeDocument/2006/relationships/slide" Target="slides/slide415.xml"/><Relationship Id="rId222" Type="http://schemas.openxmlformats.org/officeDocument/2006/relationships/slide" Target="slides/slide219.xml"/><Relationship Id="rId264" Type="http://schemas.openxmlformats.org/officeDocument/2006/relationships/slide" Target="slides/slide261.xml"/><Relationship Id="rId471" Type="http://schemas.openxmlformats.org/officeDocument/2006/relationships/slide" Target="slides/slide468.xml"/><Relationship Id="rId17" Type="http://schemas.openxmlformats.org/officeDocument/2006/relationships/slide" Target="slides/slide14.xml"/><Relationship Id="rId59" Type="http://schemas.openxmlformats.org/officeDocument/2006/relationships/slide" Target="slides/slide56.xml"/><Relationship Id="rId124" Type="http://schemas.openxmlformats.org/officeDocument/2006/relationships/slide" Target="slides/slide121.xml"/><Relationship Id="rId70" Type="http://schemas.openxmlformats.org/officeDocument/2006/relationships/slide" Target="slides/slide67.xml"/><Relationship Id="rId166" Type="http://schemas.openxmlformats.org/officeDocument/2006/relationships/slide" Target="slides/slide163.xml"/><Relationship Id="rId331" Type="http://schemas.openxmlformats.org/officeDocument/2006/relationships/slide" Target="slides/slide328.xml"/><Relationship Id="rId373" Type="http://schemas.openxmlformats.org/officeDocument/2006/relationships/slide" Target="slides/slide370.xml"/><Relationship Id="rId429" Type="http://schemas.openxmlformats.org/officeDocument/2006/relationships/slide" Target="slides/slide426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0.xml"/><Relationship Id="rId440" Type="http://schemas.openxmlformats.org/officeDocument/2006/relationships/slide" Target="slides/slide437.xml"/><Relationship Id="rId28" Type="http://schemas.openxmlformats.org/officeDocument/2006/relationships/slide" Target="slides/slide25.xml"/><Relationship Id="rId275" Type="http://schemas.openxmlformats.org/officeDocument/2006/relationships/slide" Target="slides/slide272.xml"/><Relationship Id="rId300" Type="http://schemas.openxmlformats.org/officeDocument/2006/relationships/slide" Target="slides/slide297.xml"/><Relationship Id="rId482" Type="http://schemas.openxmlformats.org/officeDocument/2006/relationships/slide" Target="slides/slide479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77" Type="http://schemas.openxmlformats.org/officeDocument/2006/relationships/slide" Target="slides/slide174.xml"/><Relationship Id="rId342" Type="http://schemas.openxmlformats.org/officeDocument/2006/relationships/slide" Target="slides/slide339.xml"/><Relationship Id="rId384" Type="http://schemas.openxmlformats.org/officeDocument/2006/relationships/slide" Target="slides/slide381.xml"/><Relationship Id="rId202" Type="http://schemas.openxmlformats.org/officeDocument/2006/relationships/slide" Target="slides/slide199.xml"/><Relationship Id="rId244" Type="http://schemas.openxmlformats.org/officeDocument/2006/relationships/slide" Target="slides/slide241.xml"/><Relationship Id="rId39" Type="http://schemas.openxmlformats.org/officeDocument/2006/relationships/slide" Target="slides/slide36.xml"/><Relationship Id="rId286" Type="http://schemas.openxmlformats.org/officeDocument/2006/relationships/slide" Target="slides/slide283.xml"/><Relationship Id="rId451" Type="http://schemas.openxmlformats.org/officeDocument/2006/relationships/slide" Target="slides/slide448.xml"/><Relationship Id="rId493" Type="http://schemas.openxmlformats.org/officeDocument/2006/relationships/slide" Target="slides/slide490.xml"/><Relationship Id="rId50" Type="http://schemas.openxmlformats.org/officeDocument/2006/relationships/slide" Target="slides/slide47.xml"/><Relationship Id="rId104" Type="http://schemas.openxmlformats.org/officeDocument/2006/relationships/slide" Target="slides/slide101.xml"/><Relationship Id="rId146" Type="http://schemas.openxmlformats.org/officeDocument/2006/relationships/slide" Target="slides/slide143.xml"/><Relationship Id="rId188" Type="http://schemas.openxmlformats.org/officeDocument/2006/relationships/slide" Target="slides/slide185.xml"/><Relationship Id="rId311" Type="http://schemas.openxmlformats.org/officeDocument/2006/relationships/slide" Target="slides/slide308.xml"/><Relationship Id="rId353" Type="http://schemas.openxmlformats.org/officeDocument/2006/relationships/slide" Target="slides/slide350.xml"/><Relationship Id="rId395" Type="http://schemas.openxmlformats.org/officeDocument/2006/relationships/slide" Target="slides/slide392.xml"/><Relationship Id="rId409" Type="http://schemas.openxmlformats.org/officeDocument/2006/relationships/slide" Target="slides/slide406.xml"/><Relationship Id="rId92" Type="http://schemas.openxmlformats.org/officeDocument/2006/relationships/slide" Target="slides/slide89.xml"/><Relationship Id="rId213" Type="http://schemas.openxmlformats.org/officeDocument/2006/relationships/slide" Target="slides/slide210.xml"/><Relationship Id="rId420" Type="http://schemas.openxmlformats.org/officeDocument/2006/relationships/slide" Target="slides/slide417.xml"/><Relationship Id="rId255" Type="http://schemas.openxmlformats.org/officeDocument/2006/relationships/slide" Target="slides/slide252.xml"/><Relationship Id="rId297" Type="http://schemas.openxmlformats.org/officeDocument/2006/relationships/slide" Target="slides/slide294.xml"/><Relationship Id="rId462" Type="http://schemas.openxmlformats.org/officeDocument/2006/relationships/slide" Target="slides/slide459.xml"/><Relationship Id="rId115" Type="http://schemas.openxmlformats.org/officeDocument/2006/relationships/slide" Target="slides/slide112.xml"/><Relationship Id="rId157" Type="http://schemas.openxmlformats.org/officeDocument/2006/relationships/slide" Target="slides/slide154.xml"/><Relationship Id="rId322" Type="http://schemas.openxmlformats.org/officeDocument/2006/relationships/slide" Target="slides/slide319.xml"/><Relationship Id="rId364" Type="http://schemas.openxmlformats.org/officeDocument/2006/relationships/slide" Target="slides/slide361.xml"/><Relationship Id="rId61" Type="http://schemas.openxmlformats.org/officeDocument/2006/relationships/slide" Target="slides/slide58.xml"/><Relationship Id="rId199" Type="http://schemas.openxmlformats.org/officeDocument/2006/relationships/slide" Target="slides/slide196.xml"/><Relationship Id="rId19" Type="http://schemas.openxmlformats.org/officeDocument/2006/relationships/slide" Target="slides/slide16.xml"/><Relationship Id="rId224" Type="http://schemas.openxmlformats.org/officeDocument/2006/relationships/slide" Target="slides/slide221.xml"/><Relationship Id="rId266" Type="http://schemas.openxmlformats.org/officeDocument/2006/relationships/slide" Target="slides/slide263.xml"/><Relationship Id="rId431" Type="http://schemas.openxmlformats.org/officeDocument/2006/relationships/slide" Target="slides/slide428.xml"/><Relationship Id="rId473" Type="http://schemas.openxmlformats.org/officeDocument/2006/relationships/slide" Target="slides/slide470.xml"/><Relationship Id="rId30" Type="http://schemas.openxmlformats.org/officeDocument/2006/relationships/slide" Target="slides/slide27.xml"/><Relationship Id="rId126" Type="http://schemas.openxmlformats.org/officeDocument/2006/relationships/slide" Target="slides/slide123.xml"/><Relationship Id="rId168" Type="http://schemas.openxmlformats.org/officeDocument/2006/relationships/slide" Target="slides/slide165.xml"/><Relationship Id="rId333" Type="http://schemas.openxmlformats.org/officeDocument/2006/relationships/slide" Target="slides/slide330.xml"/><Relationship Id="rId72" Type="http://schemas.openxmlformats.org/officeDocument/2006/relationships/slide" Target="slides/slide69.xml"/><Relationship Id="rId375" Type="http://schemas.openxmlformats.org/officeDocument/2006/relationships/slide" Target="slides/slide372.xml"/><Relationship Id="rId3" Type="http://schemas.openxmlformats.org/officeDocument/2006/relationships/slideMaster" Target="slideMasters/slideMaster3.xml"/><Relationship Id="rId235" Type="http://schemas.openxmlformats.org/officeDocument/2006/relationships/slide" Target="slides/slide232.xml"/><Relationship Id="rId277" Type="http://schemas.openxmlformats.org/officeDocument/2006/relationships/slide" Target="slides/slide274.xml"/><Relationship Id="rId400" Type="http://schemas.openxmlformats.org/officeDocument/2006/relationships/slide" Target="slides/slide397.xml"/><Relationship Id="rId442" Type="http://schemas.openxmlformats.org/officeDocument/2006/relationships/slide" Target="slides/slide439.xml"/><Relationship Id="rId484" Type="http://schemas.openxmlformats.org/officeDocument/2006/relationships/slide" Target="slides/slide481.xml"/><Relationship Id="rId137" Type="http://schemas.openxmlformats.org/officeDocument/2006/relationships/slide" Target="slides/slide134.xml"/><Relationship Id="rId302" Type="http://schemas.openxmlformats.org/officeDocument/2006/relationships/slide" Target="slides/slide299.xml"/><Relationship Id="rId344" Type="http://schemas.openxmlformats.org/officeDocument/2006/relationships/slide" Target="slides/slide341.xml"/><Relationship Id="rId41" Type="http://schemas.openxmlformats.org/officeDocument/2006/relationships/slide" Target="slides/slide38.xml"/><Relationship Id="rId83" Type="http://schemas.openxmlformats.org/officeDocument/2006/relationships/slide" Target="slides/slide80.xml"/><Relationship Id="rId179" Type="http://schemas.openxmlformats.org/officeDocument/2006/relationships/slide" Target="slides/slide176.xml"/><Relationship Id="rId386" Type="http://schemas.openxmlformats.org/officeDocument/2006/relationships/slide" Target="slides/slide383.xml"/><Relationship Id="rId190" Type="http://schemas.openxmlformats.org/officeDocument/2006/relationships/slide" Target="slides/slide187.xml"/><Relationship Id="rId204" Type="http://schemas.openxmlformats.org/officeDocument/2006/relationships/slide" Target="slides/slide201.xml"/><Relationship Id="rId246" Type="http://schemas.openxmlformats.org/officeDocument/2006/relationships/slide" Target="slides/slide243.xml"/><Relationship Id="rId288" Type="http://schemas.openxmlformats.org/officeDocument/2006/relationships/slide" Target="slides/slide285.xml"/><Relationship Id="rId411" Type="http://schemas.openxmlformats.org/officeDocument/2006/relationships/slide" Target="slides/slide408.xml"/><Relationship Id="rId453" Type="http://schemas.openxmlformats.org/officeDocument/2006/relationships/slide" Target="slides/slide4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BD99-430D-42C1-854C-05EE3D838D8E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BD22F-52E9-4478-B014-96C1094F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C6781D-794E-4C4B-9AC3-18B5E19313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25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2C27-B00D-C772-8910-349AEF868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377A-8CC6-9CB8-47E8-6F541C08E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76B1-5CE2-031C-C4A1-0A3AFD66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CC0A-C9D7-6C3A-6286-D7154062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5A5A-9F02-7CC3-9F75-B6C84A4A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4ADF-969B-2FA0-CA96-9E74CDCA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D14C5-5397-9174-FA2F-6D3A92DB9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02D11-5E19-43CB-DEBF-F11298C6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E8EE-B71B-DC26-E2B2-E133A5FB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82FE-8FF8-B9C7-3338-A04BA1B8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E6781-2F54-24F2-9B61-DEC0DF7D8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73BF-A658-6D5F-8D46-146862B8E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D4D6-C6BD-1939-A2B9-C8DC062E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1DC0-E09F-BFBB-4E09-1984AF21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580B-CFC6-A534-C487-DE99F9D4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4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5569" y="2179108"/>
            <a:ext cx="4459382" cy="155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9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5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6619" y="1324804"/>
            <a:ext cx="2878762" cy="4469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4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0210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2122" y="1158829"/>
            <a:ext cx="6715592" cy="446917"/>
          </a:xfrm>
        </p:spPr>
        <p:txBody>
          <a:bodyPr lIns="0" tIns="0" rIns="0" bIns="0"/>
          <a:lstStyle>
            <a:lvl1pPr>
              <a:defRPr sz="2904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0393" y="1950110"/>
            <a:ext cx="8555156" cy="223459"/>
          </a:xfrm>
        </p:spPr>
        <p:txBody>
          <a:bodyPr lIns="0" tIns="0" rIns="0" bIns="0"/>
          <a:lstStyle>
            <a:lvl1pPr>
              <a:defRPr sz="1452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80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2122" y="1158829"/>
            <a:ext cx="6715592" cy="446917"/>
          </a:xfrm>
        </p:spPr>
        <p:txBody>
          <a:bodyPr lIns="0" tIns="0" rIns="0" bIns="0"/>
          <a:lstStyle>
            <a:lvl1pPr>
              <a:defRPr sz="2904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5569" y="2179108"/>
            <a:ext cx="4459382" cy="167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9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71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2122" y="1158829"/>
            <a:ext cx="6715592" cy="446917"/>
          </a:xfrm>
        </p:spPr>
        <p:txBody>
          <a:bodyPr lIns="0" tIns="0" rIns="0" bIns="0"/>
          <a:lstStyle>
            <a:lvl1pPr>
              <a:defRPr sz="2904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325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88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164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3593-9AA1-DFED-18E8-5F477CDC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CCC3-5D0E-D840-91FB-FA9EE2DF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DB18-28E5-A3FE-8F88-408BEE2F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60EA-CAF8-7AC3-94ED-2DCCC4B1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AD7E-EF2A-1B13-0985-BAC8C8D1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63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4267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65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7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65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39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7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32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25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60D6-526C-9079-6DC7-6EE04031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44A2-C583-A76D-8895-88EC0061ADD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870C-BA21-EEA0-DB59-EFB3D85D390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2C6033-8215-EDD1-28E6-ECB4FE376E8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BEBA85-165E-F5D8-DE25-FEA5CDDE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EFE15A-143D-F742-F914-9BC79DC4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Winter 2010- CS 244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B87E4F-5784-67D5-36A5-3EE864DD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716ED53-D12B-4EE7-9418-E74132B9F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7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C178-9FE6-1923-0E5C-F15CB4F5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BB070-601D-788E-6CCD-28C707DB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93439-13A9-D7D8-AADB-AD0CBF38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0D94-B311-0269-6F60-25CF057F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E75C-0CBA-A1E3-8B4F-00086EA3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1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82DB-D9F1-4BCB-B591-45916EF58542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BC6E-9273-8989-6D78-0ACAC73CC3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4407C-A862-B5D1-A2E4-DF1FFC43C82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EE3958-B89D-D4B1-5DBC-4B3492DD381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F1980-E2F3-CE07-38EF-38F9CDB49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BA160-0A70-35AC-A06D-AE6EA338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AB986-0F3A-4926-5388-046A8B63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Winter 2010- CS 244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2D121-4BE9-2E72-2B93-64A79BD8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24FD72B-E38F-4A48-9D08-93F8E460F2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085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2316-6721-35D8-3D7E-986876EC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25DE-9D1B-A286-8B8A-A08120A54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160C-6365-4C75-201D-62602946CA4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D09D92-9A1A-1331-76DA-44242119E97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A44BA4-70EA-866E-CEBA-820F7614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15DCB2-5718-9776-A027-FB76976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Winter 2010- CS 244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1F5C4F-AAE0-0061-B184-76C97B5B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798558B-075F-4760-9488-BF2D1BCCC6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04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E4D1-716D-F04F-7B9C-D326D451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84F2-4AE1-9A02-D578-CED5A241B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25C9D-F9A0-856F-C17F-47C7099D1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A24D-A65D-FA9B-F010-73AE0716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0788E-F9AA-D24E-C66B-EB48174B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626F-9BAE-8FF5-2E70-35F66332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4E77-A486-C56D-58C4-EF10DAAA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AF73-7DD6-643A-0030-4C1A420A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470E2-9192-F379-266A-ED2706A0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B86C7-67C3-8AB3-F234-8775EC902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AEA8A-F527-9948-1627-C0622379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4DD3A-AF92-2308-5D59-19C21742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7CCCF-C640-A38E-6F8F-CBC3B7B6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D69A0-D1F7-A5BF-61CF-071CF4CB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39AB-45D1-415D-C7BD-59D5E00C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8B874-9AB6-6CFF-0F0A-FDD199FF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E509D-6FFC-C8C2-24B4-082F5BFB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CF2E-4DD4-5F12-0D6D-FD4F42A7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20D07-1B2C-A87B-C98D-46FEFA08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DBE72-FEDD-334B-FA87-940E1378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2D8B8-D934-DC31-6518-5F388167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9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25DC-B23E-B368-E915-8527432C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56A5-664E-9B72-2D21-031C81CD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0CEB9-2BB8-E218-9E95-1EA125D7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AD17A-F884-1B58-97BC-77744B0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923DA-47BA-8AAF-BCB7-489405C0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7EFD-CB31-8C81-471E-9CA4876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A0D7-0E05-6386-B46E-6320890E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1B819-D775-19D8-58E3-9A3265FC9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64F8C-6029-D640-FFE5-B60E1582F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B0C0-4119-4FAC-549E-8F95AD9E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44B7E-AE56-3C40-FC7B-E8B74F78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F98C-74A5-E89B-ACE7-E9E9A970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7D39F-A91F-0EBD-4151-E066180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ADC1-ACAE-F088-1110-57CF11B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E6AEE-4C70-1638-80C4-7D7A349E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895A-6C5B-4ADA-8303-E299845E9FF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9F6F-58F7-876E-876C-95837E79E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A646-D9D1-19BB-A5CF-EE81793C2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C38D-D734-4FCD-87C1-05ECFDD3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0140" y="580913"/>
            <a:ext cx="11013542" cy="5145229"/>
          </a:xfrm>
          <a:custGeom>
            <a:avLst/>
            <a:gdLst/>
            <a:ahLst/>
            <a:cxnLst/>
            <a:rect l="l" t="t" r="r" b="b"/>
            <a:pathLst>
              <a:path w="9097645" h="5669280">
                <a:moveTo>
                  <a:pt x="0" y="0"/>
                </a:moveTo>
                <a:lnTo>
                  <a:pt x="9097199" y="0"/>
                </a:lnTo>
                <a:lnTo>
                  <a:pt x="9097199" y="5669279"/>
                </a:lnTo>
                <a:lnTo>
                  <a:pt x="0" y="566927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2122" y="1158829"/>
            <a:ext cx="671559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0393" y="1950110"/>
            <a:ext cx="855515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1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D251828-C07B-4063-8EDA-8ABD7DE4B4C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000843-E284-4110-8E26-71F47366B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s" TargetMode="External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helsinki.fi/u/vihavain/k13/gea/exer/exer_2.html" TargetMode="External"/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TUTORIALS/C%2B%2BSingleton.html" TargetMode="External"/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utorialhub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odesign.com/composite-pattern.html" TargetMode="External"/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hyperlink" Target="http://geant4.web.cern.ch/geant4/collaboration/c%2B%2B11_guidelines.pdf" TargetMode="Externa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helsinki.fi/u/vihavain/k13/gea/exer/exer_2.html" TargetMode="Externa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TUTORIALS/C%2B%2BSingleton.html" TargetMode="Externa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utorialhub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odesign.com/composite-pattern.html" TargetMode="Externa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hyperlink" Target="http://geant4.web.cern.ch/geant4/collaboration/c%2B%2B11_guidelines.pdf" TargetMode="External"/><Relationship Id="rId1" Type="http://schemas.openxmlformats.org/officeDocument/2006/relationships/slideLayout" Target="../slideLayouts/slideLayout14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s" TargetMode="External"/><Relationship Id="rId1" Type="http://schemas.openxmlformats.org/officeDocument/2006/relationships/slideLayout" Target="../slideLayouts/slideLayout14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s" TargetMode="External"/><Relationship Id="rId1" Type="http://schemas.openxmlformats.org/officeDocument/2006/relationships/slideLayout" Target="../slideLayouts/slideLayout14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helsinki.fi/u/vihavain/k13/gea/exer/exer_2.html" TargetMode="Externa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TUTORIALS/C%2B%2BSingleton.html" TargetMode="External"/><Relationship Id="rId1" Type="http://schemas.openxmlformats.org/officeDocument/2006/relationships/slideLayout" Target="../slideLayouts/slideLayout14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utorialhub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odesign.com/composite-pattern.html" TargetMode="External"/><Relationship Id="rId1" Type="http://schemas.openxmlformats.org/officeDocument/2006/relationships/slideLayout" Target="../slideLayouts/slideLayout14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geant4.web.cern.ch/geant4/collaboration/c%2B%2B11_guidelines.pdf" TargetMode="Externa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operators" TargetMode="Externa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3" name="Rectangle 135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" name="Picture 3" descr="No description available.">
            <a:extLst>
              <a:ext uri="{FF2B5EF4-FFF2-40B4-BE49-F238E27FC236}">
                <a16:creationId xmlns:a16="http://schemas.microsoft.com/office/drawing/2014/main" id="{3F35DF4A-C3FE-F8F5-5D5F-C3FDFCF55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r="17334"/>
          <a:stretch/>
        </p:blipFill>
        <p:spPr bwMode="auto">
          <a:xfrm>
            <a:off x="20" y="-2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689F6FBB-2872-A0BD-5E7A-9213B0C9C8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pPr algn="ctr">
              <a:spcBef>
                <a:spcPts val="1570"/>
              </a:spcBef>
            </a:pPr>
            <a:r>
              <a:rPr lang="en-US" spc="-9" dirty="0">
                <a:latin typeface="Arial MT"/>
                <a:cs typeface="Arial MT"/>
              </a:rPr>
              <a:t>Object-Oriented</a:t>
            </a:r>
            <a:r>
              <a:rPr lang="en-US" spc="-73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Programming</a:t>
            </a:r>
            <a:endParaRPr lang="en-US" sz="6600" dirty="0">
              <a:latin typeface="Arial MT"/>
              <a:cs typeface="Arial MT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873E294-1F14-EF62-99FB-1899FF90E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sz="2400" spc="-5" dirty="0">
                <a:latin typeface="Arial MT"/>
                <a:cs typeface="Arial MT"/>
              </a:rPr>
              <a:t>Classes</a:t>
            </a:r>
            <a:r>
              <a:rPr lang="en-US" sz="2400" spc="-32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and</a:t>
            </a:r>
            <a:r>
              <a:rPr lang="en-US" sz="2400" spc="-32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Objects</a:t>
            </a:r>
            <a:endParaRPr lang="en-US" altLang="en-US" i="1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6847049" cy="1122107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77804" defTabSz="829909">
              <a:spcBef>
                <a:spcPts val="245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object's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state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9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state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object</a:t>
            </a:r>
            <a:r>
              <a:rPr sz="1815" b="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defined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data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members.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30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Arial"/>
                <a:cs typeface="Arial"/>
              </a:rPr>
              <a:t>constructor</a:t>
            </a:r>
            <a:r>
              <a:rPr sz="1815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responsible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initial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state</a:t>
            </a:r>
            <a:r>
              <a:rPr sz="1815" b="1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0735" y="3076095"/>
            <a:ext cx="4315353" cy="101994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804" defTabSz="829909">
              <a:lnSpc>
                <a:spcPts val="1298"/>
              </a:lnSpc>
              <a:spcBef>
                <a:spcPts val="22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Employee()</a:t>
            </a:r>
            <a:r>
              <a:rPr sz="1089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089" b="1" spc="-1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mId(-1),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84541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mFirstName(""),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84541" marR="661622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mLastName(""),  mSalary(0),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bHired(false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43"/>
              </a:lnSpc>
            </a:pP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0735" y="4351288"/>
            <a:ext cx="4315930" cy="118023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41731" marR="2238450" indent="-663928" defTabSz="829909">
              <a:lnSpc>
                <a:spcPts val="1298"/>
              </a:lnSpc>
              <a:spcBef>
                <a:spcPts val="27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Employee ::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Employee()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mId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-1;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41731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mFirstName="";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41731" marR="2322017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mLastName="";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mSalary =0;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bHired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false;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4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6990" y="3319503"/>
            <a:ext cx="2504611" cy="78388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77804" marR="286434" defTabSz="829909">
              <a:lnSpc>
                <a:spcPct val="100699"/>
              </a:lnSpc>
              <a:spcBef>
                <a:spcPts val="1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634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initialized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through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77804" defTabSz="829909">
              <a:spcBef>
                <a:spcPts val="14"/>
              </a:spcBef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constructor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initializer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list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6990" y="4398346"/>
            <a:ext cx="2504611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63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assigned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94403" y="3466877"/>
            <a:ext cx="572845" cy="37460"/>
            <a:chOff x="6135642" y="3819984"/>
            <a:chExt cx="631190" cy="41275"/>
          </a:xfrm>
        </p:grpSpPr>
        <p:sp>
          <p:nvSpPr>
            <p:cNvPr id="9" name="object 9"/>
            <p:cNvSpPr/>
            <p:nvPr/>
          </p:nvSpPr>
          <p:spPr>
            <a:xfrm>
              <a:off x="6183629" y="3840479"/>
              <a:ext cx="582930" cy="0"/>
            </a:xfrm>
            <a:custGeom>
              <a:avLst/>
              <a:gdLst/>
              <a:ahLst/>
              <a:cxnLst/>
              <a:rect l="l" t="t" r="r" b="b"/>
              <a:pathLst>
                <a:path w="582929">
                  <a:moveTo>
                    <a:pt x="5829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140404" y="38247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140404" y="38247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094403" y="4545715"/>
            <a:ext cx="572845" cy="37460"/>
            <a:chOff x="6135642" y="5008704"/>
            <a:chExt cx="631190" cy="41275"/>
          </a:xfrm>
        </p:grpSpPr>
        <p:sp>
          <p:nvSpPr>
            <p:cNvPr id="13" name="object 13"/>
            <p:cNvSpPr/>
            <p:nvPr/>
          </p:nvSpPr>
          <p:spPr>
            <a:xfrm>
              <a:off x="6183629" y="5029199"/>
              <a:ext cx="582930" cy="0"/>
            </a:xfrm>
            <a:custGeom>
              <a:avLst/>
              <a:gdLst/>
              <a:ahLst/>
              <a:cxnLst/>
              <a:rect l="l" t="t" r="r" b="b"/>
              <a:pathLst>
                <a:path w="582929">
                  <a:moveTo>
                    <a:pt x="5829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140404" y="5013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140404" y="5013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15143" y="4891151"/>
            <a:ext cx="2756455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207477" marR="173474" indent="-29392" defTabSz="829909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Only</a:t>
            </a:r>
            <a:r>
              <a:rPr sz="1634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use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this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initializer-list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syntax!!!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6755994" cy="4037847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Features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well-behaved</a:t>
            </a:r>
            <a:r>
              <a:rPr sz="2541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C++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b="1" spc="-27" dirty="0">
                <a:solidFill>
                  <a:srgbClr val="FF00CC"/>
                </a:solidFill>
                <a:latin typeface="Arial"/>
                <a:cs typeface="Arial"/>
              </a:rPr>
              <a:t>2011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  <a:tab pos="3158843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implicit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	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  <a:tab pos="285800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	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~T();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4644" algn="l"/>
                <a:tab pos="715221" algn="l"/>
                <a:tab pos="3048765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move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	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T&amp;&amp;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575674" lvl="1" indent="-286434" defTabSz="829909">
              <a:spcBef>
                <a:spcPts val="789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1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operator=(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indent="-274908" defTabSz="829909">
              <a:spcBef>
                <a:spcPts val="277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move</a:t>
            </a:r>
            <a:r>
              <a:rPr sz="2178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575674" lvl="1" indent="-286434" defTabSz="829909">
              <a:spcBef>
                <a:spcPts val="758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operator=(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rhs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442947" cy="1281204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Subscript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operator: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needed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arrays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178" spc="9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178" spc="-9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4611" indent="-309487" defTabSz="829909">
              <a:lnSpc>
                <a:spcPct val="101200"/>
              </a:lnSpc>
              <a:spcBef>
                <a:spcPts val="980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Suppose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want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your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own dynamically allocated C-style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array </a:t>
            </a:r>
            <a:r>
              <a:rPr sz="2178" spc="132" dirty="0">
                <a:solidFill>
                  <a:prstClr val="black"/>
                </a:solidFill>
                <a:latin typeface="Lucida Sans Unicode"/>
                <a:cs typeface="Lucida Sans Unicode"/>
              </a:rPr>
              <a:t>⇒</a:t>
            </a:r>
            <a:r>
              <a:rPr sz="2178" spc="-86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own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CArray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22012" y="2937996"/>
            <a:ext cx="7644077" cy="2650992"/>
            <a:chOff x="877175" y="3237237"/>
            <a:chExt cx="8422640" cy="2921000"/>
          </a:xfrm>
        </p:grpSpPr>
        <p:sp>
          <p:nvSpPr>
            <p:cNvPr id="5" name="object 5"/>
            <p:cNvSpPr/>
            <p:nvPr/>
          </p:nvSpPr>
          <p:spPr>
            <a:xfrm>
              <a:off x="881937" y="3241999"/>
              <a:ext cx="8413115" cy="2911475"/>
            </a:xfrm>
            <a:custGeom>
              <a:avLst/>
              <a:gdLst/>
              <a:ahLst/>
              <a:cxnLst/>
              <a:rect l="l" t="t" r="r" b="b"/>
              <a:pathLst>
                <a:path w="8413115" h="2911475">
                  <a:moveTo>
                    <a:pt x="8412599" y="2910899"/>
                  </a:moveTo>
                  <a:lnTo>
                    <a:pt x="0" y="2910899"/>
                  </a:lnTo>
                  <a:lnTo>
                    <a:pt x="0" y="0"/>
                  </a:lnTo>
                  <a:lnTo>
                    <a:pt x="8412599" y="0"/>
                  </a:lnTo>
                  <a:lnTo>
                    <a:pt x="8412599" y="2910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81937" y="3241999"/>
              <a:ext cx="8413115" cy="2911475"/>
            </a:xfrm>
            <a:custGeom>
              <a:avLst/>
              <a:gdLst/>
              <a:ahLst/>
              <a:cxnLst/>
              <a:rect l="l" t="t" r="r" b="b"/>
              <a:pathLst>
                <a:path w="8413115" h="2911475">
                  <a:moveTo>
                    <a:pt x="0" y="0"/>
                  </a:moveTo>
                  <a:lnTo>
                    <a:pt x="8412599" y="0"/>
                  </a:lnTo>
                  <a:lnTo>
                    <a:pt x="8412599" y="2910899"/>
                  </a:lnTo>
                  <a:lnTo>
                    <a:pt x="0" y="2910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04135" y="2959839"/>
            <a:ext cx="3911942" cy="1505819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R="2410772" defTabSz="829909">
              <a:lnSpc>
                <a:spcPts val="1298"/>
              </a:lnSpc>
              <a:spcBef>
                <a:spcPts val="141"/>
              </a:spcBef>
              <a:tabLst>
                <a:tab pos="829333" algn="l"/>
              </a:tabLst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#ifndef CARRAY_H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#defin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e	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CARRAY_H  class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CArray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1964" defTabSz="829909">
              <a:lnSpc>
                <a:spcPts val="1230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CArray(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size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10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1964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~CArray();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1964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CArray(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CArray&amp;)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delete;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1964" marR="4611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CArray&amp; operator=( const Carray&amp;)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delete;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double&amp;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operator[]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4136" y="4438054"/>
            <a:ext cx="3497580" cy="3452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31964" defTabSz="829909">
              <a:lnSpc>
                <a:spcPts val="1302"/>
              </a:lnSpc>
              <a:spcBef>
                <a:spcPts val="91"/>
              </a:spcBef>
              <a:tabLst>
                <a:tab pos="995891" algn="l"/>
              </a:tabLst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double	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operator[]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302"/>
              </a:lnSpc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4135" y="4766548"/>
            <a:ext cx="2003228" cy="672258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331964" marR="335998" defTabSz="829909">
              <a:lnSpc>
                <a:spcPts val="1298"/>
              </a:lnSpc>
              <a:spcBef>
                <a:spcPts val="14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mElems;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mSize;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98"/>
              </a:lnSpc>
              <a:tabLst>
                <a:tab pos="829333" algn="l"/>
              </a:tabLst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#endif	/*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ARRAY_H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*/`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47740" y="4295171"/>
            <a:ext cx="2664823" cy="590134"/>
            <a:chOff x="6304597" y="4732642"/>
            <a:chExt cx="2936240" cy="650240"/>
          </a:xfrm>
        </p:grpSpPr>
        <p:sp>
          <p:nvSpPr>
            <p:cNvPr id="11" name="object 11"/>
            <p:cNvSpPr/>
            <p:nvPr/>
          </p:nvSpPr>
          <p:spPr>
            <a:xfrm>
              <a:off x="6309359" y="4737405"/>
              <a:ext cx="2926715" cy="640715"/>
            </a:xfrm>
            <a:custGeom>
              <a:avLst/>
              <a:gdLst/>
              <a:ahLst/>
              <a:cxnLst/>
              <a:rect l="l" t="t" r="r" b="b"/>
              <a:pathLst>
                <a:path w="2926715" h="640714">
                  <a:moveTo>
                    <a:pt x="2926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26199" y="0"/>
                  </a:lnTo>
                  <a:lnTo>
                    <a:pt x="2926199" y="640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309359" y="4737405"/>
              <a:ext cx="2926715" cy="640715"/>
            </a:xfrm>
            <a:custGeom>
              <a:avLst/>
              <a:gdLst/>
              <a:ahLst/>
              <a:cxnLst/>
              <a:rect l="l" t="t" r="r" b="b"/>
              <a:pathLst>
                <a:path w="2926715" h="640714">
                  <a:moveTo>
                    <a:pt x="0" y="0"/>
                  </a:moveTo>
                  <a:lnTo>
                    <a:pt x="2926199" y="0"/>
                  </a:lnTo>
                  <a:lnTo>
                    <a:pt x="2926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63368" y="4444834"/>
            <a:ext cx="244121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Provides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read-only</a:t>
            </a:r>
            <a:r>
              <a:rPr sz="1634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5759" y="4577872"/>
            <a:ext cx="1141079" cy="37460"/>
            <a:chOff x="5057321" y="5044136"/>
            <a:chExt cx="1257300" cy="41275"/>
          </a:xfrm>
        </p:grpSpPr>
        <p:sp>
          <p:nvSpPr>
            <p:cNvPr id="15" name="object 15"/>
            <p:cNvSpPr/>
            <p:nvPr/>
          </p:nvSpPr>
          <p:spPr>
            <a:xfrm>
              <a:off x="5105307" y="5064631"/>
              <a:ext cx="1204595" cy="11430"/>
            </a:xfrm>
            <a:custGeom>
              <a:avLst/>
              <a:gdLst/>
              <a:ahLst/>
              <a:cxnLst/>
              <a:rect l="l" t="t" r="r" b="b"/>
              <a:pathLst>
                <a:path w="1204595" h="11429">
                  <a:moveTo>
                    <a:pt x="1204052" y="1088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062084" y="50488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080" y="31464"/>
                  </a:moveTo>
                  <a:lnTo>
                    <a:pt x="0" y="15341"/>
                  </a:lnTo>
                  <a:lnTo>
                    <a:pt x="43365" y="0"/>
                  </a:lnTo>
                  <a:lnTo>
                    <a:pt x="4308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062084" y="50488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365" y="0"/>
                  </a:moveTo>
                  <a:lnTo>
                    <a:pt x="0" y="15341"/>
                  </a:lnTo>
                  <a:lnTo>
                    <a:pt x="43080" y="31464"/>
                  </a:lnTo>
                  <a:lnTo>
                    <a:pt x="4336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73109" y="6073769"/>
            <a:ext cx="7190527" cy="43066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“If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the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value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type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is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known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to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be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a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built-in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type, the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const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variant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should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return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by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value.”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32"/>
              </a:spcBef>
            </a:pPr>
            <a:r>
              <a:rPr sz="1271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http://en.cppreference.com/w/cpp/language/operators.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2220494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89234" y="2157266"/>
            <a:ext cx="4075035" cy="3573652"/>
            <a:chOff x="620687" y="2376987"/>
            <a:chExt cx="4490085" cy="3937635"/>
          </a:xfrm>
        </p:grpSpPr>
        <p:sp>
          <p:nvSpPr>
            <p:cNvPr id="5" name="object 5"/>
            <p:cNvSpPr/>
            <p:nvPr/>
          </p:nvSpPr>
          <p:spPr>
            <a:xfrm>
              <a:off x="625450" y="2381749"/>
              <a:ext cx="4480560" cy="3928110"/>
            </a:xfrm>
            <a:custGeom>
              <a:avLst/>
              <a:gdLst/>
              <a:ahLst/>
              <a:cxnLst/>
              <a:rect l="l" t="t" r="r" b="b"/>
              <a:pathLst>
                <a:path w="4480560" h="3928110">
                  <a:moveTo>
                    <a:pt x="4480499" y="3927599"/>
                  </a:moveTo>
                  <a:lnTo>
                    <a:pt x="0" y="3927599"/>
                  </a:lnTo>
                  <a:lnTo>
                    <a:pt x="0" y="0"/>
                  </a:lnTo>
                  <a:lnTo>
                    <a:pt x="4480499" y="0"/>
                  </a:lnTo>
                  <a:lnTo>
                    <a:pt x="4480499" y="39275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5450" y="2381749"/>
              <a:ext cx="4480560" cy="3928110"/>
            </a:xfrm>
            <a:custGeom>
              <a:avLst/>
              <a:gdLst/>
              <a:ahLst/>
              <a:cxnLst/>
              <a:rect l="l" t="t" r="r" b="b"/>
              <a:pathLst>
                <a:path w="4480560" h="3928110">
                  <a:moveTo>
                    <a:pt x="0" y="0"/>
                  </a:moveTo>
                  <a:lnTo>
                    <a:pt x="4480499" y="0"/>
                  </a:lnTo>
                  <a:lnTo>
                    <a:pt x="4480499" y="3927599"/>
                  </a:lnTo>
                  <a:lnTo>
                    <a:pt x="0" y="3927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xfrm>
            <a:off x="2293328" y="1977678"/>
            <a:ext cx="4047170" cy="3515215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343490" marR="1083493" indent="-331964">
              <a:lnSpc>
                <a:spcPts val="1298"/>
              </a:lnSpc>
              <a:spcBef>
                <a:spcPts val="141"/>
              </a:spcBef>
            </a:pPr>
            <a:r>
              <a:rPr spc="-5" dirty="0"/>
              <a:t>CArray::</a:t>
            </a:r>
            <a:r>
              <a:rPr b="1" spc="-5" dirty="0"/>
              <a:t>CArray</a:t>
            </a:r>
            <a:r>
              <a:rPr spc="-5" dirty="0"/>
              <a:t>( int size ){ </a:t>
            </a:r>
            <a:r>
              <a:rPr spc="-644" dirty="0"/>
              <a:t> </a:t>
            </a:r>
            <a:r>
              <a:rPr spc="-5" dirty="0"/>
              <a:t>if(</a:t>
            </a:r>
            <a:r>
              <a:rPr spc="-14" dirty="0"/>
              <a:t> </a:t>
            </a:r>
            <a:r>
              <a:rPr spc="-5" dirty="0"/>
              <a:t>size</a:t>
            </a:r>
            <a:r>
              <a:rPr spc="-9" dirty="0"/>
              <a:t> </a:t>
            </a:r>
            <a:r>
              <a:rPr dirty="0"/>
              <a:t>&lt;</a:t>
            </a:r>
            <a:r>
              <a:rPr spc="-14" dirty="0"/>
              <a:t> </a:t>
            </a:r>
            <a:r>
              <a:rPr dirty="0"/>
              <a:t>0</a:t>
            </a:r>
            <a:r>
              <a:rPr spc="-9" dirty="0"/>
              <a:t> </a:t>
            </a:r>
            <a:r>
              <a:rPr spc="-5" dirty="0"/>
              <a:t>){</a:t>
            </a:r>
          </a:p>
          <a:p>
            <a:pPr marL="675454">
              <a:lnSpc>
                <a:spcPts val="1239"/>
              </a:lnSpc>
            </a:pPr>
            <a:r>
              <a:rPr spc="-5" dirty="0"/>
              <a:t>this-&gt;size</a:t>
            </a:r>
            <a:r>
              <a:rPr spc="-41" dirty="0"/>
              <a:t> </a:t>
            </a:r>
            <a:r>
              <a:rPr dirty="0"/>
              <a:t>=</a:t>
            </a:r>
            <a:r>
              <a:rPr spc="-36" dirty="0"/>
              <a:t> </a:t>
            </a:r>
            <a:r>
              <a:rPr spc="-5" dirty="0"/>
              <a:t>10;</a:t>
            </a:r>
          </a:p>
          <a:p>
            <a:pPr marL="343490">
              <a:lnSpc>
                <a:spcPts val="1293"/>
              </a:lnSpc>
            </a:pPr>
            <a:r>
              <a:rPr dirty="0"/>
              <a:t>}</a:t>
            </a:r>
          </a:p>
          <a:p>
            <a:pPr marL="343490">
              <a:lnSpc>
                <a:spcPts val="1293"/>
              </a:lnSpc>
            </a:pPr>
            <a:r>
              <a:rPr spc="-5" dirty="0"/>
              <a:t>this-&gt;mSize</a:t>
            </a:r>
            <a:r>
              <a:rPr spc="-41" dirty="0"/>
              <a:t> </a:t>
            </a:r>
            <a:r>
              <a:rPr dirty="0"/>
              <a:t>=</a:t>
            </a:r>
            <a:r>
              <a:rPr spc="-36" dirty="0"/>
              <a:t> </a:t>
            </a:r>
            <a:r>
              <a:rPr spc="-5" dirty="0"/>
              <a:t>size;</a:t>
            </a:r>
          </a:p>
          <a:p>
            <a:pPr marL="343490">
              <a:lnSpc>
                <a:spcPts val="1293"/>
              </a:lnSpc>
            </a:pPr>
            <a:r>
              <a:rPr spc="-5" dirty="0"/>
              <a:t>this-&gt;mElems</a:t>
            </a:r>
            <a:r>
              <a:rPr spc="-18" dirty="0"/>
              <a:t> </a:t>
            </a:r>
            <a:r>
              <a:rPr dirty="0"/>
              <a:t>=</a:t>
            </a:r>
            <a:r>
              <a:rPr spc="-18" dirty="0"/>
              <a:t> </a:t>
            </a:r>
            <a:r>
              <a:rPr spc="-5" dirty="0"/>
              <a:t>new</a:t>
            </a:r>
            <a:r>
              <a:rPr spc="-18" dirty="0"/>
              <a:t> </a:t>
            </a:r>
            <a:r>
              <a:rPr spc="-5" dirty="0"/>
              <a:t>double[</a:t>
            </a:r>
            <a:r>
              <a:rPr spc="-18" dirty="0"/>
              <a:t> </a:t>
            </a:r>
            <a:r>
              <a:rPr spc="-5" dirty="0"/>
              <a:t>mSize</a:t>
            </a:r>
            <a:r>
              <a:rPr spc="-18" dirty="0"/>
              <a:t> </a:t>
            </a:r>
            <a:r>
              <a:rPr spc="-5" dirty="0"/>
              <a:t>];</a:t>
            </a:r>
          </a:p>
          <a:p>
            <a:pPr marL="11527">
              <a:lnSpc>
                <a:spcPts val="1298"/>
              </a:lnSpc>
            </a:pPr>
            <a:r>
              <a:rPr dirty="0"/>
              <a:t>}</a:t>
            </a:r>
          </a:p>
          <a:p>
            <a:pPr>
              <a:spcBef>
                <a:spcPts val="45"/>
              </a:spcBef>
            </a:pPr>
            <a:endParaRPr dirty="0"/>
          </a:p>
          <a:p>
            <a:pPr marL="11527">
              <a:lnSpc>
                <a:spcPts val="1298"/>
              </a:lnSpc>
            </a:pPr>
            <a:r>
              <a:rPr spc="-5" dirty="0"/>
              <a:t>CArray::</a:t>
            </a:r>
            <a:r>
              <a:rPr b="1" spc="-5" dirty="0"/>
              <a:t>~CArray()</a:t>
            </a:r>
            <a:r>
              <a:rPr spc="-5" dirty="0"/>
              <a:t>{</a:t>
            </a:r>
          </a:p>
          <a:p>
            <a:pPr marL="675454" marR="1000502" indent="-331964">
              <a:lnSpc>
                <a:spcPts val="1289"/>
              </a:lnSpc>
              <a:spcBef>
                <a:spcPts val="50"/>
              </a:spcBef>
            </a:pPr>
            <a:r>
              <a:rPr spc="-5" dirty="0"/>
              <a:t>if( mElems != nullptr ){ </a:t>
            </a:r>
            <a:r>
              <a:rPr spc="-644" dirty="0"/>
              <a:t> </a:t>
            </a:r>
            <a:r>
              <a:rPr spc="-5" dirty="0"/>
              <a:t>delete[] mElems; </a:t>
            </a:r>
            <a:r>
              <a:rPr dirty="0"/>
              <a:t> </a:t>
            </a:r>
            <a:r>
              <a:rPr spc="-5" dirty="0"/>
              <a:t>mElems</a:t>
            </a:r>
            <a:r>
              <a:rPr spc="-23" dirty="0"/>
              <a:t> </a:t>
            </a:r>
            <a:r>
              <a:rPr dirty="0"/>
              <a:t>=</a:t>
            </a:r>
            <a:r>
              <a:rPr spc="-23" dirty="0"/>
              <a:t> </a:t>
            </a:r>
            <a:r>
              <a:rPr spc="-5" dirty="0"/>
              <a:t>nullptr;</a:t>
            </a:r>
          </a:p>
          <a:p>
            <a:pPr marL="343490">
              <a:lnSpc>
                <a:spcPts val="1257"/>
              </a:lnSpc>
            </a:pPr>
            <a:r>
              <a:rPr dirty="0"/>
              <a:t>}</a:t>
            </a:r>
          </a:p>
          <a:p>
            <a:pPr marL="11527">
              <a:lnSpc>
                <a:spcPts val="1302"/>
              </a:lnSpc>
            </a:pPr>
            <a:r>
              <a:rPr dirty="0"/>
              <a:t>}</a:t>
            </a:r>
          </a:p>
          <a:p>
            <a:pPr>
              <a:spcBef>
                <a:spcPts val="45"/>
              </a:spcBef>
            </a:pPr>
            <a:endParaRPr sz="1135"/>
          </a:p>
          <a:p>
            <a:pPr marL="343490" marR="4611" indent="-331964">
              <a:lnSpc>
                <a:spcPts val="1298"/>
              </a:lnSpc>
            </a:pPr>
            <a:r>
              <a:rPr spc="-5" dirty="0"/>
              <a:t>double&amp; CArray::</a:t>
            </a:r>
            <a:r>
              <a:rPr b="1" spc="-5" dirty="0"/>
              <a:t>operator[]</a:t>
            </a:r>
            <a:r>
              <a:rPr spc="-5" dirty="0"/>
              <a:t>( int index ){ </a:t>
            </a:r>
            <a:r>
              <a:rPr spc="-644" dirty="0"/>
              <a:t> </a:t>
            </a:r>
            <a:r>
              <a:rPr spc="-5" dirty="0"/>
              <a:t>if(</a:t>
            </a:r>
            <a:r>
              <a:rPr spc="-14" dirty="0"/>
              <a:t> </a:t>
            </a:r>
            <a:r>
              <a:rPr spc="-5" dirty="0"/>
              <a:t>index</a:t>
            </a:r>
            <a:r>
              <a:rPr spc="-9" dirty="0"/>
              <a:t> </a:t>
            </a:r>
            <a:r>
              <a:rPr spc="-5" dirty="0"/>
              <a:t>&lt;0</a:t>
            </a:r>
            <a:r>
              <a:rPr spc="-9" dirty="0"/>
              <a:t> </a:t>
            </a:r>
            <a:r>
              <a:rPr spc="-5" dirty="0"/>
              <a:t>||</a:t>
            </a:r>
            <a:r>
              <a:rPr spc="-14" dirty="0"/>
              <a:t> </a:t>
            </a:r>
            <a:r>
              <a:rPr spc="-5" dirty="0"/>
              <a:t>index</a:t>
            </a:r>
            <a:r>
              <a:rPr spc="-9" dirty="0"/>
              <a:t> </a:t>
            </a:r>
            <a:r>
              <a:rPr spc="-5" dirty="0"/>
              <a:t>&gt;=</a:t>
            </a:r>
            <a:r>
              <a:rPr spc="-9" dirty="0"/>
              <a:t> </a:t>
            </a:r>
            <a:r>
              <a:rPr spc="-5" dirty="0"/>
              <a:t>mSize</a:t>
            </a:r>
            <a:r>
              <a:rPr spc="-9" dirty="0"/>
              <a:t> </a:t>
            </a:r>
            <a:r>
              <a:rPr spc="-5" dirty="0"/>
              <a:t>){</a:t>
            </a:r>
          </a:p>
          <a:p>
            <a:pPr marL="675454">
              <a:lnSpc>
                <a:spcPts val="1239"/>
              </a:lnSpc>
            </a:pPr>
            <a:r>
              <a:rPr spc="-5" dirty="0"/>
              <a:t>throw</a:t>
            </a:r>
            <a:r>
              <a:rPr spc="-54" dirty="0"/>
              <a:t> </a:t>
            </a:r>
            <a:r>
              <a:rPr b="1" spc="-5" dirty="0"/>
              <a:t>out_of_range</a:t>
            </a:r>
            <a:r>
              <a:rPr spc="-5" dirty="0"/>
              <a:t>("");</a:t>
            </a:r>
          </a:p>
          <a:p>
            <a:pPr marL="343490">
              <a:lnSpc>
                <a:spcPts val="1293"/>
              </a:lnSpc>
            </a:pPr>
            <a:r>
              <a:rPr dirty="0"/>
              <a:t>}</a:t>
            </a:r>
          </a:p>
          <a:p>
            <a:pPr marL="343490">
              <a:lnSpc>
                <a:spcPts val="1293"/>
              </a:lnSpc>
            </a:pPr>
            <a:r>
              <a:rPr spc="-5" dirty="0"/>
              <a:t>return</a:t>
            </a:r>
            <a:r>
              <a:rPr spc="-27" dirty="0"/>
              <a:t> </a:t>
            </a:r>
            <a:r>
              <a:rPr spc="-5" dirty="0"/>
              <a:t>mElems[</a:t>
            </a:r>
            <a:r>
              <a:rPr spc="-27" dirty="0"/>
              <a:t> </a:t>
            </a:r>
            <a:r>
              <a:rPr spc="-5" dirty="0"/>
              <a:t>index</a:t>
            </a:r>
            <a:r>
              <a:rPr spc="-27" dirty="0"/>
              <a:t> </a:t>
            </a:r>
            <a:r>
              <a:rPr spc="-5" dirty="0"/>
              <a:t>];</a:t>
            </a:r>
          </a:p>
          <a:p>
            <a:pPr marL="11527">
              <a:lnSpc>
                <a:spcPts val="1302"/>
              </a:lnSpc>
            </a:pPr>
            <a:r>
              <a:rPr dirty="0"/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47741" y="4808956"/>
            <a:ext cx="2581259" cy="506570"/>
            <a:chOff x="6304597" y="5298757"/>
            <a:chExt cx="2844165" cy="558165"/>
          </a:xfrm>
        </p:grpSpPr>
        <p:sp>
          <p:nvSpPr>
            <p:cNvPr id="9" name="object 9"/>
            <p:cNvSpPr/>
            <p:nvPr/>
          </p:nvSpPr>
          <p:spPr>
            <a:xfrm>
              <a:off x="6309359" y="5303520"/>
              <a:ext cx="2834640" cy="548640"/>
            </a:xfrm>
            <a:custGeom>
              <a:avLst/>
              <a:gdLst/>
              <a:ahLst/>
              <a:cxnLst/>
              <a:rect l="l" t="t" r="r" b="b"/>
              <a:pathLst>
                <a:path w="2834640" h="548639">
                  <a:moveTo>
                    <a:pt x="2834639" y="548639"/>
                  </a:moveTo>
                  <a:lnTo>
                    <a:pt x="0" y="548639"/>
                  </a:lnTo>
                  <a:lnTo>
                    <a:pt x="0" y="0"/>
                  </a:lnTo>
                  <a:lnTo>
                    <a:pt x="2834639" y="0"/>
                  </a:lnTo>
                  <a:lnTo>
                    <a:pt x="2834639" y="54863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309359" y="5303520"/>
              <a:ext cx="2834640" cy="548640"/>
            </a:xfrm>
            <a:custGeom>
              <a:avLst/>
              <a:gdLst/>
              <a:ahLst/>
              <a:cxnLst/>
              <a:rect l="l" t="t" r="r" b="b"/>
              <a:pathLst>
                <a:path w="2834640" h="548639">
                  <a:moveTo>
                    <a:pt x="0" y="0"/>
                  </a:moveTo>
                  <a:lnTo>
                    <a:pt x="2834639" y="0"/>
                  </a:lnTo>
                  <a:lnTo>
                    <a:pt x="2834639" y="548639"/>
                  </a:lnTo>
                  <a:lnTo>
                    <a:pt x="0" y="5486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44079" y="4917071"/>
            <a:ext cx="238819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#include&lt;stdexcept&gt;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34652" y="2157266"/>
            <a:ext cx="4572384" cy="2923583"/>
            <a:chOff x="4306842" y="2376987"/>
            <a:chExt cx="5038090" cy="3221355"/>
          </a:xfrm>
        </p:grpSpPr>
        <p:sp>
          <p:nvSpPr>
            <p:cNvPr id="13" name="object 13"/>
            <p:cNvSpPr/>
            <p:nvPr/>
          </p:nvSpPr>
          <p:spPr>
            <a:xfrm>
              <a:off x="4354829" y="5577839"/>
              <a:ext cx="1954530" cy="0"/>
            </a:xfrm>
            <a:custGeom>
              <a:avLst/>
              <a:gdLst/>
              <a:ahLst/>
              <a:cxnLst/>
              <a:rect l="l" t="t" r="r" b="b"/>
              <a:pathLst>
                <a:path w="1954529">
                  <a:moveTo>
                    <a:pt x="19545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311604" y="5562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311604" y="5562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460651" y="2381749"/>
              <a:ext cx="3879850" cy="1628775"/>
            </a:xfrm>
            <a:custGeom>
              <a:avLst/>
              <a:gdLst/>
              <a:ahLst/>
              <a:cxnLst/>
              <a:rect l="l" t="t" r="r" b="b"/>
              <a:pathLst>
                <a:path w="3879850" h="1628775">
                  <a:moveTo>
                    <a:pt x="3879299" y="1628699"/>
                  </a:moveTo>
                  <a:lnTo>
                    <a:pt x="0" y="1628699"/>
                  </a:lnTo>
                  <a:lnTo>
                    <a:pt x="0" y="0"/>
                  </a:lnTo>
                  <a:lnTo>
                    <a:pt x="3879299" y="0"/>
                  </a:lnTo>
                  <a:lnTo>
                    <a:pt x="3879299" y="1628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460651" y="2381749"/>
              <a:ext cx="3879850" cy="1628775"/>
            </a:xfrm>
            <a:custGeom>
              <a:avLst/>
              <a:gdLst/>
              <a:ahLst/>
              <a:cxnLst/>
              <a:rect l="l" t="t" r="r" b="b"/>
              <a:pathLst>
                <a:path w="3879850" h="1628775">
                  <a:moveTo>
                    <a:pt x="0" y="0"/>
                  </a:moveTo>
                  <a:lnTo>
                    <a:pt x="3879299" y="0"/>
                  </a:lnTo>
                  <a:lnTo>
                    <a:pt x="3879299" y="1628699"/>
                  </a:lnTo>
                  <a:lnTo>
                    <a:pt x="0" y="1628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48081" y="2179108"/>
            <a:ext cx="3177155" cy="116599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lnSpc>
                <a:spcPts val="1298"/>
              </a:lnSpc>
              <a:spcBef>
                <a:spcPts val="9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089" spc="-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CArray::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operator[]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4611" indent="1327855" defTabSz="829909">
              <a:lnSpc>
                <a:spcPts val="1298"/>
              </a:lnSpc>
              <a:spcBef>
                <a:spcPts val="4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if(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&lt;0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||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&gt;=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mSize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75454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throw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out_of_range("");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mElems[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298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79944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  <a:tab pos="3459684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t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non-cons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]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115" y="2160944"/>
            <a:ext cx="6311088" cy="1605052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2476" rIns="0" bIns="0" rtlCol="0">
            <a:spAutoFit/>
          </a:bodyPr>
          <a:lstStyle/>
          <a:p>
            <a:pPr marL="465095" marR="1444273" indent="-387291" defTabSz="829909">
              <a:lnSpc>
                <a:spcPct val="102000"/>
              </a:lnSpc>
              <a:spcBef>
                <a:spcPts val="177"/>
              </a:spcBef>
            </a:pP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oi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printArray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spc="-55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 CArray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size_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size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for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(size_t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0;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size;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i++)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52386" defTabSz="829909">
              <a:lnSpc>
                <a:spcPts val="1484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arr[i]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""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66218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Calls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the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271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operator[]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because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52386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object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98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endl;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6709" y="4066390"/>
            <a:ext cx="6307055" cy="1375806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176356" defTabSz="829909">
              <a:lnSpc>
                <a:spcPts val="1510"/>
              </a:lnSpc>
              <a:spcBef>
                <a:spcPts val="22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myArray;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2930618" indent="-318132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for (size_t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i =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0;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i &lt;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10; i++)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myArray[i]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defTabSz="829909">
              <a:lnSpc>
                <a:spcPts val="1439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Calls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the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non-const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operator[]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because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myArray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non-const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object.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defTabSz="829909">
              <a:lnSpc>
                <a:spcPts val="1498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printArray(myArray,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698825" cy="137712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Relational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equality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search</a:t>
            </a:r>
            <a:r>
              <a:rPr sz="2178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sort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container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able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compare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stored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3070539"/>
            <a:ext cx="7800831" cy="188503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48986" rIns="0" bIns="0" rtlCol="0">
            <a:spAutoFit/>
          </a:bodyPr>
          <a:lstStyle/>
          <a:p>
            <a:pPr marL="193069" defTabSz="829909">
              <a:spcBef>
                <a:spcPts val="386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452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Point&amp;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p1,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Point&amp;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p2){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1077" defTabSz="829909">
              <a:spcBef>
                <a:spcPts val="59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p1.getX()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p2.getX()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&amp;&amp;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p1.getY()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p2.getY();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4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/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452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Point&amp;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p1,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Point&amp;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p2){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p1.distance(Point(0,0))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p2.distance(Point(0,0));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766" y="5159065"/>
            <a:ext cx="1991702" cy="346828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122176" rIns="0" bIns="0" rtlCol="0">
            <a:spAutoFit/>
          </a:bodyPr>
          <a:lstStyle/>
          <a:p>
            <a:pPr marL="276636" defTabSz="829909">
              <a:spcBef>
                <a:spcPts val="962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set&lt;Point&gt;</a:t>
            </a:r>
            <a:r>
              <a:rPr sz="1452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2302" y="5159110"/>
            <a:ext cx="4066391" cy="46229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 marL="77804" marR="1215472" defTabSz="829909">
              <a:lnSpc>
                <a:spcPct val="101600"/>
              </a:lnSpc>
              <a:spcBef>
                <a:spcPts val="50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vector&lt;Point&gt; v; //...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sort(v.begin(),</a:t>
            </a:r>
            <a:r>
              <a:rPr sz="1452" b="1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v.end());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5"/>
            <a:ext cx="7498271" cy="1260172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marR="4611" indent="-309487" defTabSz="829909">
              <a:lnSpc>
                <a:spcPct val="101200"/>
              </a:lnSpc>
              <a:spcBef>
                <a:spcPts val="980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Instances of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overloading this operator behave as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too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(they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objects</a:t>
            </a:r>
            <a:r>
              <a:rPr sz="2178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=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+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5" dirty="0">
                <a:solidFill>
                  <a:srgbClr val="3333FF"/>
                </a:solidFill>
                <a:latin typeface="Arial MT"/>
                <a:cs typeface="Arial MT"/>
              </a:rPr>
              <a:t>object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1782" y="2998335"/>
            <a:ext cx="3456086" cy="151045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1711111" defTabSz="829909">
              <a:lnSpc>
                <a:spcPts val="1298"/>
              </a:lnSpc>
              <a:spcBef>
                <a:spcPts val="277"/>
              </a:spcBef>
              <a:tabLst>
                <a:tab pos="907137" algn="l"/>
              </a:tabLst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#ifndef ADDVALUE_H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#defin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e	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ADDVALUE_H  class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AddValue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defTabSz="829909">
              <a:lnSpc>
                <a:spcPts val="1234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value;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632230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AddValue( int inValue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1);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operator()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int&amp;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what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302"/>
              </a:lnSpc>
              <a:tabLst>
                <a:tab pos="907137" algn="l"/>
              </a:tabLst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#endif	/*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ADDVALUE_H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*/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243" y="3031328"/>
            <a:ext cx="3940180" cy="155085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defTabSz="829909">
              <a:spcBef>
                <a:spcPts val="218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include</a:t>
            </a:r>
            <a:r>
              <a:rPr sz="1089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"AddValue.h"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1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1033929" indent="-33196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AddValue::AddValue( int inValue ){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this-&gt;value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inValue;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48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1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618398" indent="-33196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 AddValue::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operator()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 int&amp; what ){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what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+=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this-&gt;value;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48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344744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8" y="2372334"/>
            <a:ext cx="5145229" cy="1855087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48986" rIns="0" bIns="0" rtlCol="0">
            <a:spAutoFit/>
          </a:bodyPr>
          <a:lstStyle/>
          <a:p>
            <a:pPr marL="202290" defTabSz="829909">
              <a:spcBef>
                <a:spcPts val="386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AddValue</a:t>
            </a:r>
            <a:r>
              <a:rPr sz="1452" b="1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func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(2);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marR="2515663" defTabSz="829909">
              <a:lnSpc>
                <a:spcPct val="101600"/>
              </a:lnSpc>
              <a:spcBef>
                <a:spcPts val="32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 array[]={1, 2, 3};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int&amp;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3506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func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(x);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2736972" indent="-33196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x: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&lt;&lt;x&lt;&lt;endl;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6021209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frequently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defining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sorting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criterion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834" y="2832358"/>
            <a:ext cx="7966806" cy="206143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77804" defTabSz="829909">
              <a:spcBef>
                <a:spcPts val="213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struct</a:t>
            </a:r>
            <a:r>
              <a:rPr sz="1452" b="1" spc="-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EmployeeCompare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63041" marR="1148041" indent="-44261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bool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operator()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 const Employee&amp; e1, const Employee&amp; e2){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if(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e1.getLastName()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e2.getLastName())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e1.getFirstName()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e2.getFirstName();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63041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e1.getLastName()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e2.getLastName();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5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3314" y="2732290"/>
            <a:ext cx="16712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2410"/>
              </a:lnSpc>
            </a:pPr>
            <a:r>
              <a:rPr sz="2178" spc="-867" dirty="0">
                <a:solidFill>
                  <a:prstClr val="black"/>
                </a:solidFill>
                <a:latin typeface="Arial MT"/>
                <a:cs typeface="Arial MT"/>
              </a:rPr>
              <a:t>●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1517" y="2568301"/>
            <a:ext cx="6564661" cy="3064776"/>
            <a:chOff x="1372462" y="2829887"/>
            <a:chExt cx="7233284" cy="3376929"/>
          </a:xfrm>
        </p:grpSpPr>
        <p:sp>
          <p:nvSpPr>
            <p:cNvPr id="5" name="object 5"/>
            <p:cNvSpPr/>
            <p:nvPr/>
          </p:nvSpPr>
          <p:spPr>
            <a:xfrm>
              <a:off x="1377224" y="2834649"/>
              <a:ext cx="7223759" cy="3367404"/>
            </a:xfrm>
            <a:custGeom>
              <a:avLst/>
              <a:gdLst/>
              <a:ahLst/>
              <a:cxnLst/>
              <a:rect l="l" t="t" r="r" b="b"/>
              <a:pathLst>
                <a:path w="7223759" h="3367404">
                  <a:moveTo>
                    <a:pt x="7223699" y="3366899"/>
                  </a:moveTo>
                  <a:lnTo>
                    <a:pt x="0" y="3366899"/>
                  </a:lnTo>
                  <a:lnTo>
                    <a:pt x="0" y="0"/>
                  </a:lnTo>
                  <a:lnTo>
                    <a:pt x="7223699" y="0"/>
                  </a:lnTo>
                  <a:lnTo>
                    <a:pt x="7223699" y="3366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77224" y="2834649"/>
              <a:ext cx="7223759" cy="3367404"/>
            </a:xfrm>
            <a:custGeom>
              <a:avLst/>
              <a:gdLst/>
              <a:ahLst/>
              <a:cxnLst/>
              <a:rect l="l" t="t" r="r" b="b"/>
              <a:pathLst>
                <a:path w="7223759" h="3367404">
                  <a:moveTo>
                    <a:pt x="0" y="0"/>
                  </a:moveTo>
                  <a:lnTo>
                    <a:pt x="7223699" y="0"/>
                  </a:lnTo>
                  <a:lnTo>
                    <a:pt x="7223699" y="3366899"/>
                  </a:lnTo>
                  <a:lnTo>
                    <a:pt x="0" y="3366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6999" y="1639466"/>
            <a:ext cx="5729023" cy="3972325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sorted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container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530796" defTabSz="829909">
              <a:spcBef>
                <a:spcPts val="398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set&lt;Employee,</a:t>
            </a:r>
            <a:r>
              <a:rPr sz="1452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EmployeeCompare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sz="1452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0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6964" marR="778616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e1; e1.setFirstName("Barbara");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e1.setLastName("Liskov");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6964" marR="111058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e2; e2.setFirstName("John");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e2.setLastName("Steinbeck");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6964" marR="889271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e3; e3.setFirstName("Andrew");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e3.setLastName("Foyle");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696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s.insert(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e1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s.insert(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e2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s.insert(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e3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8928" marR="2991708" indent="-33196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auto&amp;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s){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emp.display();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696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5"/>
            <a:ext cx="7226834" cy="2617146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Sorting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elements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given</a:t>
            </a:r>
            <a:r>
              <a:rPr sz="2178" spc="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type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A.</a:t>
            </a:r>
            <a:r>
              <a:rPr sz="2178" b="1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override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operators: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&lt;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,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==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803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B.</a:t>
            </a:r>
            <a:r>
              <a:rPr sz="2178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define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object</a:t>
            </a:r>
            <a:r>
              <a:rPr sz="2178" spc="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containing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comparison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790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</a:tabLst>
            </a:pP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Which</a:t>
            </a:r>
            <a:r>
              <a:rPr sz="2178" b="1" spc="-32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one</a:t>
            </a:r>
            <a:r>
              <a:rPr sz="2178" b="1" spc="-27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to</a:t>
            </a:r>
            <a:r>
              <a:rPr sz="2178" b="1" spc="-23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use?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2602" defTabSz="829909">
              <a:spcBef>
                <a:spcPts val="1062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Q:</a:t>
            </a:r>
            <a:r>
              <a:rPr sz="1815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How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many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sorted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criteria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defined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using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method </a:t>
            </a:r>
            <a:r>
              <a:rPr sz="1815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?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762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Q:</a:t>
            </a:r>
            <a:r>
              <a:rPr sz="1815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How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many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sorted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criteria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defined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using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method </a:t>
            </a:r>
            <a:r>
              <a:rPr sz="1815" b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?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647534" cy="359512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responsibility: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initialization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invoked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automatically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each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same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name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no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return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type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320437" indent="-309487" defTabSz="829909">
              <a:spcBef>
                <a:spcPts val="106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multiple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constructors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(function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spc="-5" dirty="0">
                <a:solidFill>
                  <a:prstClr val="black"/>
                </a:solidFill>
                <a:latin typeface="Arial"/>
                <a:cs typeface="Arial"/>
              </a:rPr>
              <a:t>overloading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may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not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4908" defTabSz="829909">
              <a:spcBef>
                <a:spcPts val="1057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write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846819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Writing</a:t>
            </a:r>
            <a:r>
              <a:rPr sz="2178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conversion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3884" y="2228861"/>
            <a:ext cx="5311204" cy="311196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216122" marR="3191692" indent="-39766" defTabSz="829909">
              <a:spcBef>
                <a:spcPts val="200"/>
              </a:spcBef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815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815" spc="-107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r>
              <a:rPr sz="1815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815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906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1077" marR="524457" indent="-414955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operator string()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const{ </a:t>
            </a:r>
            <a:r>
              <a:rPr sz="1815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stringstream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ss;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1077" marR="108349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ss&lt;&lt;this-&gt;re&lt;&lt;"+"&lt;&lt;this-&gt;im&lt;&lt;"i"; </a:t>
            </a:r>
            <a:r>
              <a:rPr sz="1815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ss.str();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/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7467" y="2221056"/>
            <a:ext cx="2529392" cy="114283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defTabSz="829909">
              <a:spcBef>
                <a:spcPts val="200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/usage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marR="92788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z(1,</a:t>
            </a:r>
            <a:r>
              <a:rPr sz="1815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2); </a:t>
            </a:r>
            <a:r>
              <a:rPr sz="1815" spc="-107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string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a 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z;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cout&lt;&lt;a&lt;&lt;endl;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3747119" cy="137712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After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templates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Overloading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*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  <a:tab pos="3458532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Overloadin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g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	→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2133" y="1158830"/>
            <a:ext cx="23363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OOP:</a:t>
            </a:r>
            <a:r>
              <a:rPr b="1" spc="-82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46219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Find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all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possible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errors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or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shortcommings!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4462" y="2317695"/>
            <a:ext cx="7228563" cy="2178424"/>
            <a:chOff x="1001077" y="2553757"/>
            <a:chExt cx="7964805" cy="2400300"/>
          </a:xfrm>
        </p:grpSpPr>
        <p:sp>
          <p:nvSpPr>
            <p:cNvPr id="5" name="object 5"/>
            <p:cNvSpPr/>
            <p:nvPr/>
          </p:nvSpPr>
          <p:spPr>
            <a:xfrm>
              <a:off x="1005839" y="2558519"/>
              <a:ext cx="7955280" cy="2390775"/>
            </a:xfrm>
            <a:custGeom>
              <a:avLst/>
              <a:gdLst/>
              <a:ahLst/>
              <a:cxnLst/>
              <a:rect l="l" t="t" r="r" b="b"/>
              <a:pathLst>
                <a:path w="7955280" h="2390775">
                  <a:moveTo>
                    <a:pt x="7955279" y="2390759"/>
                  </a:moveTo>
                  <a:lnTo>
                    <a:pt x="0" y="2390759"/>
                  </a:lnTo>
                  <a:lnTo>
                    <a:pt x="0" y="0"/>
                  </a:lnTo>
                  <a:lnTo>
                    <a:pt x="7955279" y="0"/>
                  </a:lnTo>
                  <a:lnTo>
                    <a:pt x="7955279" y="23907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05839" y="2558519"/>
              <a:ext cx="7955280" cy="2390775"/>
            </a:xfrm>
            <a:custGeom>
              <a:avLst/>
              <a:gdLst/>
              <a:ahLst/>
              <a:cxnLst/>
              <a:rect l="l" t="t" r="r" b="b"/>
              <a:pathLst>
                <a:path w="7955280" h="2390775">
                  <a:moveTo>
                    <a:pt x="0" y="0"/>
                  </a:moveTo>
                  <a:lnTo>
                    <a:pt x="7955279" y="0"/>
                  </a:lnTo>
                  <a:lnTo>
                    <a:pt x="7955279" y="2390759"/>
                  </a:lnTo>
                  <a:lnTo>
                    <a:pt x="0" y="23907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6585" y="2338616"/>
            <a:ext cx="398801" cy="193601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(1)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(2)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(3)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(4)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(5)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(6)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(7)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(8)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(9)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(10)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1072" y="2338616"/>
            <a:ext cx="5045529" cy="1932499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R="3755340" defTabSz="829909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1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271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3646" marR="106908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Array (int n)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rep_(new int [n])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} </a:t>
            </a: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(Array&amp;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rhs)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rep_(rhs.rep_)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3646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~Array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delete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rep_;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3646" marR="4611" defTabSz="829909">
              <a:lnSpc>
                <a:spcPts val="1498"/>
              </a:lnSpc>
              <a:spcBef>
                <a:spcPts val="59"/>
              </a:spcBef>
              <a:tabLst>
                <a:tab pos="4936809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operato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(Arra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rhs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rep_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rhs.rep_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	} 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int&amp;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[]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(int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n)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&amp;rep_[n];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3646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rep_;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7747" y="4813279"/>
            <a:ext cx="6721993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Source:</a:t>
            </a:r>
            <a:r>
              <a:rPr sz="1634" spc="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  <a:hlinkClick r:id="rId2"/>
              </a:rPr>
              <a:t>http://www.cs.helsinki.fi/u/vihavain/k13/gea/exer/exer_2.html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2352" y="1158830"/>
            <a:ext cx="31927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Solution</a:t>
            </a:r>
            <a:r>
              <a:rPr b="1" spc="-82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required!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29057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given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following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program!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783" y="2322017"/>
            <a:ext cx="7219918" cy="155391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634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&lt;iostream&gt;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6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634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4105746" defTabSz="829909">
              <a:lnSpc>
                <a:spcPct val="100699"/>
              </a:lnSpc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std::cout&lt;&lt;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”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Hell</a:t>
            </a:r>
            <a:r>
              <a:rPr sz="1634" b="1" dirty="0">
                <a:solidFill>
                  <a:prstClr val="black"/>
                </a:solidFill>
                <a:latin typeface="Courier New"/>
                <a:cs typeface="Courier New"/>
              </a:rPr>
              <a:t>o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\n”;  return</a:t>
            </a:r>
            <a:r>
              <a:rPr sz="1634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5069" y="4248050"/>
            <a:ext cx="6527201" cy="1378394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defTabSz="829909">
              <a:lnSpc>
                <a:spcPct val="101600"/>
              </a:lnSpc>
              <a:spcBef>
                <a:spcPts val="64"/>
              </a:spcBef>
            </a:pP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Modify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 program </a:t>
            </a:r>
            <a:r>
              <a:rPr sz="1452" i="1" spc="-5" dirty="0">
                <a:solidFill>
                  <a:prstClr val="black"/>
                </a:solidFill>
                <a:latin typeface="Arial"/>
                <a:cs typeface="Arial"/>
              </a:rPr>
              <a:t>without </a:t>
            </a:r>
            <a:r>
              <a:rPr sz="1452" i="1" dirty="0">
                <a:solidFill>
                  <a:prstClr val="black"/>
                </a:solidFill>
                <a:latin typeface="Arial"/>
                <a:cs typeface="Arial"/>
              </a:rPr>
              <a:t>modifying </a:t>
            </a:r>
            <a:r>
              <a:rPr sz="1452" i="1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452" i="1" dirty="0">
                <a:solidFill>
                  <a:prstClr val="black"/>
                </a:solidFill>
                <a:latin typeface="Arial"/>
                <a:cs typeface="Arial"/>
              </a:rPr>
              <a:t>main </a:t>
            </a:r>
            <a:r>
              <a:rPr sz="1452" i="1" spc="-5" dirty="0">
                <a:solidFill>
                  <a:prstClr val="black"/>
                </a:solidFill>
                <a:latin typeface="Arial"/>
                <a:cs typeface="Arial"/>
              </a:rPr>
              <a:t>function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so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that the output of the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program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would be: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45"/>
              </a:spcBef>
            </a:pPr>
            <a:endParaRPr sz="1498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marR="5955177" algn="just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Start  Hello  Stop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742" y="1158830"/>
            <a:ext cx="439834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Singleton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Design</a:t>
            </a:r>
            <a:r>
              <a:rPr b="1" spc="-4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783" y="1809063"/>
            <a:ext cx="7219918" cy="275034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marR="5371935" defTabSz="829909">
              <a:spcBef>
                <a:spcPts val="218"/>
              </a:spcBef>
            </a:pP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36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&lt;string&gt; </a:t>
            </a:r>
            <a:r>
              <a:rPr sz="1361" spc="-8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class Logger{ </a:t>
            </a:r>
            <a:r>
              <a:rPr sz="1361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static</a:t>
            </a:r>
            <a:r>
              <a:rPr sz="1361" b="1" spc="-4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Logger*</a:t>
            </a:r>
            <a:r>
              <a:rPr sz="1361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Instance();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2778468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bool openLogFile(std::string logFile); </a:t>
            </a:r>
            <a:r>
              <a:rPr sz="1361" spc="-80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36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writeToLogFile();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36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closeLogFile();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tabLst>
                <a:tab pos="1841362" algn="l"/>
                <a:tab pos="3894811" algn="l"/>
              </a:tabLst>
            </a:pP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Logger(){};	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// Private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so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that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it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can	not</a:t>
            </a:r>
            <a:r>
              <a:rPr sz="998" b="1" spc="-32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be</a:t>
            </a:r>
            <a:r>
              <a:rPr sz="998" b="1" spc="-36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called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Logger(Logger</a:t>
            </a:r>
            <a:r>
              <a:rPr sz="136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const&amp;){};</a:t>
            </a:r>
            <a:r>
              <a:rPr sz="1361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//</a:t>
            </a:r>
            <a:r>
              <a:rPr sz="998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copy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constructor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is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private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Logger&amp;</a:t>
            </a:r>
            <a:r>
              <a:rPr sz="136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operator=(Logger</a:t>
            </a:r>
            <a:r>
              <a:rPr sz="136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const&amp;){};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//</a:t>
            </a:r>
            <a:r>
              <a:rPr sz="998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assignment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operator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is</a:t>
            </a:r>
            <a:r>
              <a:rPr sz="998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private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static</a:t>
            </a:r>
            <a:r>
              <a:rPr sz="1361" b="1" spc="-4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Logger*</a:t>
            </a:r>
            <a:r>
              <a:rPr sz="1361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m_pInstance;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3888" y="5242975"/>
            <a:ext cx="510892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u="heavy" spc="-9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http://www.yolinux.com/TUTORIALS/C++Singleton.html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742" y="1158830"/>
            <a:ext cx="439834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Singleton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Design</a:t>
            </a:r>
            <a:r>
              <a:rPr b="1" spc="-4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Pattern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50795" y="1733303"/>
            <a:ext cx="5344630" cy="2977755"/>
            <a:chOff x="3443148" y="1909842"/>
            <a:chExt cx="5888990" cy="3281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3148" y="2368925"/>
              <a:ext cx="3046200" cy="28218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0855" y="1914605"/>
              <a:ext cx="3996690" cy="1442085"/>
            </a:xfrm>
            <a:custGeom>
              <a:avLst/>
              <a:gdLst/>
              <a:ahLst/>
              <a:cxnLst/>
              <a:rect l="l" t="t" r="r" b="b"/>
              <a:pathLst>
                <a:path w="3996690" h="1442085">
                  <a:moveTo>
                    <a:pt x="3889386" y="640199"/>
                  </a:moveTo>
                  <a:lnTo>
                    <a:pt x="2182486" y="640199"/>
                  </a:lnTo>
                  <a:lnTo>
                    <a:pt x="2140954" y="631814"/>
                  </a:lnTo>
                  <a:lnTo>
                    <a:pt x="2107038" y="608948"/>
                  </a:lnTo>
                  <a:lnTo>
                    <a:pt x="2084171" y="575032"/>
                  </a:lnTo>
                  <a:lnTo>
                    <a:pt x="2075786" y="533499"/>
                  </a:lnTo>
                  <a:lnTo>
                    <a:pt x="2075786" y="106699"/>
                  </a:lnTo>
                  <a:lnTo>
                    <a:pt x="2084171" y="65167"/>
                  </a:lnTo>
                  <a:lnTo>
                    <a:pt x="2107038" y="31251"/>
                  </a:lnTo>
                  <a:lnTo>
                    <a:pt x="2140954" y="8385"/>
                  </a:lnTo>
                  <a:lnTo>
                    <a:pt x="2182486" y="0"/>
                  </a:lnTo>
                  <a:lnTo>
                    <a:pt x="3889386" y="0"/>
                  </a:lnTo>
                  <a:lnTo>
                    <a:pt x="3930218" y="8122"/>
                  </a:lnTo>
                  <a:lnTo>
                    <a:pt x="3964834" y="31251"/>
                  </a:lnTo>
                  <a:lnTo>
                    <a:pt x="3987964" y="65867"/>
                  </a:lnTo>
                  <a:lnTo>
                    <a:pt x="3996086" y="106699"/>
                  </a:lnTo>
                  <a:lnTo>
                    <a:pt x="3996086" y="533499"/>
                  </a:lnTo>
                  <a:lnTo>
                    <a:pt x="3987701" y="575032"/>
                  </a:lnTo>
                  <a:lnTo>
                    <a:pt x="3964835" y="608948"/>
                  </a:lnTo>
                  <a:lnTo>
                    <a:pt x="3930919" y="631814"/>
                  </a:lnTo>
                  <a:lnTo>
                    <a:pt x="3889386" y="640199"/>
                  </a:lnTo>
                  <a:close/>
                </a:path>
                <a:path w="3996690" h="1442085">
                  <a:moveTo>
                    <a:pt x="0" y="1441960"/>
                  </a:moveTo>
                  <a:lnTo>
                    <a:pt x="2395836" y="640199"/>
                  </a:lnTo>
                  <a:lnTo>
                    <a:pt x="2875911" y="640199"/>
                  </a:lnTo>
                  <a:lnTo>
                    <a:pt x="0" y="144196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330855" y="1914605"/>
              <a:ext cx="3996690" cy="1442085"/>
            </a:xfrm>
            <a:custGeom>
              <a:avLst/>
              <a:gdLst/>
              <a:ahLst/>
              <a:cxnLst/>
              <a:rect l="l" t="t" r="r" b="b"/>
              <a:pathLst>
                <a:path w="3996690" h="1442085">
                  <a:moveTo>
                    <a:pt x="2075786" y="106699"/>
                  </a:moveTo>
                  <a:lnTo>
                    <a:pt x="2084171" y="65167"/>
                  </a:lnTo>
                  <a:lnTo>
                    <a:pt x="2107038" y="31251"/>
                  </a:lnTo>
                  <a:lnTo>
                    <a:pt x="2140954" y="8385"/>
                  </a:lnTo>
                  <a:lnTo>
                    <a:pt x="2182486" y="0"/>
                  </a:lnTo>
                  <a:lnTo>
                    <a:pt x="2395836" y="0"/>
                  </a:lnTo>
                  <a:lnTo>
                    <a:pt x="2875911" y="0"/>
                  </a:lnTo>
                  <a:lnTo>
                    <a:pt x="3889386" y="0"/>
                  </a:lnTo>
                  <a:lnTo>
                    <a:pt x="3910300" y="2069"/>
                  </a:lnTo>
                  <a:lnTo>
                    <a:pt x="3948583" y="17926"/>
                  </a:lnTo>
                  <a:lnTo>
                    <a:pt x="3978159" y="47502"/>
                  </a:lnTo>
                  <a:lnTo>
                    <a:pt x="3994017" y="85786"/>
                  </a:lnTo>
                  <a:lnTo>
                    <a:pt x="3996086" y="106699"/>
                  </a:lnTo>
                  <a:lnTo>
                    <a:pt x="3996086" y="373449"/>
                  </a:lnTo>
                  <a:lnTo>
                    <a:pt x="3996086" y="533499"/>
                  </a:lnTo>
                  <a:lnTo>
                    <a:pt x="3987701" y="575032"/>
                  </a:lnTo>
                  <a:lnTo>
                    <a:pt x="3964835" y="608948"/>
                  </a:lnTo>
                  <a:lnTo>
                    <a:pt x="3930919" y="631814"/>
                  </a:lnTo>
                  <a:lnTo>
                    <a:pt x="3889386" y="640199"/>
                  </a:lnTo>
                  <a:lnTo>
                    <a:pt x="2875911" y="640199"/>
                  </a:lnTo>
                  <a:lnTo>
                    <a:pt x="0" y="1441960"/>
                  </a:lnTo>
                  <a:lnTo>
                    <a:pt x="2395836" y="640199"/>
                  </a:lnTo>
                  <a:lnTo>
                    <a:pt x="2182486" y="640199"/>
                  </a:lnTo>
                  <a:lnTo>
                    <a:pt x="2140954" y="631814"/>
                  </a:lnTo>
                  <a:lnTo>
                    <a:pt x="2107038" y="608948"/>
                  </a:lnTo>
                  <a:lnTo>
                    <a:pt x="2084171" y="575032"/>
                  </a:lnTo>
                  <a:lnTo>
                    <a:pt x="2075786" y="533499"/>
                  </a:lnTo>
                  <a:lnTo>
                    <a:pt x="2075786" y="373449"/>
                  </a:lnTo>
                  <a:lnTo>
                    <a:pt x="2075786" y="106699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65671" y="1882965"/>
            <a:ext cx="50772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15482" y="3567936"/>
            <a:ext cx="3979945" cy="1498963"/>
            <a:chOff x="4946831" y="3931336"/>
            <a:chExt cx="4385310" cy="1651635"/>
          </a:xfrm>
        </p:grpSpPr>
        <p:sp>
          <p:nvSpPr>
            <p:cNvPr id="9" name="object 9"/>
            <p:cNvSpPr/>
            <p:nvPr/>
          </p:nvSpPr>
          <p:spPr>
            <a:xfrm>
              <a:off x="4951593" y="3936098"/>
              <a:ext cx="4375785" cy="1642110"/>
            </a:xfrm>
            <a:custGeom>
              <a:avLst/>
              <a:gdLst/>
              <a:ahLst/>
              <a:cxnLst/>
              <a:rect l="l" t="t" r="r" b="b"/>
              <a:pathLst>
                <a:path w="4375784" h="1642110">
                  <a:moveTo>
                    <a:pt x="3255146" y="1001661"/>
                  </a:moveTo>
                  <a:lnTo>
                    <a:pt x="2775086" y="1001661"/>
                  </a:lnTo>
                  <a:lnTo>
                    <a:pt x="0" y="0"/>
                  </a:lnTo>
                  <a:lnTo>
                    <a:pt x="3255146" y="1001661"/>
                  </a:lnTo>
                  <a:close/>
                </a:path>
                <a:path w="4375784" h="1642110">
                  <a:moveTo>
                    <a:pt x="4268606" y="1641741"/>
                  </a:moveTo>
                  <a:lnTo>
                    <a:pt x="2561725" y="1641741"/>
                  </a:lnTo>
                  <a:lnTo>
                    <a:pt x="2520201" y="1633358"/>
                  </a:lnTo>
                  <a:lnTo>
                    <a:pt x="2486292" y="1610495"/>
                  </a:lnTo>
                  <a:lnTo>
                    <a:pt x="2463429" y="1576585"/>
                  </a:lnTo>
                  <a:lnTo>
                    <a:pt x="2455046" y="1535061"/>
                  </a:lnTo>
                  <a:lnTo>
                    <a:pt x="2455046" y="1108341"/>
                  </a:lnTo>
                  <a:lnTo>
                    <a:pt x="2463429" y="1066816"/>
                  </a:lnTo>
                  <a:lnTo>
                    <a:pt x="2486292" y="1032906"/>
                  </a:lnTo>
                  <a:lnTo>
                    <a:pt x="2520201" y="1010044"/>
                  </a:lnTo>
                  <a:lnTo>
                    <a:pt x="2561725" y="1001661"/>
                  </a:lnTo>
                  <a:lnTo>
                    <a:pt x="4268606" y="1001661"/>
                  </a:lnTo>
                  <a:lnTo>
                    <a:pt x="4309430" y="1009781"/>
                  </a:lnTo>
                  <a:lnTo>
                    <a:pt x="4344039" y="1032907"/>
                  </a:lnTo>
                  <a:lnTo>
                    <a:pt x="4367165" y="1067516"/>
                  </a:lnTo>
                  <a:lnTo>
                    <a:pt x="4375286" y="1108341"/>
                  </a:lnTo>
                  <a:lnTo>
                    <a:pt x="4375286" y="1535061"/>
                  </a:lnTo>
                  <a:lnTo>
                    <a:pt x="4366902" y="1576585"/>
                  </a:lnTo>
                  <a:lnTo>
                    <a:pt x="4344040" y="1610495"/>
                  </a:lnTo>
                  <a:lnTo>
                    <a:pt x="4310130" y="1633358"/>
                  </a:lnTo>
                  <a:lnTo>
                    <a:pt x="4268606" y="1641741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51593" y="3936098"/>
              <a:ext cx="4375785" cy="1642110"/>
            </a:xfrm>
            <a:custGeom>
              <a:avLst/>
              <a:gdLst/>
              <a:ahLst/>
              <a:cxnLst/>
              <a:rect l="l" t="t" r="r" b="b"/>
              <a:pathLst>
                <a:path w="4375784" h="1642110">
                  <a:moveTo>
                    <a:pt x="2455046" y="1108341"/>
                  </a:moveTo>
                  <a:lnTo>
                    <a:pt x="2463429" y="1066816"/>
                  </a:lnTo>
                  <a:lnTo>
                    <a:pt x="2486292" y="1032907"/>
                  </a:lnTo>
                  <a:lnTo>
                    <a:pt x="2520201" y="1010044"/>
                  </a:lnTo>
                  <a:lnTo>
                    <a:pt x="2561725" y="1001661"/>
                  </a:lnTo>
                  <a:lnTo>
                    <a:pt x="2775086" y="1001661"/>
                  </a:lnTo>
                  <a:lnTo>
                    <a:pt x="0" y="0"/>
                  </a:lnTo>
                  <a:lnTo>
                    <a:pt x="3255146" y="1001661"/>
                  </a:lnTo>
                  <a:lnTo>
                    <a:pt x="4268606" y="1001661"/>
                  </a:lnTo>
                  <a:lnTo>
                    <a:pt x="4289515" y="1003730"/>
                  </a:lnTo>
                  <a:lnTo>
                    <a:pt x="4327791" y="1019584"/>
                  </a:lnTo>
                  <a:lnTo>
                    <a:pt x="4357362" y="1049155"/>
                  </a:lnTo>
                  <a:lnTo>
                    <a:pt x="4373217" y="1087432"/>
                  </a:lnTo>
                  <a:lnTo>
                    <a:pt x="4375286" y="1108341"/>
                  </a:lnTo>
                  <a:lnTo>
                    <a:pt x="4375286" y="1268361"/>
                  </a:lnTo>
                  <a:lnTo>
                    <a:pt x="4375286" y="1535061"/>
                  </a:lnTo>
                  <a:lnTo>
                    <a:pt x="4366902" y="1576585"/>
                  </a:lnTo>
                  <a:lnTo>
                    <a:pt x="4344040" y="1610495"/>
                  </a:lnTo>
                  <a:lnTo>
                    <a:pt x="4310130" y="1633358"/>
                  </a:lnTo>
                  <a:lnTo>
                    <a:pt x="4268606" y="1641741"/>
                  </a:lnTo>
                  <a:lnTo>
                    <a:pt x="3255146" y="1641741"/>
                  </a:lnTo>
                  <a:lnTo>
                    <a:pt x="2775086" y="1641741"/>
                  </a:lnTo>
                  <a:lnTo>
                    <a:pt x="2561725" y="1641741"/>
                  </a:lnTo>
                  <a:lnTo>
                    <a:pt x="2520201" y="1633358"/>
                  </a:lnTo>
                  <a:lnTo>
                    <a:pt x="2486292" y="1610495"/>
                  </a:lnTo>
                  <a:lnTo>
                    <a:pt x="2463429" y="1576585"/>
                  </a:lnTo>
                  <a:lnTo>
                    <a:pt x="2455046" y="1535061"/>
                  </a:lnTo>
                  <a:lnTo>
                    <a:pt x="2455046" y="1268361"/>
                  </a:lnTo>
                  <a:lnTo>
                    <a:pt x="2455046" y="1108341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65643" y="4626614"/>
            <a:ext cx="50772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6923" y="4819976"/>
            <a:ext cx="5809129" cy="52914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5934" rIns="0" bIns="0" rtlCol="0">
            <a:spAutoFit/>
          </a:bodyPr>
          <a:lstStyle/>
          <a:p>
            <a:pPr marL="492759" indent="-333116" defTabSz="829909">
              <a:spcBef>
                <a:spcPts val="204"/>
              </a:spcBef>
              <a:buFontTx/>
              <a:buChar char="●"/>
              <a:tabLst>
                <a:tab pos="492182" algn="l"/>
                <a:tab pos="492759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Ensure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634" spc="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only</a:t>
            </a:r>
            <a:r>
              <a:rPr sz="1634" b="1" spc="-9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one</a:t>
            </a:r>
            <a:r>
              <a:rPr sz="1634" b="1" spc="-14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instance</a:t>
            </a:r>
            <a:r>
              <a:rPr sz="1634" b="1" spc="23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created.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492759" indent="-333116" defTabSz="829909">
              <a:spcBef>
                <a:spcPts val="14"/>
              </a:spcBef>
              <a:buFontTx/>
              <a:buChar char="●"/>
              <a:tabLst>
                <a:tab pos="492182" algn="l"/>
                <a:tab pos="492759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Provide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634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global</a:t>
            </a:r>
            <a:r>
              <a:rPr sz="1634" b="1" spc="-14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point</a:t>
            </a:r>
            <a:r>
              <a:rPr sz="1634" b="1" spc="-9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of</a:t>
            </a:r>
            <a:r>
              <a:rPr sz="1634" b="1" spc="-14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access</a:t>
            </a:r>
            <a:r>
              <a:rPr sz="1634" b="1" spc="32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object.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2369065"/>
            <a:ext cx="154045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 defTabSz="829909">
              <a:spcBef>
                <a:spcPts val="1570"/>
              </a:spcBef>
            </a:pP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Object-Oriented</a:t>
            </a:r>
            <a:r>
              <a:rPr sz="2904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Programming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5187" algn="ctr" defTabSz="829909">
              <a:spcBef>
                <a:spcPts val="1293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Public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6409637" cy="356586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-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public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protected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90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90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early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(static)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binding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late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(dynamic)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binding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pure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7"/>
            <a:ext cx="8256686" cy="5461043"/>
          </a:xfrm>
          <a:custGeom>
            <a:avLst/>
            <a:gdLst/>
            <a:ahLst/>
            <a:cxnLst/>
            <a:rect l="l" t="t" r="r" b="b"/>
            <a:pathLst>
              <a:path w="9097645" h="6017259">
                <a:moveTo>
                  <a:pt x="0" y="0"/>
                </a:moveTo>
                <a:lnTo>
                  <a:pt x="9097199" y="0"/>
                </a:lnTo>
                <a:lnTo>
                  <a:pt x="9097199" y="6016800"/>
                </a:lnTo>
                <a:lnTo>
                  <a:pt x="0" y="60168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78" y="1158824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639461"/>
            <a:ext cx="5013256" cy="4338002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publi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803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base</a:t>
            </a:r>
            <a:r>
              <a:rPr sz="2178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class:</a:t>
            </a:r>
            <a:r>
              <a:rPr sz="2178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Employee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89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derived</a:t>
            </a:r>
            <a:r>
              <a:rPr sz="2178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class: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Manager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789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73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do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1062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sz="1815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1104241" lvl="2" indent="-206324" defTabSz="829909">
              <a:spcBef>
                <a:spcPts val="776"/>
              </a:spcBef>
              <a:buSzPct val="75000"/>
              <a:buFont typeface="Lucida Sans Unicode"/>
              <a:buChar char="–"/>
              <a:tabLst>
                <a:tab pos="1104241" algn="l"/>
                <a:tab pos="1104817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ex.</a:t>
            </a:r>
            <a:r>
              <a:rPr sz="1452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department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2602" defTabSz="829909">
              <a:spcBef>
                <a:spcPts val="504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sz="1815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functionality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1104241" lvl="2" indent="-206324" defTabSz="829909">
              <a:spcBef>
                <a:spcPts val="817"/>
              </a:spcBef>
              <a:buSzPct val="75000"/>
              <a:buFont typeface="Lucida Sans Unicode"/>
              <a:buChar char="–"/>
              <a:tabLst>
                <a:tab pos="1104241" algn="l"/>
                <a:tab pos="1104817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ex.</a:t>
            </a:r>
            <a:r>
              <a:rPr sz="1452" spc="4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getDepartment(),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setDepartment()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2602" defTabSz="829909">
              <a:spcBef>
                <a:spcPts val="504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i="1" dirty="0">
                <a:solidFill>
                  <a:prstClr val="black"/>
                </a:solidFill>
                <a:latin typeface="Arial"/>
                <a:cs typeface="Arial"/>
              </a:rPr>
              <a:t>modify</a:t>
            </a:r>
            <a:r>
              <a:rPr sz="1815" i="1" spc="-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dirty="0">
                <a:solidFill>
                  <a:prstClr val="black"/>
                </a:solidFill>
                <a:latin typeface="Arial"/>
                <a:cs typeface="Arial"/>
              </a:rPr>
              <a:t>methods'</a:t>
            </a:r>
            <a:r>
              <a:rPr sz="1815" i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behavior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1104241" lvl="2" indent="-206324" defTabSz="829909">
              <a:spcBef>
                <a:spcPts val="817"/>
              </a:spcBef>
              <a:buSzPct val="75000"/>
              <a:buFont typeface="Lucida Sans Unicode"/>
              <a:buChar char="–"/>
              <a:tabLst>
                <a:tab pos="1104241" algn="l"/>
                <a:tab pos="1104817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ex.</a:t>
            </a:r>
            <a:r>
              <a:rPr sz="1452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print()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1317" y="631882"/>
            <a:ext cx="2868298" cy="5094259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493662" cy="279366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protected</a:t>
            </a:r>
            <a:r>
              <a:rPr sz="2178" spc="-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marR="4611" lvl="1" indent="-274331" defTabSz="829909">
              <a:lnSpc>
                <a:spcPct val="101200"/>
              </a:lnSpc>
              <a:spcBef>
                <a:spcPts val="980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private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 can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not be accessed in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marR="142353" lvl="1" indent="-274331" defTabSz="829909">
              <a:lnSpc>
                <a:spcPct val="100699"/>
              </a:lnSpc>
              <a:spcBef>
                <a:spcPts val="726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 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protected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 can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 accessed in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marR="466824" lvl="1" indent="-274331" defTabSz="829909">
              <a:lnSpc>
                <a:spcPct val="100699"/>
              </a:lnSpc>
              <a:spcBef>
                <a:spcPts val="726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public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 can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 accessed from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anywhere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4627" y="1765791"/>
            <a:ext cx="421392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initialization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(</a:t>
            </a:r>
            <a:r>
              <a:rPr sz="2541" spc="-32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4462" y="2485304"/>
            <a:ext cx="3411135" cy="2830222"/>
            <a:chOff x="1001077" y="2738437"/>
            <a:chExt cx="3758565" cy="3118485"/>
          </a:xfrm>
        </p:grpSpPr>
        <p:sp>
          <p:nvSpPr>
            <p:cNvPr id="5" name="object 5"/>
            <p:cNvSpPr/>
            <p:nvPr/>
          </p:nvSpPr>
          <p:spPr>
            <a:xfrm>
              <a:off x="1005839" y="2743200"/>
              <a:ext cx="3749040" cy="3108960"/>
            </a:xfrm>
            <a:custGeom>
              <a:avLst/>
              <a:gdLst/>
              <a:ahLst/>
              <a:cxnLst/>
              <a:rect l="l" t="t" r="r" b="b"/>
              <a:pathLst>
                <a:path w="3749040" h="3108960">
                  <a:moveTo>
                    <a:pt x="3749039" y="3108959"/>
                  </a:moveTo>
                  <a:lnTo>
                    <a:pt x="0" y="3108959"/>
                  </a:lnTo>
                  <a:lnTo>
                    <a:pt x="0" y="0"/>
                  </a:lnTo>
                  <a:lnTo>
                    <a:pt x="3749039" y="0"/>
                  </a:lnTo>
                  <a:lnTo>
                    <a:pt x="3749039" y="31089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05839" y="2743200"/>
              <a:ext cx="3749040" cy="3108960"/>
            </a:xfrm>
            <a:custGeom>
              <a:avLst/>
              <a:gdLst/>
              <a:ahLst/>
              <a:cxnLst/>
              <a:rect l="l" t="t" r="r" b="b"/>
              <a:pathLst>
                <a:path w="3749040" h="3108960">
                  <a:moveTo>
                    <a:pt x="0" y="0"/>
                  </a:moveTo>
                  <a:lnTo>
                    <a:pt x="3749039" y="0"/>
                  </a:lnTo>
                  <a:lnTo>
                    <a:pt x="3749039" y="3108959"/>
                  </a:lnTo>
                  <a:lnTo>
                    <a:pt x="0" y="31089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22625" y="2515906"/>
            <a:ext cx="2608922" cy="18793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442" defTabSz="829909">
              <a:spcBef>
                <a:spcPts val="91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C{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4238" marR="239175" defTabSz="829909">
              <a:lnSpc>
                <a:spcPts val="1842"/>
              </a:lnSpc>
              <a:spcBef>
                <a:spcPts val="103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(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"abc"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)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dirty="0">
                <a:solidFill>
                  <a:srgbClr val="004586"/>
                </a:solidFill>
                <a:latin typeface="Courier New"/>
                <a:cs typeface="Courier New"/>
              </a:rPr>
              <a:t>=</a:t>
            </a:r>
            <a:r>
              <a:rPr sz="1543" b="1" spc="-18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4238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char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{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nullptr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}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4238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y[4]</a:t>
            </a:r>
            <a:r>
              <a:rPr sz="1543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{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1,2,3,4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}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4238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C(){}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847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83849" y="2485304"/>
            <a:ext cx="3470494" cy="2913786"/>
            <a:chOff x="5573087" y="2738437"/>
            <a:chExt cx="3823970" cy="3210560"/>
          </a:xfrm>
        </p:grpSpPr>
        <p:sp>
          <p:nvSpPr>
            <p:cNvPr id="9" name="object 9"/>
            <p:cNvSpPr/>
            <p:nvPr/>
          </p:nvSpPr>
          <p:spPr>
            <a:xfrm>
              <a:off x="5577849" y="2743200"/>
              <a:ext cx="3814445" cy="3201035"/>
            </a:xfrm>
            <a:custGeom>
              <a:avLst/>
              <a:gdLst/>
              <a:ahLst/>
              <a:cxnLst/>
              <a:rect l="l" t="t" r="r" b="b"/>
              <a:pathLst>
                <a:path w="3814445" h="3201035">
                  <a:moveTo>
                    <a:pt x="3814199" y="3200699"/>
                  </a:moveTo>
                  <a:lnTo>
                    <a:pt x="0" y="3200699"/>
                  </a:lnTo>
                  <a:lnTo>
                    <a:pt x="0" y="0"/>
                  </a:lnTo>
                  <a:lnTo>
                    <a:pt x="3814199" y="0"/>
                  </a:lnTo>
                  <a:lnTo>
                    <a:pt x="3814199" y="3200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77849" y="2743200"/>
              <a:ext cx="3814445" cy="3201035"/>
            </a:xfrm>
            <a:custGeom>
              <a:avLst/>
              <a:gdLst/>
              <a:ahLst/>
              <a:cxnLst/>
              <a:rect l="l" t="t" r="r" b="b"/>
              <a:pathLst>
                <a:path w="3814445" h="3201035">
                  <a:moveTo>
                    <a:pt x="0" y="0"/>
                  </a:moveTo>
                  <a:lnTo>
                    <a:pt x="3814199" y="0"/>
                  </a:lnTo>
                  <a:lnTo>
                    <a:pt x="3814199" y="3200699"/>
                  </a:lnTo>
                  <a:lnTo>
                    <a:pt x="0" y="320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54446" y="2515905"/>
            <a:ext cx="2554173" cy="234099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6013" algn="just" defTabSz="829909">
              <a:spcBef>
                <a:spcPts val="91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C{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1062169" algn="just" defTabSz="829909">
              <a:lnSpc>
                <a:spcPts val="1842"/>
              </a:lnSpc>
              <a:spcBef>
                <a:spcPts val="103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543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s;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d;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char</a:t>
            </a:r>
            <a:r>
              <a:rPr sz="1543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p; </a:t>
            </a:r>
            <a:r>
              <a:rPr sz="1543" spc="-91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y[5];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9097" defTabSz="829909">
              <a:lnSpc>
                <a:spcPts val="1756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C():s("abc"),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d(0.0),p(nullptr),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y{1,2,3,4}</a:t>
            </a:r>
            <a:r>
              <a:rPr sz="1543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{}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847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0351" y="5325948"/>
            <a:ext cx="85292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Compiler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19940" y="3481155"/>
            <a:ext cx="589557" cy="2000346"/>
            <a:chOff x="4841557" y="3835717"/>
            <a:chExt cx="649605" cy="2204085"/>
          </a:xfrm>
        </p:grpSpPr>
        <p:sp>
          <p:nvSpPr>
            <p:cNvPr id="14" name="object 14"/>
            <p:cNvSpPr/>
            <p:nvPr/>
          </p:nvSpPr>
          <p:spPr>
            <a:xfrm>
              <a:off x="4846320" y="3840479"/>
              <a:ext cx="640080" cy="182880"/>
            </a:xfrm>
            <a:custGeom>
              <a:avLst/>
              <a:gdLst/>
              <a:ahLst/>
              <a:cxnLst/>
              <a:rect l="l" t="t" r="r" b="b"/>
              <a:pathLst>
                <a:path w="640079" h="182879">
                  <a:moveTo>
                    <a:pt x="479700" y="182521"/>
                  </a:moveTo>
                  <a:lnTo>
                    <a:pt x="479700" y="136622"/>
                  </a:lnTo>
                  <a:lnTo>
                    <a:pt x="0" y="136622"/>
                  </a:lnTo>
                  <a:lnTo>
                    <a:pt x="0" y="45540"/>
                  </a:lnTo>
                  <a:lnTo>
                    <a:pt x="479700" y="45540"/>
                  </a:lnTo>
                  <a:lnTo>
                    <a:pt x="479700" y="0"/>
                  </a:lnTo>
                  <a:lnTo>
                    <a:pt x="639720" y="91081"/>
                  </a:lnTo>
                  <a:lnTo>
                    <a:pt x="479700" y="182521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846320" y="3840479"/>
              <a:ext cx="640080" cy="182880"/>
            </a:xfrm>
            <a:custGeom>
              <a:avLst/>
              <a:gdLst/>
              <a:ahLst/>
              <a:cxnLst/>
              <a:rect l="l" t="t" r="r" b="b"/>
              <a:pathLst>
                <a:path w="640079" h="182879">
                  <a:moveTo>
                    <a:pt x="0" y="45540"/>
                  </a:moveTo>
                  <a:lnTo>
                    <a:pt x="479700" y="45540"/>
                  </a:lnTo>
                  <a:lnTo>
                    <a:pt x="479700" y="0"/>
                  </a:lnTo>
                  <a:lnTo>
                    <a:pt x="639720" y="91081"/>
                  </a:lnTo>
                  <a:lnTo>
                    <a:pt x="479700" y="182521"/>
                  </a:lnTo>
                  <a:lnTo>
                    <a:pt x="479700" y="136622"/>
                  </a:lnTo>
                  <a:lnTo>
                    <a:pt x="0" y="136622"/>
                  </a:lnTo>
                  <a:lnTo>
                    <a:pt x="0" y="4554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212080" y="4080509"/>
              <a:ext cx="0" cy="1954530"/>
            </a:xfrm>
            <a:custGeom>
              <a:avLst/>
              <a:gdLst/>
              <a:ahLst/>
              <a:cxnLst/>
              <a:rect l="l" t="t" r="r" b="b"/>
              <a:pathLst>
                <a:path h="1954529">
                  <a:moveTo>
                    <a:pt x="0" y="195453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196347" y="4037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196347" y="4037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937760" y="603503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678309"/>
          </a:xfrm>
          <a:custGeom>
            <a:avLst/>
            <a:gdLst/>
            <a:ahLst/>
            <a:cxnLst/>
            <a:rect l="l" t="t" r="r" b="b"/>
            <a:pathLst>
              <a:path w="9097645" h="6256655">
                <a:moveTo>
                  <a:pt x="0" y="0"/>
                </a:moveTo>
                <a:lnTo>
                  <a:pt x="9097199" y="0"/>
                </a:lnTo>
                <a:lnTo>
                  <a:pt x="9097199" y="6256199"/>
                </a:lnTo>
                <a:lnTo>
                  <a:pt x="0" y="625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78" y="1158824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767630"/>
            <a:ext cx="275760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publi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772" y="2167478"/>
            <a:ext cx="7044722" cy="167183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 marR="5621484" defTabSz="829909">
              <a:lnSpc>
                <a:spcPct val="101000"/>
              </a:lnSpc>
              <a:spcBef>
                <a:spcPts val="208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12575" marR="1669616" indent="-91981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Employee(string firstName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"", string lastName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"",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salary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0.0)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firstName(firstName),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67161" marR="1662701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lastName(lastName),  salary(salary)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1545" y="4056520"/>
            <a:ext cx="7004957" cy="148665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437431" marR="4235420" indent="-359627" defTabSz="829909">
              <a:lnSpc>
                <a:spcPct val="101000"/>
              </a:lnSpc>
              <a:spcBef>
                <a:spcPts val="208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1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Manager</a:t>
            </a:r>
            <a:r>
              <a:rPr sz="1180" b="1" spc="-5" dirty="0">
                <a:solidFill>
                  <a:srgbClr val="339966"/>
                </a:solidFill>
                <a:latin typeface="Courier New"/>
                <a:cs typeface="Courier New"/>
              </a:rPr>
              <a:t>:public</a:t>
            </a:r>
            <a:r>
              <a:rPr sz="1180" b="1" spc="-5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department;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Manager();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357248" marR="1346874" indent="-91981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Manager( string firstName, string lastName, double salary,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department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76613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834" y="2240664"/>
            <a:ext cx="7468881" cy="41342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18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Manager: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Manager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6834" y="3236514"/>
            <a:ext cx="7468881" cy="34454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147533" rIns="0" bIns="0" rtlCol="0">
            <a:spAutoFit/>
          </a:bodyPr>
          <a:lstStyle/>
          <a:p>
            <a:pPr marL="77804" defTabSz="829909">
              <a:spcBef>
                <a:spcPts val="1162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Employee's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invocation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invoked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implicitly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39686" y="2762588"/>
            <a:ext cx="37460" cy="474297"/>
            <a:chOff x="4642944" y="3043962"/>
            <a:chExt cx="41275" cy="522605"/>
          </a:xfrm>
        </p:grpSpPr>
        <p:sp>
          <p:nvSpPr>
            <p:cNvPr id="7" name="object 7"/>
            <p:cNvSpPr/>
            <p:nvPr/>
          </p:nvSpPr>
          <p:spPr>
            <a:xfrm>
              <a:off x="4663440" y="3091950"/>
              <a:ext cx="0" cy="474345"/>
            </a:xfrm>
            <a:custGeom>
              <a:avLst/>
              <a:gdLst/>
              <a:ahLst/>
              <a:cxnLst/>
              <a:rect l="l" t="t" r="r" b="b"/>
              <a:pathLst>
                <a:path h="474345">
                  <a:moveTo>
                    <a:pt x="0" y="47420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76613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834" y="2240664"/>
            <a:ext cx="7468881" cy="39169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Manager::</a:t>
            </a:r>
            <a:r>
              <a:rPr sz="1180" b="1" spc="-14" dirty="0">
                <a:solidFill>
                  <a:srgbClr val="0000FF"/>
                </a:solidFill>
                <a:latin typeface="Courier New"/>
                <a:cs typeface="Courier New"/>
              </a:rPr>
              <a:t>Manager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(){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6834" y="3236514"/>
            <a:ext cx="7468881" cy="34454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147533" rIns="0" bIns="0" rtlCol="0">
            <a:spAutoFit/>
          </a:bodyPr>
          <a:lstStyle/>
          <a:p>
            <a:pPr marL="77804" defTabSz="829909">
              <a:spcBef>
                <a:spcPts val="1162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Employee's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invocation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invoked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implicitly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02511" y="3943468"/>
          <a:ext cx="7494238" cy="161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29">
                <a:tc gridSpan="2">
                  <a:txBody>
                    <a:bodyPr/>
                    <a:lstStyle/>
                    <a:p>
                      <a:pPr marL="8572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anager::</a:t>
                      </a:r>
                      <a:r>
                        <a:rPr sz="1200" b="1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Manager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(string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firstName,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lastName,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salary,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1769745">
                        <a:lnSpc>
                          <a:spcPts val="1545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department)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200" spc="-5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Employee(firstName</a:t>
                      </a:r>
                      <a:r>
                        <a:rPr sz="12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lastName</a:t>
                      </a:r>
                      <a:r>
                        <a:rPr sz="12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salary)</a:t>
                      </a:r>
                      <a:r>
                        <a:rPr sz="120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23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pPr marL="375094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dep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85725" marR="21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artment(department){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57"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2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base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class's</a:t>
                      </a:r>
                      <a:r>
                        <a:rPr sz="12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constructor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invocation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constructor</a:t>
                      </a:r>
                      <a:r>
                        <a:rPr sz="12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initializer</a:t>
                      </a:r>
                      <a:r>
                        <a:rPr sz="12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list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arguments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base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class's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constructor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are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in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definition 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derived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class's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constructor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108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CEE7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739686" y="2762588"/>
            <a:ext cx="37460" cy="474297"/>
            <a:chOff x="4642944" y="3043962"/>
            <a:chExt cx="41275" cy="522605"/>
          </a:xfrm>
        </p:grpSpPr>
        <p:sp>
          <p:nvSpPr>
            <p:cNvPr id="8" name="object 8"/>
            <p:cNvSpPr/>
            <p:nvPr/>
          </p:nvSpPr>
          <p:spPr>
            <a:xfrm>
              <a:off x="4663440" y="3091950"/>
              <a:ext cx="0" cy="474345"/>
            </a:xfrm>
            <a:custGeom>
              <a:avLst/>
              <a:gdLst/>
              <a:ahLst/>
              <a:cxnLst/>
              <a:rect l="l" t="t" r="r" b="b"/>
              <a:pathLst>
                <a:path h="474345">
                  <a:moveTo>
                    <a:pt x="0" y="47420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39686" y="4323668"/>
            <a:ext cx="37460" cy="48409"/>
            <a:chOff x="4642944" y="4764041"/>
            <a:chExt cx="41275" cy="53340"/>
          </a:xfrm>
        </p:grpSpPr>
        <p:sp>
          <p:nvSpPr>
            <p:cNvPr id="12" name="object 12"/>
            <p:cNvSpPr/>
            <p:nvPr/>
          </p:nvSpPr>
          <p:spPr>
            <a:xfrm>
              <a:off x="464770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4770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855810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How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constructed?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732" y="2125635"/>
            <a:ext cx="4762564" cy="887545"/>
          </a:xfrm>
          <a:prstGeom prst="rect">
            <a:avLst/>
          </a:prstGeom>
        </p:spPr>
        <p:txBody>
          <a:bodyPr vert="horz" wrap="square" lIns="0" tIns="113532" rIns="0" bIns="0" rtlCol="0">
            <a:spAutoFit/>
          </a:bodyPr>
          <a:lstStyle/>
          <a:p>
            <a:pPr marL="285281" indent="-274331" defTabSz="829909">
              <a:spcBef>
                <a:spcPts val="894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bottom</a:t>
            </a:r>
            <a:r>
              <a:rPr sz="2178" i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up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order: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466824" defTabSz="829909">
              <a:spcBef>
                <a:spcPts val="803"/>
              </a:spcBef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634" spc="18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invocation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3732" y="2995736"/>
            <a:ext cx="4661711" cy="1649435"/>
          </a:xfrm>
          <a:prstGeom prst="rect">
            <a:avLst/>
          </a:prstGeom>
        </p:spPr>
        <p:txBody>
          <a:bodyPr vert="horz" wrap="square" lIns="0" tIns="77225" rIns="0" bIns="0" rtlCol="0">
            <a:spAutoFit/>
          </a:bodyPr>
          <a:lstStyle/>
          <a:p>
            <a:pPr marL="677759" indent="-211512" defTabSz="829909">
              <a:spcBef>
                <a:spcPts val="608"/>
              </a:spcBef>
              <a:buSzPct val="75000"/>
              <a:buFont typeface="Lucida Sans Unicode"/>
              <a:buChar char="–"/>
              <a:tabLst>
                <a:tab pos="678336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initialization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677759" indent="-211512" defTabSz="829909">
              <a:spcBef>
                <a:spcPts val="517"/>
              </a:spcBef>
              <a:buSzPct val="75000"/>
              <a:buFont typeface="Lucida Sans Unicode"/>
              <a:buChar char="–"/>
              <a:tabLst>
                <a:tab pos="678336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block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285281" indent="-274331" defTabSz="829909">
              <a:spcBef>
                <a:spcPts val="517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466824" defTabSz="829909">
              <a:spcBef>
                <a:spcPts val="771"/>
              </a:spcBef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634" spc="191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opposite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order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15552" y="2773193"/>
            <a:ext cx="1211964" cy="1211964"/>
            <a:chOff x="7481167" y="3055647"/>
            <a:chExt cx="1335405" cy="1335405"/>
          </a:xfrm>
        </p:grpSpPr>
        <p:sp>
          <p:nvSpPr>
            <p:cNvPr id="7" name="object 7"/>
            <p:cNvSpPr/>
            <p:nvPr/>
          </p:nvSpPr>
          <p:spPr>
            <a:xfrm>
              <a:off x="7485929" y="3060409"/>
              <a:ext cx="1325880" cy="1325880"/>
            </a:xfrm>
            <a:custGeom>
              <a:avLst/>
              <a:gdLst/>
              <a:ahLst/>
              <a:cxnLst/>
              <a:rect l="l" t="t" r="r" b="b"/>
              <a:pathLst>
                <a:path w="1325879" h="1325879">
                  <a:moveTo>
                    <a:pt x="662939" y="1325879"/>
                  </a:moveTo>
                  <a:lnTo>
                    <a:pt x="615595" y="1324215"/>
                  </a:lnTo>
                  <a:lnTo>
                    <a:pt x="569149" y="1319296"/>
                  </a:lnTo>
                  <a:lnTo>
                    <a:pt x="523713" y="1311235"/>
                  </a:lnTo>
                  <a:lnTo>
                    <a:pt x="479401" y="1300145"/>
                  </a:lnTo>
                  <a:lnTo>
                    <a:pt x="436323" y="1286136"/>
                  </a:lnTo>
                  <a:lnTo>
                    <a:pt x="394593" y="1269322"/>
                  </a:lnTo>
                  <a:lnTo>
                    <a:pt x="354322" y="1249815"/>
                  </a:lnTo>
                  <a:lnTo>
                    <a:pt x="315623" y="1227726"/>
                  </a:lnTo>
                  <a:lnTo>
                    <a:pt x="278607" y="1203168"/>
                  </a:lnTo>
                  <a:lnTo>
                    <a:pt x="243387" y="1176254"/>
                  </a:lnTo>
                  <a:lnTo>
                    <a:pt x="210075" y="1147095"/>
                  </a:lnTo>
                  <a:lnTo>
                    <a:pt x="178784" y="1115804"/>
                  </a:lnTo>
                  <a:lnTo>
                    <a:pt x="149625" y="1082492"/>
                  </a:lnTo>
                  <a:lnTo>
                    <a:pt x="122710" y="1047272"/>
                  </a:lnTo>
                  <a:lnTo>
                    <a:pt x="98153" y="1010256"/>
                  </a:lnTo>
                  <a:lnTo>
                    <a:pt x="76064" y="971557"/>
                  </a:lnTo>
                  <a:lnTo>
                    <a:pt x="56557" y="931286"/>
                  </a:lnTo>
                  <a:lnTo>
                    <a:pt x="39743" y="889555"/>
                  </a:lnTo>
                  <a:lnTo>
                    <a:pt x="25734" y="846478"/>
                  </a:lnTo>
                  <a:lnTo>
                    <a:pt x="14644" y="802165"/>
                  </a:lnTo>
                  <a:lnTo>
                    <a:pt x="6583" y="756730"/>
                  </a:lnTo>
                  <a:lnTo>
                    <a:pt x="1664" y="710284"/>
                  </a:lnTo>
                  <a:lnTo>
                    <a:pt x="0" y="662939"/>
                  </a:lnTo>
                  <a:lnTo>
                    <a:pt x="1664" y="615595"/>
                  </a:lnTo>
                  <a:lnTo>
                    <a:pt x="6583" y="569149"/>
                  </a:lnTo>
                  <a:lnTo>
                    <a:pt x="14644" y="523714"/>
                  </a:lnTo>
                  <a:lnTo>
                    <a:pt x="25734" y="479401"/>
                  </a:lnTo>
                  <a:lnTo>
                    <a:pt x="39743" y="436324"/>
                  </a:lnTo>
                  <a:lnTo>
                    <a:pt x="56557" y="394593"/>
                  </a:lnTo>
                  <a:lnTo>
                    <a:pt x="76064" y="354322"/>
                  </a:lnTo>
                  <a:lnTo>
                    <a:pt x="98153" y="315623"/>
                  </a:lnTo>
                  <a:lnTo>
                    <a:pt x="122710" y="278607"/>
                  </a:lnTo>
                  <a:lnTo>
                    <a:pt x="149625" y="243387"/>
                  </a:lnTo>
                  <a:lnTo>
                    <a:pt x="178784" y="210075"/>
                  </a:lnTo>
                  <a:lnTo>
                    <a:pt x="210075" y="178784"/>
                  </a:lnTo>
                  <a:lnTo>
                    <a:pt x="243387" y="149625"/>
                  </a:lnTo>
                  <a:lnTo>
                    <a:pt x="278607" y="122711"/>
                  </a:lnTo>
                  <a:lnTo>
                    <a:pt x="315623" y="98153"/>
                  </a:lnTo>
                  <a:lnTo>
                    <a:pt x="354322" y="76064"/>
                  </a:lnTo>
                  <a:lnTo>
                    <a:pt x="394593" y="56557"/>
                  </a:lnTo>
                  <a:lnTo>
                    <a:pt x="436323" y="39743"/>
                  </a:lnTo>
                  <a:lnTo>
                    <a:pt x="479401" y="25734"/>
                  </a:lnTo>
                  <a:lnTo>
                    <a:pt x="523713" y="14644"/>
                  </a:lnTo>
                  <a:lnTo>
                    <a:pt x="569149" y="6583"/>
                  </a:lnTo>
                  <a:lnTo>
                    <a:pt x="615595" y="1664"/>
                  </a:lnTo>
                  <a:lnTo>
                    <a:pt x="662939" y="0"/>
                  </a:lnTo>
                  <a:lnTo>
                    <a:pt x="710684" y="1720"/>
                  </a:lnTo>
                  <a:lnTo>
                    <a:pt x="757905" y="6834"/>
                  </a:lnTo>
                  <a:lnTo>
                    <a:pt x="804435" y="15273"/>
                  </a:lnTo>
                  <a:lnTo>
                    <a:pt x="850105" y="26968"/>
                  </a:lnTo>
                  <a:lnTo>
                    <a:pt x="894750" y="41849"/>
                  </a:lnTo>
                  <a:lnTo>
                    <a:pt x="938202" y="59847"/>
                  </a:lnTo>
                  <a:lnTo>
                    <a:pt x="980293" y="80893"/>
                  </a:lnTo>
                  <a:lnTo>
                    <a:pt x="1020856" y="104918"/>
                  </a:lnTo>
                  <a:lnTo>
                    <a:pt x="1059725" y="131852"/>
                  </a:lnTo>
                  <a:lnTo>
                    <a:pt x="1096731" y="161626"/>
                  </a:lnTo>
                  <a:lnTo>
                    <a:pt x="1131708" y="194170"/>
                  </a:lnTo>
                  <a:lnTo>
                    <a:pt x="1164253" y="229147"/>
                  </a:lnTo>
                  <a:lnTo>
                    <a:pt x="1194027" y="266154"/>
                  </a:lnTo>
                  <a:lnTo>
                    <a:pt x="1220961" y="305023"/>
                  </a:lnTo>
                  <a:lnTo>
                    <a:pt x="1244985" y="345586"/>
                  </a:lnTo>
                  <a:lnTo>
                    <a:pt x="1266031" y="387677"/>
                  </a:lnTo>
                  <a:lnTo>
                    <a:pt x="1284029" y="431129"/>
                  </a:lnTo>
                  <a:lnTo>
                    <a:pt x="1298911" y="475773"/>
                  </a:lnTo>
                  <a:lnTo>
                    <a:pt x="1310605" y="521444"/>
                  </a:lnTo>
                  <a:lnTo>
                    <a:pt x="1319045" y="567973"/>
                  </a:lnTo>
                  <a:lnTo>
                    <a:pt x="1324159" y="615194"/>
                  </a:lnTo>
                  <a:lnTo>
                    <a:pt x="1325879" y="662939"/>
                  </a:lnTo>
                  <a:lnTo>
                    <a:pt x="1324214" y="710284"/>
                  </a:lnTo>
                  <a:lnTo>
                    <a:pt x="1319296" y="756730"/>
                  </a:lnTo>
                  <a:lnTo>
                    <a:pt x="1311235" y="802165"/>
                  </a:lnTo>
                  <a:lnTo>
                    <a:pt x="1300144" y="846478"/>
                  </a:lnTo>
                  <a:lnTo>
                    <a:pt x="1286136" y="889555"/>
                  </a:lnTo>
                  <a:lnTo>
                    <a:pt x="1269322" y="931286"/>
                  </a:lnTo>
                  <a:lnTo>
                    <a:pt x="1249814" y="971557"/>
                  </a:lnTo>
                  <a:lnTo>
                    <a:pt x="1227726" y="1010256"/>
                  </a:lnTo>
                  <a:lnTo>
                    <a:pt x="1203168" y="1047272"/>
                  </a:lnTo>
                  <a:lnTo>
                    <a:pt x="1176254" y="1082492"/>
                  </a:lnTo>
                  <a:lnTo>
                    <a:pt x="1147095" y="1115804"/>
                  </a:lnTo>
                  <a:lnTo>
                    <a:pt x="1115803" y="1147095"/>
                  </a:lnTo>
                  <a:lnTo>
                    <a:pt x="1082491" y="1176254"/>
                  </a:lnTo>
                  <a:lnTo>
                    <a:pt x="1047272" y="1203168"/>
                  </a:lnTo>
                  <a:lnTo>
                    <a:pt x="1010256" y="1227726"/>
                  </a:lnTo>
                  <a:lnTo>
                    <a:pt x="971556" y="1249815"/>
                  </a:lnTo>
                  <a:lnTo>
                    <a:pt x="931285" y="1269322"/>
                  </a:lnTo>
                  <a:lnTo>
                    <a:pt x="889555" y="1286136"/>
                  </a:lnTo>
                  <a:lnTo>
                    <a:pt x="846478" y="1300145"/>
                  </a:lnTo>
                  <a:lnTo>
                    <a:pt x="802165" y="1311235"/>
                  </a:lnTo>
                  <a:lnTo>
                    <a:pt x="756730" y="1319296"/>
                  </a:lnTo>
                  <a:lnTo>
                    <a:pt x="710284" y="1324215"/>
                  </a:lnTo>
                  <a:lnTo>
                    <a:pt x="662939" y="132587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485929" y="3060409"/>
              <a:ext cx="1325880" cy="1325880"/>
            </a:xfrm>
            <a:custGeom>
              <a:avLst/>
              <a:gdLst/>
              <a:ahLst/>
              <a:cxnLst/>
              <a:rect l="l" t="t" r="r" b="b"/>
              <a:pathLst>
                <a:path w="1325879" h="1325879">
                  <a:moveTo>
                    <a:pt x="0" y="662939"/>
                  </a:moveTo>
                  <a:lnTo>
                    <a:pt x="1664" y="615595"/>
                  </a:lnTo>
                  <a:lnTo>
                    <a:pt x="6583" y="569149"/>
                  </a:lnTo>
                  <a:lnTo>
                    <a:pt x="14644" y="523714"/>
                  </a:lnTo>
                  <a:lnTo>
                    <a:pt x="25734" y="479401"/>
                  </a:lnTo>
                  <a:lnTo>
                    <a:pt x="39743" y="436324"/>
                  </a:lnTo>
                  <a:lnTo>
                    <a:pt x="56557" y="394593"/>
                  </a:lnTo>
                  <a:lnTo>
                    <a:pt x="76064" y="354322"/>
                  </a:lnTo>
                  <a:lnTo>
                    <a:pt x="98153" y="315623"/>
                  </a:lnTo>
                  <a:lnTo>
                    <a:pt x="122710" y="278607"/>
                  </a:lnTo>
                  <a:lnTo>
                    <a:pt x="149625" y="243387"/>
                  </a:lnTo>
                  <a:lnTo>
                    <a:pt x="178784" y="210075"/>
                  </a:lnTo>
                  <a:lnTo>
                    <a:pt x="210075" y="178784"/>
                  </a:lnTo>
                  <a:lnTo>
                    <a:pt x="243387" y="149625"/>
                  </a:lnTo>
                  <a:lnTo>
                    <a:pt x="278607" y="122711"/>
                  </a:lnTo>
                  <a:lnTo>
                    <a:pt x="315623" y="98153"/>
                  </a:lnTo>
                  <a:lnTo>
                    <a:pt x="354322" y="76064"/>
                  </a:lnTo>
                  <a:lnTo>
                    <a:pt x="394593" y="56557"/>
                  </a:lnTo>
                  <a:lnTo>
                    <a:pt x="436323" y="39743"/>
                  </a:lnTo>
                  <a:lnTo>
                    <a:pt x="479401" y="25734"/>
                  </a:lnTo>
                  <a:lnTo>
                    <a:pt x="523713" y="14644"/>
                  </a:lnTo>
                  <a:lnTo>
                    <a:pt x="569149" y="6583"/>
                  </a:lnTo>
                  <a:lnTo>
                    <a:pt x="615595" y="1664"/>
                  </a:lnTo>
                  <a:lnTo>
                    <a:pt x="662939" y="0"/>
                  </a:lnTo>
                  <a:lnTo>
                    <a:pt x="710684" y="1720"/>
                  </a:lnTo>
                  <a:lnTo>
                    <a:pt x="757905" y="6834"/>
                  </a:lnTo>
                  <a:lnTo>
                    <a:pt x="804435" y="15273"/>
                  </a:lnTo>
                  <a:lnTo>
                    <a:pt x="850105" y="26968"/>
                  </a:lnTo>
                  <a:lnTo>
                    <a:pt x="894750" y="41849"/>
                  </a:lnTo>
                  <a:lnTo>
                    <a:pt x="938202" y="59847"/>
                  </a:lnTo>
                  <a:lnTo>
                    <a:pt x="980293" y="80893"/>
                  </a:lnTo>
                  <a:lnTo>
                    <a:pt x="1020856" y="104918"/>
                  </a:lnTo>
                  <a:lnTo>
                    <a:pt x="1059725" y="131852"/>
                  </a:lnTo>
                  <a:lnTo>
                    <a:pt x="1096731" y="161626"/>
                  </a:lnTo>
                  <a:lnTo>
                    <a:pt x="1131708" y="194170"/>
                  </a:lnTo>
                  <a:lnTo>
                    <a:pt x="1164253" y="229147"/>
                  </a:lnTo>
                  <a:lnTo>
                    <a:pt x="1194027" y="266154"/>
                  </a:lnTo>
                  <a:lnTo>
                    <a:pt x="1220961" y="305023"/>
                  </a:lnTo>
                  <a:lnTo>
                    <a:pt x="1244985" y="345586"/>
                  </a:lnTo>
                  <a:lnTo>
                    <a:pt x="1266031" y="387677"/>
                  </a:lnTo>
                  <a:lnTo>
                    <a:pt x="1284029" y="431129"/>
                  </a:lnTo>
                  <a:lnTo>
                    <a:pt x="1298911" y="475773"/>
                  </a:lnTo>
                  <a:lnTo>
                    <a:pt x="1310605" y="521444"/>
                  </a:lnTo>
                  <a:lnTo>
                    <a:pt x="1319045" y="567973"/>
                  </a:lnTo>
                  <a:lnTo>
                    <a:pt x="1324159" y="615194"/>
                  </a:lnTo>
                  <a:lnTo>
                    <a:pt x="1325879" y="662939"/>
                  </a:lnTo>
                  <a:lnTo>
                    <a:pt x="1324214" y="710284"/>
                  </a:lnTo>
                  <a:lnTo>
                    <a:pt x="1319296" y="756730"/>
                  </a:lnTo>
                  <a:lnTo>
                    <a:pt x="1311235" y="802165"/>
                  </a:lnTo>
                  <a:lnTo>
                    <a:pt x="1300144" y="846478"/>
                  </a:lnTo>
                  <a:lnTo>
                    <a:pt x="1286136" y="889555"/>
                  </a:lnTo>
                  <a:lnTo>
                    <a:pt x="1269322" y="931286"/>
                  </a:lnTo>
                  <a:lnTo>
                    <a:pt x="1249814" y="971557"/>
                  </a:lnTo>
                  <a:lnTo>
                    <a:pt x="1227726" y="1010256"/>
                  </a:lnTo>
                  <a:lnTo>
                    <a:pt x="1203168" y="1047272"/>
                  </a:lnTo>
                  <a:lnTo>
                    <a:pt x="1176254" y="1082492"/>
                  </a:lnTo>
                  <a:lnTo>
                    <a:pt x="1147095" y="1115804"/>
                  </a:lnTo>
                  <a:lnTo>
                    <a:pt x="1115803" y="1147095"/>
                  </a:lnTo>
                  <a:lnTo>
                    <a:pt x="1082491" y="1176254"/>
                  </a:lnTo>
                  <a:lnTo>
                    <a:pt x="1047272" y="1203168"/>
                  </a:lnTo>
                  <a:lnTo>
                    <a:pt x="1010256" y="1227726"/>
                  </a:lnTo>
                  <a:lnTo>
                    <a:pt x="971556" y="1249815"/>
                  </a:lnTo>
                  <a:lnTo>
                    <a:pt x="931285" y="1269322"/>
                  </a:lnTo>
                  <a:lnTo>
                    <a:pt x="889555" y="1286136"/>
                  </a:lnTo>
                  <a:lnTo>
                    <a:pt x="846478" y="1300145"/>
                  </a:lnTo>
                  <a:lnTo>
                    <a:pt x="802165" y="1311235"/>
                  </a:lnTo>
                  <a:lnTo>
                    <a:pt x="756730" y="1319296"/>
                  </a:lnTo>
                  <a:lnTo>
                    <a:pt x="710284" y="1324215"/>
                  </a:lnTo>
                  <a:lnTo>
                    <a:pt x="662939" y="1325879"/>
                  </a:lnTo>
                  <a:lnTo>
                    <a:pt x="615595" y="1324215"/>
                  </a:lnTo>
                  <a:lnTo>
                    <a:pt x="569149" y="1319296"/>
                  </a:lnTo>
                  <a:lnTo>
                    <a:pt x="523713" y="1311235"/>
                  </a:lnTo>
                  <a:lnTo>
                    <a:pt x="479401" y="1300145"/>
                  </a:lnTo>
                  <a:lnTo>
                    <a:pt x="436323" y="1286136"/>
                  </a:lnTo>
                  <a:lnTo>
                    <a:pt x="394593" y="1269322"/>
                  </a:lnTo>
                  <a:lnTo>
                    <a:pt x="354322" y="1249815"/>
                  </a:lnTo>
                  <a:lnTo>
                    <a:pt x="315623" y="1227726"/>
                  </a:lnTo>
                  <a:lnTo>
                    <a:pt x="278607" y="1203168"/>
                  </a:lnTo>
                  <a:lnTo>
                    <a:pt x="243387" y="1176254"/>
                  </a:lnTo>
                  <a:lnTo>
                    <a:pt x="210075" y="1147095"/>
                  </a:lnTo>
                  <a:lnTo>
                    <a:pt x="178784" y="1115804"/>
                  </a:lnTo>
                  <a:lnTo>
                    <a:pt x="149625" y="1082492"/>
                  </a:lnTo>
                  <a:lnTo>
                    <a:pt x="122710" y="1047272"/>
                  </a:lnTo>
                  <a:lnTo>
                    <a:pt x="98153" y="1010256"/>
                  </a:lnTo>
                  <a:lnTo>
                    <a:pt x="76064" y="971557"/>
                  </a:lnTo>
                  <a:lnTo>
                    <a:pt x="56557" y="931286"/>
                  </a:lnTo>
                  <a:lnTo>
                    <a:pt x="39743" y="889555"/>
                  </a:lnTo>
                  <a:lnTo>
                    <a:pt x="25734" y="846478"/>
                  </a:lnTo>
                  <a:lnTo>
                    <a:pt x="14644" y="802165"/>
                  </a:lnTo>
                  <a:lnTo>
                    <a:pt x="6583" y="756730"/>
                  </a:lnTo>
                  <a:lnTo>
                    <a:pt x="1664" y="710284"/>
                  </a:lnTo>
                  <a:lnTo>
                    <a:pt x="0" y="662939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76958" y="3270887"/>
            <a:ext cx="688682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spc="-5" dirty="0">
                <a:solidFill>
                  <a:prstClr val="black"/>
                </a:solidFill>
                <a:latin typeface="Arial MT"/>
                <a:cs typeface="Arial MT"/>
              </a:rPr>
              <a:t>Employee</a:t>
            </a:r>
            <a:endParaRPr sz="1180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6733" y="2185618"/>
            <a:ext cx="2489627" cy="2489627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0" y="1371600"/>
                </a:moveTo>
                <a:lnTo>
                  <a:pt x="829" y="1323447"/>
                </a:lnTo>
                <a:lnTo>
                  <a:pt x="3299" y="1275711"/>
                </a:lnTo>
                <a:lnTo>
                  <a:pt x="7383" y="1228419"/>
                </a:lnTo>
                <a:lnTo>
                  <a:pt x="13053" y="1181599"/>
                </a:lnTo>
                <a:lnTo>
                  <a:pt x="20282" y="1135276"/>
                </a:lnTo>
                <a:lnTo>
                  <a:pt x="29044" y="1089480"/>
                </a:lnTo>
                <a:lnTo>
                  <a:pt x="39310" y="1044236"/>
                </a:lnTo>
                <a:lnTo>
                  <a:pt x="51053" y="999572"/>
                </a:lnTo>
                <a:lnTo>
                  <a:pt x="64247" y="955515"/>
                </a:lnTo>
                <a:lnTo>
                  <a:pt x="78864" y="912092"/>
                </a:lnTo>
                <a:lnTo>
                  <a:pt x="94877" y="869331"/>
                </a:lnTo>
                <a:lnTo>
                  <a:pt x="112259" y="827259"/>
                </a:lnTo>
                <a:lnTo>
                  <a:pt x="130982" y="785903"/>
                </a:lnTo>
                <a:lnTo>
                  <a:pt x="151020" y="745290"/>
                </a:lnTo>
                <a:lnTo>
                  <a:pt x="172345" y="705447"/>
                </a:lnTo>
                <a:lnTo>
                  <a:pt x="194930" y="666402"/>
                </a:lnTo>
                <a:lnTo>
                  <a:pt x="218747" y="628182"/>
                </a:lnTo>
                <a:lnTo>
                  <a:pt x="243770" y="590813"/>
                </a:lnTo>
                <a:lnTo>
                  <a:pt x="269972" y="554324"/>
                </a:lnTo>
                <a:lnTo>
                  <a:pt x="297325" y="518741"/>
                </a:lnTo>
                <a:lnTo>
                  <a:pt x="325801" y="484092"/>
                </a:lnTo>
                <a:lnTo>
                  <a:pt x="355375" y="450404"/>
                </a:lnTo>
                <a:lnTo>
                  <a:pt x="386018" y="417703"/>
                </a:lnTo>
                <a:lnTo>
                  <a:pt x="417703" y="386018"/>
                </a:lnTo>
                <a:lnTo>
                  <a:pt x="450404" y="355375"/>
                </a:lnTo>
                <a:lnTo>
                  <a:pt x="484092" y="325801"/>
                </a:lnTo>
                <a:lnTo>
                  <a:pt x="518741" y="297325"/>
                </a:lnTo>
                <a:lnTo>
                  <a:pt x="554324" y="269972"/>
                </a:lnTo>
                <a:lnTo>
                  <a:pt x="590813" y="243771"/>
                </a:lnTo>
                <a:lnTo>
                  <a:pt x="628182" y="218747"/>
                </a:lnTo>
                <a:lnTo>
                  <a:pt x="666402" y="194930"/>
                </a:lnTo>
                <a:lnTo>
                  <a:pt x="705447" y="172345"/>
                </a:lnTo>
                <a:lnTo>
                  <a:pt x="745290" y="151020"/>
                </a:lnTo>
                <a:lnTo>
                  <a:pt x="785903" y="130982"/>
                </a:lnTo>
                <a:lnTo>
                  <a:pt x="827259" y="112259"/>
                </a:lnTo>
                <a:lnTo>
                  <a:pt x="869331" y="94877"/>
                </a:lnTo>
                <a:lnTo>
                  <a:pt x="912092" y="78864"/>
                </a:lnTo>
                <a:lnTo>
                  <a:pt x="955514" y="64247"/>
                </a:lnTo>
                <a:lnTo>
                  <a:pt x="999571" y="51053"/>
                </a:lnTo>
                <a:lnTo>
                  <a:pt x="1044235" y="39310"/>
                </a:lnTo>
                <a:lnTo>
                  <a:pt x="1089479" y="29044"/>
                </a:lnTo>
                <a:lnTo>
                  <a:pt x="1135276" y="20282"/>
                </a:lnTo>
                <a:lnTo>
                  <a:pt x="1181598" y="13053"/>
                </a:lnTo>
                <a:lnTo>
                  <a:pt x="1228419" y="7383"/>
                </a:lnTo>
                <a:lnTo>
                  <a:pt x="1275711" y="3299"/>
                </a:lnTo>
                <a:lnTo>
                  <a:pt x="1323447" y="829"/>
                </a:lnTo>
                <a:lnTo>
                  <a:pt x="1371599" y="0"/>
                </a:lnTo>
                <a:lnTo>
                  <a:pt x="1421105" y="892"/>
                </a:lnTo>
                <a:lnTo>
                  <a:pt x="1470383" y="3558"/>
                </a:lnTo>
                <a:lnTo>
                  <a:pt x="1519389" y="7980"/>
                </a:lnTo>
                <a:lnTo>
                  <a:pt x="1568081" y="14140"/>
                </a:lnTo>
                <a:lnTo>
                  <a:pt x="1616416" y="22019"/>
                </a:lnTo>
                <a:lnTo>
                  <a:pt x="1664349" y="31600"/>
                </a:lnTo>
                <a:lnTo>
                  <a:pt x="1711838" y="42865"/>
                </a:lnTo>
                <a:lnTo>
                  <a:pt x="1758840" y="55796"/>
                </a:lnTo>
                <a:lnTo>
                  <a:pt x="1805311" y="70375"/>
                </a:lnTo>
                <a:lnTo>
                  <a:pt x="1851208" y="86585"/>
                </a:lnTo>
                <a:lnTo>
                  <a:pt x="1896488" y="104406"/>
                </a:lnTo>
                <a:lnTo>
                  <a:pt x="1941108" y="123822"/>
                </a:lnTo>
                <a:lnTo>
                  <a:pt x="1985024" y="144815"/>
                </a:lnTo>
                <a:lnTo>
                  <a:pt x="2028193" y="167366"/>
                </a:lnTo>
                <a:lnTo>
                  <a:pt x="2070572" y="191458"/>
                </a:lnTo>
                <a:lnTo>
                  <a:pt x="2112117" y="217072"/>
                </a:lnTo>
                <a:lnTo>
                  <a:pt x="2152786" y="244191"/>
                </a:lnTo>
                <a:lnTo>
                  <a:pt x="2192535" y="272797"/>
                </a:lnTo>
                <a:lnTo>
                  <a:pt x="2231321" y="302872"/>
                </a:lnTo>
                <a:lnTo>
                  <a:pt x="2269101" y="334398"/>
                </a:lnTo>
                <a:lnTo>
                  <a:pt x="2305831" y="367358"/>
                </a:lnTo>
                <a:lnTo>
                  <a:pt x="2341467" y="401732"/>
                </a:lnTo>
                <a:lnTo>
                  <a:pt x="2375842" y="437369"/>
                </a:lnTo>
                <a:lnTo>
                  <a:pt x="2408801" y="474099"/>
                </a:lnTo>
                <a:lnTo>
                  <a:pt x="2440327" y="511878"/>
                </a:lnTo>
                <a:lnTo>
                  <a:pt x="2470402" y="550664"/>
                </a:lnTo>
                <a:lnTo>
                  <a:pt x="2499008" y="590413"/>
                </a:lnTo>
                <a:lnTo>
                  <a:pt x="2526127" y="631082"/>
                </a:lnTo>
                <a:lnTo>
                  <a:pt x="2551742" y="672627"/>
                </a:lnTo>
                <a:lnTo>
                  <a:pt x="2575833" y="715006"/>
                </a:lnTo>
                <a:lnTo>
                  <a:pt x="2598384" y="758175"/>
                </a:lnTo>
                <a:lnTo>
                  <a:pt x="2619377" y="802091"/>
                </a:lnTo>
                <a:lnTo>
                  <a:pt x="2638793" y="846711"/>
                </a:lnTo>
                <a:lnTo>
                  <a:pt x="2656614" y="891991"/>
                </a:lnTo>
                <a:lnTo>
                  <a:pt x="2672824" y="937888"/>
                </a:lnTo>
                <a:lnTo>
                  <a:pt x="2687403" y="984359"/>
                </a:lnTo>
                <a:lnTo>
                  <a:pt x="2700334" y="1031361"/>
                </a:lnTo>
                <a:lnTo>
                  <a:pt x="2711599" y="1078850"/>
                </a:lnTo>
                <a:lnTo>
                  <a:pt x="2721180" y="1126784"/>
                </a:lnTo>
                <a:lnTo>
                  <a:pt x="2729059" y="1175118"/>
                </a:lnTo>
                <a:lnTo>
                  <a:pt x="2735219" y="1223810"/>
                </a:lnTo>
                <a:lnTo>
                  <a:pt x="2739641" y="1272817"/>
                </a:lnTo>
                <a:lnTo>
                  <a:pt x="2742307" y="1322094"/>
                </a:lnTo>
                <a:lnTo>
                  <a:pt x="2743199" y="1371600"/>
                </a:lnTo>
                <a:lnTo>
                  <a:pt x="2742370" y="1419752"/>
                </a:lnTo>
                <a:lnTo>
                  <a:pt x="2739900" y="1467488"/>
                </a:lnTo>
                <a:lnTo>
                  <a:pt x="2735816" y="1514780"/>
                </a:lnTo>
                <a:lnTo>
                  <a:pt x="2730146" y="1561601"/>
                </a:lnTo>
                <a:lnTo>
                  <a:pt x="2722917" y="1607923"/>
                </a:lnTo>
                <a:lnTo>
                  <a:pt x="2714155" y="1653720"/>
                </a:lnTo>
                <a:lnTo>
                  <a:pt x="2703889" y="1698964"/>
                </a:lnTo>
                <a:lnTo>
                  <a:pt x="2692146" y="1743628"/>
                </a:lnTo>
                <a:lnTo>
                  <a:pt x="2678952" y="1787685"/>
                </a:lnTo>
                <a:lnTo>
                  <a:pt x="2664335" y="1831107"/>
                </a:lnTo>
                <a:lnTo>
                  <a:pt x="2648322" y="1873868"/>
                </a:lnTo>
                <a:lnTo>
                  <a:pt x="2630940" y="1915940"/>
                </a:lnTo>
                <a:lnTo>
                  <a:pt x="2612217" y="1957297"/>
                </a:lnTo>
                <a:lnTo>
                  <a:pt x="2592179" y="1997910"/>
                </a:lnTo>
                <a:lnTo>
                  <a:pt x="2570854" y="2037752"/>
                </a:lnTo>
                <a:lnTo>
                  <a:pt x="2548269" y="2076797"/>
                </a:lnTo>
                <a:lnTo>
                  <a:pt x="2524452" y="2115018"/>
                </a:lnTo>
                <a:lnTo>
                  <a:pt x="2499429" y="2152386"/>
                </a:lnTo>
                <a:lnTo>
                  <a:pt x="2473227" y="2188875"/>
                </a:lnTo>
                <a:lnTo>
                  <a:pt x="2445874" y="2224458"/>
                </a:lnTo>
                <a:lnTo>
                  <a:pt x="2417398" y="2259107"/>
                </a:lnTo>
                <a:lnTo>
                  <a:pt x="2387824" y="2292796"/>
                </a:lnTo>
                <a:lnTo>
                  <a:pt x="2357181" y="2325496"/>
                </a:lnTo>
                <a:lnTo>
                  <a:pt x="2325496" y="2357181"/>
                </a:lnTo>
                <a:lnTo>
                  <a:pt x="2292796" y="2387824"/>
                </a:lnTo>
                <a:lnTo>
                  <a:pt x="2259107" y="2417398"/>
                </a:lnTo>
                <a:lnTo>
                  <a:pt x="2224458" y="2445875"/>
                </a:lnTo>
                <a:lnTo>
                  <a:pt x="2188875" y="2473227"/>
                </a:lnTo>
                <a:lnTo>
                  <a:pt x="2152386" y="2499429"/>
                </a:lnTo>
                <a:lnTo>
                  <a:pt x="2115018" y="2524452"/>
                </a:lnTo>
                <a:lnTo>
                  <a:pt x="2076797" y="2548270"/>
                </a:lnTo>
                <a:lnTo>
                  <a:pt x="2037752" y="2570854"/>
                </a:lnTo>
                <a:lnTo>
                  <a:pt x="1997909" y="2592179"/>
                </a:lnTo>
                <a:lnTo>
                  <a:pt x="1957296" y="2612217"/>
                </a:lnTo>
                <a:lnTo>
                  <a:pt x="1915940" y="2630940"/>
                </a:lnTo>
                <a:lnTo>
                  <a:pt x="1873868" y="2648322"/>
                </a:lnTo>
                <a:lnTo>
                  <a:pt x="1831107" y="2664335"/>
                </a:lnTo>
                <a:lnTo>
                  <a:pt x="1787685" y="2678952"/>
                </a:lnTo>
                <a:lnTo>
                  <a:pt x="1743628" y="2692146"/>
                </a:lnTo>
                <a:lnTo>
                  <a:pt x="1698964" y="2703890"/>
                </a:lnTo>
                <a:lnTo>
                  <a:pt x="1653720" y="2714156"/>
                </a:lnTo>
                <a:lnTo>
                  <a:pt x="1607923" y="2722917"/>
                </a:lnTo>
                <a:lnTo>
                  <a:pt x="1561601" y="2730146"/>
                </a:lnTo>
                <a:lnTo>
                  <a:pt x="1514780" y="2735816"/>
                </a:lnTo>
                <a:lnTo>
                  <a:pt x="1467488" y="2739900"/>
                </a:lnTo>
                <a:lnTo>
                  <a:pt x="1419752" y="2742370"/>
                </a:lnTo>
                <a:lnTo>
                  <a:pt x="1371599" y="2743200"/>
                </a:lnTo>
                <a:lnTo>
                  <a:pt x="1323447" y="2742370"/>
                </a:lnTo>
                <a:lnTo>
                  <a:pt x="1275711" y="2739900"/>
                </a:lnTo>
                <a:lnTo>
                  <a:pt x="1228419" y="2735816"/>
                </a:lnTo>
                <a:lnTo>
                  <a:pt x="1181598" y="2730146"/>
                </a:lnTo>
                <a:lnTo>
                  <a:pt x="1135276" y="2722917"/>
                </a:lnTo>
                <a:lnTo>
                  <a:pt x="1089479" y="2714156"/>
                </a:lnTo>
                <a:lnTo>
                  <a:pt x="1044235" y="2703890"/>
                </a:lnTo>
                <a:lnTo>
                  <a:pt x="999571" y="2692146"/>
                </a:lnTo>
                <a:lnTo>
                  <a:pt x="955514" y="2678952"/>
                </a:lnTo>
                <a:lnTo>
                  <a:pt x="912092" y="2664335"/>
                </a:lnTo>
                <a:lnTo>
                  <a:pt x="869331" y="2648322"/>
                </a:lnTo>
                <a:lnTo>
                  <a:pt x="827259" y="2630940"/>
                </a:lnTo>
                <a:lnTo>
                  <a:pt x="785903" y="2612217"/>
                </a:lnTo>
                <a:lnTo>
                  <a:pt x="745290" y="2592179"/>
                </a:lnTo>
                <a:lnTo>
                  <a:pt x="705447" y="2570854"/>
                </a:lnTo>
                <a:lnTo>
                  <a:pt x="666402" y="2548270"/>
                </a:lnTo>
                <a:lnTo>
                  <a:pt x="628182" y="2524452"/>
                </a:lnTo>
                <a:lnTo>
                  <a:pt x="590813" y="2499429"/>
                </a:lnTo>
                <a:lnTo>
                  <a:pt x="554324" y="2473227"/>
                </a:lnTo>
                <a:lnTo>
                  <a:pt x="518741" y="2445875"/>
                </a:lnTo>
                <a:lnTo>
                  <a:pt x="484092" y="2417398"/>
                </a:lnTo>
                <a:lnTo>
                  <a:pt x="450404" y="2387824"/>
                </a:lnTo>
                <a:lnTo>
                  <a:pt x="417703" y="2357181"/>
                </a:lnTo>
                <a:lnTo>
                  <a:pt x="386018" y="2325496"/>
                </a:lnTo>
                <a:lnTo>
                  <a:pt x="355375" y="2292796"/>
                </a:lnTo>
                <a:lnTo>
                  <a:pt x="325801" y="2259107"/>
                </a:lnTo>
                <a:lnTo>
                  <a:pt x="297325" y="2224458"/>
                </a:lnTo>
                <a:lnTo>
                  <a:pt x="269972" y="2188875"/>
                </a:lnTo>
                <a:lnTo>
                  <a:pt x="243770" y="2152386"/>
                </a:lnTo>
                <a:lnTo>
                  <a:pt x="218747" y="2115018"/>
                </a:lnTo>
                <a:lnTo>
                  <a:pt x="194930" y="2076797"/>
                </a:lnTo>
                <a:lnTo>
                  <a:pt x="172345" y="2037752"/>
                </a:lnTo>
                <a:lnTo>
                  <a:pt x="151020" y="1997910"/>
                </a:lnTo>
                <a:lnTo>
                  <a:pt x="130982" y="1957297"/>
                </a:lnTo>
                <a:lnTo>
                  <a:pt x="112259" y="1915940"/>
                </a:lnTo>
                <a:lnTo>
                  <a:pt x="94877" y="1873868"/>
                </a:lnTo>
                <a:lnTo>
                  <a:pt x="78864" y="1831107"/>
                </a:lnTo>
                <a:lnTo>
                  <a:pt x="64247" y="1787685"/>
                </a:lnTo>
                <a:lnTo>
                  <a:pt x="51053" y="1743628"/>
                </a:lnTo>
                <a:lnTo>
                  <a:pt x="39310" y="1698964"/>
                </a:lnTo>
                <a:lnTo>
                  <a:pt x="29044" y="1653720"/>
                </a:lnTo>
                <a:lnTo>
                  <a:pt x="20282" y="1607923"/>
                </a:lnTo>
                <a:lnTo>
                  <a:pt x="13053" y="1561601"/>
                </a:lnTo>
                <a:lnTo>
                  <a:pt x="7383" y="1514780"/>
                </a:lnTo>
                <a:lnTo>
                  <a:pt x="3299" y="1467488"/>
                </a:lnTo>
                <a:lnTo>
                  <a:pt x="829" y="1419752"/>
                </a:lnTo>
                <a:lnTo>
                  <a:pt x="0" y="137160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4401" y="2479822"/>
            <a:ext cx="614915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dirty="0">
                <a:solidFill>
                  <a:prstClr val="black"/>
                </a:solidFill>
                <a:latin typeface="Arial MT"/>
                <a:cs typeface="Arial MT"/>
              </a:rPr>
              <a:t>Manager</a:t>
            </a:r>
            <a:endParaRPr sz="1180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25461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r>
              <a:rPr sz="2178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overriding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3598" y="2295814"/>
            <a:ext cx="3988590" cy="7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12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ostream&amp;)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796" y="3344333"/>
            <a:ext cx="7468881" cy="99655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4471137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Manager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:public Employee{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2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defTabSz="829909">
              <a:lnSpc>
                <a:spcPts val="1510"/>
              </a:lnSpc>
              <a:spcBef>
                <a:spcPts val="5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(ostream&amp;)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598" y="2296140"/>
            <a:ext cx="3988590" cy="7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12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ostream&amp;)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796" y="2240990"/>
            <a:ext cx="7468881" cy="79521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5921750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70563" defTabSz="829909">
              <a:lnSpc>
                <a:spcPts val="1439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(ostream&amp;)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25461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r>
              <a:rPr sz="2178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overriding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3598" y="2295814"/>
            <a:ext cx="3988590" cy="7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12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ostream&amp;)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796" y="4813279"/>
            <a:ext cx="7468881" cy="79872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2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Manager: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-5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(ostream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os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const{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defTabSz="829909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Employee::print(os);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os&lt;&lt;"</a:t>
            </a:r>
            <a:r>
              <a:rPr sz="1271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"&lt;&lt;department;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5796" y="2240990"/>
            <a:ext cx="7468881" cy="79521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5824927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70563" defTabSz="829909">
              <a:lnSpc>
                <a:spcPts val="1439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ostream&amp;)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796" y="3133923"/>
            <a:ext cx="7468881" cy="60636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2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Employee: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-55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(ostream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o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const{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os&lt;&lt;this-&gt;firstName&lt;&lt;"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"&lt;&lt;this-&gt;lastName&lt;&lt;"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"&lt;&lt;this-&gt;salary;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5796" y="3900415"/>
            <a:ext cx="7468881" cy="79521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4471137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Manager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:public Employee{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defTabSz="829909">
              <a:lnSpc>
                <a:spcPts val="1439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(ostream&amp;)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5644883" cy="2214151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overriding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-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non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bound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statically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803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compile</a:t>
            </a:r>
            <a:r>
              <a:rPr sz="2178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time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531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bound</a:t>
            </a:r>
            <a:r>
              <a:rPr sz="2178" spc="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dynamically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776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run</a:t>
            </a:r>
            <a:r>
              <a:rPr sz="2178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time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20816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Polymorphism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783" y="2336720"/>
            <a:ext cx="7468881" cy="314403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437431" marR="3233765" indent="-359627" defTabSz="829909">
              <a:lnSpc>
                <a:spcPct val="101000"/>
              </a:lnSpc>
              <a:spcBef>
                <a:spcPts val="208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voi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printAll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180" spc="-2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cons</a:t>
            </a:r>
            <a:r>
              <a:rPr sz="118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 vector&lt;Employee*&gt;</a:t>
            </a:r>
            <a:r>
              <a:rPr sz="1180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 emp</a:t>
            </a:r>
            <a:r>
              <a:rPr sz="118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180" spc="-3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){  for(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i=0;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i&lt;emps.size();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++i){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97059" marR="4717805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emps[i]-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sz="1180" spc="-2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3333FF"/>
                </a:solidFill>
                <a:latin typeface="Courier New"/>
                <a:cs typeface="Courier New"/>
              </a:rPr>
              <a:t>print(cout); 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cout&lt;&lt;endl;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0516" marR="4417539" indent="-353288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 main(int argc, char** argv)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vector&lt;Employee*&gt;</a:t>
            </a:r>
            <a:r>
              <a:rPr sz="1180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v;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3968005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 e("John", "Smith", 1000);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v.push_back(&amp;e);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306893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Manager m("Sarah", "Parker", 2000, "Sales");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v.push_back(&amp;m);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5766142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cout&lt;&lt;endl;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printAll(</a:t>
            </a:r>
            <a:r>
              <a:rPr sz="118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5175" y="4788121"/>
            <a:ext cx="3236515" cy="606364"/>
          </a:xfrm>
          <a:prstGeom prst="rect">
            <a:avLst/>
          </a:prstGeom>
          <a:solidFill>
            <a:srgbClr val="CCFFFF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solidFill>
                  <a:srgbClr val="3333FF"/>
                </a:solidFill>
                <a:latin typeface="Arial"/>
                <a:cs typeface="Arial"/>
              </a:rPr>
              <a:t>Output:</a:t>
            </a:r>
            <a:endParaRPr sz="1271">
              <a:solidFill>
                <a:prstClr val="black"/>
              </a:solidFill>
              <a:latin typeface="Arial"/>
              <a:cs typeface="Arial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John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Smith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1000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Sarah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Parker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2000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Sales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518442" cy="372148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Polymorphism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type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called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5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polymorphic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type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polymorphic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behavior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preconditions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790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531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manipulated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through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496719" lvl="3" indent="-209783" defTabSz="829909">
              <a:spcBef>
                <a:spcPts val="517"/>
              </a:spcBef>
              <a:buClr>
                <a:srgbClr val="000000"/>
              </a:buClr>
              <a:buSzPct val="43750"/>
              <a:buFontTx/>
              <a:buChar char="●"/>
              <a:tabLst>
                <a:tab pos="1496142" algn="l"/>
                <a:tab pos="1497295" algn="l"/>
              </a:tabLst>
            </a:pP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pointers</a:t>
            </a:r>
            <a:r>
              <a:rPr sz="2178" spc="-8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496719" lvl="3" indent="-209783" defTabSz="829909">
              <a:spcBef>
                <a:spcPts val="259"/>
              </a:spcBef>
              <a:buClr>
                <a:srgbClr val="000000"/>
              </a:buClr>
              <a:buSzPct val="43750"/>
              <a:buFontTx/>
              <a:buChar char="●"/>
              <a:tabLst>
                <a:tab pos="1496142" algn="l"/>
                <a:tab pos="1497295" algn="l"/>
              </a:tabLst>
            </a:pP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references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marR="920392" indent="-208630" defTabSz="829909">
              <a:spcBef>
                <a:spcPts val="504"/>
              </a:spcBef>
            </a:pPr>
            <a:r>
              <a:rPr sz="1361" b="1" spc="95" dirty="0">
                <a:solidFill>
                  <a:prstClr val="black"/>
                </a:solidFill>
                <a:latin typeface="Yu Gothic UI"/>
                <a:cs typeface="Yu Gothic UI"/>
              </a:rPr>
              <a:t>– </a:t>
            </a:r>
            <a:r>
              <a:rPr sz="1361" b="1" spc="113" dirty="0">
                <a:solidFill>
                  <a:prstClr val="black"/>
                </a:solidFill>
                <a:latin typeface="Yu Gothic UI"/>
                <a:cs typeface="Yu Gothic UI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Employe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: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print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o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15" b="1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srgbClr val="339966"/>
                </a:solidFill>
                <a:latin typeface="Arial MT"/>
                <a:cs typeface="Arial MT"/>
              </a:rPr>
              <a:t>static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 bindin</a:t>
            </a:r>
            <a:r>
              <a:rPr sz="2178" dirty="0">
                <a:solidFill>
                  <a:srgbClr val="339966"/>
                </a:solidFill>
                <a:latin typeface="Arial MT"/>
                <a:cs typeface="Arial MT"/>
              </a:rPr>
              <a:t>g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9966"/>
                </a:solidFill>
                <a:latin typeface="Arial MT"/>
                <a:cs typeface="Arial MT"/>
              </a:rPr>
              <a:t>–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 no  polymorphism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037460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Polymorphism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54" dirty="0">
                <a:solidFill>
                  <a:srgbClr val="3333FF"/>
                </a:solidFill>
                <a:latin typeface="Arial MT"/>
                <a:cs typeface="Arial MT"/>
              </a:rPr>
              <a:t> Table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3846" y="2240664"/>
            <a:ext cx="2904565" cy="189458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marR="1678838" defTabSz="829909">
              <a:lnSpc>
                <a:spcPct val="102299"/>
              </a:lnSpc>
              <a:spcBef>
                <a:spcPts val="204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998" b="1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Employee{ </a:t>
            </a:r>
            <a:r>
              <a:rPr sz="998" b="1" spc="-5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53303" defTabSz="829909">
              <a:spcBef>
                <a:spcPts val="27"/>
              </a:spcBef>
            </a:pP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998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998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print(ostream&amp;)</a:t>
            </a:r>
            <a:r>
              <a:rPr sz="998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04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53303" marR="81838" indent="-76075" defTabSz="829909">
              <a:lnSpc>
                <a:spcPct val="102299"/>
              </a:lnSpc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class Manager:public Employee{ </a:t>
            </a:r>
            <a:r>
              <a:rPr sz="998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998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998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print(ostream&amp;)</a:t>
            </a:r>
            <a:r>
              <a:rPr sz="998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602763" defTabSz="829909">
              <a:lnSpc>
                <a:spcPct val="102299"/>
              </a:lnSpc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998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e1,</a:t>
            </a:r>
            <a:r>
              <a:rPr sz="998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e2; </a:t>
            </a:r>
            <a:r>
              <a:rPr sz="998" b="1" spc="-5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Manager</a:t>
            </a:r>
            <a:r>
              <a:rPr sz="998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m1,</a:t>
            </a:r>
            <a:r>
              <a:rPr sz="998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m2;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03740" y="2227520"/>
            <a:ext cx="1093822" cy="2704588"/>
            <a:chOff x="4162597" y="2454397"/>
            <a:chExt cx="1205230" cy="2980055"/>
          </a:xfrm>
        </p:grpSpPr>
        <p:sp>
          <p:nvSpPr>
            <p:cNvPr id="6" name="object 6"/>
            <p:cNvSpPr/>
            <p:nvPr/>
          </p:nvSpPr>
          <p:spPr>
            <a:xfrm>
              <a:off x="4167359" y="2459159"/>
              <a:ext cx="1195705" cy="1293495"/>
            </a:xfrm>
            <a:custGeom>
              <a:avLst/>
              <a:gdLst/>
              <a:ahLst/>
              <a:cxnLst/>
              <a:rect l="l" t="t" r="r" b="b"/>
              <a:pathLst>
                <a:path w="1195704" h="1293495">
                  <a:moveTo>
                    <a:pt x="1195199" y="1293479"/>
                  </a:moveTo>
                  <a:lnTo>
                    <a:pt x="0" y="1293479"/>
                  </a:lnTo>
                  <a:lnTo>
                    <a:pt x="0" y="0"/>
                  </a:lnTo>
                  <a:lnTo>
                    <a:pt x="1195199" y="0"/>
                  </a:lnTo>
                  <a:lnTo>
                    <a:pt x="1195199" y="1293479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167359" y="2459159"/>
              <a:ext cx="1195705" cy="1293495"/>
            </a:xfrm>
            <a:custGeom>
              <a:avLst/>
              <a:gdLst/>
              <a:ahLst/>
              <a:cxnLst/>
              <a:rect l="l" t="t" r="r" b="b"/>
              <a:pathLst>
                <a:path w="1195704" h="1293495">
                  <a:moveTo>
                    <a:pt x="0" y="0"/>
                  </a:moveTo>
                  <a:lnTo>
                    <a:pt x="1195199" y="0"/>
                  </a:lnTo>
                  <a:lnTo>
                    <a:pt x="1195199" y="1293479"/>
                  </a:lnTo>
                  <a:lnTo>
                    <a:pt x="0" y="12934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167359" y="4140359"/>
              <a:ext cx="1195705" cy="1293495"/>
            </a:xfrm>
            <a:custGeom>
              <a:avLst/>
              <a:gdLst/>
              <a:ahLst/>
              <a:cxnLst/>
              <a:rect l="l" t="t" r="r" b="b"/>
              <a:pathLst>
                <a:path w="1195704" h="1293495">
                  <a:moveTo>
                    <a:pt x="1195199" y="1293480"/>
                  </a:moveTo>
                  <a:lnTo>
                    <a:pt x="0" y="1293480"/>
                  </a:lnTo>
                  <a:lnTo>
                    <a:pt x="0" y="0"/>
                  </a:lnTo>
                  <a:lnTo>
                    <a:pt x="1195199" y="0"/>
                  </a:lnTo>
                  <a:lnTo>
                    <a:pt x="1195199" y="12934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12655" y="2647811"/>
            <a:ext cx="25414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e1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1279" y="4202684"/>
            <a:ext cx="25414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e2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4137" y="2231842"/>
            <a:ext cx="1772707" cy="27063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4343" rIns="0" bIns="0" rtlCol="0">
            <a:spAutoFit/>
          </a:bodyPr>
          <a:lstStyle/>
          <a:p>
            <a:pPr marL="325624" defTabSz="829909">
              <a:spcBef>
                <a:spcPts val="585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Employee::print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4137" y="3796845"/>
            <a:ext cx="1772707" cy="27063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4343" rIns="0" bIns="0" rtlCol="0">
            <a:spAutoFit/>
          </a:bodyPr>
          <a:lstStyle/>
          <a:p>
            <a:pPr marL="365967" defTabSz="829909">
              <a:spcBef>
                <a:spcPts val="585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Manager::print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87645" y="2251128"/>
            <a:ext cx="1209659" cy="1174505"/>
          </a:xfrm>
          <a:custGeom>
            <a:avLst/>
            <a:gdLst/>
            <a:ahLst/>
            <a:cxnLst/>
            <a:rect l="l" t="t" r="r" b="b"/>
            <a:pathLst>
              <a:path w="1332865" h="1294129">
                <a:moveTo>
                  <a:pt x="1332299" y="1293599"/>
                </a:moveTo>
                <a:lnTo>
                  <a:pt x="0" y="1293599"/>
                </a:lnTo>
                <a:lnTo>
                  <a:pt x="0" y="0"/>
                </a:lnTo>
                <a:lnTo>
                  <a:pt x="1332299" y="0"/>
                </a:lnTo>
                <a:lnTo>
                  <a:pt x="1332299" y="1293599"/>
                </a:lnTo>
                <a:close/>
              </a:path>
            </a:pathLst>
          </a:custGeom>
          <a:solidFill>
            <a:srgbClr val="7DA647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56186" y="2674267"/>
            <a:ext cx="32330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m1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6186" y="4170804"/>
            <a:ext cx="32330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m2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3902" y="3796845"/>
            <a:ext cx="1209659" cy="1179035"/>
          </a:xfrm>
          <a:prstGeom prst="rect">
            <a:avLst/>
          </a:prstGeom>
          <a:solidFill>
            <a:srgbClr val="7DA647"/>
          </a:solidFill>
          <a:ln w="9524">
            <a:solidFill>
              <a:srgbClr val="808080"/>
            </a:solidFill>
          </a:ln>
        </p:spPr>
        <p:txBody>
          <a:bodyPr vert="horz" wrap="square" lIns="0" tIns="113532" rIns="0" bIns="0" rtlCol="0">
            <a:spAutoFit/>
          </a:bodyPr>
          <a:lstStyle/>
          <a:p>
            <a:pPr marL="122181" marR="202290" defTabSz="829909">
              <a:lnSpc>
                <a:spcPts val="1498"/>
              </a:lnSpc>
              <a:spcBef>
                <a:spcPts val="894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firstName:”” </a:t>
            </a:r>
            <a:r>
              <a:rPr sz="1271" spc="-34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lastName:”” </a:t>
            </a:r>
            <a:r>
              <a:rPr sz="1271" spc="-34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salary:0.0 </a:t>
            </a:r>
            <a:r>
              <a:rPr sz="1271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Arial"/>
                <a:cs typeface="Arial"/>
              </a:rPr>
              <a:t>department</a:t>
            </a:r>
            <a:endParaRPr sz="1271">
              <a:solidFill>
                <a:prstClr val="black"/>
              </a:solidFill>
              <a:latin typeface="Arial"/>
              <a:cs typeface="Arial"/>
            </a:endParaRPr>
          </a:p>
          <a:p>
            <a:pPr marL="77804" defTabSz="829909">
              <a:lnSpc>
                <a:spcPts val="1947"/>
              </a:lnSpc>
              <a:spcBef>
                <a:spcPts val="404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7645" y="2251129"/>
            <a:ext cx="1209659" cy="1126356"/>
          </a:xfrm>
          <a:prstGeom prst="rect">
            <a:avLst/>
          </a:prstGeom>
          <a:ln w="9524">
            <a:solidFill>
              <a:srgbClr val="808080"/>
            </a:solidFill>
          </a:ln>
        </p:spPr>
        <p:txBody>
          <a:bodyPr vert="horz" wrap="square" lIns="0" tIns="116989" rIns="0" bIns="0" rtlCol="0">
            <a:spAutoFit/>
          </a:bodyPr>
          <a:lstStyle/>
          <a:p>
            <a:pPr marL="122181" marR="202290" indent="12679" defTabSz="829909">
              <a:lnSpc>
                <a:spcPct val="101000"/>
              </a:lnSpc>
              <a:spcBef>
                <a:spcPts val="92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firstName:”” </a:t>
            </a:r>
            <a:r>
              <a:rPr sz="1271" spc="-34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lastName:”” </a:t>
            </a:r>
            <a:r>
              <a:rPr sz="1271" spc="-34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salary:0.0 </a:t>
            </a:r>
            <a:r>
              <a:rPr sz="1271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Arial"/>
                <a:cs typeface="Arial"/>
              </a:rPr>
              <a:t>department</a:t>
            </a:r>
            <a:endParaRPr sz="1271">
              <a:solidFill>
                <a:prstClr val="black"/>
              </a:solidFill>
              <a:latin typeface="Arial"/>
              <a:cs typeface="Arial"/>
            </a:endParaRPr>
          </a:p>
          <a:p>
            <a:pPr marL="122757" defTabSz="829909">
              <a:lnSpc>
                <a:spcPts val="1711"/>
              </a:lnSpc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08062" y="3757637"/>
            <a:ext cx="1085178" cy="1125530"/>
          </a:xfrm>
          <a:prstGeom prst="rect">
            <a:avLst/>
          </a:prstGeom>
          <a:ln w="9524">
            <a:solidFill>
              <a:srgbClr val="808080"/>
            </a:solidFill>
          </a:ln>
        </p:spPr>
        <p:txBody>
          <a:bodyPr vert="horz" wrap="square" lIns="0" tIns="3458" rIns="0" bIns="0" rtlCol="0">
            <a:spAutoFit/>
          </a:bodyPr>
          <a:lstStyle/>
          <a:p>
            <a:pPr defTabSz="829909">
              <a:spcBef>
                <a:spcPts val="27"/>
              </a:spcBef>
            </a:pPr>
            <a:endParaRPr sz="140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7804" marR="158490" algn="just" defTabSz="829909">
              <a:lnSpc>
                <a:spcPts val="1498"/>
              </a:lnSpc>
              <a:spcBef>
                <a:spcPts val="5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firstName:””  lastName:””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salary:0.0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86449" defTabSz="829909">
              <a:spcBef>
                <a:spcPts val="613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4338" y="2420459"/>
            <a:ext cx="864454" cy="913630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 algn="just" defTabSz="829909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firstName:””  lastName:””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salary:0.0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20171" defTabSz="829909">
              <a:spcBef>
                <a:spcPts val="531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19939" y="2393855"/>
            <a:ext cx="826418" cy="2378401"/>
            <a:chOff x="4841557" y="2637673"/>
            <a:chExt cx="910590" cy="2620645"/>
          </a:xfrm>
        </p:grpSpPr>
        <p:sp>
          <p:nvSpPr>
            <p:cNvPr id="21" name="object 21"/>
            <p:cNvSpPr/>
            <p:nvPr/>
          </p:nvSpPr>
          <p:spPr>
            <a:xfrm>
              <a:off x="4846320" y="2658109"/>
              <a:ext cx="857885" cy="902969"/>
            </a:xfrm>
            <a:custGeom>
              <a:avLst/>
              <a:gdLst/>
              <a:ahLst/>
              <a:cxnLst/>
              <a:rect l="l" t="t" r="r" b="b"/>
              <a:pathLst>
                <a:path w="857885" h="902970">
                  <a:moveTo>
                    <a:pt x="0" y="902830"/>
                  </a:moveTo>
                  <a:lnTo>
                    <a:pt x="44229" y="899871"/>
                  </a:lnTo>
                  <a:lnTo>
                    <a:pt x="85614" y="891264"/>
                  </a:lnTo>
                  <a:lnTo>
                    <a:pt x="124358" y="877412"/>
                  </a:lnTo>
                  <a:lnTo>
                    <a:pt x="160663" y="858718"/>
                  </a:lnTo>
                  <a:lnTo>
                    <a:pt x="194733" y="835586"/>
                  </a:lnTo>
                  <a:lnTo>
                    <a:pt x="226771" y="808419"/>
                  </a:lnTo>
                  <a:lnTo>
                    <a:pt x="256980" y="777621"/>
                  </a:lnTo>
                  <a:lnTo>
                    <a:pt x="285563" y="743595"/>
                  </a:lnTo>
                  <a:lnTo>
                    <a:pt x="312724" y="706745"/>
                  </a:lnTo>
                  <a:lnTo>
                    <a:pt x="338666" y="667474"/>
                  </a:lnTo>
                  <a:lnTo>
                    <a:pt x="363592" y="626186"/>
                  </a:lnTo>
                  <a:lnTo>
                    <a:pt x="387705" y="583284"/>
                  </a:lnTo>
                  <a:lnTo>
                    <a:pt x="411209" y="539172"/>
                  </a:lnTo>
                  <a:lnTo>
                    <a:pt x="434306" y="494253"/>
                  </a:lnTo>
                  <a:lnTo>
                    <a:pt x="457199" y="448930"/>
                  </a:lnTo>
                  <a:lnTo>
                    <a:pt x="481734" y="400381"/>
                  </a:lnTo>
                  <a:lnTo>
                    <a:pt x="506518" y="352327"/>
                  </a:lnTo>
                  <a:lnTo>
                    <a:pt x="531803" y="305267"/>
                  </a:lnTo>
                  <a:lnTo>
                    <a:pt x="557837" y="259695"/>
                  </a:lnTo>
                  <a:lnTo>
                    <a:pt x="584871" y="216108"/>
                  </a:lnTo>
                  <a:lnTo>
                    <a:pt x="613154" y="175002"/>
                  </a:lnTo>
                  <a:lnTo>
                    <a:pt x="642937" y="136874"/>
                  </a:lnTo>
                  <a:lnTo>
                    <a:pt x="670424" y="106344"/>
                  </a:lnTo>
                  <a:lnTo>
                    <a:pt x="699417" y="78807"/>
                  </a:lnTo>
                  <a:lnTo>
                    <a:pt x="730085" y="54593"/>
                  </a:lnTo>
                  <a:lnTo>
                    <a:pt x="762595" y="34037"/>
                  </a:lnTo>
                  <a:lnTo>
                    <a:pt x="797114" y="17470"/>
                  </a:lnTo>
                  <a:lnTo>
                    <a:pt x="833809" y="5225"/>
                  </a:lnTo>
                  <a:lnTo>
                    <a:pt x="853025" y="827"/>
                  </a:lnTo>
                  <a:lnTo>
                    <a:pt x="85746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702418" y="2642436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735" y="31346"/>
                  </a:moveTo>
                  <a:lnTo>
                    <a:pt x="0" y="0"/>
                  </a:lnTo>
                  <a:lnTo>
                    <a:pt x="44429" y="11914"/>
                  </a:lnTo>
                  <a:lnTo>
                    <a:pt x="2735" y="31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702418" y="2642436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735" y="31346"/>
                  </a:moveTo>
                  <a:lnTo>
                    <a:pt x="44429" y="11914"/>
                  </a:lnTo>
                  <a:lnTo>
                    <a:pt x="0" y="0"/>
                  </a:lnTo>
                  <a:lnTo>
                    <a:pt x="2735" y="3134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846320" y="2915501"/>
              <a:ext cx="845185" cy="2338070"/>
            </a:xfrm>
            <a:custGeom>
              <a:avLst/>
              <a:gdLst/>
              <a:ahLst/>
              <a:cxnLst/>
              <a:rect l="l" t="t" r="r" b="b"/>
              <a:pathLst>
                <a:path w="845185" h="2338070">
                  <a:moveTo>
                    <a:pt x="0" y="2337798"/>
                  </a:moveTo>
                  <a:lnTo>
                    <a:pt x="46548" y="2329018"/>
                  </a:lnTo>
                  <a:lnTo>
                    <a:pt x="89898" y="2303534"/>
                  </a:lnTo>
                  <a:lnTo>
                    <a:pt x="130295" y="2262631"/>
                  </a:lnTo>
                  <a:lnTo>
                    <a:pt x="167986" y="2207595"/>
                  </a:lnTo>
                  <a:lnTo>
                    <a:pt x="203215" y="2139710"/>
                  </a:lnTo>
                  <a:lnTo>
                    <a:pt x="219984" y="2101350"/>
                  </a:lnTo>
                  <a:lnTo>
                    <a:pt x="236230" y="2060261"/>
                  </a:lnTo>
                  <a:lnTo>
                    <a:pt x="251984" y="2016601"/>
                  </a:lnTo>
                  <a:lnTo>
                    <a:pt x="267276" y="1970532"/>
                  </a:lnTo>
                  <a:lnTo>
                    <a:pt x="282138" y="1922215"/>
                  </a:lnTo>
                  <a:lnTo>
                    <a:pt x="296600" y="1871809"/>
                  </a:lnTo>
                  <a:lnTo>
                    <a:pt x="310693" y="1819477"/>
                  </a:lnTo>
                  <a:lnTo>
                    <a:pt x="324447" y="1765377"/>
                  </a:lnTo>
                  <a:lnTo>
                    <a:pt x="337894" y="1709672"/>
                  </a:lnTo>
                  <a:lnTo>
                    <a:pt x="351064" y="1652521"/>
                  </a:lnTo>
                  <a:lnTo>
                    <a:pt x="363988" y="1594085"/>
                  </a:lnTo>
                  <a:lnTo>
                    <a:pt x="376697" y="1534525"/>
                  </a:lnTo>
                  <a:lnTo>
                    <a:pt x="389221" y="1474001"/>
                  </a:lnTo>
                  <a:lnTo>
                    <a:pt x="401591" y="1412674"/>
                  </a:lnTo>
                  <a:lnTo>
                    <a:pt x="413838" y="1350704"/>
                  </a:lnTo>
                  <a:lnTo>
                    <a:pt x="425993" y="1288253"/>
                  </a:lnTo>
                  <a:lnTo>
                    <a:pt x="438087" y="1225481"/>
                  </a:lnTo>
                  <a:lnTo>
                    <a:pt x="450149" y="1162548"/>
                  </a:lnTo>
                  <a:lnTo>
                    <a:pt x="460703" y="1107476"/>
                  </a:lnTo>
                  <a:lnTo>
                    <a:pt x="471278" y="1052512"/>
                  </a:lnTo>
                  <a:lnTo>
                    <a:pt x="481893" y="997762"/>
                  </a:lnTo>
                  <a:lnTo>
                    <a:pt x="492571" y="943336"/>
                  </a:lnTo>
                  <a:lnTo>
                    <a:pt x="503331" y="889340"/>
                  </a:lnTo>
                  <a:lnTo>
                    <a:pt x="514194" y="835882"/>
                  </a:lnTo>
                  <a:lnTo>
                    <a:pt x="525180" y="783070"/>
                  </a:lnTo>
                  <a:lnTo>
                    <a:pt x="536311" y="731011"/>
                  </a:lnTo>
                  <a:lnTo>
                    <a:pt x="547607" y="679812"/>
                  </a:lnTo>
                  <a:lnTo>
                    <a:pt x="559088" y="629582"/>
                  </a:lnTo>
                  <a:lnTo>
                    <a:pt x="570775" y="580428"/>
                  </a:lnTo>
                  <a:lnTo>
                    <a:pt x="582689" y="532458"/>
                  </a:lnTo>
                  <a:lnTo>
                    <a:pt x="594850" y="485778"/>
                  </a:lnTo>
                  <a:lnTo>
                    <a:pt x="607279" y="440498"/>
                  </a:lnTo>
                  <a:lnTo>
                    <a:pt x="619996" y="396724"/>
                  </a:lnTo>
                  <a:lnTo>
                    <a:pt x="633023" y="354563"/>
                  </a:lnTo>
                  <a:lnTo>
                    <a:pt x="650908" y="301046"/>
                  </a:lnTo>
                  <a:lnTo>
                    <a:pt x="669428" y="250845"/>
                  </a:lnTo>
                  <a:lnTo>
                    <a:pt x="688632" y="204214"/>
                  </a:lnTo>
                  <a:lnTo>
                    <a:pt x="708569" y="161409"/>
                  </a:lnTo>
                  <a:lnTo>
                    <a:pt x="729287" y="122685"/>
                  </a:lnTo>
                  <a:lnTo>
                    <a:pt x="750836" y="88296"/>
                  </a:lnTo>
                  <a:lnTo>
                    <a:pt x="784822" y="45400"/>
                  </a:lnTo>
                  <a:lnTo>
                    <a:pt x="820952" y="13695"/>
                  </a:lnTo>
                  <a:lnTo>
                    <a:pt x="842278" y="1101"/>
                  </a:lnTo>
                  <a:lnTo>
                    <a:pt x="84457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687402" y="290016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992" y="30678"/>
                  </a:moveTo>
                  <a:lnTo>
                    <a:pt x="0" y="0"/>
                  </a:lnTo>
                  <a:lnTo>
                    <a:pt x="45640" y="5732"/>
                  </a:lnTo>
                  <a:lnTo>
                    <a:pt x="6992" y="30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687402" y="290016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992" y="30678"/>
                  </a:moveTo>
                  <a:lnTo>
                    <a:pt x="45640" y="5732"/>
                  </a:lnTo>
                  <a:lnTo>
                    <a:pt x="0" y="0"/>
                  </a:lnTo>
                  <a:lnTo>
                    <a:pt x="6992" y="306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533793" y="3248692"/>
            <a:ext cx="403412" cy="1613070"/>
            <a:chOff x="7721637" y="3579577"/>
            <a:chExt cx="444500" cy="1777364"/>
          </a:xfrm>
        </p:grpSpPr>
        <p:sp>
          <p:nvSpPr>
            <p:cNvPr id="28" name="object 28"/>
            <p:cNvSpPr/>
            <p:nvPr/>
          </p:nvSpPr>
          <p:spPr>
            <a:xfrm>
              <a:off x="7766505" y="4398793"/>
              <a:ext cx="385445" cy="953135"/>
            </a:xfrm>
            <a:custGeom>
              <a:avLst/>
              <a:gdLst/>
              <a:ahLst/>
              <a:cxnLst/>
              <a:rect l="l" t="t" r="r" b="b"/>
              <a:pathLst>
                <a:path w="385445" h="953135">
                  <a:moveTo>
                    <a:pt x="384973" y="952786"/>
                  </a:moveTo>
                  <a:lnTo>
                    <a:pt x="334532" y="933620"/>
                  </a:lnTo>
                  <a:lnTo>
                    <a:pt x="291695" y="880630"/>
                  </a:lnTo>
                  <a:lnTo>
                    <a:pt x="272653" y="843566"/>
                  </a:lnTo>
                  <a:lnTo>
                    <a:pt x="254942" y="800583"/>
                  </a:lnTo>
                  <a:lnTo>
                    <a:pt x="238371" y="752526"/>
                  </a:lnTo>
                  <a:lnTo>
                    <a:pt x="222751" y="700242"/>
                  </a:lnTo>
                  <a:lnTo>
                    <a:pt x="207891" y="644575"/>
                  </a:lnTo>
                  <a:lnTo>
                    <a:pt x="193602" y="586371"/>
                  </a:lnTo>
                  <a:lnTo>
                    <a:pt x="179692" y="526476"/>
                  </a:lnTo>
                  <a:lnTo>
                    <a:pt x="165973" y="465736"/>
                  </a:lnTo>
                  <a:lnTo>
                    <a:pt x="154221" y="413641"/>
                  </a:lnTo>
                  <a:lnTo>
                    <a:pt x="142349" y="362078"/>
                  </a:lnTo>
                  <a:lnTo>
                    <a:pt x="130238" y="311580"/>
                  </a:lnTo>
                  <a:lnTo>
                    <a:pt x="117768" y="262680"/>
                  </a:lnTo>
                  <a:lnTo>
                    <a:pt x="104818" y="215910"/>
                  </a:lnTo>
                  <a:lnTo>
                    <a:pt x="91270" y="171802"/>
                  </a:lnTo>
                  <a:lnTo>
                    <a:pt x="77004" y="130889"/>
                  </a:lnTo>
                  <a:lnTo>
                    <a:pt x="49950" y="68581"/>
                  </a:lnTo>
                  <a:lnTo>
                    <a:pt x="19688" y="20542"/>
                  </a:lnTo>
                  <a:lnTo>
                    <a:pt x="1014" y="862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726399" y="438267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4238" y="30718"/>
                  </a:moveTo>
                  <a:lnTo>
                    <a:pt x="0" y="0"/>
                  </a:lnTo>
                  <a:lnTo>
                    <a:pt x="45974" y="1523"/>
                  </a:lnTo>
                  <a:lnTo>
                    <a:pt x="34238" y="30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726399" y="438267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974" y="1523"/>
                  </a:moveTo>
                  <a:lnTo>
                    <a:pt x="0" y="0"/>
                  </a:lnTo>
                  <a:lnTo>
                    <a:pt x="34238" y="30718"/>
                  </a:lnTo>
                  <a:lnTo>
                    <a:pt x="45974" y="152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767710" y="3584340"/>
              <a:ext cx="393700" cy="775970"/>
            </a:xfrm>
            <a:custGeom>
              <a:avLst/>
              <a:gdLst/>
              <a:ahLst/>
              <a:cxnLst/>
              <a:rect l="l" t="t" r="r" b="b"/>
              <a:pathLst>
                <a:path w="393700" h="775970">
                  <a:moveTo>
                    <a:pt x="393488" y="0"/>
                  </a:moveTo>
                  <a:lnTo>
                    <a:pt x="332574" y="22209"/>
                  </a:lnTo>
                  <a:lnTo>
                    <a:pt x="282409" y="82492"/>
                  </a:lnTo>
                  <a:lnTo>
                    <a:pt x="260518" y="123937"/>
                  </a:lnTo>
                  <a:lnTo>
                    <a:pt x="240307" y="171331"/>
                  </a:lnTo>
                  <a:lnTo>
                    <a:pt x="221439" y="223484"/>
                  </a:lnTo>
                  <a:lnTo>
                    <a:pt x="203579" y="279206"/>
                  </a:lnTo>
                  <a:lnTo>
                    <a:pt x="186391" y="337308"/>
                  </a:lnTo>
                  <a:lnTo>
                    <a:pt x="169538" y="396599"/>
                  </a:lnTo>
                  <a:lnTo>
                    <a:pt x="155509" y="446060"/>
                  </a:lnTo>
                  <a:lnTo>
                    <a:pt x="141286" y="494831"/>
                  </a:lnTo>
                  <a:lnTo>
                    <a:pt x="126673" y="542226"/>
                  </a:lnTo>
                  <a:lnTo>
                    <a:pt x="111477" y="587555"/>
                  </a:lnTo>
                  <a:lnTo>
                    <a:pt x="95504" y="630130"/>
                  </a:lnTo>
                  <a:lnTo>
                    <a:pt x="78558" y="669262"/>
                  </a:lnTo>
                  <a:lnTo>
                    <a:pt x="50893" y="719999"/>
                  </a:lnTo>
                  <a:lnTo>
                    <a:pt x="19947" y="759116"/>
                  </a:lnTo>
                  <a:lnTo>
                    <a:pt x="3038" y="773592"/>
                  </a:lnTo>
                  <a:lnTo>
                    <a:pt x="2313" y="774118"/>
                  </a:lnTo>
                  <a:lnTo>
                    <a:pt x="1583" y="774635"/>
                  </a:lnTo>
                  <a:lnTo>
                    <a:pt x="852" y="775142"/>
                  </a:lnTo>
                  <a:lnTo>
                    <a:pt x="0" y="77571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726556" y="434508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966" y="29957"/>
                  </a:moveTo>
                  <a:lnTo>
                    <a:pt x="0" y="28200"/>
                  </a:lnTo>
                  <a:lnTo>
                    <a:pt x="36341" y="0"/>
                  </a:lnTo>
                  <a:lnTo>
                    <a:pt x="45966" y="299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726556" y="434508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6341" y="0"/>
                  </a:moveTo>
                  <a:lnTo>
                    <a:pt x="0" y="28200"/>
                  </a:lnTo>
                  <a:lnTo>
                    <a:pt x="45966" y="29957"/>
                  </a:lnTo>
                  <a:lnTo>
                    <a:pt x="3634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23846" y="4647304"/>
            <a:ext cx="2904565" cy="855517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Discussion!!!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77804" defTabSz="829909">
              <a:lnSpc>
                <a:spcPts val="1510"/>
              </a:lnSpc>
              <a:spcBef>
                <a:spcPts val="32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pe;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&amp;e1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pe-&gt;print()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271" spc="-4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???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&amp;m2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pe-&gt;print()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271" spc="-4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???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79393" y="3464893"/>
            <a:ext cx="746888" cy="284067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2273" rIns="0" bIns="0" rtlCol="0">
            <a:spAutoFit/>
          </a:bodyPr>
          <a:lstStyle/>
          <a:p>
            <a:pPr marL="154455" defTabSz="829909">
              <a:spcBef>
                <a:spcPts val="254"/>
              </a:spcBef>
            </a:pPr>
            <a:r>
              <a:rPr sz="1634" b="1" spc="-5" dirty="0">
                <a:solidFill>
                  <a:srgbClr val="FF3333"/>
                </a:solidFill>
                <a:latin typeface="Arial"/>
                <a:cs typeface="Arial"/>
              </a:rPr>
              <a:t>vtbl: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79393" y="1899891"/>
            <a:ext cx="746888" cy="284067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2273" rIns="0" bIns="0" rtlCol="0">
            <a:spAutoFit/>
          </a:bodyPr>
          <a:lstStyle/>
          <a:p>
            <a:pPr marL="154455" defTabSz="829909">
              <a:spcBef>
                <a:spcPts val="254"/>
              </a:spcBef>
            </a:pPr>
            <a:r>
              <a:rPr sz="1634" b="1" spc="-5" dirty="0">
                <a:solidFill>
                  <a:srgbClr val="FF3333"/>
                </a:solidFill>
                <a:latin typeface="Arial"/>
                <a:cs typeface="Arial"/>
              </a:rPr>
              <a:t>vtbl: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72810" y="5975105"/>
            <a:ext cx="7385892" cy="45166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198248" rIns="0" bIns="0" rtlCol="0">
            <a:spAutoFit/>
          </a:bodyPr>
          <a:lstStyle/>
          <a:p>
            <a:pPr marL="130826" defTabSz="829909">
              <a:spcBef>
                <a:spcPts val="1561"/>
              </a:spcBef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Each</a:t>
            </a:r>
            <a:r>
              <a:rPr sz="1634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class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virtual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prstClr val="black"/>
                </a:solidFill>
                <a:latin typeface="Arial"/>
                <a:cs typeface="Arial"/>
              </a:rPr>
              <a:t>functions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has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its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own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virtual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prstClr val="black"/>
                </a:solidFill>
                <a:latin typeface="Arial"/>
                <a:cs typeface="Arial"/>
              </a:rPr>
              <a:t>function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prstClr val="black"/>
                </a:solidFill>
                <a:latin typeface="Arial"/>
                <a:cs typeface="Arial"/>
              </a:rPr>
              <a:t>table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prstClr val="black"/>
                </a:solidFill>
                <a:latin typeface="Arial"/>
                <a:cs typeface="Arial"/>
              </a:rPr>
              <a:t>(vtbl).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174966" cy="153481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Defining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Employee.cpp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4611" indent="-309487" defTabSz="829909">
              <a:lnSpc>
                <a:spcPct val="101299"/>
              </a:lnSpc>
              <a:spcBef>
                <a:spcPts val="96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member</a:t>
            </a:r>
            <a:r>
              <a:rPr sz="2178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function</a:t>
            </a:r>
            <a:r>
              <a:rPr sz="2178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cannot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change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object's </a:t>
            </a:r>
            <a:r>
              <a:rPr sz="2178" spc="-5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state,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be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invoked on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objects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9" y="3651453"/>
            <a:ext cx="5482942" cy="162000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520422" marR="2989403" indent="-442618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Employee::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hire()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bHired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true;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1224116" indent="-44261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452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Employee::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getFirstName()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mFirstName;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531" y="554633"/>
            <a:ext cx="600564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5" dirty="0">
                <a:latin typeface="Arial"/>
                <a:cs typeface="Arial"/>
              </a:rPr>
              <a:t>RTTI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14" dirty="0">
                <a:latin typeface="Arial"/>
                <a:cs typeface="Arial"/>
              </a:rPr>
              <a:t>Run-Time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spc="-59" dirty="0">
                <a:latin typeface="Arial"/>
                <a:cs typeface="Arial"/>
              </a:rPr>
              <a:t>Type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3403" y="1158830"/>
            <a:ext cx="461618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904" b="1" spc="-5" dirty="0">
                <a:solidFill>
                  <a:prstClr val="black"/>
                </a:solidFill>
                <a:latin typeface="Courier New"/>
                <a:cs typeface="Courier New"/>
              </a:rPr>
              <a:t>dynamic_cast&lt;&gt;</a:t>
            </a:r>
            <a:r>
              <a:rPr sz="2904" b="1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904" b="1" spc="-5" dirty="0">
                <a:solidFill>
                  <a:srgbClr val="004586"/>
                </a:solidFill>
                <a:latin typeface="Arial"/>
                <a:cs typeface="Arial"/>
              </a:rPr>
              <a:t>pointer</a:t>
            </a:r>
            <a:r>
              <a:rPr sz="2904" b="1" spc="-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90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8487" y="1738416"/>
            <a:ext cx="7726488" cy="3494121"/>
            <a:chOff x="818197" y="1915477"/>
            <a:chExt cx="8513445" cy="3850004"/>
          </a:xfrm>
        </p:grpSpPr>
        <p:sp>
          <p:nvSpPr>
            <p:cNvPr id="5" name="object 5"/>
            <p:cNvSpPr/>
            <p:nvPr/>
          </p:nvSpPr>
          <p:spPr>
            <a:xfrm>
              <a:off x="822960" y="1920239"/>
              <a:ext cx="8503920" cy="3840479"/>
            </a:xfrm>
            <a:custGeom>
              <a:avLst/>
              <a:gdLst/>
              <a:ahLst/>
              <a:cxnLst/>
              <a:rect l="l" t="t" r="r" b="b"/>
              <a:pathLst>
                <a:path w="8503920" h="3840479">
                  <a:moveTo>
                    <a:pt x="8503919" y="3840479"/>
                  </a:moveTo>
                  <a:lnTo>
                    <a:pt x="0" y="3840479"/>
                  </a:lnTo>
                  <a:lnTo>
                    <a:pt x="0" y="0"/>
                  </a:lnTo>
                  <a:lnTo>
                    <a:pt x="8503919" y="0"/>
                  </a:lnTo>
                  <a:lnTo>
                    <a:pt x="8503919" y="38404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22960" y="1920239"/>
              <a:ext cx="8503920" cy="3840479"/>
            </a:xfrm>
            <a:custGeom>
              <a:avLst/>
              <a:gdLst/>
              <a:ahLst/>
              <a:cxnLst/>
              <a:rect l="l" t="t" r="r" b="b"/>
              <a:pathLst>
                <a:path w="8503920" h="3840479">
                  <a:moveTo>
                    <a:pt x="0" y="0"/>
                  </a:moveTo>
                  <a:lnTo>
                    <a:pt x="8503919" y="0"/>
                  </a:lnTo>
                  <a:lnTo>
                    <a:pt x="8503919" y="3840479"/>
                  </a:lnTo>
                  <a:lnTo>
                    <a:pt x="0" y="38404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8022" y="1758414"/>
            <a:ext cx="7410098" cy="34278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679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67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3629700" indent="1153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basePointe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 ne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w</a:t>
            </a:r>
            <a:r>
              <a:rPr sz="1452" spc="-2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 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Derived*</a:t>
            </a:r>
            <a:r>
              <a:rPr sz="1452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derivedPointer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nullptr;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/>
            <a:r>
              <a:rPr sz="1452" spc="-41" dirty="0">
                <a:solidFill>
                  <a:srgbClr val="3333FF"/>
                </a:solidFill>
                <a:latin typeface="Courier New"/>
                <a:cs typeface="Courier New"/>
              </a:rPr>
              <a:t>/</a:t>
            </a:r>
            <a:r>
              <a:rPr sz="1452" i="1" spc="-41" dirty="0">
                <a:solidFill>
                  <a:srgbClr val="3333FF"/>
                </a:solidFill>
                <a:latin typeface="Arial"/>
                <a:cs typeface="Arial"/>
              </a:rPr>
              <a:t>/To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find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whether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basePointer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pointing to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Derived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type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of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object</a:t>
            </a:r>
            <a:endParaRPr sz="1452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45"/>
              </a:spcBef>
            </a:pPr>
            <a:endParaRPr sz="1498">
              <a:solidFill>
                <a:prstClr val="black"/>
              </a:solidFill>
              <a:latin typeface="Arial"/>
              <a:cs typeface="Arial"/>
            </a:endParaRPr>
          </a:p>
          <a:p>
            <a:pPr marL="12679" marR="1557809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derivedPointer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b="1" spc="-9" dirty="0">
                <a:solidFill>
                  <a:srgbClr val="0000FF"/>
                </a:solidFill>
                <a:latin typeface="Courier New"/>
                <a:cs typeface="Courier New"/>
              </a:rPr>
              <a:t>dynamic_cast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Derived*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&gt;(basePointer);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(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derivedPointer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!= nullptr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697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"basePointer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pointing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object";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67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}else{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697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"basePointer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NOT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pointing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object";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67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36952" y="4671781"/>
            <a:ext cx="2166321" cy="1391194"/>
            <a:chOff x="4750117" y="5147610"/>
            <a:chExt cx="2386965" cy="1532890"/>
          </a:xfrm>
        </p:grpSpPr>
        <p:sp>
          <p:nvSpPr>
            <p:cNvPr id="9" name="object 9"/>
            <p:cNvSpPr/>
            <p:nvPr/>
          </p:nvSpPr>
          <p:spPr>
            <a:xfrm>
              <a:off x="4754879" y="5152373"/>
              <a:ext cx="2377440" cy="1523365"/>
            </a:xfrm>
            <a:custGeom>
              <a:avLst/>
              <a:gdLst/>
              <a:ahLst/>
              <a:cxnLst/>
              <a:rect l="l" t="t" r="r" b="b"/>
              <a:pathLst>
                <a:path w="2377440" h="1523365">
                  <a:moveTo>
                    <a:pt x="990599" y="791226"/>
                  </a:moveTo>
                  <a:lnTo>
                    <a:pt x="396239" y="791226"/>
                  </a:lnTo>
                  <a:lnTo>
                    <a:pt x="422233" y="0"/>
                  </a:lnTo>
                  <a:lnTo>
                    <a:pt x="990599" y="791226"/>
                  </a:lnTo>
                  <a:close/>
                </a:path>
                <a:path w="2377440" h="1523365">
                  <a:moveTo>
                    <a:pt x="2255519" y="1522746"/>
                  </a:moveTo>
                  <a:lnTo>
                    <a:pt x="121919" y="1522746"/>
                  </a:lnTo>
                  <a:lnTo>
                    <a:pt x="74463" y="1513165"/>
                  </a:lnTo>
                  <a:lnTo>
                    <a:pt x="35709" y="1487036"/>
                  </a:lnTo>
                  <a:lnTo>
                    <a:pt x="9581" y="1448283"/>
                  </a:lnTo>
                  <a:lnTo>
                    <a:pt x="0" y="1400826"/>
                  </a:lnTo>
                  <a:lnTo>
                    <a:pt x="0" y="913146"/>
                  </a:lnTo>
                  <a:lnTo>
                    <a:pt x="9581" y="865689"/>
                  </a:lnTo>
                  <a:lnTo>
                    <a:pt x="35709" y="826935"/>
                  </a:lnTo>
                  <a:lnTo>
                    <a:pt x="74463" y="800807"/>
                  </a:lnTo>
                  <a:lnTo>
                    <a:pt x="121919" y="791226"/>
                  </a:lnTo>
                  <a:lnTo>
                    <a:pt x="2255519" y="791226"/>
                  </a:lnTo>
                  <a:lnTo>
                    <a:pt x="2302176" y="800507"/>
                  </a:lnTo>
                  <a:lnTo>
                    <a:pt x="2341730" y="826936"/>
                  </a:lnTo>
                  <a:lnTo>
                    <a:pt x="2368159" y="866489"/>
                  </a:lnTo>
                  <a:lnTo>
                    <a:pt x="2377439" y="913146"/>
                  </a:lnTo>
                  <a:lnTo>
                    <a:pt x="2377439" y="1400826"/>
                  </a:lnTo>
                  <a:lnTo>
                    <a:pt x="2367858" y="1448283"/>
                  </a:lnTo>
                  <a:lnTo>
                    <a:pt x="2341730" y="1487036"/>
                  </a:lnTo>
                  <a:lnTo>
                    <a:pt x="2302976" y="1513165"/>
                  </a:lnTo>
                  <a:lnTo>
                    <a:pt x="2255519" y="1522746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754879" y="5152373"/>
              <a:ext cx="2377440" cy="1523365"/>
            </a:xfrm>
            <a:custGeom>
              <a:avLst/>
              <a:gdLst/>
              <a:ahLst/>
              <a:cxnLst/>
              <a:rect l="l" t="t" r="r" b="b"/>
              <a:pathLst>
                <a:path w="2377440" h="1523365">
                  <a:moveTo>
                    <a:pt x="0" y="913146"/>
                  </a:moveTo>
                  <a:lnTo>
                    <a:pt x="9581" y="865689"/>
                  </a:lnTo>
                  <a:lnTo>
                    <a:pt x="35709" y="826936"/>
                  </a:lnTo>
                  <a:lnTo>
                    <a:pt x="74463" y="800807"/>
                  </a:lnTo>
                  <a:lnTo>
                    <a:pt x="121919" y="791226"/>
                  </a:lnTo>
                  <a:lnTo>
                    <a:pt x="396239" y="791226"/>
                  </a:lnTo>
                  <a:lnTo>
                    <a:pt x="422233" y="0"/>
                  </a:lnTo>
                  <a:lnTo>
                    <a:pt x="990599" y="791226"/>
                  </a:lnTo>
                  <a:lnTo>
                    <a:pt x="2255519" y="791226"/>
                  </a:lnTo>
                  <a:lnTo>
                    <a:pt x="2279416" y="793590"/>
                  </a:lnTo>
                  <a:lnTo>
                    <a:pt x="2323161" y="811710"/>
                  </a:lnTo>
                  <a:lnTo>
                    <a:pt x="2356955" y="845505"/>
                  </a:lnTo>
                  <a:lnTo>
                    <a:pt x="2375075" y="889249"/>
                  </a:lnTo>
                  <a:lnTo>
                    <a:pt x="2377439" y="913146"/>
                  </a:lnTo>
                  <a:lnTo>
                    <a:pt x="2377439" y="1096026"/>
                  </a:lnTo>
                  <a:lnTo>
                    <a:pt x="2377439" y="1400826"/>
                  </a:lnTo>
                  <a:lnTo>
                    <a:pt x="2367858" y="1448283"/>
                  </a:lnTo>
                  <a:lnTo>
                    <a:pt x="2341730" y="1487036"/>
                  </a:lnTo>
                  <a:lnTo>
                    <a:pt x="2302976" y="1513165"/>
                  </a:lnTo>
                  <a:lnTo>
                    <a:pt x="2255519" y="1522746"/>
                  </a:lnTo>
                  <a:lnTo>
                    <a:pt x="990599" y="1522746"/>
                  </a:lnTo>
                  <a:lnTo>
                    <a:pt x="396239" y="1522746"/>
                  </a:lnTo>
                  <a:lnTo>
                    <a:pt x="121919" y="1522746"/>
                  </a:lnTo>
                  <a:lnTo>
                    <a:pt x="74463" y="1513165"/>
                  </a:lnTo>
                  <a:lnTo>
                    <a:pt x="35709" y="1487036"/>
                  </a:lnTo>
                  <a:lnTo>
                    <a:pt x="9581" y="1448283"/>
                  </a:lnTo>
                  <a:lnTo>
                    <a:pt x="0" y="1400826"/>
                  </a:lnTo>
                  <a:lnTo>
                    <a:pt x="0" y="1096026"/>
                  </a:lnTo>
                  <a:lnTo>
                    <a:pt x="0" y="913146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35704" y="5455625"/>
            <a:ext cx="968765" cy="50207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1527" marR="4611" indent="224767" defTabSz="829909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Java: </a:t>
            </a:r>
            <a:r>
              <a:rPr sz="1634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instanceof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531" y="554633"/>
            <a:ext cx="600564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5" dirty="0">
                <a:latin typeface="Arial"/>
                <a:cs typeface="Arial"/>
              </a:rPr>
              <a:t>RTTI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14" dirty="0">
                <a:latin typeface="Arial"/>
                <a:cs typeface="Arial"/>
              </a:rPr>
              <a:t>Run-Time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spc="-59" dirty="0">
                <a:latin typeface="Arial"/>
                <a:cs typeface="Arial"/>
              </a:rPr>
              <a:t>Type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7965" y="1158830"/>
            <a:ext cx="502766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904" b="1" spc="-5" dirty="0">
                <a:solidFill>
                  <a:prstClr val="black"/>
                </a:solidFill>
                <a:latin typeface="Courier New"/>
                <a:cs typeface="Courier New"/>
              </a:rPr>
              <a:t>dynamic_cast&lt;&gt;</a:t>
            </a:r>
            <a:r>
              <a:rPr sz="2904" b="1" spc="-5" dirty="0">
                <a:solidFill>
                  <a:srgbClr val="004586"/>
                </a:solidFill>
                <a:latin typeface="Arial"/>
                <a:cs typeface="Arial"/>
              </a:rPr>
              <a:t>(reference)</a:t>
            </a:r>
            <a:endParaRPr sz="290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809" y="1742738"/>
            <a:ext cx="7717843" cy="321053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187882" defTabSz="829909">
              <a:spcBef>
                <a:spcPts val="21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788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0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7882" defTabSz="829909"/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7882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Base&amp;</a:t>
            </a:r>
            <a:r>
              <a:rPr sz="1452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baseRef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8521" defTabSz="829909">
              <a:spcBef>
                <a:spcPts val="5"/>
              </a:spcBef>
            </a:pP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//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If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the operand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of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452" i="1" spc="18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b="1" i="1" spc="-5" dirty="0">
                <a:solidFill>
                  <a:srgbClr val="3333FF"/>
                </a:solidFill>
                <a:latin typeface="Arial"/>
                <a:cs typeface="Arial"/>
              </a:rPr>
              <a:t>dynamic_cast</a:t>
            </a:r>
            <a:r>
              <a:rPr sz="1452" b="1" i="1" spc="18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to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reference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 isn’t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of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the expected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type,</a:t>
            </a:r>
            <a:endParaRPr sz="1452">
              <a:solidFill>
                <a:prstClr val="black"/>
              </a:solidFill>
              <a:latin typeface="Arial"/>
              <a:cs typeface="Arial"/>
            </a:endParaRPr>
          </a:p>
          <a:p>
            <a:pPr marL="128521" defTabSz="829909">
              <a:spcBef>
                <a:spcPts val="27"/>
              </a:spcBef>
            </a:pP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//</a:t>
            </a:r>
            <a:r>
              <a:rPr sz="1452" i="1" spc="381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b="1" i="1" spc="-5" dirty="0">
                <a:solidFill>
                  <a:srgbClr val="3333FF"/>
                </a:solidFill>
                <a:latin typeface="Arial"/>
                <a:cs typeface="Arial"/>
              </a:rPr>
              <a:t>bad_cast</a:t>
            </a:r>
            <a:r>
              <a:rPr sz="1452" b="1" i="1" spc="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exception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1452" i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thrown</a:t>
            </a:r>
            <a:r>
              <a:rPr sz="1452" i="1" spc="-5" dirty="0">
                <a:solidFill>
                  <a:srgbClr val="004586"/>
                </a:solidFill>
                <a:latin typeface="Arial"/>
                <a:cs typeface="Arial"/>
              </a:rPr>
              <a:t>.</a:t>
            </a:r>
            <a:endParaRPr sz="1452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Arial"/>
              <a:cs typeface="Arial"/>
            </a:endParaRPr>
          </a:p>
          <a:p>
            <a:pPr marL="179814" defTabSz="829909">
              <a:spcBef>
                <a:spcPts val="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try{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7713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Derived&amp;</a:t>
            </a:r>
            <a:r>
              <a:rPr sz="1452" spc="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derivedRef</a:t>
            </a:r>
            <a:r>
              <a:rPr sz="1452" spc="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9" dirty="0">
                <a:solidFill>
                  <a:srgbClr val="0000FF"/>
                </a:solidFill>
                <a:latin typeface="Courier New"/>
                <a:cs typeface="Courier New"/>
              </a:rPr>
              <a:t>dynamic_cast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Derived&amp;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&gt;(baseRef);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788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catch(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bad_cast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7713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..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788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5579761" cy="1814875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representing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concepts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other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790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no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instances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created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0343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pure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7444" y="2402307"/>
            <a:ext cx="7229139" cy="1523743"/>
            <a:chOff x="1092512" y="2646986"/>
            <a:chExt cx="7965440" cy="1678939"/>
          </a:xfrm>
        </p:grpSpPr>
        <p:sp>
          <p:nvSpPr>
            <p:cNvPr id="5" name="object 5"/>
            <p:cNvSpPr/>
            <p:nvPr/>
          </p:nvSpPr>
          <p:spPr>
            <a:xfrm>
              <a:off x="1097274" y="2651748"/>
              <a:ext cx="7955915" cy="1669414"/>
            </a:xfrm>
            <a:custGeom>
              <a:avLst/>
              <a:gdLst/>
              <a:ahLst/>
              <a:cxnLst/>
              <a:rect l="l" t="t" r="r" b="b"/>
              <a:pathLst>
                <a:path w="7955915" h="1669414">
                  <a:moveTo>
                    <a:pt x="7955399" y="1668899"/>
                  </a:moveTo>
                  <a:lnTo>
                    <a:pt x="0" y="1668899"/>
                  </a:lnTo>
                  <a:lnTo>
                    <a:pt x="0" y="0"/>
                  </a:lnTo>
                  <a:lnTo>
                    <a:pt x="7955399" y="0"/>
                  </a:lnTo>
                  <a:lnTo>
                    <a:pt x="7955399" y="1668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97274" y="2651748"/>
              <a:ext cx="7955915" cy="1669414"/>
            </a:xfrm>
            <a:custGeom>
              <a:avLst/>
              <a:gdLst/>
              <a:ahLst/>
              <a:cxnLst/>
              <a:rect l="l" t="t" r="r" b="b"/>
              <a:pathLst>
                <a:path w="7955915" h="1669414">
                  <a:moveTo>
                    <a:pt x="0" y="0"/>
                  </a:moveTo>
                  <a:lnTo>
                    <a:pt x="7955399" y="0"/>
                  </a:lnTo>
                  <a:lnTo>
                    <a:pt x="7955399" y="1668899"/>
                  </a:lnTo>
                  <a:lnTo>
                    <a:pt x="0" y="1668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9568" y="2400751"/>
            <a:ext cx="3680268" cy="6709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14955" marR="749224" indent="-414955" defTabSz="829909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5" dirty="0">
                <a:solidFill>
                  <a:srgbClr val="0000FF"/>
                </a:solidFill>
                <a:latin typeface="Courier New"/>
                <a:cs typeface="Courier New"/>
              </a:rPr>
              <a:t>Shape</a:t>
            </a: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abstract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defTabSz="829909">
              <a:spcBef>
                <a:spcPts val="177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rotate(int)</a:t>
            </a:r>
            <a:r>
              <a:rPr sz="1271" spc="2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0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8946" y="2855453"/>
            <a:ext cx="2335178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pure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568" y="3049090"/>
            <a:ext cx="5654680" cy="672329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marL="829909" defTabSz="829909">
              <a:spcBef>
                <a:spcPts val="268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draw()</a:t>
            </a:r>
            <a:r>
              <a:rPr sz="1271" spc="16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b="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0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;</a:t>
            </a:r>
            <a:r>
              <a:rPr sz="1271" spc="35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pure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1772" y="4398341"/>
            <a:ext cx="7219918" cy="51622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 defTabSz="829909">
              <a:spcBef>
                <a:spcPts val="50"/>
              </a:spcBef>
            </a:pPr>
            <a:endParaRPr sz="204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74627" defTabSz="829909"/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Shape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s;</a:t>
            </a:r>
            <a:r>
              <a:rPr sz="1271" spc="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//???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0343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pure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7449" y="2402317"/>
            <a:ext cx="7228563" cy="1336446"/>
            <a:chOff x="1092517" y="2646997"/>
            <a:chExt cx="7964805" cy="1472565"/>
          </a:xfrm>
        </p:grpSpPr>
        <p:sp>
          <p:nvSpPr>
            <p:cNvPr id="5" name="object 5"/>
            <p:cNvSpPr/>
            <p:nvPr/>
          </p:nvSpPr>
          <p:spPr>
            <a:xfrm>
              <a:off x="1097280" y="2651760"/>
              <a:ext cx="7955280" cy="1463040"/>
            </a:xfrm>
            <a:custGeom>
              <a:avLst/>
              <a:gdLst/>
              <a:ahLst/>
              <a:cxnLst/>
              <a:rect l="l" t="t" r="r" b="b"/>
              <a:pathLst>
                <a:path w="7955280" h="1463039">
                  <a:moveTo>
                    <a:pt x="7955279" y="1463039"/>
                  </a:moveTo>
                  <a:lnTo>
                    <a:pt x="0" y="1463039"/>
                  </a:lnTo>
                  <a:lnTo>
                    <a:pt x="0" y="0"/>
                  </a:lnTo>
                  <a:lnTo>
                    <a:pt x="7955279" y="0"/>
                  </a:lnTo>
                  <a:lnTo>
                    <a:pt x="7955279" y="14630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97280" y="2651760"/>
              <a:ext cx="7955280" cy="1463040"/>
            </a:xfrm>
            <a:custGeom>
              <a:avLst/>
              <a:gdLst/>
              <a:ahLst/>
              <a:cxnLst/>
              <a:rect l="l" t="t" r="r" b="b"/>
              <a:pathLst>
                <a:path w="7955280" h="1463039">
                  <a:moveTo>
                    <a:pt x="0" y="0"/>
                  </a:moveTo>
                  <a:lnTo>
                    <a:pt x="7955279" y="0"/>
                  </a:lnTo>
                  <a:lnTo>
                    <a:pt x="7955279" y="1463039"/>
                  </a:lnTo>
                  <a:lnTo>
                    <a:pt x="0" y="14630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9573" y="2400762"/>
            <a:ext cx="3692946" cy="6709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14955" marR="761902" indent="-414955" defTabSz="829909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5" dirty="0">
                <a:solidFill>
                  <a:srgbClr val="0000FF"/>
                </a:solidFill>
                <a:latin typeface="Courier New"/>
                <a:cs typeface="Courier New"/>
              </a:rPr>
              <a:t>Shape</a:t>
            </a: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abstract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defTabSz="829909">
              <a:spcBef>
                <a:spcPts val="177"/>
              </a:spcBef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spc="7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rotate(int)</a:t>
            </a:r>
            <a:r>
              <a:rPr sz="1271" spc="2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8951" y="2855464"/>
            <a:ext cx="2335178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pure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573" y="3049101"/>
            <a:ext cx="5654680" cy="672329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marL="829909" defTabSz="829909">
              <a:spcBef>
                <a:spcPts val="268"/>
              </a:spcBef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spc="8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draw()</a:t>
            </a:r>
            <a:r>
              <a:rPr sz="1271" spc="1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0;</a:t>
            </a:r>
            <a:r>
              <a:rPr sz="1271" spc="25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pure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1772" y="4398341"/>
            <a:ext cx="7219918" cy="51622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 defTabSz="829909">
              <a:spcBef>
                <a:spcPts val="50"/>
              </a:spcBef>
            </a:pPr>
            <a:endParaRPr sz="204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74050" defTabSz="829909"/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Shape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s;</a:t>
            </a:r>
            <a:r>
              <a:rPr sz="1271" spc="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//Compiler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error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32399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  <a:tab pos="2543903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→	concrete</a:t>
            </a:r>
            <a:r>
              <a:rPr sz="2178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7444" y="2402307"/>
            <a:ext cx="7229139" cy="2310973"/>
            <a:chOff x="1092512" y="2646986"/>
            <a:chExt cx="7965440" cy="2546350"/>
          </a:xfrm>
        </p:grpSpPr>
        <p:sp>
          <p:nvSpPr>
            <p:cNvPr id="5" name="object 5"/>
            <p:cNvSpPr/>
            <p:nvPr/>
          </p:nvSpPr>
          <p:spPr>
            <a:xfrm>
              <a:off x="1097274" y="2651749"/>
              <a:ext cx="7955915" cy="2536825"/>
            </a:xfrm>
            <a:custGeom>
              <a:avLst/>
              <a:gdLst/>
              <a:ahLst/>
              <a:cxnLst/>
              <a:rect l="l" t="t" r="r" b="b"/>
              <a:pathLst>
                <a:path w="7955915" h="2536825">
                  <a:moveTo>
                    <a:pt x="7955399" y="2536799"/>
                  </a:moveTo>
                  <a:lnTo>
                    <a:pt x="0" y="2536799"/>
                  </a:lnTo>
                  <a:lnTo>
                    <a:pt x="0" y="0"/>
                  </a:lnTo>
                  <a:lnTo>
                    <a:pt x="7955399" y="0"/>
                  </a:lnTo>
                  <a:lnTo>
                    <a:pt x="7955399" y="2536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97274" y="2651749"/>
              <a:ext cx="7955915" cy="2536825"/>
            </a:xfrm>
            <a:custGeom>
              <a:avLst/>
              <a:gdLst/>
              <a:ahLst/>
              <a:cxnLst/>
              <a:rect l="l" t="t" r="r" b="b"/>
              <a:pathLst>
                <a:path w="7955915" h="2536825">
                  <a:moveTo>
                    <a:pt x="0" y="0"/>
                  </a:moveTo>
                  <a:lnTo>
                    <a:pt x="7955399" y="0"/>
                  </a:lnTo>
                  <a:lnTo>
                    <a:pt x="7955399" y="2536799"/>
                  </a:lnTo>
                  <a:lnTo>
                    <a:pt x="0" y="253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9568" y="2400751"/>
            <a:ext cx="2866529" cy="11031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611" defTabSz="829909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Point{ /* ... */ };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Circle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1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27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Shape</a:t>
            </a:r>
            <a:r>
              <a:rPr sz="1271" spc="1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955"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marR="383832" defTabSz="829909">
              <a:lnSpc>
                <a:spcPct val="111600"/>
              </a:lnSpc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void</a:t>
            </a:r>
            <a:r>
              <a:rPr sz="1271" spc="-8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rotate(int); </a:t>
            </a:r>
            <a:r>
              <a:rPr sz="1271" spc="-74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void</a:t>
            </a:r>
            <a:r>
              <a:rPr sz="127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draw();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9070" y="3049091"/>
            <a:ext cx="2431997" cy="451115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defTabSz="829909">
              <a:spcBef>
                <a:spcPts val="268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override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Shape::rotate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override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Shape::draw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568" y="3481318"/>
            <a:ext cx="3165053" cy="110899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14955" marR="4611" indent="414955" defTabSz="829909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Circle(Point p, int r)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marR="1069085" defTabSz="829909">
              <a:lnSpc>
                <a:spcPct val="1116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Point</a:t>
            </a:r>
            <a:r>
              <a:rPr sz="127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center;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radius;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24619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  <a:tab pos="2543903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→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406640"/>
            <a:ext cx="7219918" cy="1112148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5763" rIns="0" bIns="0" rtlCol="0">
            <a:spAutoFit/>
          </a:bodyPr>
          <a:lstStyle/>
          <a:p>
            <a:pPr marL="77804" marR="4278644" defTabSz="829909">
              <a:lnSpc>
                <a:spcPct val="111600"/>
              </a:lnSpc>
              <a:spcBef>
                <a:spcPts val="4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Polygo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n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2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publi</a:t>
            </a:r>
            <a:r>
              <a:rPr sz="127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 Shap</a:t>
            </a:r>
            <a:r>
              <a:rPr sz="127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71" spc="-59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77"/>
              </a:spcBef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//</a:t>
            </a:r>
            <a:r>
              <a:rPr sz="127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draw()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and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rotate()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are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not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overridden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772" y="3900415"/>
            <a:ext cx="7204357" cy="2240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spcBef>
                <a:spcPts val="22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Polygon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p;</a:t>
            </a:r>
            <a:r>
              <a:rPr sz="1271" spc="1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//Compiler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error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5"/>
            <a:ext cx="7280430" cy="1260172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destructor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marR="4611" lvl="1" indent="-274331" defTabSz="829909">
              <a:lnSpc>
                <a:spcPct val="101200"/>
              </a:lnSpc>
              <a:spcBef>
                <a:spcPts val="980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Every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having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least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should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destructor.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Why?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5672" y="3191127"/>
            <a:ext cx="2489627" cy="1150128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519772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X{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452" b="1" spc="-5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~X()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7"/>
            <a:ext cx="8256686" cy="5618950"/>
          </a:xfrm>
          <a:custGeom>
            <a:avLst/>
            <a:gdLst/>
            <a:ahLst/>
            <a:cxnLst/>
            <a:rect l="l" t="t" r="r" b="b"/>
            <a:pathLst>
              <a:path w="9097645" h="6191250">
                <a:moveTo>
                  <a:pt x="0" y="0"/>
                </a:moveTo>
                <a:lnTo>
                  <a:pt x="9097199" y="0"/>
                </a:lnTo>
                <a:lnTo>
                  <a:pt x="9097199" y="6190799"/>
                </a:lnTo>
                <a:lnTo>
                  <a:pt x="0" y="6190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78" y="1158824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767630"/>
            <a:ext cx="2416436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5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00441" y="2236337"/>
            <a:ext cx="6814201" cy="3779968"/>
            <a:chOff x="1183962" y="2464111"/>
            <a:chExt cx="7508240" cy="4164965"/>
          </a:xfrm>
        </p:grpSpPr>
        <p:sp>
          <p:nvSpPr>
            <p:cNvPr id="6" name="object 6"/>
            <p:cNvSpPr/>
            <p:nvPr/>
          </p:nvSpPr>
          <p:spPr>
            <a:xfrm>
              <a:off x="1188725" y="2468874"/>
              <a:ext cx="7498715" cy="4155440"/>
            </a:xfrm>
            <a:custGeom>
              <a:avLst/>
              <a:gdLst/>
              <a:ahLst/>
              <a:cxnLst/>
              <a:rect l="l" t="t" r="r" b="b"/>
              <a:pathLst>
                <a:path w="7498715" h="4155440">
                  <a:moveTo>
                    <a:pt x="7498199" y="4155299"/>
                  </a:moveTo>
                  <a:lnTo>
                    <a:pt x="0" y="4155299"/>
                  </a:lnTo>
                  <a:lnTo>
                    <a:pt x="0" y="0"/>
                  </a:lnTo>
                  <a:lnTo>
                    <a:pt x="7498199" y="0"/>
                  </a:lnTo>
                  <a:lnTo>
                    <a:pt x="7498199" y="41552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188725" y="2468874"/>
              <a:ext cx="7498715" cy="4155440"/>
            </a:xfrm>
            <a:custGeom>
              <a:avLst/>
              <a:gdLst/>
              <a:ahLst/>
              <a:cxnLst/>
              <a:rect l="l" t="t" r="r" b="b"/>
              <a:pathLst>
                <a:path w="7498715" h="4155440">
                  <a:moveTo>
                    <a:pt x="0" y="0"/>
                  </a:moveTo>
                  <a:lnTo>
                    <a:pt x="7498199" y="0"/>
                  </a:lnTo>
                  <a:lnTo>
                    <a:pt x="7498199" y="4155299"/>
                  </a:lnTo>
                  <a:lnTo>
                    <a:pt x="0" y="4155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212074" y="3017529"/>
              <a:ext cx="3195955" cy="659130"/>
            </a:xfrm>
            <a:custGeom>
              <a:avLst/>
              <a:gdLst/>
              <a:ahLst/>
              <a:cxnLst/>
              <a:rect l="l" t="t" r="r" b="b"/>
              <a:pathLst>
                <a:path w="3195954" h="659129">
                  <a:moveTo>
                    <a:pt x="3195900" y="659099"/>
                  </a:moveTo>
                  <a:lnTo>
                    <a:pt x="0" y="659099"/>
                  </a:lnTo>
                  <a:lnTo>
                    <a:pt x="0" y="0"/>
                  </a:lnTo>
                  <a:lnTo>
                    <a:pt x="3195900" y="0"/>
                  </a:lnTo>
                  <a:lnTo>
                    <a:pt x="3195900" y="6590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12074" y="3017529"/>
              <a:ext cx="3195955" cy="659130"/>
            </a:xfrm>
            <a:custGeom>
              <a:avLst/>
              <a:gdLst/>
              <a:ahLst/>
              <a:cxnLst/>
              <a:rect l="l" t="t" r="r" b="b"/>
              <a:pathLst>
                <a:path w="3195954" h="659129">
                  <a:moveTo>
                    <a:pt x="0" y="0"/>
                  </a:moveTo>
                  <a:lnTo>
                    <a:pt x="3195900" y="0"/>
                  </a:lnTo>
                  <a:lnTo>
                    <a:pt x="3195900" y="659099"/>
                  </a:lnTo>
                  <a:lnTo>
                    <a:pt x="0" y="659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82565" y="2256334"/>
            <a:ext cx="6358346" cy="3626317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442618" marR="1491532" indent="-442618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deleteAll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 Employee ** emps, int size){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i=0;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i&lt;size;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++i){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71404" defTabSz="829909">
              <a:lnSpc>
                <a:spcPts val="1606"/>
              </a:lnSpc>
              <a:spcBef>
                <a:spcPts val="27"/>
              </a:spcBef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delete</a:t>
            </a:r>
            <a:r>
              <a:rPr sz="1452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emps[</a:t>
            </a:r>
            <a:r>
              <a:rPr sz="1452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srgbClr val="3333FF"/>
                </a:solidFill>
                <a:latin typeface="Courier New"/>
                <a:cs typeface="Courier New"/>
              </a:rPr>
              <a:t>i</a:t>
            </a:r>
            <a:r>
              <a:rPr sz="1452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];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618" defTabSz="829909">
              <a:lnSpc>
                <a:spcPts val="1824"/>
              </a:lnSpc>
              <a:tabLst>
                <a:tab pos="3697708" algn="l"/>
              </a:tabLst>
            </a:pPr>
            <a:r>
              <a:rPr sz="2178" baseline="-5208" dirty="0">
                <a:solidFill>
                  <a:prstClr val="black"/>
                </a:solidFill>
                <a:latin typeface="Courier New"/>
                <a:cs typeface="Courier New"/>
              </a:rPr>
              <a:t>}	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Which</a:t>
            </a:r>
            <a:r>
              <a:rPr sz="163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r>
              <a:rPr sz="163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63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invoked?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442618" defTabSz="829909">
              <a:spcBef>
                <a:spcPts val="109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delete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[]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655" defTabSz="829909"/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spc="-10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main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655" marR="214681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**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t =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 Employee *[ 10 ];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for(int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i=0;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i&lt;10;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++i){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955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if(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%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0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618" marR="2865493" indent="387291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t[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Employee();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t[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Manager();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655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08925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deleteAll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t,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10);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17694" y="2877927"/>
            <a:ext cx="738819" cy="37460"/>
            <a:chOff x="4398342" y="3171049"/>
            <a:chExt cx="814069" cy="41275"/>
          </a:xfrm>
        </p:grpSpPr>
        <p:sp>
          <p:nvSpPr>
            <p:cNvPr id="12" name="object 12"/>
            <p:cNvSpPr/>
            <p:nvPr/>
          </p:nvSpPr>
          <p:spPr>
            <a:xfrm>
              <a:off x="4446330" y="3191545"/>
              <a:ext cx="765810" cy="0"/>
            </a:xfrm>
            <a:custGeom>
              <a:avLst/>
              <a:gdLst/>
              <a:ahLst/>
              <a:cxnLst/>
              <a:rect l="l" t="t" r="r" b="b"/>
              <a:pathLst>
                <a:path w="765810">
                  <a:moveTo>
                    <a:pt x="7657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03104" y="317581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03104" y="317581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2369065"/>
            <a:ext cx="154045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 defTabSz="829909">
              <a:spcBef>
                <a:spcPts val="1570"/>
              </a:spcBef>
            </a:pP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Object-Oriented</a:t>
            </a:r>
            <a:r>
              <a:rPr sz="2904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Programming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8645" algn="ctr" defTabSz="829909">
              <a:spcBef>
                <a:spcPts val="1293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relationships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9" y="1810051"/>
            <a:ext cx="396611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Defining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1895" y="2441850"/>
            <a:ext cx="7566276" cy="2443523"/>
            <a:chOff x="1086397" y="2690557"/>
            <a:chExt cx="8336915" cy="2692400"/>
          </a:xfrm>
        </p:grpSpPr>
        <p:sp>
          <p:nvSpPr>
            <p:cNvPr id="5" name="object 5"/>
            <p:cNvSpPr/>
            <p:nvPr/>
          </p:nvSpPr>
          <p:spPr>
            <a:xfrm>
              <a:off x="1091160" y="2695319"/>
              <a:ext cx="8327390" cy="2682875"/>
            </a:xfrm>
            <a:custGeom>
              <a:avLst/>
              <a:gdLst/>
              <a:ahLst/>
              <a:cxnLst/>
              <a:rect l="l" t="t" r="r" b="b"/>
              <a:pathLst>
                <a:path w="8327390" h="2682875">
                  <a:moveTo>
                    <a:pt x="8327159" y="2682359"/>
                  </a:moveTo>
                  <a:lnTo>
                    <a:pt x="0" y="2682359"/>
                  </a:lnTo>
                  <a:lnTo>
                    <a:pt x="0" y="0"/>
                  </a:lnTo>
                  <a:lnTo>
                    <a:pt x="8327159" y="0"/>
                  </a:lnTo>
                  <a:lnTo>
                    <a:pt x="8327159" y="26823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91160" y="2695319"/>
              <a:ext cx="8327390" cy="2682875"/>
            </a:xfrm>
            <a:custGeom>
              <a:avLst/>
              <a:gdLst/>
              <a:ahLst/>
              <a:cxnLst/>
              <a:rect l="l" t="t" r="r" b="b"/>
              <a:pathLst>
                <a:path w="8327390" h="2682875">
                  <a:moveTo>
                    <a:pt x="0" y="0"/>
                  </a:moveTo>
                  <a:lnTo>
                    <a:pt x="8327159" y="0"/>
                  </a:lnTo>
                  <a:lnTo>
                    <a:pt x="8327159" y="2682359"/>
                  </a:lnTo>
                  <a:lnTo>
                    <a:pt x="0" y="26823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82493" y="2461848"/>
            <a:ext cx="353849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Employee::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display()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65203" y="2729018"/>
          <a:ext cx="5478907" cy="2695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349">
                <a:tc>
                  <a:txBody>
                    <a:bodyPr/>
                    <a:lstStyle/>
                    <a:p>
                      <a:pPr marL="519430">
                        <a:lnSpc>
                          <a:spcPts val="16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19430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"Employee: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getLastName()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",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getFirstName()</a:t>
                      </a:r>
                      <a:r>
                        <a:rPr sz="15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"-------------------------"</a:t>
                      </a:r>
                      <a:r>
                        <a:rPr sz="15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33">
                <a:tc>
                  <a:txBody>
                    <a:bodyPr/>
                    <a:lstStyle/>
                    <a:p>
                      <a:pPr marR="53340" algn="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(bHired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?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"Current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Employee"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80160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"Former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Employee")</a:t>
                      </a:r>
                      <a:r>
                        <a:rPr sz="15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82">
                <a:tc>
                  <a:txBody>
                    <a:bodyPr/>
                    <a:lstStyle/>
                    <a:p>
                      <a:pPr marR="53340" algn="r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"Employee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ID: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getId()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 marR="53340" algn="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"Salary: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getSalary()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 marR="53340" algn="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833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2668" y="2227755"/>
            <a:ext cx="5371716" cy="29007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80375" indent="-369424" defTabSz="829909">
              <a:spcBef>
                <a:spcPts val="91"/>
              </a:spcBef>
              <a:buFontTx/>
              <a:buChar char="–"/>
              <a:tabLst>
                <a:tab pos="380375" algn="l"/>
                <a:tab pos="38095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b="1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95330" lvl="1" indent="-375187" defTabSz="829909">
              <a:lnSpc>
                <a:spcPts val="2600"/>
              </a:lnSpc>
              <a:spcBef>
                <a:spcPts val="32"/>
              </a:spcBef>
              <a:buFontTx/>
              <a:buChar char="●"/>
              <a:tabLst>
                <a:tab pos="795330" algn="l"/>
                <a:tab pos="795906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Private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95330" lvl="1" indent="-375187" defTabSz="829909">
              <a:lnSpc>
                <a:spcPts val="2600"/>
              </a:lnSpc>
              <a:buFontTx/>
              <a:buChar char="●"/>
              <a:tabLst>
                <a:tab pos="795330" algn="l"/>
                <a:tab pos="795906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Multiple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414955" lvl="1" defTabSz="829909">
              <a:spcBef>
                <a:spcPts val="23"/>
              </a:spcBef>
              <a:buFont typeface="Arial MT"/>
              <a:buChar char="●"/>
            </a:pPr>
            <a:endParaRPr sz="3585">
              <a:solidFill>
                <a:prstClr val="black"/>
              </a:solidFill>
              <a:latin typeface="Arial MT"/>
              <a:cs typeface="Arial MT"/>
            </a:endParaRPr>
          </a:p>
          <a:p>
            <a:pPr marL="380375" indent="-369424" defTabSz="829909">
              <a:buFontTx/>
              <a:buChar char="–"/>
              <a:tabLst>
                <a:tab pos="380375" algn="l"/>
                <a:tab pos="38095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b="1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95330" lvl="1" indent="-375187" defTabSz="829909">
              <a:lnSpc>
                <a:spcPts val="2600"/>
              </a:lnSpc>
              <a:spcBef>
                <a:spcPts val="18"/>
              </a:spcBef>
              <a:buFontTx/>
              <a:buChar char="●"/>
              <a:tabLst>
                <a:tab pos="795330" algn="l"/>
                <a:tab pos="795906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Association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210285" lvl="2" indent="-375187" defTabSz="829909">
              <a:lnSpc>
                <a:spcPts val="2587"/>
              </a:lnSpc>
              <a:buFontTx/>
              <a:buChar char="●"/>
              <a:tabLst>
                <a:tab pos="1210285" algn="l"/>
                <a:tab pos="121086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Composition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(strong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containment)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210285" lvl="2" indent="-375187" defTabSz="829909">
              <a:lnSpc>
                <a:spcPts val="2600"/>
              </a:lnSpc>
              <a:buFontTx/>
              <a:buChar char="●"/>
              <a:tabLst>
                <a:tab pos="1210285" algn="l"/>
                <a:tab pos="121086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Aggregation</a:t>
            </a:r>
            <a:r>
              <a:rPr sz="2178" spc="-5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(weak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containment)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7"/>
            <a:ext cx="8256686" cy="5569388"/>
          </a:xfrm>
          <a:custGeom>
            <a:avLst/>
            <a:gdLst/>
            <a:ahLst/>
            <a:cxnLst/>
            <a:rect l="l" t="t" r="r" b="b"/>
            <a:pathLst>
              <a:path w="9097645" h="6136640">
                <a:moveTo>
                  <a:pt x="0" y="0"/>
                </a:moveTo>
                <a:lnTo>
                  <a:pt x="9097199" y="0"/>
                </a:lnTo>
                <a:lnTo>
                  <a:pt x="9097199" y="6136499"/>
                </a:lnTo>
                <a:lnTo>
                  <a:pt x="0" y="6136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508" y="1158824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639460"/>
            <a:ext cx="5728447" cy="1776403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Client's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view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(1)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works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only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one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direction: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04241" lvl="2" indent="-211512" defTabSz="829909">
              <a:spcBef>
                <a:spcPts val="803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every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Sub</a:t>
            </a:r>
            <a:r>
              <a:rPr sz="2178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2178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also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2178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Super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531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but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Super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2178" b="1" spc="-18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not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 a</a:t>
            </a:r>
            <a:r>
              <a:rPr sz="2178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Sub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839" y="746889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5219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839" y="2406640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49645" y="1585079"/>
            <a:ext cx="37460" cy="821807"/>
            <a:chOff x="8620584" y="1746522"/>
            <a:chExt cx="41275" cy="905510"/>
          </a:xfrm>
        </p:grpSpPr>
        <p:sp>
          <p:nvSpPr>
            <p:cNvPr id="8" name="object 8"/>
            <p:cNvSpPr/>
            <p:nvPr/>
          </p:nvSpPr>
          <p:spPr>
            <a:xfrm>
              <a:off x="8641080" y="1794510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21766" y="3485473"/>
            <a:ext cx="5394192" cy="208038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2247095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1452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Courier New"/>
                <a:cs typeface="Courier New"/>
              </a:rPr>
              <a:t>Super&amp;</a:t>
            </a:r>
            <a:r>
              <a:rPr sz="1452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452" spc="-20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foo2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 </a:t>
            </a:r>
            <a:r>
              <a:rPr sz="1452" spc="-5" dirty="0">
                <a:solidFill>
                  <a:srgbClr val="0000FF"/>
                </a:solidFill>
                <a:latin typeface="Courier New"/>
                <a:cs typeface="Courier New"/>
              </a:rPr>
              <a:t>const Sub&amp; </a:t>
            </a:r>
            <a:r>
              <a:rPr sz="1452" spc="-59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452" spc="-59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452" spc="-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3004387" defTabSz="829909">
              <a:lnSpc>
                <a:spcPct val="101600"/>
              </a:lnSpc>
              <a:tabLst>
                <a:tab pos="1515737" algn="l"/>
                <a:tab pos="1543401" algn="l"/>
              </a:tabLst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(super); 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41" dirty="0">
                <a:solidFill>
                  <a:srgbClr val="0000FF"/>
                </a:solidFill>
                <a:latin typeface="Courier New"/>
                <a:cs typeface="Courier New"/>
              </a:rPr>
              <a:t>OK </a:t>
            </a:r>
            <a:r>
              <a:rPr sz="1452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(sub);		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18" dirty="0">
                <a:solidFill>
                  <a:srgbClr val="0000FF"/>
                </a:solidFill>
                <a:latin typeface="Courier New"/>
                <a:cs typeface="Courier New"/>
              </a:rPr>
              <a:t>OK </a:t>
            </a:r>
            <a:r>
              <a:rPr sz="1452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foo2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(super); 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36" dirty="0">
                <a:solidFill>
                  <a:srgbClr val="FF0000"/>
                </a:solidFill>
                <a:latin typeface="Courier New"/>
                <a:cs typeface="Courier New"/>
              </a:rPr>
              <a:t>NOT </a:t>
            </a:r>
            <a:r>
              <a:rPr sz="1452" b="1" spc="-5" dirty="0">
                <a:solidFill>
                  <a:srgbClr val="FF0000"/>
                </a:solidFill>
                <a:latin typeface="Courier New"/>
                <a:cs typeface="Courier New"/>
              </a:rPr>
              <a:t>OK </a:t>
            </a:r>
            <a:r>
              <a:rPr sz="1452" b="1" spc="-86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foo2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(sub);	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41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07319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Client's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view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(2)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2620315"/>
            <a:ext cx="3070539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667887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l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 voi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452" spc="-2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4666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l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 voi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452" spc="-2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method2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9324" y="2600712"/>
            <a:ext cx="3153527" cy="161102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523880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*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p= new Super(); </a:t>
            </a:r>
            <a:r>
              <a:rPr sz="1452" spc="-86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p-&gt;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method1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27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5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p-&gt;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method1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27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p-&gt;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method2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//</a:t>
            </a:r>
            <a:r>
              <a:rPr sz="1452" b="1" spc="-23" dirty="0">
                <a:solidFill>
                  <a:srgbClr val="FF0000"/>
                </a:solidFill>
                <a:latin typeface="Courier New"/>
                <a:cs typeface="Courier New"/>
              </a:rPr>
              <a:t>NOT </a:t>
            </a:r>
            <a:r>
              <a:rPr sz="1452" b="1" spc="-5" dirty="0">
                <a:solidFill>
                  <a:srgbClr val="FF0000"/>
                </a:solidFill>
                <a:latin typeface="Courier New"/>
                <a:cs typeface="Courier New"/>
              </a:rPr>
              <a:t>OK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((Sub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*)p)-&gt;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method2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();//</a:t>
            </a:r>
            <a:r>
              <a:rPr sz="1452" b="1" spc="-18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839" y="746889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5219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5839" y="2406640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49645" y="1585079"/>
            <a:ext cx="37460" cy="821807"/>
            <a:chOff x="8620584" y="1746522"/>
            <a:chExt cx="41275" cy="905510"/>
          </a:xfrm>
        </p:grpSpPr>
        <p:sp>
          <p:nvSpPr>
            <p:cNvPr id="9" name="object 9"/>
            <p:cNvSpPr/>
            <p:nvPr/>
          </p:nvSpPr>
          <p:spPr>
            <a:xfrm>
              <a:off x="8641080" y="1794510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16712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Sub-class’s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view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733" y="2694559"/>
            <a:ext cx="5699632" cy="6819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85281" indent="-274331" defTabSz="829909">
              <a:spcBef>
                <a:spcPts val="91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Su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augment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Supe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by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285281" defTabSz="829909">
              <a:spcBef>
                <a:spcPts val="32"/>
              </a:spcBef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adding</a:t>
            </a:r>
            <a:r>
              <a:rPr sz="2178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additional</a:t>
            </a:r>
            <a:r>
              <a:rPr sz="2178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methods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3732" y="3356846"/>
            <a:ext cx="7067774" cy="1206591"/>
          </a:xfrm>
          <a:prstGeom prst="rect">
            <a:avLst/>
          </a:prstGeom>
        </p:spPr>
        <p:txBody>
          <a:bodyPr vert="horz" wrap="square" lIns="0" tIns="111802" rIns="0" bIns="0" rtlCol="0">
            <a:spAutoFit/>
          </a:bodyPr>
          <a:lstStyle/>
          <a:p>
            <a:pPr marL="285281" indent="-274331" defTabSz="829909">
              <a:spcBef>
                <a:spcPts val="879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Su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ma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 overrid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178" b="1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Supe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methods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285281" marR="2038465" indent="-274331" defTabSz="829909">
              <a:lnSpc>
                <a:spcPct val="100699"/>
              </a:lnSpc>
              <a:spcBef>
                <a:spcPts val="771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subclass can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 all the </a:t>
            </a:r>
            <a:r>
              <a:rPr sz="2178" spc="-5" dirty="0">
                <a:solidFill>
                  <a:srgbClr val="004586"/>
                </a:solidFill>
                <a:latin typeface="Arial MT"/>
                <a:cs typeface="Arial MT"/>
              </a:rPr>
              <a:t>public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4586"/>
                </a:solidFill>
                <a:latin typeface="Arial MT"/>
                <a:cs typeface="Arial MT"/>
              </a:rPr>
              <a:t>protected</a:t>
            </a:r>
            <a:r>
              <a:rPr sz="2178" spc="-14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superclass.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839" y="746889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5219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5839" y="2406640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49645" y="1585079"/>
            <a:ext cx="37460" cy="821807"/>
            <a:chOff x="8620584" y="1746522"/>
            <a:chExt cx="41275" cy="905510"/>
          </a:xfrm>
        </p:grpSpPr>
        <p:sp>
          <p:nvSpPr>
            <p:cNvPr id="9" name="object 9"/>
            <p:cNvSpPr/>
            <p:nvPr/>
          </p:nvSpPr>
          <p:spPr>
            <a:xfrm>
              <a:off x="8641080" y="1794510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6585409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relationship: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preventing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inheritance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i="1" spc="-36" dirty="0">
                <a:solidFill>
                  <a:prstClr val="black"/>
                </a:solidFill>
                <a:latin typeface="Arial"/>
                <a:cs typeface="Arial"/>
              </a:rPr>
              <a:t>C++11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final</a:t>
            </a:r>
            <a:r>
              <a:rPr sz="2178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cannot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extended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8" y="2738589"/>
            <a:ext cx="4232366" cy="104595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634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634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final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6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775760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relationship: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client's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view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overridden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methods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(1)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732" y="2227755"/>
            <a:ext cx="201878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85281" indent="-274331" defTabSz="829909">
              <a:spcBef>
                <a:spcPts val="91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polymorphism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2799" y="3027744"/>
            <a:ext cx="3319503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916860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0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9564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36948" y="2319334"/>
            <a:ext cx="4075035" cy="3341978"/>
            <a:chOff x="4750112" y="2555562"/>
            <a:chExt cx="4490085" cy="3682365"/>
          </a:xfrm>
        </p:grpSpPr>
        <p:sp>
          <p:nvSpPr>
            <p:cNvPr id="7" name="object 7"/>
            <p:cNvSpPr/>
            <p:nvPr/>
          </p:nvSpPr>
          <p:spPr>
            <a:xfrm>
              <a:off x="4754874" y="2560325"/>
              <a:ext cx="4480560" cy="3672840"/>
            </a:xfrm>
            <a:custGeom>
              <a:avLst/>
              <a:gdLst/>
              <a:ahLst/>
              <a:cxnLst/>
              <a:rect l="l" t="t" r="r" b="b"/>
              <a:pathLst>
                <a:path w="4480559" h="3672840">
                  <a:moveTo>
                    <a:pt x="4480499" y="3672299"/>
                  </a:moveTo>
                  <a:lnTo>
                    <a:pt x="0" y="3672299"/>
                  </a:lnTo>
                  <a:lnTo>
                    <a:pt x="0" y="0"/>
                  </a:lnTo>
                  <a:lnTo>
                    <a:pt x="4480499" y="0"/>
                  </a:lnTo>
                  <a:lnTo>
                    <a:pt x="4480499" y="36722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754874" y="2560325"/>
              <a:ext cx="4480560" cy="3672840"/>
            </a:xfrm>
            <a:custGeom>
              <a:avLst/>
              <a:gdLst/>
              <a:ahLst/>
              <a:cxnLst/>
              <a:rect l="l" t="t" r="r" b="b"/>
              <a:pathLst>
                <a:path w="4480559" h="3672840">
                  <a:moveTo>
                    <a:pt x="0" y="0"/>
                  </a:moveTo>
                  <a:lnTo>
                    <a:pt x="4480499" y="0"/>
                  </a:lnTo>
                  <a:lnTo>
                    <a:pt x="4480499" y="3672299"/>
                  </a:lnTo>
                  <a:lnTo>
                    <a:pt x="0" y="3672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19070" y="2340254"/>
            <a:ext cx="3400185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super.method1();</a:t>
            </a:r>
            <a:r>
              <a:rPr sz="1271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//Super::method1()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9070" y="2910793"/>
            <a:ext cx="3206547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  <a:tabLst>
                <a:tab pos="1645411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sub.method1();	//Sub::method1()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9070" y="3481333"/>
            <a:ext cx="3530429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lnSpc>
                <a:spcPts val="1510"/>
              </a:lnSpc>
              <a:spcBef>
                <a:spcPts val="91"/>
              </a:spcBef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Super&amp;</a:t>
            </a:r>
            <a:r>
              <a:rPr sz="1271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ref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=super;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  <a:tabLst>
                <a:tab pos="1645411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ref.method1()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	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spc="-5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Super::method1();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9070" y="4051873"/>
            <a:ext cx="3431882" cy="97741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ref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  <a:tabLst>
                <a:tab pos="1645411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ref.method1()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	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spc="-5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Sub::method1();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  <a:spcBef>
                <a:spcPts val="5"/>
              </a:spcBef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Super*</a:t>
            </a:r>
            <a:r>
              <a:rPr sz="1271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ptr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=&amp;super;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ptr-&gt;method1()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/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spc="-51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Super::method1();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9070" y="5192952"/>
            <a:ext cx="1463808" cy="406440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R="4611" defTabSz="829909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ptr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&amp;sub;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ptr-&gt;method1();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1573" y="5383131"/>
            <a:ext cx="169260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spc="-4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Sub::method1();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11619"/>
            <a:ext cx="7757608" cy="911464"/>
          </a:xfrm>
          <a:prstGeom prst="rect">
            <a:avLst/>
          </a:prstGeom>
        </p:spPr>
        <p:txBody>
          <a:bodyPr vert="horz" wrap="square" lIns="0" tIns="167128" rIns="0" bIns="0" rtlCol="0">
            <a:spAutoFit/>
          </a:bodyPr>
          <a:lstStyle/>
          <a:p>
            <a:pPr marL="320437" indent="-309487" defTabSz="829909">
              <a:spcBef>
                <a:spcPts val="131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relationship: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client's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view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overridden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methods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(2)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2602" defTabSz="829909">
              <a:spcBef>
                <a:spcPts val="1026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1815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slicing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799" y="2612806"/>
            <a:ext cx="3319503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916860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0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9564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287" y="2572614"/>
            <a:ext cx="4066391" cy="60636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228" defTabSz="829909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Sub</a:t>
            </a:r>
            <a:r>
              <a:rPr sz="1271" b="1" spc="-6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Super</a:t>
            </a:r>
            <a:r>
              <a:rPr sz="1271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super.method1();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Super::method1();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99807" y="3398187"/>
            <a:ext cx="1983057" cy="1668396"/>
            <a:chOff x="6912892" y="3744298"/>
            <a:chExt cx="2185035" cy="1838325"/>
          </a:xfrm>
        </p:grpSpPr>
        <p:sp>
          <p:nvSpPr>
            <p:cNvPr id="7" name="object 7"/>
            <p:cNvSpPr/>
            <p:nvPr/>
          </p:nvSpPr>
          <p:spPr>
            <a:xfrm>
              <a:off x="6917655" y="3749061"/>
              <a:ext cx="2175510" cy="1828800"/>
            </a:xfrm>
            <a:custGeom>
              <a:avLst/>
              <a:gdLst/>
              <a:ahLst/>
              <a:cxnLst/>
              <a:rect l="l" t="t" r="r" b="b"/>
              <a:pathLst>
                <a:path w="2175509" h="1828800">
                  <a:moveTo>
                    <a:pt x="2175357" y="1828799"/>
                  </a:moveTo>
                  <a:lnTo>
                    <a:pt x="0" y="1828799"/>
                  </a:lnTo>
                  <a:lnTo>
                    <a:pt x="0" y="0"/>
                  </a:lnTo>
                  <a:lnTo>
                    <a:pt x="2175357" y="0"/>
                  </a:lnTo>
                  <a:lnTo>
                    <a:pt x="2175357" y="1828799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917655" y="3749061"/>
              <a:ext cx="2175510" cy="1828800"/>
            </a:xfrm>
            <a:custGeom>
              <a:avLst/>
              <a:gdLst/>
              <a:ahLst/>
              <a:cxnLst/>
              <a:rect l="l" t="t" r="r" b="b"/>
              <a:pathLst>
                <a:path w="2175509" h="1828800">
                  <a:moveTo>
                    <a:pt x="0" y="0"/>
                  </a:moveTo>
                  <a:lnTo>
                    <a:pt x="2175357" y="0"/>
                  </a:lnTo>
                  <a:lnTo>
                    <a:pt x="2175357" y="1828799"/>
                  </a:lnTo>
                  <a:lnTo>
                    <a:pt x="0" y="1828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08451" y="3406831"/>
            <a:ext cx="1965768" cy="332949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80682" rIns="0" bIns="0" rtlCol="0">
            <a:spAutoFit/>
          </a:bodyPr>
          <a:lstStyle/>
          <a:p>
            <a:pPr marR="141776" algn="ctr" defTabSz="829909">
              <a:spcBef>
                <a:spcPts val="635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7697" y="3817448"/>
            <a:ext cx="987206" cy="515702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5763" rIns="0" bIns="0" rtlCol="0">
            <a:spAutoFit/>
          </a:bodyPr>
          <a:lstStyle/>
          <a:p>
            <a:pPr defTabSz="829909">
              <a:spcBef>
                <a:spcPts val="45"/>
              </a:spcBef>
            </a:pPr>
            <a:endParaRPr sz="16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6792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9854" y="3817447"/>
            <a:ext cx="987206" cy="541331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458" rIns="0" bIns="0" rtlCol="0">
            <a:spAutoFit/>
          </a:bodyPr>
          <a:lstStyle/>
          <a:p>
            <a:pPr defTabSz="829909">
              <a:spcBef>
                <a:spcPts val="27"/>
              </a:spcBef>
            </a:pPr>
            <a:endParaRPr sz="186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3677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25307" y="3798846"/>
            <a:ext cx="1472453" cy="867335"/>
            <a:chOff x="5839138" y="4185765"/>
            <a:chExt cx="1622425" cy="955675"/>
          </a:xfrm>
        </p:grpSpPr>
        <p:sp>
          <p:nvSpPr>
            <p:cNvPr id="13" name="object 13"/>
            <p:cNvSpPr/>
            <p:nvPr/>
          </p:nvSpPr>
          <p:spPr>
            <a:xfrm>
              <a:off x="5887125" y="4206261"/>
              <a:ext cx="1574800" cy="0"/>
            </a:xfrm>
            <a:custGeom>
              <a:avLst/>
              <a:gdLst/>
              <a:ahLst/>
              <a:cxnLst/>
              <a:rect l="l" t="t" r="r" b="b"/>
              <a:pathLst>
                <a:path w="1574800">
                  <a:moveTo>
                    <a:pt x="157436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843900" y="41905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843900" y="41905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887125" y="5120661"/>
              <a:ext cx="1574800" cy="0"/>
            </a:xfrm>
            <a:custGeom>
              <a:avLst/>
              <a:gdLst/>
              <a:ahLst/>
              <a:cxnLst/>
              <a:rect l="l" t="t" r="r" b="b"/>
              <a:pathLst>
                <a:path w="1574800">
                  <a:moveTo>
                    <a:pt x="157436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843900" y="51049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843900" y="51049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74245" y="5160002"/>
            <a:ext cx="54230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2043" y="5177318"/>
            <a:ext cx="35788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sub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7446404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relationship: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preventing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method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overriding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i="1" spc="-36" dirty="0">
                <a:solidFill>
                  <a:prstClr val="black"/>
                </a:solidFill>
                <a:latin typeface="Arial"/>
                <a:cs typeface="Arial"/>
              </a:rPr>
              <a:t>C++11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67" y="2612806"/>
            <a:ext cx="7137507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5734444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final;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31322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5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89177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polymorphism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610" y="2074690"/>
            <a:ext cx="5022054" cy="35870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64363" y="5325948"/>
            <a:ext cx="231443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  <a:hlinkClick r:id="rId3"/>
              </a:rPr>
              <a:t>www.javatutorialhub.com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06881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4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38" y="2821578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22166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Button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4511" y="2821578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3007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Window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05001" y="3149205"/>
            <a:ext cx="1241356" cy="174620"/>
            <a:chOff x="4384357" y="3469957"/>
            <a:chExt cx="1367790" cy="192405"/>
          </a:xfrm>
        </p:grpSpPr>
        <p:sp>
          <p:nvSpPr>
            <p:cNvPr id="7" name="object 7"/>
            <p:cNvSpPr/>
            <p:nvPr/>
          </p:nvSpPr>
          <p:spPr>
            <a:xfrm>
              <a:off x="4389120" y="3566160"/>
              <a:ext cx="1314450" cy="0"/>
            </a:xfrm>
            <a:custGeom>
              <a:avLst/>
              <a:gdLst/>
              <a:ahLst/>
              <a:cxnLst/>
              <a:rect l="l" t="t" r="r" b="b"/>
              <a:pathLst>
                <a:path w="1314450">
                  <a:moveTo>
                    <a:pt x="0" y="0"/>
                  </a:moveTo>
                  <a:lnTo>
                    <a:pt x="13144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703570" y="3550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703570" y="3550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89120" y="3474720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79">
                  <a:moveTo>
                    <a:pt x="137159" y="182879"/>
                  </a:moveTo>
                  <a:lnTo>
                    <a:pt x="0" y="91439"/>
                  </a:lnTo>
                  <a:lnTo>
                    <a:pt x="137159" y="0"/>
                  </a:lnTo>
                  <a:lnTo>
                    <a:pt x="274319" y="91439"/>
                  </a:lnTo>
                  <a:lnTo>
                    <a:pt x="137159" y="182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389120" y="3474720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79">
                  <a:moveTo>
                    <a:pt x="137159" y="0"/>
                  </a:moveTo>
                  <a:lnTo>
                    <a:pt x="274319" y="91439"/>
                  </a:lnTo>
                  <a:lnTo>
                    <a:pt x="137159" y="182879"/>
                  </a:lnTo>
                  <a:lnTo>
                    <a:pt x="0" y="91439"/>
                  </a:lnTo>
                  <a:lnTo>
                    <a:pt x="13715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34833"/>
            <a:ext cx="4219111" cy="729129"/>
          </a:xfrm>
          <a:prstGeom prst="rect">
            <a:avLst/>
          </a:prstGeom>
        </p:spPr>
        <p:txBody>
          <a:bodyPr vert="horz" wrap="square" lIns="0" tIns="32848" rIns="0" bIns="0" rtlCol="0">
            <a:spAutoFit/>
          </a:bodyPr>
          <a:lstStyle/>
          <a:p>
            <a:pPr marL="80109" defTabSz="829909">
              <a:spcBef>
                <a:spcPts val="258"/>
              </a:spcBef>
            </a:pP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TestEmployee.cpp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68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Usin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g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783" y="2655601"/>
            <a:ext cx="7219918" cy="296765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foo(</a:t>
            </a:r>
            <a:r>
              <a:rPr sz="1180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Employee&amp;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7525" marR="1416033" defTabSz="829909">
              <a:lnSpc>
                <a:spcPct val="101000"/>
              </a:lnSpc>
              <a:tabLst>
                <a:tab pos="1605644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e.display()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	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180" spc="-2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OK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display(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i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cons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membe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function  e.fire()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	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180" spc="-2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fire(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i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no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cons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membe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function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main()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434895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 emp;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emp.setFirstName("Robert");  emp.setLastName("Black");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emp.setId(1);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emp.setSalary(1000);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emp.hire();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0516" marR="5517745" indent="6340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emp.display(); 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foo( emp );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4714155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Implementing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9966"/>
                </a:solidFill>
                <a:latin typeface="Arial"/>
                <a:cs typeface="Arial"/>
              </a:rPr>
              <a:t>A</a:t>
            </a:r>
            <a:r>
              <a:rPr sz="2178" b="1" spc="-9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00442" y="2655597"/>
          <a:ext cx="6887967" cy="1639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5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090" marR="454659">
                        <a:lnSpc>
                          <a:spcPct val="10069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725" marR="454659">
                        <a:lnSpc>
                          <a:spcPct val="10069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725" marR="454659">
                        <a:lnSpc>
                          <a:spcPct val="10069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92">
                <a:tc>
                  <a:txBody>
                    <a:bodyPr/>
                    <a:lstStyle/>
                    <a:p>
                      <a:pPr marL="542925">
                        <a:lnSpc>
                          <a:spcPts val="1925"/>
                        </a:lnSpc>
                      </a:pP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b="1" spc="-7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930"/>
                        </a:lnSpc>
                        <a:tabLst>
                          <a:tab pos="953769" algn="l"/>
                        </a:tabLst>
                      </a:pPr>
                      <a:r>
                        <a:rPr sz="16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930"/>
                        </a:lnSpc>
                        <a:tabLst>
                          <a:tab pos="953769" algn="l"/>
                        </a:tabLst>
                      </a:pPr>
                      <a:r>
                        <a:rPr sz="16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B&amp;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66">
                <a:tc>
                  <a:txBody>
                    <a:bodyPr/>
                    <a:lstStyle/>
                    <a:p>
                      <a:pPr marL="85090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3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3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4714155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Implementing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9966"/>
                </a:solidFill>
                <a:latin typeface="Arial"/>
                <a:cs typeface="Arial"/>
              </a:rPr>
              <a:t>A</a:t>
            </a:r>
            <a:r>
              <a:rPr sz="2178" b="1" spc="-9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150" y="2661826"/>
            <a:ext cx="4721070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113" dirty="0">
                <a:solidFill>
                  <a:prstClr val="black"/>
                </a:solidFill>
                <a:latin typeface="Yu Gothic UI"/>
                <a:cs typeface="Yu Gothic UI"/>
              </a:rPr>
              <a:t>–</a:t>
            </a:r>
            <a:r>
              <a:rPr sz="1634" b="1" spc="250" dirty="0">
                <a:solidFill>
                  <a:prstClr val="black"/>
                </a:solidFill>
                <a:latin typeface="Yu Gothic UI"/>
                <a:cs typeface="Yu Gothic UI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strong</a:t>
            </a:r>
            <a:r>
              <a:rPr sz="2178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containment</a:t>
            </a:r>
            <a:r>
              <a:rPr sz="2178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(composition)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9701" y="3364926"/>
            <a:ext cx="1493776" cy="155391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634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3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12649" defTabSz="829909">
              <a:lnSpc>
                <a:spcPct val="100699"/>
              </a:lnSpc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634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634" spc="-96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</a:pP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b="1" spc="-6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b;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1398" y="3419806"/>
            <a:ext cx="1576764" cy="27766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b="1" spc="-6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anObject;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6029" y="3900425"/>
            <a:ext cx="848894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marL="239752" defTabSz="829909">
              <a:spcBef>
                <a:spcPts val="58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b: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6900" y="3402498"/>
            <a:ext cx="1697211" cy="31956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67427" rIns="0" bIns="0" rtlCol="0">
            <a:spAutoFit/>
          </a:bodyPr>
          <a:lstStyle/>
          <a:p>
            <a:pPr marL="331964" defTabSz="829909">
              <a:spcBef>
                <a:spcPts val="53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anObject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1634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4012" y="1751560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1734" y="1742739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09567" y="1877274"/>
            <a:ext cx="835062" cy="174620"/>
            <a:chOff x="7584757" y="2068477"/>
            <a:chExt cx="920115" cy="192405"/>
          </a:xfrm>
        </p:grpSpPr>
        <p:sp>
          <p:nvSpPr>
            <p:cNvPr id="12" name="object 12"/>
            <p:cNvSpPr/>
            <p:nvPr/>
          </p:nvSpPr>
          <p:spPr>
            <a:xfrm>
              <a:off x="7599599" y="215891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456849" y="21431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456849" y="21431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89519" y="207323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60" y="182880"/>
                  </a:moveTo>
                  <a:lnTo>
                    <a:pt x="0" y="91439"/>
                  </a:lnTo>
                  <a:lnTo>
                    <a:pt x="137160" y="0"/>
                  </a:lnTo>
                  <a:lnTo>
                    <a:pt x="274320" y="91439"/>
                  </a:lnTo>
                  <a:lnTo>
                    <a:pt x="137160" y="182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589519" y="207323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60" y="0"/>
                  </a:moveTo>
                  <a:lnTo>
                    <a:pt x="274320" y="91439"/>
                  </a:lnTo>
                  <a:lnTo>
                    <a:pt x="137160" y="182880"/>
                  </a:lnTo>
                  <a:lnTo>
                    <a:pt x="0" y="91439"/>
                  </a:lnTo>
                  <a:lnTo>
                    <a:pt x="13716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4714155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Implementing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78" b="1" spc="-9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150" y="2661826"/>
            <a:ext cx="447614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113" dirty="0">
                <a:solidFill>
                  <a:prstClr val="black"/>
                </a:solidFill>
                <a:latin typeface="Yu Gothic UI"/>
                <a:cs typeface="Yu Gothic UI"/>
              </a:rPr>
              <a:t>–</a:t>
            </a:r>
            <a:r>
              <a:rPr sz="1634" b="1" spc="250" dirty="0">
                <a:solidFill>
                  <a:prstClr val="black"/>
                </a:solidFill>
                <a:latin typeface="Yu Gothic UI"/>
                <a:cs typeface="Yu Gothic UI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weak</a:t>
            </a:r>
            <a:r>
              <a:rPr sz="2178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containment</a:t>
            </a:r>
            <a:r>
              <a:rPr sz="2178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(aggregation)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794" y="3281929"/>
            <a:ext cx="3486054" cy="206187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634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3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404432" defTabSz="829909">
              <a:lnSpc>
                <a:spcPct val="100699"/>
              </a:lnSpc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634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634" spc="-96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363513" indent="414955" defTabSz="829909">
              <a:lnSpc>
                <a:spcPct val="100699"/>
              </a:lnSpc>
              <a:tabLst>
                <a:tab pos="865641" algn="l"/>
              </a:tabLst>
            </a:pP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&amp;	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b;  public: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  <a:tabLst>
                <a:tab pos="1986596" algn="l"/>
              </a:tabLst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 const</a:t>
            </a:r>
            <a:r>
              <a:rPr sz="1634" b="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B&amp;	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pb):b(pb){}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3224" y="3236514"/>
            <a:ext cx="2904565" cy="78062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  <a:tabLst>
                <a:tab pos="326201" algn="l"/>
              </a:tabLst>
            </a:pP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	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bObject;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  <a:tabLst>
                <a:tab pos="326201" algn="l"/>
              </a:tabLst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	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aObject1(bObject);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  <a:tabLst>
                <a:tab pos="326201" algn="l"/>
              </a:tabLst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	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aObject2(bObject);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083" y="5054083"/>
            <a:ext cx="96530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428787" marR="130250" indent="-291621" defTabSz="829909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aObject1: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7853" y="4232374"/>
            <a:ext cx="965307" cy="37663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 defTabSz="829909">
              <a:spcBef>
                <a:spcPts val="50"/>
              </a:spcBef>
            </a:pPr>
            <a:endParaRPr sz="11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06043" defTabSz="829909"/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bObject:</a:t>
            </a:r>
            <a:r>
              <a:rPr sz="127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9030" y="5054083"/>
            <a:ext cx="96530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428787" marR="130250" indent="-291621" defTabSz="829909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aObject2: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22187" y="4484671"/>
            <a:ext cx="412632" cy="573421"/>
            <a:chOff x="6606997" y="4941442"/>
            <a:chExt cx="454659" cy="631825"/>
          </a:xfrm>
        </p:grpSpPr>
        <p:sp>
          <p:nvSpPr>
            <p:cNvPr id="11" name="object 11"/>
            <p:cNvSpPr/>
            <p:nvPr/>
          </p:nvSpPr>
          <p:spPr>
            <a:xfrm>
              <a:off x="6611759" y="4981361"/>
              <a:ext cx="420370" cy="587375"/>
            </a:xfrm>
            <a:custGeom>
              <a:avLst/>
              <a:gdLst/>
              <a:ahLst/>
              <a:cxnLst/>
              <a:rect l="l" t="t" r="r" b="b"/>
              <a:pathLst>
                <a:path w="420370" h="587375">
                  <a:moveTo>
                    <a:pt x="0" y="587118"/>
                  </a:moveTo>
                  <a:lnTo>
                    <a:pt x="4199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18953" y="494620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0" y="26002"/>
                  </a:lnTo>
                  <a:lnTo>
                    <a:pt x="37944" y="0"/>
                  </a:lnTo>
                  <a:lnTo>
                    <a:pt x="25590" y="44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18953" y="494620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37944" y="0"/>
                  </a:lnTo>
                  <a:lnTo>
                    <a:pt x="0" y="26002"/>
                  </a:lnTo>
                  <a:lnTo>
                    <a:pt x="25590" y="443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906842" y="4497755"/>
            <a:ext cx="470839" cy="546911"/>
            <a:chOff x="8132681" y="4955859"/>
            <a:chExt cx="518795" cy="602615"/>
          </a:xfrm>
        </p:grpSpPr>
        <p:sp>
          <p:nvSpPr>
            <p:cNvPr id="15" name="object 15"/>
            <p:cNvSpPr/>
            <p:nvPr/>
          </p:nvSpPr>
          <p:spPr>
            <a:xfrm>
              <a:off x="8165595" y="4993422"/>
              <a:ext cx="480695" cy="560070"/>
            </a:xfrm>
            <a:custGeom>
              <a:avLst/>
              <a:gdLst/>
              <a:ahLst/>
              <a:cxnLst/>
              <a:rect l="l" t="t" r="r" b="b"/>
              <a:pathLst>
                <a:path w="480695" h="560070">
                  <a:moveTo>
                    <a:pt x="480578" y="55993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37443" y="4960621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16213" y="43047"/>
                  </a:moveTo>
                  <a:lnTo>
                    <a:pt x="0" y="0"/>
                  </a:lnTo>
                  <a:lnTo>
                    <a:pt x="40090" y="22554"/>
                  </a:lnTo>
                  <a:lnTo>
                    <a:pt x="16213" y="4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37443" y="4960621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40090" y="22554"/>
                  </a:moveTo>
                  <a:lnTo>
                    <a:pt x="0" y="0"/>
                  </a:lnTo>
                  <a:lnTo>
                    <a:pt x="16213" y="43047"/>
                  </a:lnTo>
                  <a:lnTo>
                    <a:pt x="40090" y="2255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19322" y="1779005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97042" y="1770183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40870" y="1900713"/>
            <a:ext cx="839096" cy="182688"/>
            <a:chOff x="7509064" y="2094304"/>
            <a:chExt cx="924560" cy="201295"/>
          </a:xfrm>
        </p:grpSpPr>
        <p:sp>
          <p:nvSpPr>
            <p:cNvPr id="21" name="object 21"/>
            <p:cNvSpPr/>
            <p:nvPr/>
          </p:nvSpPr>
          <p:spPr>
            <a:xfrm>
              <a:off x="7528319" y="218915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385569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385569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518239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182880"/>
                  </a:moveTo>
                  <a:lnTo>
                    <a:pt x="0" y="91440"/>
                  </a:lnTo>
                  <a:lnTo>
                    <a:pt x="137159" y="0"/>
                  </a:lnTo>
                  <a:lnTo>
                    <a:pt x="274319" y="91440"/>
                  </a:lnTo>
                  <a:lnTo>
                    <a:pt x="137159" y="182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518239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0"/>
                  </a:moveTo>
                  <a:lnTo>
                    <a:pt x="274319" y="91440"/>
                  </a:lnTo>
                  <a:lnTo>
                    <a:pt x="137159" y="182880"/>
                  </a:lnTo>
                  <a:lnTo>
                    <a:pt x="0" y="91440"/>
                  </a:lnTo>
                  <a:lnTo>
                    <a:pt x="137159" y="0"/>
                  </a:lnTo>
                  <a:close/>
                </a:path>
              </a:pathLst>
            </a:custGeom>
            <a:ln w="1834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9010" y="576591"/>
          <a:ext cx="8256108" cy="514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261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dirty="0">
                          <a:latin typeface="Arial MT"/>
                          <a:cs typeface="Arial MT"/>
                        </a:rPr>
                        <a:t>relationships</a:t>
                      </a:r>
                      <a:endParaRPr sz="2900">
                        <a:latin typeface="Arial MT"/>
                        <a:cs typeface="Arial MT"/>
                      </a:endParaRPr>
                    </a:p>
                    <a:p>
                      <a:pPr marL="863600" indent="-340995">
                        <a:lnSpc>
                          <a:spcPct val="100000"/>
                        </a:lnSpc>
                        <a:spcBef>
                          <a:spcPts val="1440"/>
                        </a:spcBef>
                        <a:buSzPct val="75000"/>
                        <a:buFont typeface="Lucida Sans Unicode"/>
                        <a:buChar char="–"/>
                        <a:tabLst>
                          <a:tab pos="863600" algn="l"/>
                          <a:tab pos="864235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Implementing</a:t>
                      </a:r>
                      <a:r>
                        <a:rPr sz="2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2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i="1" spc="-5" dirty="0">
                          <a:latin typeface="Arial"/>
                          <a:cs typeface="Arial"/>
                        </a:rPr>
                        <a:t>has-a</a:t>
                      </a:r>
                      <a:r>
                        <a:rPr sz="22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relationship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1295400" lvl="1" indent="-302260">
                        <a:lnSpc>
                          <a:spcPct val="100000"/>
                        </a:lnSpc>
                        <a:spcBef>
                          <a:spcPts val="1110"/>
                        </a:spcBef>
                        <a:buSzPct val="43750"/>
                        <a:buChar char="●"/>
                        <a:tabLst>
                          <a:tab pos="1295400" algn="l"/>
                          <a:tab pos="1296035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2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b="1" dirty="0">
                          <a:solidFill>
                            <a:srgbClr val="33996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200" b="1" spc="-10" dirty="0">
                          <a:solidFill>
                            <a:srgbClr val="3399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2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2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61694">
                        <a:lnSpc>
                          <a:spcPct val="100000"/>
                        </a:lnSpc>
                        <a:spcBef>
                          <a:spcPts val="940"/>
                        </a:spcBef>
                        <a:tabLst>
                          <a:tab pos="5241925" algn="l"/>
                        </a:tabLst>
                      </a:pPr>
                      <a:r>
                        <a:rPr sz="3300" b="1" spc="-7" baseline="9259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weak</a:t>
                      </a:r>
                      <a:r>
                        <a:rPr sz="3300" b="1" spc="-15" baseline="9259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300" b="1" spc="-7" baseline="9259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containment	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strong</a:t>
                      </a:r>
                      <a:r>
                        <a:rPr sz="2200" b="1" spc="-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containment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24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766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766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7146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7146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7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3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2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pb):b(</a:t>
                      </a:r>
                      <a:r>
                        <a:rPr sz="13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pb</a:t>
                      </a:r>
                      <a:r>
                        <a:rPr sz="13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){}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0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ts val="148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3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16">
                <a:tc rowSpan="5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ts val="1445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18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~A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17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ts val="1480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delete</a:t>
                      </a:r>
                      <a:r>
                        <a:rPr sz="13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17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148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99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1149" y="3070539"/>
            <a:ext cx="3153527" cy="79814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18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Usage: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271" b="1" spc="-6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bObject;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b="1" spc="-95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aObject1(&amp;bObject);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510"/>
              </a:lnSpc>
            </a:pPr>
            <a:r>
              <a:rPr sz="1271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b="1" spc="-95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aObject2(&amp;bObject);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797" y="3153528"/>
            <a:ext cx="3153527" cy="158150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spcBef>
                <a:spcPts val="22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0"/>
              </a:spcBef>
            </a:pPr>
            <a:endParaRPr sz="1316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292625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b="1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169867" indent="414955" defTabSz="829909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B*</a:t>
            </a:r>
            <a:r>
              <a:rPr sz="1271" b="1" spc="-9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39"/>
              </a:lnSpc>
            </a:pP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B*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pb):b(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pb</a:t>
            </a:r>
            <a:r>
              <a:rPr sz="1271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){}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6998" y="1639465"/>
            <a:ext cx="4714155" cy="129575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Implementing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18132" marR="565376" lvl="1" indent="119299" defTabSz="829909">
              <a:lnSpc>
                <a:spcPct val="118100"/>
              </a:lnSpc>
              <a:spcBef>
                <a:spcPts val="535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 object </a:t>
            </a:r>
            <a:r>
              <a:rPr sz="2178" b="1" dirty="0">
                <a:solidFill>
                  <a:srgbClr val="339966"/>
                </a:solidFill>
                <a:latin typeface="Arial"/>
                <a:cs typeface="Arial"/>
              </a:rPr>
              <a:t>A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has an object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2178" b="1" spc="-59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weak</a:t>
            </a:r>
            <a:r>
              <a:rPr sz="2178" b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containment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087" y="5137061"/>
            <a:ext cx="88116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386714" marR="88178" indent="-291621" defTabSz="829909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aObject1: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7853" y="4315353"/>
            <a:ext cx="88116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386714" marR="133131" indent="-246668" defTabSz="829909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bObject: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9025" y="5137061"/>
            <a:ext cx="88116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386714" marR="88178" indent="-291621" defTabSz="829909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aObject2: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22187" y="4567658"/>
            <a:ext cx="412632" cy="573421"/>
            <a:chOff x="6606997" y="5032882"/>
            <a:chExt cx="454659" cy="631825"/>
          </a:xfrm>
        </p:grpSpPr>
        <p:sp>
          <p:nvSpPr>
            <p:cNvPr id="10" name="object 10"/>
            <p:cNvSpPr/>
            <p:nvPr/>
          </p:nvSpPr>
          <p:spPr>
            <a:xfrm>
              <a:off x="6611759" y="5072801"/>
              <a:ext cx="420370" cy="587375"/>
            </a:xfrm>
            <a:custGeom>
              <a:avLst/>
              <a:gdLst/>
              <a:ahLst/>
              <a:cxnLst/>
              <a:rect l="l" t="t" r="r" b="b"/>
              <a:pathLst>
                <a:path w="420370" h="587375">
                  <a:moveTo>
                    <a:pt x="0" y="587118"/>
                  </a:moveTo>
                  <a:lnTo>
                    <a:pt x="4199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018953" y="503764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0" y="26002"/>
                  </a:lnTo>
                  <a:lnTo>
                    <a:pt x="37944" y="0"/>
                  </a:lnTo>
                  <a:lnTo>
                    <a:pt x="25590" y="44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18953" y="503764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37944" y="0"/>
                  </a:lnTo>
                  <a:lnTo>
                    <a:pt x="0" y="26002"/>
                  </a:lnTo>
                  <a:lnTo>
                    <a:pt x="25590" y="443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822931" y="4594416"/>
            <a:ext cx="470262" cy="546911"/>
            <a:chOff x="8040224" y="5062365"/>
            <a:chExt cx="518159" cy="602615"/>
          </a:xfrm>
        </p:grpSpPr>
        <p:sp>
          <p:nvSpPr>
            <p:cNvPr id="14" name="object 14"/>
            <p:cNvSpPr/>
            <p:nvPr/>
          </p:nvSpPr>
          <p:spPr>
            <a:xfrm>
              <a:off x="8073134" y="5099933"/>
              <a:ext cx="480695" cy="560070"/>
            </a:xfrm>
            <a:custGeom>
              <a:avLst/>
              <a:gdLst/>
              <a:ahLst/>
              <a:cxnLst/>
              <a:rect l="l" t="t" r="r" b="b"/>
              <a:pathLst>
                <a:path w="480695" h="560070">
                  <a:moveTo>
                    <a:pt x="480465" y="55998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044987" y="5067127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16206" y="43049"/>
                  </a:moveTo>
                  <a:lnTo>
                    <a:pt x="0" y="0"/>
                  </a:lnTo>
                  <a:lnTo>
                    <a:pt x="40086" y="22560"/>
                  </a:lnTo>
                  <a:lnTo>
                    <a:pt x="16206" y="4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044987" y="5067127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40086" y="22560"/>
                  </a:moveTo>
                  <a:lnTo>
                    <a:pt x="0" y="0"/>
                  </a:lnTo>
                  <a:lnTo>
                    <a:pt x="16206" y="43049"/>
                  </a:lnTo>
                  <a:lnTo>
                    <a:pt x="40086" y="225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19322" y="1779005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97042" y="1770183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344876" y="1904718"/>
            <a:ext cx="835062" cy="174620"/>
            <a:chOff x="7513477" y="2098717"/>
            <a:chExt cx="920115" cy="192405"/>
          </a:xfrm>
        </p:grpSpPr>
        <p:sp>
          <p:nvSpPr>
            <p:cNvPr id="20" name="object 20"/>
            <p:cNvSpPr/>
            <p:nvPr/>
          </p:nvSpPr>
          <p:spPr>
            <a:xfrm>
              <a:off x="7528320" y="218915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182880"/>
                  </a:moveTo>
                  <a:lnTo>
                    <a:pt x="0" y="91440"/>
                  </a:lnTo>
                  <a:lnTo>
                    <a:pt x="137159" y="0"/>
                  </a:lnTo>
                  <a:lnTo>
                    <a:pt x="274319" y="91440"/>
                  </a:lnTo>
                  <a:lnTo>
                    <a:pt x="137159" y="182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0"/>
                  </a:moveTo>
                  <a:lnTo>
                    <a:pt x="274319" y="91440"/>
                  </a:lnTo>
                  <a:lnTo>
                    <a:pt x="137159" y="182880"/>
                  </a:lnTo>
                  <a:lnTo>
                    <a:pt x="0" y="91440"/>
                  </a:lnTo>
                  <a:lnTo>
                    <a:pt x="13715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9010" y="576591"/>
          <a:ext cx="8256110" cy="514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962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dirty="0">
                          <a:latin typeface="Arial MT"/>
                          <a:cs typeface="Arial MT"/>
                        </a:rPr>
                        <a:t>relationships</a:t>
                      </a:r>
                      <a:endParaRPr sz="2900">
                        <a:latin typeface="Arial MT"/>
                        <a:cs typeface="Arial MT"/>
                      </a:endParaRPr>
                    </a:p>
                    <a:p>
                      <a:pPr marL="863600" indent="-340995">
                        <a:lnSpc>
                          <a:spcPct val="100000"/>
                        </a:lnSpc>
                        <a:spcBef>
                          <a:spcPts val="1480"/>
                        </a:spcBef>
                        <a:buSzPct val="75000"/>
                        <a:buFont typeface="Lucida Sans Unicode"/>
                        <a:buChar char="–"/>
                        <a:tabLst>
                          <a:tab pos="863600" algn="l"/>
                          <a:tab pos="864235" algn="l"/>
                          <a:tab pos="6480175" algn="l"/>
                          <a:tab pos="8329295" algn="l"/>
                        </a:tabLst>
                      </a:pPr>
                      <a:r>
                        <a:rPr sz="3300" spc="-7" baseline="1157" dirty="0">
                          <a:latin typeface="Arial MT"/>
                          <a:cs typeface="Arial MT"/>
                        </a:rPr>
                        <a:t>Implementing</a:t>
                      </a:r>
                      <a:r>
                        <a:rPr sz="3300" spc="-15" baseline="115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300" spc="-7" baseline="1157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3300" spc="89" baseline="115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300" i="1" spc="-7" baseline="1157" dirty="0">
                          <a:latin typeface="Arial"/>
                          <a:cs typeface="Arial"/>
                        </a:rPr>
                        <a:t>has-a </a:t>
                      </a:r>
                      <a:r>
                        <a:rPr sz="3300" baseline="1157" dirty="0">
                          <a:latin typeface="Arial MT"/>
                          <a:cs typeface="Arial MT"/>
                        </a:rPr>
                        <a:t>relationship	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	</a:t>
                      </a:r>
                      <a:r>
                        <a:rPr sz="2500" baseline="3086" dirty="0">
                          <a:latin typeface="Arial MT"/>
                          <a:cs typeface="Arial MT"/>
                        </a:rPr>
                        <a:t>B</a:t>
                      </a:r>
                      <a:endParaRPr sz="2500" baseline="3086">
                        <a:latin typeface="Arial MT"/>
                        <a:cs typeface="Arial MT"/>
                      </a:endParaRPr>
                    </a:p>
                    <a:p>
                      <a:pPr marL="669925" marR="4015104" lvl="1" indent="323215">
                        <a:lnSpc>
                          <a:spcPct val="107500"/>
                        </a:lnSpc>
                        <a:spcBef>
                          <a:spcPts val="855"/>
                        </a:spcBef>
                        <a:buSzPct val="43750"/>
                        <a:buChar char="●"/>
                        <a:tabLst>
                          <a:tab pos="1295400" algn="l"/>
                          <a:tab pos="1296035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An object </a:t>
                      </a:r>
                      <a:r>
                        <a:rPr sz="2200" b="1" dirty="0">
                          <a:solidFill>
                            <a:srgbClr val="339966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has an object </a:t>
                      </a:r>
                      <a:r>
                        <a:rPr sz="2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 </a:t>
                      </a:r>
                      <a:r>
                        <a:rPr sz="2200" b="1" spc="-65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strong</a:t>
                      </a:r>
                      <a:r>
                        <a:rPr sz="22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containment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91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 marR="2526030">
                        <a:lnSpc>
                          <a:spcPts val="1650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3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5725" marR="2390140" indent="457200">
                        <a:lnSpc>
                          <a:spcPts val="1650"/>
                        </a:lnSpc>
                      </a:pP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10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b; </a:t>
                      </a:r>
                      <a:r>
                        <a:rPr sz="13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42925">
                        <a:lnSpc>
                          <a:spcPts val="1585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1000125">
                        <a:lnSpc>
                          <a:spcPts val="165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3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12445">
                        <a:lnSpc>
                          <a:spcPts val="165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11809">
                        <a:lnSpc>
                          <a:spcPts val="165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~A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1000125">
                        <a:lnSpc>
                          <a:spcPts val="1650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delete</a:t>
                      </a:r>
                      <a:r>
                        <a:rPr sz="13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42925">
                        <a:lnSpc>
                          <a:spcPts val="165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664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5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Usage: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42925">
                        <a:lnSpc>
                          <a:spcPts val="1664"/>
                        </a:lnSpc>
                      </a:pPr>
                      <a:r>
                        <a:rPr sz="13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70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aObject;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3971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anObject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8314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b: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*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6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01224" y="3983408"/>
            <a:ext cx="1814200" cy="1244813"/>
          </a:xfrm>
          <a:custGeom>
            <a:avLst/>
            <a:gdLst/>
            <a:ahLst/>
            <a:cxnLst/>
            <a:rect l="l" t="t" r="r" b="b"/>
            <a:pathLst>
              <a:path w="1998979" h="1371600">
                <a:moveTo>
                  <a:pt x="1998512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1998512" y="0"/>
                </a:lnTo>
                <a:lnTo>
                  <a:pt x="1998512" y="1371599"/>
                </a:lnTo>
                <a:close/>
              </a:path>
            </a:pathLst>
          </a:custGeom>
          <a:solidFill>
            <a:srgbClr val="CEE7F4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01224" y="3983408"/>
            <a:ext cx="1814200" cy="1244813"/>
          </a:xfrm>
          <a:custGeom>
            <a:avLst/>
            <a:gdLst/>
            <a:ahLst/>
            <a:cxnLst/>
            <a:rect l="l" t="t" r="r" b="b"/>
            <a:pathLst>
              <a:path w="1998979" h="1371600">
                <a:moveTo>
                  <a:pt x="0" y="0"/>
                </a:moveTo>
                <a:lnTo>
                  <a:pt x="1998512" y="0"/>
                </a:lnTo>
                <a:lnTo>
                  <a:pt x="1998512" y="1371599"/>
                </a:lnTo>
                <a:lnTo>
                  <a:pt x="0" y="1371599"/>
                </a:lnTo>
                <a:lnTo>
                  <a:pt x="0" y="0"/>
                </a:lnTo>
                <a:close/>
              </a:path>
              <a:path w="1998979" h="1371600">
                <a:moveTo>
                  <a:pt x="599554" y="548640"/>
                </a:moveTo>
                <a:lnTo>
                  <a:pt x="1598810" y="548640"/>
                </a:lnTo>
                <a:lnTo>
                  <a:pt x="1598810" y="1005840"/>
                </a:lnTo>
                <a:lnTo>
                  <a:pt x="599554" y="1005840"/>
                </a:lnTo>
                <a:lnTo>
                  <a:pt x="599554" y="54864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15000" y="1765861"/>
            <a:ext cx="2516713" cy="432802"/>
            <a:chOff x="6599077" y="1945717"/>
            <a:chExt cx="2773045" cy="476884"/>
          </a:xfrm>
        </p:grpSpPr>
        <p:sp>
          <p:nvSpPr>
            <p:cNvPr id="6" name="object 6"/>
            <p:cNvSpPr/>
            <p:nvPr/>
          </p:nvSpPr>
          <p:spPr>
            <a:xfrm>
              <a:off x="6603840" y="196019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399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457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603840" y="196019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452440" y="195047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399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457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452440" y="195047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344876" y="1904718"/>
            <a:ext cx="835062" cy="174620"/>
            <a:chOff x="7513477" y="2098717"/>
            <a:chExt cx="920115" cy="192405"/>
          </a:xfrm>
        </p:grpSpPr>
        <p:sp>
          <p:nvSpPr>
            <p:cNvPr id="11" name="object 11"/>
            <p:cNvSpPr/>
            <p:nvPr/>
          </p:nvSpPr>
          <p:spPr>
            <a:xfrm>
              <a:off x="7528320" y="218915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182880"/>
                  </a:moveTo>
                  <a:lnTo>
                    <a:pt x="0" y="91440"/>
                  </a:lnTo>
                  <a:lnTo>
                    <a:pt x="137159" y="0"/>
                  </a:lnTo>
                  <a:lnTo>
                    <a:pt x="274319" y="91440"/>
                  </a:lnTo>
                  <a:lnTo>
                    <a:pt x="137159" y="182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0"/>
                  </a:moveTo>
                  <a:lnTo>
                    <a:pt x="274319" y="91440"/>
                  </a:lnTo>
                  <a:lnTo>
                    <a:pt x="137159" y="182880"/>
                  </a:lnTo>
                  <a:lnTo>
                    <a:pt x="0" y="91440"/>
                  </a:lnTo>
                  <a:lnTo>
                    <a:pt x="13715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6036769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Combining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4778" y="2240659"/>
            <a:ext cx="3953379" cy="3485472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892" y="1158830"/>
            <a:ext cx="432342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Composite</a:t>
            </a:r>
            <a:r>
              <a:rPr spc="-45" dirty="0"/>
              <a:t> </a:t>
            </a:r>
            <a:r>
              <a:rPr spc="-5" dirty="0"/>
              <a:t>Design</a:t>
            </a:r>
            <a:r>
              <a:rPr spc="-41" dirty="0"/>
              <a:t> </a:t>
            </a:r>
            <a:r>
              <a:rPr spc="-5" dirty="0"/>
              <a:t>Pattern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0486" y="1742739"/>
            <a:ext cx="3319502" cy="28215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8587" y="4630641"/>
            <a:ext cx="6847627" cy="1024587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4205" rIns="0" bIns="0" rtlCol="0">
            <a:spAutoFit/>
          </a:bodyPr>
          <a:lstStyle/>
          <a:p>
            <a:pPr marL="273755" marR="919816" indent="-205748" defTabSz="829909">
              <a:lnSpc>
                <a:spcPct val="100699"/>
              </a:lnSpc>
              <a:spcBef>
                <a:spcPts val="191"/>
              </a:spcBef>
              <a:buSzPct val="44444"/>
              <a:buFontTx/>
              <a:buChar char="●"/>
              <a:tabLst>
                <a:tab pos="273755" algn="l"/>
                <a:tab pos="27433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Compose objects into tree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structures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to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represent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part-whole </a:t>
            </a:r>
            <a:r>
              <a:rPr sz="1634" b="1" spc="-4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hierarchies.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273755" marR="517541" indent="-205748" defTabSz="829909">
              <a:lnSpc>
                <a:spcPct val="100699"/>
              </a:lnSpc>
              <a:buSzPct val="44444"/>
              <a:buFontTx/>
              <a:buChar char="●"/>
              <a:tabLst>
                <a:tab pos="273755" algn="l"/>
                <a:tab pos="27433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Lets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clients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treat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individual objects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and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composition of objects </a:t>
            </a:r>
            <a:r>
              <a:rPr sz="1634" b="1" spc="-4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18" dirty="0">
                <a:solidFill>
                  <a:srgbClr val="0066CC"/>
                </a:solidFill>
                <a:latin typeface="Arial"/>
                <a:cs typeface="Arial"/>
              </a:rPr>
              <a:t>uniformly.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892" y="1158830"/>
            <a:ext cx="432342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Composite</a:t>
            </a:r>
            <a:r>
              <a:rPr spc="-45" dirty="0"/>
              <a:t> </a:t>
            </a:r>
            <a:r>
              <a:rPr spc="-5" dirty="0"/>
              <a:t>Design</a:t>
            </a:r>
            <a:r>
              <a:rPr spc="-41" dirty="0"/>
              <a:t> </a:t>
            </a:r>
            <a:r>
              <a:rPr spc="-5"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7224" y="2218505"/>
            <a:ext cx="7957585" cy="1649535"/>
          </a:xfrm>
          <a:prstGeom prst="rect">
            <a:avLst/>
          </a:prstGeom>
        </p:spPr>
        <p:txBody>
          <a:bodyPr vert="horz" wrap="square" lIns="0" tIns="134855" rIns="0" bIns="0" rtlCol="0">
            <a:spAutoFit/>
          </a:bodyPr>
          <a:lstStyle/>
          <a:p>
            <a:pPr marL="11527" defTabSz="829909">
              <a:spcBef>
                <a:spcPts val="1062"/>
              </a:spcBef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Examples: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000502" indent="-319285" defTabSz="829909">
              <a:spcBef>
                <a:spcPts val="776"/>
              </a:spcBef>
              <a:buClr>
                <a:srgbClr val="000000"/>
              </a:buClr>
              <a:buFontTx/>
              <a:buChar char="●"/>
              <a:tabLst>
                <a:tab pos="1000502" algn="l"/>
                <a:tab pos="1001078" algn="l"/>
              </a:tabLst>
            </a:pP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Menu</a:t>
            </a:r>
            <a:r>
              <a:rPr sz="1452" spc="-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–</a:t>
            </a:r>
            <a:r>
              <a:rPr sz="1452" spc="-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MenuItem: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Menus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contain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menu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items,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each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which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could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be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menu.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000502" marR="324472" indent="-319285" defTabSz="829909">
              <a:lnSpc>
                <a:spcPts val="1770"/>
              </a:lnSpc>
              <a:spcBef>
                <a:spcPts val="41"/>
              </a:spcBef>
              <a:buClr>
                <a:srgbClr val="000000"/>
              </a:buClr>
              <a:buFontTx/>
              <a:buChar char="●"/>
              <a:tabLst>
                <a:tab pos="1000502" algn="l"/>
                <a:tab pos="1001078" algn="l"/>
              </a:tabLst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Container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–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Element: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Containers that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contain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Elements, each of which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could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be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Container.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000502" marR="4611" indent="-319285" defTabSz="829909">
              <a:lnSpc>
                <a:spcPts val="1770"/>
              </a:lnSpc>
              <a:buClr>
                <a:srgbClr val="000000"/>
              </a:buClr>
              <a:buFontTx/>
              <a:buChar char="●"/>
              <a:tabLst>
                <a:tab pos="1000502" algn="l"/>
                <a:tab pos="1001078" algn="l"/>
              </a:tabLst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GUI Container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–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GUI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component: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GUI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containers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that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contain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GUI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components,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each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which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could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be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container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4635" y="5126932"/>
            <a:ext cx="5394192" cy="2235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7663" rIns="0" bIns="0" rtlCol="0">
            <a:spAutoFit/>
          </a:bodyPr>
          <a:lstStyle/>
          <a:p>
            <a:pPr algn="ctr" defTabSz="829909">
              <a:spcBef>
                <a:spcPts val="218"/>
              </a:spcBef>
            </a:pPr>
            <a:r>
              <a:rPr sz="1271" b="1" spc="-5" dirty="0">
                <a:solidFill>
                  <a:prstClr val="black"/>
                </a:solidFill>
                <a:latin typeface="Arial"/>
                <a:cs typeface="Arial"/>
              </a:rPr>
              <a:t>Source:</a:t>
            </a:r>
            <a:r>
              <a:rPr sz="1271" b="1" spc="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  <a:hlinkClick r:id="rId2"/>
              </a:rPr>
              <a:t>http://www.oodesign.com/composite-pattern.html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675" y="1158830"/>
            <a:ext cx="308955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Private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2035" y="1763947"/>
            <a:ext cx="683494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5048" algn="l"/>
              </a:tabLst>
            </a:pPr>
            <a:r>
              <a:rPr sz="2178" spc="154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another</a:t>
            </a:r>
            <a:r>
              <a:rPr sz="290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possibility</a:t>
            </a:r>
            <a:r>
              <a:rPr sz="290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904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i="1" spc="-5" dirty="0">
                <a:solidFill>
                  <a:srgbClr val="0000FF"/>
                </a:solidFill>
                <a:latin typeface="Arial"/>
                <a:cs typeface="Arial"/>
              </a:rPr>
              <a:t>has-a</a:t>
            </a:r>
            <a:r>
              <a:rPr sz="2904" i="1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4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7623" y="2904565"/>
            <a:ext cx="2074689" cy="1244813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457199" y="0"/>
                </a:moveTo>
                <a:lnTo>
                  <a:pt x="1828799" y="0"/>
                </a:lnTo>
              </a:path>
              <a:path w="2286000" h="1371600">
                <a:moveTo>
                  <a:pt x="0" y="1371599"/>
                </a:moveTo>
                <a:lnTo>
                  <a:pt x="2285999" y="1371599"/>
                </a:lnTo>
              </a:path>
              <a:path w="2286000" h="1371600">
                <a:moveTo>
                  <a:pt x="457199" y="0"/>
                </a:moveTo>
                <a:lnTo>
                  <a:pt x="0" y="1371599"/>
                </a:lnTo>
              </a:path>
              <a:path w="2286000" h="1371600">
                <a:moveTo>
                  <a:pt x="1828799" y="0"/>
                </a:moveTo>
                <a:lnTo>
                  <a:pt x="2285999" y="1371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2186" y="2904565"/>
            <a:ext cx="2116183" cy="1244813"/>
          </a:xfrm>
          <a:custGeom>
            <a:avLst/>
            <a:gdLst/>
            <a:ahLst/>
            <a:cxnLst/>
            <a:rect l="l" t="t" r="r" b="b"/>
            <a:pathLst>
              <a:path w="2331720" h="1371600">
                <a:moveTo>
                  <a:pt x="0" y="0"/>
                </a:moveTo>
                <a:lnTo>
                  <a:pt x="2331720" y="0"/>
                </a:lnTo>
              </a:path>
              <a:path w="2331720" h="1371600">
                <a:moveTo>
                  <a:pt x="411479" y="1371599"/>
                </a:moveTo>
                <a:lnTo>
                  <a:pt x="1828799" y="1371599"/>
                </a:lnTo>
              </a:path>
              <a:path w="2331720" h="1371600">
                <a:moveTo>
                  <a:pt x="0" y="0"/>
                </a:moveTo>
                <a:lnTo>
                  <a:pt x="411480" y="1371599"/>
                </a:lnTo>
              </a:path>
              <a:path w="2331720" h="1371600">
                <a:moveTo>
                  <a:pt x="2285999" y="0"/>
                </a:moveTo>
                <a:lnTo>
                  <a:pt x="1828799" y="1371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7528" y="4247083"/>
            <a:ext cx="126786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1634" spc="-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9156" y="3210696"/>
            <a:ext cx="924966" cy="449486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indent="209783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public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inheritance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3721" y="3169203"/>
            <a:ext cx="924966" cy="449486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indent="174050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private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inheritance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6740" y="2504380"/>
            <a:ext cx="538381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830188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Bas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	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public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4387" y="4247071"/>
            <a:ext cx="56535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public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0921" y="2521986"/>
            <a:ext cx="537863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365093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public	Base</a:t>
            </a:r>
            <a:r>
              <a:rPr sz="1634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6954" y="4264440"/>
            <a:ext cx="259105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1956627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Derive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d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	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private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35121" y="2821903"/>
            <a:ext cx="37460" cy="1402144"/>
            <a:chOff x="1442544" y="3109319"/>
            <a:chExt cx="41275" cy="1544955"/>
          </a:xfrm>
        </p:grpSpPr>
        <p:sp>
          <p:nvSpPr>
            <p:cNvPr id="14" name="object 14"/>
            <p:cNvSpPr/>
            <p:nvPr/>
          </p:nvSpPr>
          <p:spPr>
            <a:xfrm>
              <a:off x="1463039" y="3109319"/>
              <a:ext cx="0" cy="1497330"/>
            </a:xfrm>
            <a:custGeom>
              <a:avLst/>
              <a:gdLst/>
              <a:ahLst/>
              <a:cxnLst/>
              <a:rect l="l" t="t" r="r" b="b"/>
              <a:pathLst>
                <a:path h="1497329">
                  <a:moveTo>
                    <a:pt x="0" y="0"/>
                  </a:moveTo>
                  <a:lnTo>
                    <a:pt x="0" y="14969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47307" y="46062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447307" y="46062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142176" y="2738590"/>
            <a:ext cx="37460" cy="1402144"/>
            <a:chOff x="8391984" y="3017520"/>
            <a:chExt cx="41275" cy="1544955"/>
          </a:xfrm>
        </p:grpSpPr>
        <p:sp>
          <p:nvSpPr>
            <p:cNvPr id="18" name="object 18"/>
            <p:cNvSpPr/>
            <p:nvPr/>
          </p:nvSpPr>
          <p:spPr>
            <a:xfrm>
              <a:off x="8412480" y="3017520"/>
              <a:ext cx="0" cy="1497330"/>
            </a:xfrm>
            <a:custGeom>
              <a:avLst/>
              <a:gdLst/>
              <a:ahLst/>
              <a:cxnLst/>
              <a:rect l="l" t="t" r="r" b="b"/>
              <a:pathLst>
                <a:path h="1497329">
                  <a:moveTo>
                    <a:pt x="0" y="0"/>
                  </a:moveTo>
                  <a:lnTo>
                    <a:pt x="0" y="14969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396747" y="451449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396747" y="451449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02684" y="4896266"/>
            <a:ext cx="2738590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452416" marR="164253" indent="-282400" defTabSz="829909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inherits</a:t>
            </a:r>
            <a:r>
              <a:rPr sz="1634" b="1" spc="-23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base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behavior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22186" y="4846930"/>
            <a:ext cx="2738590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452416" marR="267992" indent="-178661" defTabSz="829909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hides</a:t>
            </a:r>
            <a:r>
              <a:rPr sz="1634" b="1" spc="-27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base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behavior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554633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9820" y="1779658"/>
            <a:ext cx="2904565" cy="352093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 marR="1201640" defTabSz="829909">
              <a:lnSpc>
                <a:spcPct val="101000"/>
              </a:lnSpc>
              <a:spcBef>
                <a:spcPts val="208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#ifndef</a:t>
            </a:r>
            <a:r>
              <a:rPr sz="1180" b="1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EMPLOYEE_H </a:t>
            </a:r>
            <a:r>
              <a:rPr sz="1180" b="1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#define</a:t>
            </a:r>
            <a:r>
              <a:rPr sz="1180" b="1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EMPLOYEE_H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02182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#include &lt;string&gt;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using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namespace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std;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473089" defTabSz="829909">
              <a:lnSpc>
                <a:spcPct val="101000"/>
              </a:lnSpc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b="1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80" b="1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Employee();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protected: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mId;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842012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180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mFirstName;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string mLastName;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mSalary;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180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bHired;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#endif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1327800"/>
            <a:ext cx="2875173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  <a:tabLst>
                <a:tab pos="1322092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Interface:	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Employee.h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287" y="1784559"/>
            <a:ext cx="4315353" cy="297432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228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180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"Employee.h"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2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7618" marR="2252858" indent="-179814" defTabSz="829909">
              <a:lnSpc>
                <a:spcPct val="101000"/>
              </a:lnSpc>
            </a:pPr>
            <a:r>
              <a:rPr sz="1180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Employee::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Employee()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180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mId(-1),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7618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mFirstName(""),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7618" marR="279287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mLastName(""),  mSalary(0),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bHired(false){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826451" indent="-35962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180" spc="-1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Employee::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getFirstName()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const{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mFirstName;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8287" y="1345117"/>
            <a:ext cx="4315353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228" defTabSz="829909">
              <a:spcBef>
                <a:spcPts val="204"/>
              </a:spcBef>
              <a:tabLst>
                <a:tab pos="185231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Implementation:	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Employee.cpp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675" y="1158830"/>
            <a:ext cx="308955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Private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51474" y="1781533"/>
            <a:ext cx="7477525" cy="3899263"/>
            <a:chOff x="909637" y="1962986"/>
            <a:chExt cx="8239125" cy="4296410"/>
          </a:xfrm>
        </p:grpSpPr>
        <p:sp>
          <p:nvSpPr>
            <p:cNvPr id="4" name="object 4"/>
            <p:cNvSpPr/>
            <p:nvPr/>
          </p:nvSpPr>
          <p:spPr>
            <a:xfrm>
              <a:off x="914400" y="1967749"/>
              <a:ext cx="8229600" cy="4286885"/>
            </a:xfrm>
            <a:custGeom>
              <a:avLst/>
              <a:gdLst/>
              <a:ahLst/>
              <a:cxnLst/>
              <a:rect l="l" t="t" r="r" b="b"/>
              <a:pathLst>
                <a:path w="8229600" h="4286885">
                  <a:moveTo>
                    <a:pt x="8229599" y="4286699"/>
                  </a:moveTo>
                  <a:lnTo>
                    <a:pt x="0" y="4286699"/>
                  </a:lnTo>
                  <a:lnTo>
                    <a:pt x="0" y="0"/>
                  </a:lnTo>
                  <a:lnTo>
                    <a:pt x="8229599" y="0"/>
                  </a:lnTo>
                  <a:lnTo>
                    <a:pt x="8229599" y="4286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1967749"/>
              <a:ext cx="8229600" cy="4286885"/>
            </a:xfrm>
            <a:custGeom>
              <a:avLst/>
              <a:gdLst/>
              <a:ahLst/>
              <a:cxnLst/>
              <a:rect l="l" t="t" r="r" b="b"/>
              <a:pathLst>
                <a:path w="8229600" h="4286885">
                  <a:moveTo>
                    <a:pt x="0" y="0"/>
                  </a:moveTo>
                  <a:lnTo>
                    <a:pt x="8229599" y="0"/>
                  </a:lnTo>
                  <a:lnTo>
                    <a:pt x="8229599" y="4286699"/>
                  </a:lnTo>
                  <a:lnTo>
                    <a:pt x="0" y="428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2071" y="1801993"/>
            <a:ext cx="4587368" cy="27340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template</a:t>
            </a:r>
            <a:r>
              <a:rPr sz="136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&lt;typename</a:t>
            </a:r>
            <a:r>
              <a:rPr sz="136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T&gt;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937681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MyStack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361" b="1" spc="-5" dirty="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vector&lt;T&gt;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361" spc="-80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36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push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(T</a:t>
            </a:r>
            <a:r>
              <a:rPr sz="136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elem)</a:t>
            </a:r>
            <a:r>
              <a:rPr sz="136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1436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this-&gt;push_back(elem);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36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isEmpty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36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1436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36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this-&gt;empty();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36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pop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36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1436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361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(!this-&gt;empty())this-&gt;pop_back();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36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top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36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2072" y="4499089"/>
            <a:ext cx="6661481" cy="84930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41436" marR="4611" defTabSz="829909">
              <a:spcBef>
                <a:spcPts val="91"/>
              </a:spcBef>
            </a:pP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if (this-&gt;empty()) throw out_of_range("Stack is empty"); </a:t>
            </a:r>
            <a:r>
              <a:rPr sz="1361" spc="-80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r>
              <a:rPr sz="136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36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this-&gt;back();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62678" y="1489454"/>
            <a:ext cx="2830222" cy="1502421"/>
            <a:chOff x="6761797" y="1641157"/>
            <a:chExt cx="3118485" cy="1655445"/>
          </a:xfrm>
        </p:grpSpPr>
        <p:sp>
          <p:nvSpPr>
            <p:cNvPr id="9" name="object 9"/>
            <p:cNvSpPr/>
            <p:nvPr/>
          </p:nvSpPr>
          <p:spPr>
            <a:xfrm>
              <a:off x="6766559" y="1645920"/>
              <a:ext cx="3108960" cy="1645920"/>
            </a:xfrm>
            <a:custGeom>
              <a:avLst/>
              <a:gdLst/>
              <a:ahLst/>
              <a:cxnLst/>
              <a:rect l="l" t="t" r="r" b="b"/>
              <a:pathLst>
                <a:path w="3108959" h="1645920">
                  <a:moveTo>
                    <a:pt x="2834311" y="1645559"/>
                  </a:moveTo>
                  <a:lnTo>
                    <a:pt x="274288" y="1645559"/>
                  </a:lnTo>
                  <a:lnTo>
                    <a:pt x="228761" y="1640657"/>
                  </a:lnTo>
                  <a:lnTo>
                    <a:pt x="184363" y="1626707"/>
                  </a:lnTo>
                  <a:lnTo>
                    <a:pt x="142223" y="1604844"/>
                  </a:lnTo>
                  <a:lnTo>
                    <a:pt x="103469" y="1576201"/>
                  </a:lnTo>
                  <a:lnTo>
                    <a:pt x="69230" y="1541913"/>
                  </a:lnTo>
                  <a:lnTo>
                    <a:pt x="40635" y="1503115"/>
                  </a:lnTo>
                  <a:lnTo>
                    <a:pt x="18812" y="1460941"/>
                  </a:lnTo>
                  <a:lnTo>
                    <a:pt x="4891" y="1416524"/>
                  </a:lnTo>
                  <a:lnTo>
                    <a:pt x="0" y="1371000"/>
                  </a:lnTo>
                  <a:lnTo>
                    <a:pt x="0" y="274199"/>
                  </a:lnTo>
                  <a:lnTo>
                    <a:pt x="4891" y="228688"/>
                  </a:lnTo>
                  <a:lnTo>
                    <a:pt x="18812" y="184304"/>
                  </a:lnTo>
                  <a:lnTo>
                    <a:pt x="40635" y="142177"/>
                  </a:lnTo>
                  <a:lnTo>
                    <a:pt x="69230" y="103436"/>
                  </a:lnTo>
                  <a:lnTo>
                    <a:pt x="103469" y="69208"/>
                  </a:lnTo>
                  <a:lnTo>
                    <a:pt x="142223" y="40622"/>
                  </a:lnTo>
                  <a:lnTo>
                    <a:pt x="184363" y="18806"/>
                  </a:lnTo>
                  <a:lnTo>
                    <a:pt x="228761" y="4889"/>
                  </a:lnTo>
                  <a:lnTo>
                    <a:pt x="274288" y="0"/>
                  </a:lnTo>
                  <a:lnTo>
                    <a:pt x="2834311" y="0"/>
                  </a:lnTo>
                  <a:lnTo>
                    <a:pt x="2879838" y="4889"/>
                  </a:lnTo>
                  <a:lnTo>
                    <a:pt x="2924236" y="18806"/>
                  </a:lnTo>
                  <a:lnTo>
                    <a:pt x="2966376" y="40622"/>
                  </a:lnTo>
                  <a:lnTo>
                    <a:pt x="3005130" y="69208"/>
                  </a:lnTo>
                  <a:lnTo>
                    <a:pt x="3039369" y="103436"/>
                  </a:lnTo>
                  <a:lnTo>
                    <a:pt x="3067964" y="142177"/>
                  </a:lnTo>
                  <a:lnTo>
                    <a:pt x="3089787" y="184304"/>
                  </a:lnTo>
                  <a:lnTo>
                    <a:pt x="3103708" y="228688"/>
                  </a:lnTo>
                  <a:lnTo>
                    <a:pt x="3108599" y="274199"/>
                  </a:lnTo>
                  <a:lnTo>
                    <a:pt x="3108599" y="1371000"/>
                  </a:lnTo>
                  <a:lnTo>
                    <a:pt x="3103708" y="1416524"/>
                  </a:lnTo>
                  <a:lnTo>
                    <a:pt x="3089787" y="1460941"/>
                  </a:lnTo>
                  <a:lnTo>
                    <a:pt x="3067964" y="1503115"/>
                  </a:lnTo>
                  <a:lnTo>
                    <a:pt x="3039369" y="1541913"/>
                  </a:lnTo>
                  <a:lnTo>
                    <a:pt x="3005130" y="1576201"/>
                  </a:lnTo>
                  <a:lnTo>
                    <a:pt x="2966376" y="1604844"/>
                  </a:lnTo>
                  <a:lnTo>
                    <a:pt x="2924236" y="1626707"/>
                  </a:lnTo>
                  <a:lnTo>
                    <a:pt x="2879838" y="1640657"/>
                  </a:lnTo>
                  <a:lnTo>
                    <a:pt x="2834311" y="164555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66559" y="1645920"/>
              <a:ext cx="3108960" cy="1645920"/>
            </a:xfrm>
            <a:custGeom>
              <a:avLst/>
              <a:gdLst/>
              <a:ahLst/>
              <a:cxnLst/>
              <a:rect l="l" t="t" r="r" b="b"/>
              <a:pathLst>
                <a:path w="3108959" h="1645920">
                  <a:moveTo>
                    <a:pt x="274288" y="0"/>
                  </a:moveTo>
                  <a:lnTo>
                    <a:pt x="228761" y="4889"/>
                  </a:lnTo>
                  <a:lnTo>
                    <a:pt x="184363" y="18806"/>
                  </a:lnTo>
                  <a:lnTo>
                    <a:pt x="142223" y="40622"/>
                  </a:lnTo>
                  <a:lnTo>
                    <a:pt x="103469" y="69208"/>
                  </a:lnTo>
                  <a:lnTo>
                    <a:pt x="69230" y="103436"/>
                  </a:lnTo>
                  <a:lnTo>
                    <a:pt x="40635" y="142177"/>
                  </a:lnTo>
                  <a:lnTo>
                    <a:pt x="18812" y="184304"/>
                  </a:lnTo>
                  <a:lnTo>
                    <a:pt x="4891" y="228688"/>
                  </a:lnTo>
                  <a:lnTo>
                    <a:pt x="0" y="274199"/>
                  </a:lnTo>
                  <a:lnTo>
                    <a:pt x="0" y="1371000"/>
                  </a:lnTo>
                  <a:lnTo>
                    <a:pt x="4891" y="1416524"/>
                  </a:lnTo>
                  <a:lnTo>
                    <a:pt x="18812" y="1460941"/>
                  </a:lnTo>
                  <a:lnTo>
                    <a:pt x="40635" y="1503115"/>
                  </a:lnTo>
                  <a:lnTo>
                    <a:pt x="69230" y="1541913"/>
                  </a:lnTo>
                  <a:lnTo>
                    <a:pt x="103469" y="1576201"/>
                  </a:lnTo>
                  <a:lnTo>
                    <a:pt x="142223" y="1604844"/>
                  </a:lnTo>
                  <a:lnTo>
                    <a:pt x="184363" y="1626707"/>
                  </a:lnTo>
                  <a:lnTo>
                    <a:pt x="228761" y="1640657"/>
                  </a:lnTo>
                  <a:lnTo>
                    <a:pt x="274288" y="1645559"/>
                  </a:lnTo>
                  <a:lnTo>
                    <a:pt x="2834311" y="1645559"/>
                  </a:lnTo>
                  <a:lnTo>
                    <a:pt x="2879838" y="1640657"/>
                  </a:lnTo>
                  <a:lnTo>
                    <a:pt x="2924236" y="1626707"/>
                  </a:lnTo>
                  <a:lnTo>
                    <a:pt x="2966376" y="1604844"/>
                  </a:lnTo>
                  <a:lnTo>
                    <a:pt x="3005130" y="1576201"/>
                  </a:lnTo>
                  <a:lnTo>
                    <a:pt x="3039369" y="1541913"/>
                  </a:lnTo>
                  <a:lnTo>
                    <a:pt x="3067964" y="1503115"/>
                  </a:lnTo>
                  <a:lnTo>
                    <a:pt x="3089787" y="1460941"/>
                  </a:lnTo>
                  <a:lnTo>
                    <a:pt x="3103708" y="1416524"/>
                  </a:lnTo>
                  <a:lnTo>
                    <a:pt x="3108599" y="1371000"/>
                  </a:lnTo>
                  <a:lnTo>
                    <a:pt x="3108599" y="274199"/>
                  </a:lnTo>
                  <a:lnTo>
                    <a:pt x="3103708" y="228688"/>
                  </a:lnTo>
                  <a:lnTo>
                    <a:pt x="3089787" y="184304"/>
                  </a:lnTo>
                  <a:lnTo>
                    <a:pt x="3067964" y="142177"/>
                  </a:lnTo>
                  <a:lnTo>
                    <a:pt x="3039369" y="103436"/>
                  </a:lnTo>
                  <a:lnTo>
                    <a:pt x="3005130" y="69208"/>
                  </a:lnTo>
                  <a:lnTo>
                    <a:pt x="2966376" y="40622"/>
                  </a:lnTo>
                  <a:lnTo>
                    <a:pt x="2924236" y="18806"/>
                  </a:lnTo>
                  <a:lnTo>
                    <a:pt x="2879838" y="4889"/>
                  </a:lnTo>
                  <a:lnTo>
                    <a:pt x="2834311" y="0"/>
                  </a:lnTo>
                  <a:lnTo>
                    <a:pt x="274288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38570" y="1970147"/>
            <a:ext cx="2474643" cy="51459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Why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1634" b="1" spc="-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inheritance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27664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this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case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dangerous???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2035" y="1158829"/>
            <a:ext cx="7112149" cy="26913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22462" algn="ctr" defTabSz="829909">
              <a:spcBef>
                <a:spcPts val="91"/>
              </a:spcBef>
            </a:pP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Non-public</a:t>
            </a:r>
            <a:r>
              <a:rPr sz="290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9"/>
              </a:spcBef>
            </a:pPr>
            <a:endParaRPr sz="4130">
              <a:solidFill>
                <a:prstClr val="black"/>
              </a:solidFill>
              <a:latin typeface="Arial MT"/>
              <a:cs typeface="Arial MT"/>
            </a:endParaRPr>
          </a:p>
          <a:p>
            <a:pPr marL="325048" indent="-314098" defTabSz="829909">
              <a:buSzPct val="75000"/>
              <a:buFont typeface="Lucida Sans Unicode"/>
              <a:buChar char="–"/>
              <a:tabLst>
                <a:tab pos="325048" algn="l"/>
                <a:tab pos="325624" algn="l"/>
              </a:tabLst>
            </a:pP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290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90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prstClr val="black"/>
                </a:solidFill>
                <a:latin typeface="Arial MT"/>
                <a:cs typeface="Arial MT"/>
              </a:rPr>
              <a:t>very</a:t>
            </a:r>
            <a:r>
              <a:rPr sz="290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prstClr val="black"/>
                </a:solidFill>
                <a:latin typeface="Arial MT"/>
                <a:cs typeface="Arial MT"/>
              </a:rPr>
              <a:t>rare;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325048" indent="-314098" defTabSz="829909">
              <a:spcBef>
                <a:spcPts val="1017"/>
              </a:spcBef>
              <a:buSzPct val="75000"/>
              <a:buFont typeface="Lucida Sans Unicode"/>
              <a:buChar char="–"/>
              <a:tabLst>
                <a:tab pos="325048" algn="l"/>
                <a:tab pos="325624" algn="l"/>
              </a:tabLst>
            </a:pP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use</a:t>
            </a:r>
            <a:r>
              <a:rPr sz="290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290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prstClr val="black"/>
                </a:solidFill>
                <a:latin typeface="Arial MT"/>
                <a:cs typeface="Arial MT"/>
              </a:rPr>
              <a:t>cautiously;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325048" indent="-314098" defTabSz="829909">
              <a:spcBef>
                <a:spcPts val="1007"/>
              </a:spcBef>
              <a:buSzPct val="75000"/>
              <a:buFont typeface="Lucida Sans Unicode"/>
              <a:buChar char="–"/>
              <a:tabLst>
                <a:tab pos="325048" algn="l"/>
                <a:tab pos="325624" algn="l"/>
              </a:tabLst>
            </a:pP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most</a:t>
            </a:r>
            <a:r>
              <a:rPr sz="290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programmers</a:t>
            </a:r>
            <a:r>
              <a:rPr sz="290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90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not</a:t>
            </a:r>
            <a:r>
              <a:rPr sz="290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familiar</a:t>
            </a:r>
            <a:r>
              <a:rPr sz="290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290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it;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825842"/>
          </a:xfrm>
          <a:custGeom>
            <a:avLst/>
            <a:gdLst/>
            <a:ahLst/>
            <a:cxnLst/>
            <a:rect l="l" t="t" r="r" b="b"/>
            <a:pathLst>
              <a:path w="9097645" h="6419215">
                <a:moveTo>
                  <a:pt x="0" y="0"/>
                </a:moveTo>
                <a:lnTo>
                  <a:pt x="9097199" y="0"/>
                </a:lnTo>
                <a:lnTo>
                  <a:pt x="9097199" y="6419099"/>
                </a:lnTo>
                <a:lnTo>
                  <a:pt x="0" y="6419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2766" y="1158824"/>
            <a:ext cx="309416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What</a:t>
            </a:r>
            <a:r>
              <a:rPr spc="-32" dirty="0"/>
              <a:t> </a:t>
            </a:r>
            <a:r>
              <a:rPr spc="-5" dirty="0"/>
              <a:t>does</a:t>
            </a:r>
            <a:r>
              <a:rPr spc="-32" dirty="0"/>
              <a:t> </a:t>
            </a:r>
            <a:r>
              <a:rPr spc="-5" dirty="0"/>
              <a:t>it</a:t>
            </a:r>
            <a:r>
              <a:rPr spc="-27" dirty="0"/>
              <a:t> </a:t>
            </a:r>
            <a:r>
              <a:rPr spc="-5" dirty="0"/>
              <a:t>print?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3731" y="1825721"/>
            <a:ext cx="6390619" cy="411190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228" marR="4988102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marR="1486921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cout&lt;&lt;"Super"&lt;&lt;endl;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marR="356630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spcBef>
                <a:spcPts val="2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marR="2150849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2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cout&lt;&lt;"Sub"&lt;&lt;endl;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/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marR="2432672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Super&amp; ref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sub;ref.someMethod(1);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ref.someMethod(1);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559590"/>
          </a:xfrm>
          <a:custGeom>
            <a:avLst/>
            <a:gdLst/>
            <a:ahLst/>
            <a:cxnLst/>
            <a:rect l="l" t="t" r="r" b="b"/>
            <a:pathLst>
              <a:path w="9097645" h="6125845">
                <a:moveTo>
                  <a:pt x="0" y="0"/>
                </a:moveTo>
                <a:lnTo>
                  <a:pt x="9097199" y="0"/>
                </a:lnTo>
                <a:lnTo>
                  <a:pt x="9097199" y="6125399"/>
                </a:lnTo>
                <a:lnTo>
                  <a:pt x="0" y="6125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2766" y="1158824"/>
            <a:ext cx="309416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What</a:t>
            </a:r>
            <a:r>
              <a:rPr spc="-32" dirty="0"/>
              <a:t> </a:t>
            </a:r>
            <a:r>
              <a:rPr spc="-5" dirty="0"/>
              <a:t>does</a:t>
            </a:r>
            <a:r>
              <a:rPr spc="-32" dirty="0"/>
              <a:t> </a:t>
            </a:r>
            <a:r>
              <a:rPr spc="-5" dirty="0"/>
              <a:t>it</a:t>
            </a:r>
            <a:r>
              <a:rPr spc="-27" dirty="0"/>
              <a:t> </a:t>
            </a:r>
            <a:r>
              <a:rPr spc="-5" dirty="0"/>
              <a:t>print?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49408" y="1821399"/>
            <a:ext cx="6399263" cy="4106155"/>
            <a:chOff x="1458287" y="2006911"/>
            <a:chExt cx="7051040" cy="4524375"/>
          </a:xfrm>
        </p:grpSpPr>
        <p:sp>
          <p:nvSpPr>
            <p:cNvPr id="5" name="object 5"/>
            <p:cNvSpPr/>
            <p:nvPr/>
          </p:nvSpPr>
          <p:spPr>
            <a:xfrm>
              <a:off x="1463050" y="2011674"/>
              <a:ext cx="7041515" cy="4514850"/>
            </a:xfrm>
            <a:custGeom>
              <a:avLst/>
              <a:gdLst/>
              <a:ahLst/>
              <a:cxnLst/>
              <a:rect l="l" t="t" r="r" b="b"/>
              <a:pathLst>
                <a:path w="7041515" h="4514850">
                  <a:moveTo>
                    <a:pt x="7040999" y="4514699"/>
                  </a:moveTo>
                  <a:lnTo>
                    <a:pt x="0" y="4514699"/>
                  </a:lnTo>
                  <a:lnTo>
                    <a:pt x="0" y="0"/>
                  </a:lnTo>
                  <a:lnTo>
                    <a:pt x="7040999" y="0"/>
                  </a:lnTo>
                  <a:lnTo>
                    <a:pt x="7040999" y="4514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63050" y="2011674"/>
              <a:ext cx="7041515" cy="4514850"/>
            </a:xfrm>
            <a:custGeom>
              <a:avLst/>
              <a:gdLst/>
              <a:ahLst/>
              <a:cxnLst/>
              <a:rect l="l" t="t" r="r" b="b"/>
              <a:pathLst>
                <a:path w="7041515" h="4514850">
                  <a:moveTo>
                    <a:pt x="0" y="0"/>
                  </a:moveTo>
                  <a:lnTo>
                    <a:pt x="7040999" y="0"/>
                  </a:lnTo>
                  <a:lnTo>
                    <a:pt x="7040999" y="4514699"/>
                  </a:lnTo>
                  <a:lnTo>
                    <a:pt x="0" y="4514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20005" y="1841397"/>
            <a:ext cx="4823076" cy="1143394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3486772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339382" marR="4611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</a:t>
            </a:r>
            <a:r>
              <a:rPr sz="1452" spc="-16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cout&lt;&lt;"Super"&lt;&lt;endl;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2606" y="2965187"/>
            <a:ext cx="13427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0005" y="3189945"/>
            <a:ext cx="276221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0005" y="3639460"/>
            <a:ext cx="4178193" cy="13613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339382" marR="4611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2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cout&lt;&lt;"Sub"&lt;&lt;endl;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54145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0005" y="5212767"/>
            <a:ext cx="3895805" cy="69099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4611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Super&amp; ref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sub;ref.someMethod(1);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ref.someMethod(1);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28654" y="2986824"/>
            <a:ext cx="2747234" cy="503112"/>
            <a:chOff x="6944677" y="3291037"/>
            <a:chExt cx="3027045" cy="554355"/>
          </a:xfrm>
        </p:grpSpPr>
        <p:sp>
          <p:nvSpPr>
            <p:cNvPr id="13" name="object 13"/>
            <p:cNvSpPr/>
            <p:nvPr/>
          </p:nvSpPr>
          <p:spPr>
            <a:xfrm>
              <a:off x="6949440" y="3295799"/>
              <a:ext cx="3017520" cy="544830"/>
            </a:xfrm>
            <a:custGeom>
              <a:avLst/>
              <a:gdLst/>
              <a:ahLst/>
              <a:cxnLst/>
              <a:rect l="l" t="t" r="r" b="b"/>
              <a:pathLst>
                <a:path w="3017520" h="544829">
                  <a:moveTo>
                    <a:pt x="3017519" y="544679"/>
                  </a:moveTo>
                  <a:lnTo>
                    <a:pt x="0" y="544679"/>
                  </a:lnTo>
                  <a:lnTo>
                    <a:pt x="0" y="0"/>
                  </a:lnTo>
                  <a:lnTo>
                    <a:pt x="3017519" y="0"/>
                  </a:lnTo>
                  <a:lnTo>
                    <a:pt x="3017519" y="5446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949440" y="3295799"/>
              <a:ext cx="3017520" cy="544830"/>
            </a:xfrm>
            <a:custGeom>
              <a:avLst/>
              <a:gdLst/>
              <a:ahLst/>
              <a:cxnLst/>
              <a:rect l="l" t="t" r="r" b="b"/>
              <a:pathLst>
                <a:path w="3017520" h="544829">
                  <a:moveTo>
                    <a:pt x="0" y="0"/>
                  </a:moveTo>
                  <a:lnTo>
                    <a:pt x="3017519" y="0"/>
                  </a:lnTo>
                  <a:lnTo>
                    <a:pt x="3017519" y="544679"/>
                  </a:lnTo>
                  <a:lnTo>
                    <a:pt x="0" y="5446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99251" y="3006822"/>
            <a:ext cx="2533426" cy="449486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defTabSz="829909">
              <a:lnSpc>
                <a:spcPct val="101600"/>
              </a:lnSpc>
              <a:spcBef>
                <a:spcPts val="64"/>
              </a:spcBef>
            </a:pP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creates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new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method,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instead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overriding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22468" y="3232192"/>
            <a:ext cx="1415399" cy="892116"/>
            <a:chOff x="5395269" y="3561397"/>
            <a:chExt cx="1559560" cy="982980"/>
          </a:xfrm>
        </p:grpSpPr>
        <p:sp>
          <p:nvSpPr>
            <p:cNvPr id="17" name="object 17"/>
            <p:cNvSpPr/>
            <p:nvPr/>
          </p:nvSpPr>
          <p:spPr>
            <a:xfrm>
              <a:off x="5436638" y="3566159"/>
              <a:ext cx="1513205" cy="950594"/>
            </a:xfrm>
            <a:custGeom>
              <a:avLst/>
              <a:gdLst/>
              <a:ahLst/>
              <a:cxnLst/>
              <a:rect l="l" t="t" r="r" b="b"/>
              <a:pathLst>
                <a:path w="1513204" h="950595">
                  <a:moveTo>
                    <a:pt x="1512801" y="0"/>
                  </a:moveTo>
                  <a:lnTo>
                    <a:pt x="0" y="95000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400032" y="4502843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29">
                  <a:moveTo>
                    <a:pt x="0" y="36310"/>
                  </a:moveTo>
                  <a:lnTo>
                    <a:pt x="28238" y="0"/>
                  </a:lnTo>
                  <a:lnTo>
                    <a:pt x="44972" y="26646"/>
                  </a:lnTo>
                  <a:lnTo>
                    <a:pt x="0" y="36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400032" y="4502843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29">
                  <a:moveTo>
                    <a:pt x="28238" y="0"/>
                  </a:moveTo>
                  <a:lnTo>
                    <a:pt x="0" y="36310"/>
                  </a:lnTo>
                  <a:lnTo>
                    <a:pt x="44972" y="26646"/>
                  </a:lnTo>
                  <a:lnTo>
                    <a:pt x="28238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549793"/>
          </a:xfrm>
          <a:custGeom>
            <a:avLst/>
            <a:gdLst/>
            <a:ahLst/>
            <a:cxnLst/>
            <a:rect l="l" t="t" r="r" b="b"/>
            <a:pathLst>
              <a:path w="9097645" h="6115050">
                <a:moveTo>
                  <a:pt x="0" y="0"/>
                </a:moveTo>
                <a:lnTo>
                  <a:pt x="9097199" y="0"/>
                </a:lnTo>
                <a:lnTo>
                  <a:pt x="9097199" y="6114599"/>
                </a:lnTo>
                <a:lnTo>
                  <a:pt x="0" y="6114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7035" y="1158824"/>
            <a:ext cx="518902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>
                <a:latin typeface="Courier New"/>
                <a:cs typeface="Courier New"/>
              </a:rPr>
              <a:t>overrid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dirty="0"/>
              <a:t>keyword</a:t>
            </a:r>
            <a:r>
              <a:rPr spc="-5" dirty="0"/>
              <a:t> </a:t>
            </a:r>
            <a:r>
              <a:rPr spc="-5" dirty="0">
                <a:solidFill>
                  <a:srgbClr val="0000FF"/>
                </a:solidFill>
              </a:rPr>
              <a:t>C++</a:t>
            </a:r>
            <a:r>
              <a:rPr spc="-218" dirty="0">
                <a:solidFill>
                  <a:srgbClr val="0000FF"/>
                </a:solidFill>
              </a:rPr>
              <a:t>1</a:t>
            </a:r>
            <a:r>
              <a:rPr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3731" y="1825721"/>
            <a:ext cx="6390619" cy="411190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228" marR="4988102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marR="1505364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</a:t>
            </a:r>
            <a:r>
              <a:rPr sz="1452" spc="-16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cout&lt;&lt;"Super"&lt;&lt;endl;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marR="356630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spcBef>
                <a:spcPts val="2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marR="509472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override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cout&lt;&lt;"Sub"&lt;&lt;endl;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/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marR="2432672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Super&amp; ref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sub;ref.someMethod(1);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ref.someMethod(1);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913" y="708729"/>
            <a:ext cx="6093247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Object-Oriented</a:t>
            </a:r>
            <a:r>
              <a:rPr spc="-45" dirty="0"/>
              <a:t> </a:t>
            </a:r>
            <a:r>
              <a:rPr spc="-9" dirty="0"/>
              <a:t>Programming</a:t>
            </a:r>
            <a:r>
              <a:rPr spc="-41" dirty="0"/>
              <a:t> </a:t>
            </a:r>
            <a:r>
              <a:rPr dirty="0"/>
              <a:t>(OOP)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3492393" cy="264268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Content</a:t>
            </a:r>
            <a:endParaRPr sz="2541">
              <a:latin typeface="Arial MT"/>
              <a:cs typeface="Arial MT"/>
            </a:endParaRPr>
          </a:p>
          <a:p>
            <a:pPr marL="320437" indent="-309487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Classes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and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Objects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Advanced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Class</a:t>
            </a:r>
            <a:r>
              <a:rPr sz="2178" spc="-41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Features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Operator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overloading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Object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Relationships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6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Abstraction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849" y="708729"/>
            <a:ext cx="4423698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32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6732942" cy="359512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Content</a:t>
            </a:r>
            <a:endParaRPr sz="2541">
              <a:latin typeface="Arial MT"/>
              <a:cs typeface="Arial MT"/>
            </a:endParaRPr>
          </a:p>
          <a:p>
            <a:pPr marL="320437" indent="-309487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latin typeface="Arial MT"/>
                <a:cs typeface="Arial MT"/>
              </a:rPr>
              <a:t>Members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of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class.</a:t>
            </a:r>
            <a:r>
              <a:rPr sz="2178" spc="-1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Access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levels.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Encapsulation.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Class: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interface</a:t>
            </a:r>
            <a:r>
              <a:rPr sz="2178" b="1" spc="-27" dirty="0">
                <a:latin typeface="Arial"/>
                <a:cs typeface="Arial"/>
              </a:rPr>
              <a:t> </a:t>
            </a:r>
            <a:r>
              <a:rPr sz="2178" b="1" dirty="0">
                <a:latin typeface="Arial"/>
                <a:cs typeface="Arial"/>
              </a:rPr>
              <a:t>+</a:t>
            </a:r>
            <a:r>
              <a:rPr sz="2178" b="1" spc="-27" dirty="0"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implementation</a:t>
            </a:r>
            <a:endParaRPr sz="2178">
              <a:latin typeface="Arial"/>
              <a:cs typeface="Arial"/>
            </a:endParaRPr>
          </a:p>
          <a:p>
            <a:pPr marL="320437" indent="-309487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Constructors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and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destructors</a:t>
            </a:r>
            <a:endParaRPr sz="2178">
              <a:latin typeface="Arial"/>
              <a:cs typeface="Arial"/>
            </a:endParaRPr>
          </a:p>
          <a:p>
            <a:pPr marL="11527">
              <a:spcBef>
                <a:spcPts val="1062"/>
              </a:spcBef>
              <a:tabLst>
                <a:tab pos="319861" algn="l"/>
              </a:tabLst>
            </a:pPr>
            <a:r>
              <a:rPr sz="1634" b="1" spc="113" dirty="0">
                <a:latin typeface="Yu Gothic UI"/>
                <a:cs typeface="Yu Gothic UI"/>
              </a:rPr>
              <a:t>–	</a:t>
            </a:r>
            <a:r>
              <a:rPr sz="2178" b="1" spc="-5" dirty="0">
                <a:latin typeface="Courier New"/>
                <a:cs typeface="Courier New"/>
              </a:rPr>
              <a:t>cons</a:t>
            </a:r>
            <a:r>
              <a:rPr sz="2178" b="1" dirty="0">
                <a:latin typeface="Courier New"/>
                <a:cs typeface="Courier New"/>
              </a:rPr>
              <a:t>t</a:t>
            </a:r>
            <a:r>
              <a:rPr sz="2178" b="1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member</a:t>
            </a:r>
            <a:r>
              <a:rPr sz="2178" spc="-5" dirty="0">
                <a:latin typeface="Arial MT"/>
                <a:cs typeface="Arial MT"/>
              </a:rPr>
              <a:t> functions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6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Constructor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initializer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Copy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constructor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5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Object's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lifecycle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334" y="720965"/>
            <a:ext cx="5965306" cy="1783983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 marR="4611" indent="2119727">
              <a:lnSpc>
                <a:spcPct val="1367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36" dirty="0"/>
              <a:t>Types</a:t>
            </a:r>
            <a:r>
              <a:rPr spc="-27" dirty="0"/>
              <a:t> </a:t>
            </a:r>
            <a:r>
              <a:rPr spc="-5" dirty="0"/>
              <a:t>of</a:t>
            </a:r>
            <a:r>
              <a:rPr spc="-23" dirty="0"/>
              <a:t> </a:t>
            </a:r>
            <a:r>
              <a:rPr spc="-5" dirty="0"/>
              <a:t>Classes </a:t>
            </a:r>
            <a:r>
              <a:rPr spc="-794" dirty="0"/>
              <a:t> </a:t>
            </a:r>
            <a:r>
              <a:rPr spc="-36" dirty="0"/>
              <a:t>Types</a:t>
            </a:r>
            <a:r>
              <a:rPr spc="-9" dirty="0"/>
              <a:t> </a:t>
            </a:r>
            <a:r>
              <a:rPr spc="-5" dirty="0"/>
              <a:t>of </a:t>
            </a:r>
            <a:r>
              <a:rPr dirty="0"/>
              <a:t>classes: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28238" y="5422777"/>
            <a:ext cx="1834371" cy="1303596"/>
            <a:chOff x="2646997" y="5975097"/>
            <a:chExt cx="2021205" cy="1436370"/>
          </a:xfrm>
        </p:grpSpPr>
        <p:sp>
          <p:nvSpPr>
            <p:cNvPr id="4" name="object 4"/>
            <p:cNvSpPr/>
            <p:nvPr/>
          </p:nvSpPr>
          <p:spPr>
            <a:xfrm>
              <a:off x="2651760" y="5979859"/>
              <a:ext cx="2011680" cy="1426845"/>
            </a:xfrm>
            <a:custGeom>
              <a:avLst/>
              <a:gdLst/>
              <a:ahLst/>
              <a:cxnLst/>
              <a:rect l="l" t="t" r="r" b="b"/>
              <a:pathLst>
                <a:path w="2011679" h="1426845">
                  <a:moveTo>
                    <a:pt x="838199" y="541900"/>
                  </a:moveTo>
                  <a:lnTo>
                    <a:pt x="335279" y="541900"/>
                  </a:lnTo>
                  <a:lnTo>
                    <a:pt x="415291" y="0"/>
                  </a:lnTo>
                  <a:lnTo>
                    <a:pt x="838199" y="541900"/>
                  </a:lnTo>
                  <a:close/>
                </a:path>
                <a:path w="2011679" h="1426845">
                  <a:moveTo>
                    <a:pt x="1864199" y="1426780"/>
                  </a:moveTo>
                  <a:lnTo>
                    <a:pt x="147479" y="1426780"/>
                  </a:lnTo>
                  <a:lnTo>
                    <a:pt x="100864" y="1419261"/>
                  </a:lnTo>
                  <a:lnTo>
                    <a:pt x="60380" y="1398325"/>
                  </a:lnTo>
                  <a:lnTo>
                    <a:pt x="28455" y="1366400"/>
                  </a:lnTo>
                  <a:lnTo>
                    <a:pt x="7518" y="1325915"/>
                  </a:lnTo>
                  <a:lnTo>
                    <a:pt x="0" y="1279300"/>
                  </a:lnTo>
                  <a:lnTo>
                    <a:pt x="0" y="689380"/>
                  </a:lnTo>
                  <a:lnTo>
                    <a:pt x="7518" y="642765"/>
                  </a:lnTo>
                  <a:lnTo>
                    <a:pt x="28455" y="602280"/>
                  </a:lnTo>
                  <a:lnTo>
                    <a:pt x="60380" y="570355"/>
                  </a:lnTo>
                  <a:lnTo>
                    <a:pt x="100864" y="549418"/>
                  </a:lnTo>
                  <a:lnTo>
                    <a:pt x="147479" y="541900"/>
                  </a:lnTo>
                  <a:lnTo>
                    <a:pt x="1864199" y="541900"/>
                  </a:lnTo>
                  <a:lnTo>
                    <a:pt x="1920638" y="553126"/>
                  </a:lnTo>
                  <a:lnTo>
                    <a:pt x="1968484" y="585096"/>
                  </a:lnTo>
                  <a:lnTo>
                    <a:pt x="2000453" y="632942"/>
                  </a:lnTo>
                  <a:lnTo>
                    <a:pt x="2011679" y="689380"/>
                  </a:lnTo>
                  <a:lnTo>
                    <a:pt x="2011679" y="1279300"/>
                  </a:lnTo>
                  <a:lnTo>
                    <a:pt x="2004161" y="1325915"/>
                  </a:lnTo>
                  <a:lnTo>
                    <a:pt x="1983224" y="1366400"/>
                  </a:lnTo>
                  <a:lnTo>
                    <a:pt x="1951299" y="1398325"/>
                  </a:lnTo>
                  <a:lnTo>
                    <a:pt x="1910815" y="1419261"/>
                  </a:lnTo>
                  <a:lnTo>
                    <a:pt x="1864199" y="142678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2651760" y="5979859"/>
              <a:ext cx="2011680" cy="1426845"/>
            </a:xfrm>
            <a:custGeom>
              <a:avLst/>
              <a:gdLst/>
              <a:ahLst/>
              <a:cxnLst/>
              <a:rect l="l" t="t" r="r" b="b"/>
              <a:pathLst>
                <a:path w="2011679" h="1426845">
                  <a:moveTo>
                    <a:pt x="0" y="689380"/>
                  </a:moveTo>
                  <a:lnTo>
                    <a:pt x="7518" y="642765"/>
                  </a:lnTo>
                  <a:lnTo>
                    <a:pt x="28455" y="602280"/>
                  </a:lnTo>
                  <a:lnTo>
                    <a:pt x="60380" y="570355"/>
                  </a:lnTo>
                  <a:lnTo>
                    <a:pt x="100864" y="549418"/>
                  </a:lnTo>
                  <a:lnTo>
                    <a:pt x="147479" y="541900"/>
                  </a:lnTo>
                  <a:lnTo>
                    <a:pt x="335279" y="541900"/>
                  </a:lnTo>
                  <a:lnTo>
                    <a:pt x="415291" y="0"/>
                  </a:lnTo>
                  <a:lnTo>
                    <a:pt x="838199" y="541900"/>
                  </a:lnTo>
                  <a:lnTo>
                    <a:pt x="1864199" y="541900"/>
                  </a:lnTo>
                  <a:lnTo>
                    <a:pt x="1893106" y="544760"/>
                  </a:lnTo>
                  <a:lnTo>
                    <a:pt x="1946022" y="566678"/>
                  </a:lnTo>
                  <a:lnTo>
                    <a:pt x="1986901" y="607558"/>
                  </a:lnTo>
                  <a:lnTo>
                    <a:pt x="2008820" y="660473"/>
                  </a:lnTo>
                  <a:lnTo>
                    <a:pt x="2011679" y="689380"/>
                  </a:lnTo>
                  <a:lnTo>
                    <a:pt x="2011679" y="910600"/>
                  </a:lnTo>
                  <a:lnTo>
                    <a:pt x="2011679" y="1279300"/>
                  </a:lnTo>
                  <a:lnTo>
                    <a:pt x="2004161" y="1325915"/>
                  </a:lnTo>
                  <a:lnTo>
                    <a:pt x="1983224" y="1366400"/>
                  </a:lnTo>
                  <a:lnTo>
                    <a:pt x="1951299" y="1398325"/>
                  </a:lnTo>
                  <a:lnTo>
                    <a:pt x="1910815" y="1419261"/>
                  </a:lnTo>
                  <a:lnTo>
                    <a:pt x="1864199" y="1426780"/>
                  </a:lnTo>
                  <a:lnTo>
                    <a:pt x="838199" y="1426780"/>
                  </a:lnTo>
                  <a:lnTo>
                    <a:pt x="335279" y="1426780"/>
                  </a:lnTo>
                  <a:lnTo>
                    <a:pt x="147479" y="1426780"/>
                  </a:lnTo>
                  <a:lnTo>
                    <a:pt x="100864" y="1419261"/>
                  </a:lnTo>
                  <a:lnTo>
                    <a:pt x="60380" y="1398325"/>
                  </a:lnTo>
                  <a:lnTo>
                    <a:pt x="28455" y="1366400"/>
                  </a:lnTo>
                  <a:lnTo>
                    <a:pt x="7518" y="1325915"/>
                  </a:lnTo>
                  <a:lnTo>
                    <a:pt x="0" y="1279300"/>
                  </a:lnTo>
                  <a:lnTo>
                    <a:pt x="0" y="910600"/>
                  </a:lnTo>
                  <a:lnTo>
                    <a:pt x="0" y="68938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46999" y="2082181"/>
            <a:ext cx="7310397" cy="4519709"/>
          </a:xfrm>
          <a:prstGeom prst="rect">
            <a:avLst/>
          </a:prstGeom>
        </p:spPr>
        <p:txBody>
          <a:bodyPr vert="horz" wrap="square" lIns="0" tIns="138313" rIns="0" bIns="0" rtlCol="0">
            <a:spAutoFit/>
          </a:bodyPr>
          <a:lstStyle/>
          <a:p>
            <a:pPr marL="320437" indent="-309487">
              <a:spcBef>
                <a:spcPts val="1089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</a:tabLst>
            </a:pPr>
            <a:r>
              <a:rPr sz="2178" b="1" spc="-5" dirty="0">
                <a:solidFill>
                  <a:srgbClr val="004586"/>
                </a:solidFill>
                <a:latin typeface="Arial"/>
                <a:cs typeface="Arial"/>
              </a:rPr>
              <a:t>Polymorphic</a:t>
            </a:r>
            <a:r>
              <a:rPr sz="2178" b="1" spc="5" dirty="0">
                <a:solidFill>
                  <a:srgbClr val="004586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Classes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–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designed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for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extension</a:t>
            </a:r>
            <a:endParaRPr sz="2178">
              <a:latin typeface="Arial"/>
              <a:cs typeface="Arial"/>
            </a:endParaRPr>
          </a:p>
          <a:p>
            <a:pPr marL="712339" lvl="1" indent="-274908">
              <a:spcBef>
                <a:spcPts val="1003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Courier New"/>
                <a:cs typeface="Courier New"/>
              </a:rPr>
              <a:t>Shape,</a:t>
            </a:r>
            <a:r>
              <a:rPr sz="2178" spc="-45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exception</a:t>
            </a:r>
            <a:r>
              <a:rPr sz="2178" spc="-5" dirty="0">
                <a:latin typeface="Arial MT"/>
                <a:cs typeface="Arial MT"/>
              </a:rPr>
              <a:t>,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...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803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</a:tabLst>
            </a:pPr>
            <a:r>
              <a:rPr sz="2178" b="1" spc="-27" dirty="0">
                <a:solidFill>
                  <a:srgbClr val="004586"/>
                </a:solidFill>
                <a:latin typeface="Arial"/>
                <a:cs typeface="Arial"/>
              </a:rPr>
              <a:t>Value</a:t>
            </a:r>
            <a:r>
              <a:rPr sz="2178" b="1" spc="-14" dirty="0">
                <a:solidFill>
                  <a:srgbClr val="004586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Classes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–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designed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for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storing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values</a:t>
            </a:r>
            <a:endParaRPr sz="2178">
              <a:latin typeface="Arial"/>
              <a:cs typeface="Arial"/>
            </a:endParaRPr>
          </a:p>
          <a:p>
            <a:pPr marL="712339" lvl="1" indent="-274908">
              <a:spcBef>
                <a:spcPts val="1048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Courier New"/>
                <a:cs typeface="Courier New"/>
              </a:rPr>
              <a:t>int,</a:t>
            </a:r>
            <a:r>
              <a:rPr sz="2178" spc="-41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complex&lt;double&gt;,</a:t>
            </a:r>
            <a:r>
              <a:rPr sz="2178" spc="-36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...</a:t>
            </a:r>
            <a:endParaRPr sz="2178">
              <a:latin typeface="Courier New"/>
              <a:cs typeface="Courier New"/>
            </a:endParaRPr>
          </a:p>
          <a:p>
            <a:pPr marL="320437" indent="-309487">
              <a:spcBef>
                <a:spcPts val="808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  <a:tab pos="6774712" algn="l"/>
              </a:tabLst>
            </a:pPr>
            <a:r>
              <a:rPr sz="2178" b="1" spc="-5" dirty="0">
                <a:solidFill>
                  <a:srgbClr val="004586"/>
                </a:solidFill>
                <a:latin typeface="Arial"/>
                <a:cs typeface="Arial"/>
              </a:rPr>
              <a:t>RAII </a:t>
            </a:r>
            <a:r>
              <a:rPr sz="2178" spc="-5" dirty="0">
                <a:latin typeface="Arial MT"/>
                <a:cs typeface="Arial MT"/>
              </a:rPr>
              <a:t>(</a:t>
            </a:r>
            <a:r>
              <a:rPr sz="2178" b="1" spc="-5" dirty="0">
                <a:latin typeface="Arial"/>
                <a:cs typeface="Arial"/>
              </a:rPr>
              <a:t>R</a:t>
            </a:r>
            <a:r>
              <a:rPr sz="2178" spc="-5" dirty="0">
                <a:latin typeface="Arial MT"/>
                <a:cs typeface="Arial MT"/>
              </a:rPr>
              <a:t>esource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b="1" dirty="0">
                <a:latin typeface="Arial"/>
                <a:cs typeface="Arial"/>
              </a:rPr>
              <a:t>A</a:t>
            </a:r>
            <a:r>
              <a:rPr sz="2178" dirty="0">
                <a:latin typeface="Arial MT"/>
                <a:cs typeface="Arial MT"/>
              </a:rPr>
              <a:t>cquisition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b="1" dirty="0">
                <a:latin typeface="Arial"/>
                <a:cs typeface="Arial"/>
              </a:rPr>
              <a:t>I</a:t>
            </a:r>
            <a:r>
              <a:rPr sz="2178" dirty="0">
                <a:latin typeface="Arial MT"/>
                <a:cs typeface="Arial MT"/>
              </a:rPr>
              <a:t>s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I</a:t>
            </a:r>
            <a:r>
              <a:rPr sz="2178" spc="-5" dirty="0">
                <a:latin typeface="Arial MT"/>
                <a:cs typeface="Arial MT"/>
              </a:rPr>
              <a:t>nitialization)</a:t>
            </a:r>
            <a:r>
              <a:rPr sz="217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Classes	</a:t>
            </a:r>
            <a:r>
              <a:rPr sz="2178" dirty="0">
                <a:latin typeface="Arial MT"/>
                <a:cs typeface="Arial MT"/>
              </a:rPr>
              <a:t>–</a:t>
            </a:r>
            <a:endParaRPr sz="2178">
              <a:latin typeface="Arial MT"/>
              <a:cs typeface="Arial MT"/>
            </a:endParaRPr>
          </a:p>
          <a:p>
            <a:pPr marL="320437" marR="4611" indent="-309487">
              <a:lnSpc>
                <a:spcPct val="101299"/>
              </a:lnSpc>
              <a:spcBef>
                <a:spcPts val="101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latin typeface="Arial MT"/>
                <a:cs typeface="Arial MT"/>
              </a:rPr>
              <a:t>(encapsulate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resource</a:t>
            </a:r>
            <a:r>
              <a:rPr sz="2178" b="1" spc="-9" dirty="0"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into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→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resource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lifetime </a:t>
            </a:r>
            <a:r>
              <a:rPr sz="2178" spc="-59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lifetime)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03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Courier New"/>
                <a:cs typeface="Courier New"/>
              </a:rPr>
              <a:t>thread,</a:t>
            </a:r>
            <a:r>
              <a:rPr sz="2178" spc="-41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unique_ptr,</a:t>
            </a:r>
            <a:r>
              <a:rPr sz="2178" spc="-36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...</a:t>
            </a:r>
            <a:endParaRPr sz="2178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3131">
              <a:latin typeface="Courier New"/>
              <a:cs typeface="Courier New"/>
            </a:endParaRPr>
          </a:p>
          <a:p>
            <a:pPr marL="1937032" marR="4325327" indent="-121605">
              <a:lnSpc>
                <a:spcPct val="100699"/>
              </a:lnSpc>
            </a:pPr>
            <a:r>
              <a:rPr sz="1634" spc="-5" dirty="0">
                <a:latin typeface="Arial MT"/>
                <a:cs typeface="Arial MT"/>
              </a:rPr>
              <a:t>What</a:t>
            </a:r>
            <a:r>
              <a:rPr sz="1634" spc="-45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type</a:t>
            </a:r>
            <a:r>
              <a:rPr sz="1634" spc="-45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of </a:t>
            </a:r>
            <a:r>
              <a:rPr sz="1634" spc="-439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resource?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5427617" cy="2701001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77804">
              <a:spcBef>
                <a:spcPts val="245"/>
              </a:spcBef>
            </a:pPr>
            <a:r>
              <a:rPr sz="2541" spc="-5" dirty="0">
                <a:latin typeface="Arial MT"/>
                <a:cs typeface="Arial MT"/>
              </a:rPr>
              <a:t>Class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=</a:t>
            </a:r>
            <a:r>
              <a:rPr sz="2541" spc="-64" dirty="0">
                <a:latin typeface="Arial MT"/>
                <a:cs typeface="Arial MT"/>
              </a:rPr>
              <a:t> </a:t>
            </a:r>
            <a:r>
              <a:rPr sz="2541" spc="-36" dirty="0">
                <a:latin typeface="Arial MT"/>
                <a:cs typeface="Arial MT"/>
              </a:rPr>
              <a:t>Type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(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Data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+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Operations)</a:t>
            </a:r>
            <a:endParaRPr sz="2541">
              <a:latin typeface="Arial MT"/>
              <a:cs typeface="Arial MT"/>
            </a:endParaRPr>
          </a:p>
          <a:p>
            <a:pPr marL="11527">
              <a:spcBef>
                <a:spcPts val="109"/>
              </a:spcBef>
              <a:tabLst>
                <a:tab pos="317556" algn="l"/>
              </a:tabLst>
            </a:pPr>
            <a:r>
              <a:rPr sz="1361" spc="95" dirty="0">
                <a:latin typeface="Lucida Sans Unicode"/>
                <a:cs typeface="Lucida Sans Unicode"/>
              </a:rPr>
              <a:t>–	</a:t>
            </a:r>
            <a:r>
              <a:rPr sz="1815" dirty="0">
                <a:latin typeface="Arial MT"/>
                <a:cs typeface="Arial MT"/>
              </a:rPr>
              <a:t>Members</a:t>
            </a:r>
            <a:r>
              <a:rPr sz="1815" spc="-27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of</a:t>
            </a:r>
            <a:r>
              <a:rPr sz="1815" spc="-27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23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class</a:t>
            </a:r>
            <a:endParaRPr sz="1815">
              <a:latin typeface="Arial MT"/>
              <a:cs typeface="Arial MT"/>
            </a:endParaRPr>
          </a:p>
          <a:p>
            <a:pPr marL="317556" indent="-306605">
              <a:spcBef>
                <a:spcPts val="1030"/>
              </a:spcBef>
              <a:buSzPct val="75000"/>
              <a:buFont typeface="Yu Gothic UI"/>
              <a:buChar char="–"/>
              <a:tabLst>
                <a:tab pos="317556" algn="l"/>
                <a:tab pos="318132" algn="l"/>
              </a:tabLst>
            </a:pPr>
            <a:r>
              <a:rPr sz="1815" b="1" spc="-5" dirty="0">
                <a:latin typeface="Arial"/>
                <a:cs typeface="Arial"/>
              </a:rPr>
              <a:t>Data:</a:t>
            </a:r>
            <a:endParaRPr sz="1815">
              <a:latin typeface="Arial"/>
              <a:cs typeface="Arial"/>
            </a:endParaRPr>
          </a:p>
          <a:p>
            <a:pPr marL="710034" lvl="1" indent="-273179">
              <a:spcBef>
                <a:spcPts val="1021"/>
              </a:spcBef>
              <a:buSzPct val="45000"/>
              <a:buChar char="●"/>
              <a:tabLst>
                <a:tab pos="709457" algn="l"/>
                <a:tab pos="710610" algn="l"/>
              </a:tabLst>
            </a:pPr>
            <a:r>
              <a:rPr sz="1815" spc="-5" dirty="0">
                <a:latin typeface="Arial MT"/>
                <a:cs typeface="Arial MT"/>
              </a:rPr>
              <a:t>data</a:t>
            </a:r>
            <a:r>
              <a:rPr sz="1815" spc="-27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members</a:t>
            </a:r>
            <a:r>
              <a:rPr sz="1815" spc="-27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(properties,</a:t>
            </a:r>
            <a:r>
              <a:rPr sz="1815" spc="-23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attributes)</a:t>
            </a:r>
            <a:endParaRPr sz="1815">
              <a:latin typeface="Arial MT"/>
              <a:cs typeface="Arial MT"/>
            </a:endParaRPr>
          </a:p>
          <a:p>
            <a:pPr marL="317556" indent="-306605">
              <a:spcBef>
                <a:spcPts val="762"/>
              </a:spcBef>
              <a:buSzPct val="75000"/>
              <a:buFont typeface="Yu Gothic UI"/>
              <a:buChar char="–"/>
              <a:tabLst>
                <a:tab pos="317556" algn="l"/>
                <a:tab pos="318132" algn="l"/>
              </a:tabLst>
            </a:pPr>
            <a:r>
              <a:rPr sz="1815" b="1" spc="-5" dirty="0">
                <a:latin typeface="Arial"/>
                <a:cs typeface="Arial"/>
              </a:rPr>
              <a:t>Operations:</a:t>
            </a:r>
            <a:endParaRPr sz="1815">
              <a:latin typeface="Arial"/>
              <a:cs typeface="Arial"/>
            </a:endParaRPr>
          </a:p>
          <a:p>
            <a:pPr marL="710034" lvl="1" indent="-273179">
              <a:spcBef>
                <a:spcPts val="1007"/>
              </a:spcBef>
              <a:buSzPct val="45000"/>
              <a:buChar char="●"/>
              <a:tabLst>
                <a:tab pos="709457" algn="l"/>
                <a:tab pos="710610" algn="l"/>
              </a:tabLst>
            </a:pPr>
            <a:r>
              <a:rPr sz="1815" dirty="0">
                <a:latin typeface="Arial MT"/>
                <a:cs typeface="Arial MT"/>
              </a:rPr>
              <a:t>methods</a:t>
            </a:r>
            <a:r>
              <a:rPr sz="1815" spc="-50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(behaviors)</a:t>
            </a:r>
            <a:endParaRPr sz="1815">
              <a:latin typeface="Arial MT"/>
              <a:cs typeface="Arial MT"/>
            </a:endParaRPr>
          </a:p>
          <a:p>
            <a:pPr marL="11527">
              <a:spcBef>
                <a:spcPts val="762"/>
              </a:spcBef>
              <a:tabLst>
                <a:tab pos="317556" algn="l"/>
              </a:tabLst>
            </a:pPr>
            <a:r>
              <a:rPr sz="1361" spc="95" dirty="0">
                <a:latin typeface="Lucida Sans Unicode"/>
                <a:cs typeface="Lucida Sans Unicode"/>
              </a:rPr>
              <a:t>–	</a:t>
            </a:r>
            <a:r>
              <a:rPr sz="1815" spc="-5" dirty="0">
                <a:latin typeface="Arial MT"/>
                <a:cs typeface="Arial MT"/>
              </a:rPr>
              <a:t>Each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member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is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associated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with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an</a:t>
            </a:r>
            <a:r>
              <a:rPr sz="1815" spc="14" dirty="0">
                <a:latin typeface="Arial MT"/>
                <a:cs typeface="Arial MT"/>
              </a:rPr>
              <a:t> </a:t>
            </a:r>
            <a:r>
              <a:rPr sz="1815" b="1" spc="-5" dirty="0">
                <a:latin typeface="Arial"/>
                <a:cs typeface="Arial"/>
              </a:rPr>
              <a:t>access</a:t>
            </a:r>
            <a:r>
              <a:rPr sz="1815" b="1" spc="-14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level</a:t>
            </a:r>
            <a:r>
              <a:rPr sz="1815" spc="-5" dirty="0">
                <a:latin typeface="Arial MT"/>
                <a:cs typeface="Arial MT"/>
              </a:rPr>
              <a:t>:</a:t>
            </a:r>
            <a:endParaRPr sz="1815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8908" y="4580914"/>
            <a:ext cx="138889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1815" b="1" dirty="0">
                <a:latin typeface="Courier New"/>
                <a:cs typeface="Courier New"/>
              </a:rPr>
              <a:t>-</a:t>
            </a:r>
            <a:endParaRPr sz="1815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5841" y="4483979"/>
            <a:ext cx="2081605" cy="1139685"/>
          </a:xfrm>
          <a:prstGeom prst="rect">
            <a:avLst/>
          </a:prstGeom>
        </p:spPr>
        <p:txBody>
          <a:bodyPr vert="horz" wrap="square" lIns="0" tIns="108345" rIns="0" bIns="0" rtlCol="0">
            <a:spAutoFit/>
          </a:bodyPr>
          <a:lstStyle/>
          <a:p>
            <a:pPr marL="283552" indent="-272602">
              <a:spcBef>
                <a:spcPts val="853"/>
              </a:spcBef>
              <a:buSzPct val="45000"/>
              <a:buFont typeface="Arial MT"/>
              <a:buChar char="●"/>
              <a:tabLst>
                <a:tab pos="283552" algn="l"/>
                <a:tab pos="284129" algn="l"/>
              </a:tabLst>
            </a:pPr>
            <a:r>
              <a:rPr sz="1815" spc="-5" dirty="0">
                <a:latin typeface="Courier New"/>
                <a:cs typeface="Courier New"/>
              </a:rPr>
              <a:t>private</a:t>
            </a:r>
            <a:endParaRPr sz="1815">
              <a:latin typeface="Courier New"/>
              <a:cs typeface="Courier New"/>
            </a:endParaRPr>
          </a:p>
          <a:p>
            <a:pPr marL="283552" indent="-272602">
              <a:spcBef>
                <a:spcPts val="762"/>
              </a:spcBef>
              <a:buSzPct val="45000"/>
              <a:buFont typeface="Arial MT"/>
              <a:buChar char="●"/>
              <a:tabLst>
                <a:tab pos="283552" algn="l"/>
                <a:tab pos="284129" algn="l"/>
                <a:tab pos="1942795" algn="l"/>
              </a:tabLst>
            </a:pPr>
            <a:r>
              <a:rPr sz="1815" spc="-5" dirty="0">
                <a:latin typeface="Courier New"/>
                <a:cs typeface="Courier New"/>
              </a:rPr>
              <a:t>publi</a:t>
            </a:r>
            <a:r>
              <a:rPr sz="1815" dirty="0">
                <a:latin typeface="Courier New"/>
                <a:cs typeface="Courier New"/>
              </a:rPr>
              <a:t>c	</a:t>
            </a:r>
            <a:r>
              <a:rPr sz="1815" b="1" dirty="0">
                <a:latin typeface="Courier New"/>
                <a:cs typeface="Courier New"/>
              </a:rPr>
              <a:t>+</a:t>
            </a:r>
            <a:endParaRPr sz="1815">
              <a:latin typeface="Courier New"/>
              <a:cs typeface="Courier New"/>
            </a:endParaRPr>
          </a:p>
          <a:p>
            <a:pPr marL="283552" indent="-272602">
              <a:spcBef>
                <a:spcPts val="749"/>
              </a:spcBef>
              <a:buSzPct val="45000"/>
              <a:buFont typeface="Arial MT"/>
              <a:buChar char="●"/>
              <a:tabLst>
                <a:tab pos="283552" algn="l"/>
                <a:tab pos="284129" algn="l"/>
                <a:tab pos="1942795" algn="l"/>
              </a:tabLst>
            </a:pPr>
            <a:r>
              <a:rPr sz="1815" spc="-5" dirty="0">
                <a:latin typeface="Courier New"/>
                <a:cs typeface="Courier New"/>
              </a:rPr>
              <a:t>protecte</a:t>
            </a:r>
            <a:r>
              <a:rPr sz="1815" dirty="0">
                <a:latin typeface="Courier New"/>
                <a:cs typeface="Courier New"/>
              </a:rPr>
              <a:t>d	</a:t>
            </a:r>
            <a:r>
              <a:rPr sz="1815" b="1" dirty="0">
                <a:latin typeface="Courier New"/>
                <a:cs typeface="Courier New"/>
              </a:rPr>
              <a:t>#</a:t>
            </a:r>
            <a:endParaRPr sz="181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022246" cy="3746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Object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=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Instance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of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a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class</a:t>
            </a:r>
            <a:endParaRPr sz="2541">
              <a:latin typeface="Arial MT"/>
              <a:cs typeface="Arial MT"/>
            </a:endParaRPr>
          </a:p>
          <a:p>
            <a:pPr marL="320437" indent="-309487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An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employee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object: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Employee</a:t>
            </a:r>
            <a:r>
              <a:rPr sz="2178" spc="-27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emp;</a:t>
            </a:r>
            <a:endParaRPr sz="2178">
              <a:latin typeface="Courier New"/>
              <a:cs typeface="Courier New"/>
            </a:endParaRPr>
          </a:p>
          <a:p>
            <a:pPr marL="712339" marR="111806" lvl="1" indent="-274331">
              <a:lnSpc>
                <a:spcPct val="101299"/>
              </a:lnSpc>
              <a:spcBef>
                <a:spcPts val="967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latin typeface="Arial"/>
                <a:cs typeface="Arial"/>
              </a:rPr>
              <a:t>Properties </a:t>
            </a:r>
            <a:r>
              <a:rPr sz="2178" spc="-5" dirty="0">
                <a:latin typeface="Arial MT"/>
                <a:cs typeface="Arial MT"/>
              </a:rPr>
              <a:t>are the </a:t>
            </a:r>
            <a:r>
              <a:rPr sz="2178" dirty="0">
                <a:latin typeface="Arial MT"/>
                <a:cs typeface="Arial MT"/>
              </a:rPr>
              <a:t>characteristics </a:t>
            </a:r>
            <a:r>
              <a:rPr sz="2178" spc="-5" dirty="0">
                <a:latin typeface="Arial MT"/>
                <a:cs typeface="Arial MT"/>
              </a:rPr>
              <a:t>that describe an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object.</a:t>
            </a:r>
            <a:endParaRPr sz="2178">
              <a:latin typeface="Arial MT"/>
              <a:cs typeface="Arial MT"/>
            </a:endParaRPr>
          </a:p>
          <a:p>
            <a:pPr marL="1104241" lvl="2" indent="-211512">
              <a:spcBef>
                <a:spcPts val="743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i="1" spc="-5" dirty="0">
                <a:latin typeface="Arial"/>
                <a:cs typeface="Arial"/>
              </a:rPr>
              <a:t>What</a:t>
            </a:r>
            <a:r>
              <a:rPr sz="2178" i="1" spc="-27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makes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this</a:t>
            </a:r>
            <a:r>
              <a:rPr sz="2178" i="1" spc="-23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object</a:t>
            </a:r>
            <a:r>
              <a:rPr sz="2178" i="1" spc="-23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different?</a:t>
            </a:r>
            <a:endParaRPr sz="2178">
              <a:latin typeface="Arial"/>
              <a:cs typeface="Arial"/>
            </a:endParaRPr>
          </a:p>
          <a:p>
            <a:pPr marL="1496719" lvl="3" indent="-207477">
              <a:spcBef>
                <a:spcPts val="549"/>
              </a:spcBef>
              <a:buSzPct val="45000"/>
              <a:buFont typeface="Arial MT"/>
              <a:buChar char="●"/>
              <a:tabLst>
                <a:tab pos="1496142" algn="l"/>
                <a:tab pos="1497295" algn="l"/>
              </a:tabLst>
            </a:pPr>
            <a:r>
              <a:rPr sz="1815" spc="-5" dirty="0">
                <a:latin typeface="Courier New"/>
                <a:cs typeface="Courier New"/>
              </a:rPr>
              <a:t>id,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firstName,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lastName,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salary,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hired</a:t>
            </a:r>
            <a:endParaRPr sz="1815">
              <a:latin typeface="Courier New"/>
              <a:cs typeface="Courier New"/>
            </a:endParaRPr>
          </a:p>
          <a:p>
            <a:pPr marL="712339" lvl="1" indent="-274908">
              <a:spcBef>
                <a:spcPts val="27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latin typeface="Arial"/>
                <a:cs typeface="Arial"/>
              </a:rPr>
              <a:t>Behaviors</a:t>
            </a:r>
            <a:r>
              <a:rPr sz="2178" b="1" spc="-23" dirty="0"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answer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question:</a:t>
            </a:r>
            <a:endParaRPr sz="2178">
              <a:latin typeface="Arial MT"/>
              <a:cs typeface="Arial MT"/>
            </a:endParaRPr>
          </a:p>
          <a:p>
            <a:pPr marL="1104241" lvl="2" indent="-211512">
              <a:spcBef>
                <a:spcPts val="758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i="1" spc="-5" dirty="0">
                <a:latin typeface="Arial"/>
                <a:cs typeface="Arial"/>
              </a:rPr>
              <a:t>What</a:t>
            </a:r>
            <a:r>
              <a:rPr sz="2178" i="1" spc="-23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can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we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do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to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this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object?</a:t>
            </a:r>
            <a:endParaRPr sz="2178">
              <a:latin typeface="Arial"/>
              <a:cs typeface="Arial"/>
            </a:endParaRPr>
          </a:p>
          <a:p>
            <a:pPr marL="1496719" marR="4611" lvl="3" indent="-206901">
              <a:lnSpc>
                <a:spcPct val="101400"/>
              </a:lnSpc>
              <a:spcBef>
                <a:spcPts val="517"/>
              </a:spcBef>
              <a:buSzPct val="45000"/>
              <a:buFont typeface="Arial MT"/>
              <a:buChar char="●"/>
              <a:tabLst>
                <a:tab pos="1496142" algn="l"/>
                <a:tab pos="1497295" algn="l"/>
              </a:tabLst>
            </a:pPr>
            <a:r>
              <a:rPr sz="1815" spc="-5" dirty="0">
                <a:latin typeface="Courier New"/>
                <a:cs typeface="Courier New"/>
              </a:rPr>
              <a:t>hire()</a:t>
            </a:r>
            <a:r>
              <a:rPr sz="1815" dirty="0">
                <a:latin typeface="Courier New"/>
                <a:cs typeface="Courier New"/>
              </a:rPr>
              <a:t>,</a:t>
            </a:r>
            <a:r>
              <a:rPr sz="1815" spc="-5" dirty="0">
                <a:latin typeface="Courier New"/>
                <a:cs typeface="Courier New"/>
              </a:rPr>
              <a:t> fire()</a:t>
            </a:r>
            <a:r>
              <a:rPr sz="1815" dirty="0">
                <a:latin typeface="Courier New"/>
                <a:cs typeface="Courier New"/>
              </a:rPr>
              <a:t>,</a:t>
            </a:r>
            <a:r>
              <a:rPr sz="1815" spc="-5" dirty="0">
                <a:latin typeface="Courier New"/>
                <a:cs typeface="Courier New"/>
              </a:rPr>
              <a:t> display()</a:t>
            </a:r>
            <a:r>
              <a:rPr sz="1815" dirty="0">
                <a:latin typeface="Courier New"/>
                <a:cs typeface="Courier New"/>
              </a:rPr>
              <a:t>,</a:t>
            </a:r>
            <a:r>
              <a:rPr sz="1815" spc="-590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ge</a:t>
            </a:r>
            <a:r>
              <a:rPr sz="1815" dirty="0">
                <a:latin typeface="Courier New"/>
                <a:cs typeface="Courier New"/>
              </a:rPr>
              <a:t>t</a:t>
            </a:r>
            <a:r>
              <a:rPr sz="1815" spc="-590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Arial MT"/>
                <a:cs typeface="Arial MT"/>
              </a:rPr>
              <a:t>an</a:t>
            </a:r>
            <a:r>
              <a:rPr sz="1815" dirty="0">
                <a:latin typeface="Arial MT"/>
                <a:cs typeface="Arial MT"/>
              </a:rPr>
              <a:t>d </a:t>
            </a:r>
            <a:r>
              <a:rPr sz="1815" spc="-5" dirty="0">
                <a:latin typeface="Courier New"/>
                <a:cs typeface="Courier New"/>
              </a:rPr>
              <a:t>se</a:t>
            </a:r>
            <a:r>
              <a:rPr sz="1815" dirty="0">
                <a:latin typeface="Courier New"/>
                <a:cs typeface="Courier New"/>
              </a:rPr>
              <a:t>t</a:t>
            </a:r>
            <a:r>
              <a:rPr sz="1815" spc="-590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Arial MT"/>
                <a:cs typeface="Arial MT"/>
              </a:rPr>
              <a:t>data  </a:t>
            </a:r>
            <a:r>
              <a:rPr sz="1815" dirty="0">
                <a:latin typeface="Arial MT"/>
                <a:cs typeface="Arial MT"/>
              </a:rPr>
              <a:t>members</a:t>
            </a:r>
            <a:endParaRPr sz="181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2599124" cy="169024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life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cycles: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creation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4993085" cy="714560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122181">
              <a:spcBef>
                <a:spcPts val="245"/>
              </a:spcBef>
            </a:pPr>
            <a:r>
              <a:rPr sz="2541" spc="-9" dirty="0">
                <a:latin typeface="Arial MT"/>
                <a:cs typeface="Arial MT"/>
              </a:rPr>
              <a:t>Encapsulation</a:t>
            </a:r>
            <a:endParaRPr sz="2541">
              <a:latin typeface="Arial MT"/>
              <a:cs typeface="Arial MT"/>
            </a:endParaRPr>
          </a:p>
          <a:p>
            <a:pPr marL="11527">
              <a:spcBef>
                <a:spcPts val="109"/>
              </a:spcBef>
              <a:tabLst>
                <a:tab pos="317556" algn="l"/>
              </a:tabLst>
            </a:pPr>
            <a:r>
              <a:rPr sz="1361" spc="95" dirty="0">
                <a:latin typeface="Lucida Sans Unicode"/>
                <a:cs typeface="Lucida Sans Unicode"/>
              </a:rPr>
              <a:t>–	</a:t>
            </a:r>
            <a:r>
              <a:rPr sz="1815" spc="-5" dirty="0">
                <a:latin typeface="Arial MT"/>
                <a:cs typeface="Arial MT"/>
              </a:rPr>
              <a:t>an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object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encapsulates </a:t>
            </a:r>
            <a:r>
              <a:rPr sz="1815" i="1" spc="-5" dirty="0">
                <a:latin typeface="Arial"/>
                <a:cs typeface="Arial"/>
              </a:rPr>
              <a:t>data</a:t>
            </a:r>
            <a:r>
              <a:rPr sz="1815" i="1" spc="-9" dirty="0">
                <a:latin typeface="Arial"/>
                <a:cs typeface="Arial"/>
              </a:rPr>
              <a:t> </a:t>
            </a:r>
            <a:r>
              <a:rPr sz="1815" spc="-5" dirty="0">
                <a:latin typeface="Arial MT"/>
                <a:cs typeface="Arial MT"/>
              </a:rPr>
              <a:t>and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i="1" spc="-5" dirty="0">
                <a:latin typeface="Arial"/>
                <a:cs typeface="Arial"/>
              </a:rPr>
              <a:t>functionality</a:t>
            </a:r>
            <a:r>
              <a:rPr sz="1815" spc="-5" dirty="0">
                <a:latin typeface="Arial MT"/>
                <a:cs typeface="Arial MT"/>
              </a:rPr>
              <a:t>.</a:t>
            </a:r>
            <a:endParaRPr sz="1815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0437" y="2817255"/>
            <a:ext cx="2788728" cy="2747234"/>
            <a:chOff x="1183957" y="3104197"/>
            <a:chExt cx="3072765" cy="3027045"/>
          </a:xfrm>
        </p:grpSpPr>
        <p:sp>
          <p:nvSpPr>
            <p:cNvPr id="5" name="object 5"/>
            <p:cNvSpPr/>
            <p:nvPr/>
          </p:nvSpPr>
          <p:spPr>
            <a:xfrm>
              <a:off x="2093759" y="3971160"/>
              <a:ext cx="1332230" cy="1250315"/>
            </a:xfrm>
            <a:custGeom>
              <a:avLst/>
              <a:gdLst/>
              <a:ahLst/>
              <a:cxnLst/>
              <a:rect l="l" t="t" r="r" b="b"/>
              <a:pathLst>
                <a:path w="1332229" h="1250314">
                  <a:moveTo>
                    <a:pt x="665999" y="1249919"/>
                  </a:moveTo>
                  <a:lnTo>
                    <a:pt x="616295" y="1248205"/>
                  </a:lnTo>
                  <a:lnTo>
                    <a:pt x="567583" y="1243143"/>
                  </a:lnTo>
                  <a:lnTo>
                    <a:pt x="519992" y="1234854"/>
                  </a:lnTo>
                  <a:lnTo>
                    <a:pt x="473650" y="1223459"/>
                  </a:lnTo>
                  <a:lnTo>
                    <a:pt x="428687" y="1209079"/>
                  </a:lnTo>
                  <a:lnTo>
                    <a:pt x="385231" y="1191834"/>
                  </a:lnTo>
                  <a:lnTo>
                    <a:pt x="343411" y="1171846"/>
                  </a:lnTo>
                  <a:lnTo>
                    <a:pt x="303355" y="1149235"/>
                  </a:lnTo>
                  <a:lnTo>
                    <a:pt x="265194" y="1124122"/>
                  </a:lnTo>
                  <a:lnTo>
                    <a:pt x="229055" y="1096627"/>
                  </a:lnTo>
                  <a:lnTo>
                    <a:pt x="195066" y="1066873"/>
                  </a:lnTo>
                  <a:lnTo>
                    <a:pt x="163358" y="1034979"/>
                  </a:lnTo>
                  <a:lnTo>
                    <a:pt x="134058" y="1001067"/>
                  </a:lnTo>
                  <a:lnTo>
                    <a:pt x="107296" y="965257"/>
                  </a:lnTo>
                  <a:lnTo>
                    <a:pt x="83200" y="927670"/>
                  </a:lnTo>
                  <a:lnTo>
                    <a:pt x="61899" y="888427"/>
                  </a:lnTo>
                  <a:lnTo>
                    <a:pt x="43522" y="847649"/>
                  </a:lnTo>
                  <a:lnTo>
                    <a:pt x="28197" y="805456"/>
                  </a:lnTo>
                  <a:lnTo>
                    <a:pt x="16054" y="761970"/>
                  </a:lnTo>
                  <a:lnTo>
                    <a:pt x="7221" y="717312"/>
                  </a:lnTo>
                  <a:lnTo>
                    <a:pt x="1826" y="671601"/>
                  </a:lnTo>
                  <a:lnTo>
                    <a:pt x="0" y="624960"/>
                  </a:lnTo>
                  <a:lnTo>
                    <a:pt x="1826" y="578318"/>
                  </a:lnTo>
                  <a:lnTo>
                    <a:pt x="7221" y="532608"/>
                  </a:lnTo>
                  <a:lnTo>
                    <a:pt x="16054" y="487949"/>
                  </a:lnTo>
                  <a:lnTo>
                    <a:pt x="28197" y="444463"/>
                  </a:lnTo>
                  <a:lnTo>
                    <a:pt x="43522" y="402271"/>
                  </a:lnTo>
                  <a:lnTo>
                    <a:pt x="61899" y="361492"/>
                  </a:lnTo>
                  <a:lnTo>
                    <a:pt x="83200" y="322249"/>
                  </a:lnTo>
                  <a:lnTo>
                    <a:pt x="107296" y="284662"/>
                  </a:lnTo>
                  <a:lnTo>
                    <a:pt x="134058" y="248852"/>
                  </a:lnTo>
                  <a:lnTo>
                    <a:pt x="163358" y="214940"/>
                  </a:lnTo>
                  <a:lnTo>
                    <a:pt x="195066" y="183046"/>
                  </a:lnTo>
                  <a:lnTo>
                    <a:pt x="229055" y="153292"/>
                  </a:lnTo>
                  <a:lnTo>
                    <a:pt x="265194" y="125798"/>
                  </a:lnTo>
                  <a:lnTo>
                    <a:pt x="303355" y="100685"/>
                  </a:lnTo>
                  <a:lnTo>
                    <a:pt x="343411" y="78073"/>
                  </a:lnTo>
                  <a:lnTo>
                    <a:pt x="385231" y="58085"/>
                  </a:lnTo>
                  <a:lnTo>
                    <a:pt x="428687" y="40840"/>
                  </a:lnTo>
                  <a:lnTo>
                    <a:pt x="473650" y="26460"/>
                  </a:lnTo>
                  <a:lnTo>
                    <a:pt x="519992" y="15065"/>
                  </a:lnTo>
                  <a:lnTo>
                    <a:pt x="567583" y="6776"/>
                  </a:lnTo>
                  <a:lnTo>
                    <a:pt x="616295" y="1714"/>
                  </a:lnTo>
                  <a:lnTo>
                    <a:pt x="665999" y="0"/>
                  </a:lnTo>
                  <a:lnTo>
                    <a:pt x="718735" y="1960"/>
                  </a:lnTo>
                  <a:lnTo>
                    <a:pt x="770814" y="7785"/>
                  </a:lnTo>
                  <a:lnTo>
                    <a:pt x="822011" y="17386"/>
                  </a:lnTo>
                  <a:lnTo>
                    <a:pt x="872103" y="30678"/>
                  </a:lnTo>
                  <a:lnTo>
                    <a:pt x="920867" y="47572"/>
                  </a:lnTo>
                  <a:lnTo>
                    <a:pt x="968078" y="67982"/>
                  </a:lnTo>
                  <a:lnTo>
                    <a:pt x="1013514" y="91822"/>
                  </a:lnTo>
                  <a:lnTo>
                    <a:pt x="1056951" y="119004"/>
                  </a:lnTo>
                  <a:lnTo>
                    <a:pt x="1098165" y="149441"/>
                  </a:lnTo>
                  <a:lnTo>
                    <a:pt x="1136933" y="183046"/>
                  </a:lnTo>
                  <a:lnTo>
                    <a:pt x="1172745" y="219425"/>
                  </a:lnTo>
                  <a:lnTo>
                    <a:pt x="1205181" y="258099"/>
                  </a:lnTo>
                  <a:lnTo>
                    <a:pt x="1234148" y="298859"/>
                  </a:lnTo>
                  <a:lnTo>
                    <a:pt x="1259553" y="341495"/>
                  </a:lnTo>
                  <a:lnTo>
                    <a:pt x="1281303" y="385798"/>
                  </a:lnTo>
                  <a:lnTo>
                    <a:pt x="1299307" y="431557"/>
                  </a:lnTo>
                  <a:lnTo>
                    <a:pt x="1313471" y="478562"/>
                  </a:lnTo>
                  <a:lnTo>
                    <a:pt x="1323703" y="526604"/>
                  </a:lnTo>
                  <a:lnTo>
                    <a:pt x="1329910" y="575473"/>
                  </a:lnTo>
                  <a:lnTo>
                    <a:pt x="1331999" y="624960"/>
                  </a:lnTo>
                  <a:lnTo>
                    <a:pt x="1330173" y="671601"/>
                  </a:lnTo>
                  <a:lnTo>
                    <a:pt x="1324778" y="717312"/>
                  </a:lnTo>
                  <a:lnTo>
                    <a:pt x="1315945" y="761970"/>
                  </a:lnTo>
                  <a:lnTo>
                    <a:pt x="1303802" y="805456"/>
                  </a:lnTo>
                  <a:lnTo>
                    <a:pt x="1288477" y="847649"/>
                  </a:lnTo>
                  <a:lnTo>
                    <a:pt x="1270100" y="888427"/>
                  </a:lnTo>
                  <a:lnTo>
                    <a:pt x="1248799" y="927670"/>
                  </a:lnTo>
                  <a:lnTo>
                    <a:pt x="1224703" y="965257"/>
                  </a:lnTo>
                  <a:lnTo>
                    <a:pt x="1197941" y="1001067"/>
                  </a:lnTo>
                  <a:lnTo>
                    <a:pt x="1168641" y="1034979"/>
                  </a:lnTo>
                  <a:lnTo>
                    <a:pt x="1136933" y="1066873"/>
                  </a:lnTo>
                  <a:lnTo>
                    <a:pt x="1102944" y="1096627"/>
                  </a:lnTo>
                  <a:lnTo>
                    <a:pt x="1066805" y="1124122"/>
                  </a:lnTo>
                  <a:lnTo>
                    <a:pt x="1028643" y="1149235"/>
                  </a:lnTo>
                  <a:lnTo>
                    <a:pt x="988588" y="1171846"/>
                  </a:lnTo>
                  <a:lnTo>
                    <a:pt x="946768" y="1191834"/>
                  </a:lnTo>
                  <a:lnTo>
                    <a:pt x="903312" y="1209079"/>
                  </a:lnTo>
                  <a:lnTo>
                    <a:pt x="858349" y="1223459"/>
                  </a:lnTo>
                  <a:lnTo>
                    <a:pt x="812007" y="1234854"/>
                  </a:lnTo>
                  <a:lnTo>
                    <a:pt x="764416" y="1243143"/>
                  </a:lnTo>
                  <a:lnTo>
                    <a:pt x="715704" y="1248205"/>
                  </a:lnTo>
                  <a:lnTo>
                    <a:pt x="665999" y="1249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188719" y="3108960"/>
              <a:ext cx="3063240" cy="3017520"/>
            </a:xfrm>
            <a:custGeom>
              <a:avLst/>
              <a:gdLst/>
              <a:ahLst/>
              <a:cxnLst/>
              <a:rect l="l" t="t" r="r" b="b"/>
              <a:pathLst>
                <a:path w="3063240" h="3017520">
                  <a:moveTo>
                    <a:pt x="905039" y="1487160"/>
                  </a:moveTo>
                  <a:lnTo>
                    <a:pt x="906866" y="1440518"/>
                  </a:lnTo>
                  <a:lnTo>
                    <a:pt x="912261" y="1394808"/>
                  </a:lnTo>
                  <a:lnTo>
                    <a:pt x="921094" y="1350149"/>
                  </a:lnTo>
                  <a:lnTo>
                    <a:pt x="933237" y="1306663"/>
                  </a:lnTo>
                  <a:lnTo>
                    <a:pt x="948562" y="1264471"/>
                  </a:lnTo>
                  <a:lnTo>
                    <a:pt x="966939" y="1223692"/>
                  </a:lnTo>
                  <a:lnTo>
                    <a:pt x="988240" y="1184449"/>
                  </a:lnTo>
                  <a:lnTo>
                    <a:pt x="1012336" y="1146862"/>
                  </a:lnTo>
                  <a:lnTo>
                    <a:pt x="1039098" y="1111052"/>
                  </a:lnTo>
                  <a:lnTo>
                    <a:pt x="1068398" y="1077140"/>
                  </a:lnTo>
                  <a:lnTo>
                    <a:pt x="1100106" y="1045246"/>
                  </a:lnTo>
                  <a:lnTo>
                    <a:pt x="1134095" y="1015492"/>
                  </a:lnTo>
                  <a:lnTo>
                    <a:pt x="1170234" y="987998"/>
                  </a:lnTo>
                  <a:lnTo>
                    <a:pt x="1208395" y="962885"/>
                  </a:lnTo>
                  <a:lnTo>
                    <a:pt x="1248451" y="940273"/>
                  </a:lnTo>
                  <a:lnTo>
                    <a:pt x="1290271" y="920285"/>
                  </a:lnTo>
                  <a:lnTo>
                    <a:pt x="1333727" y="903040"/>
                  </a:lnTo>
                  <a:lnTo>
                    <a:pt x="1378690" y="888660"/>
                  </a:lnTo>
                  <a:lnTo>
                    <a:pt x="1425032" y="877265"/>
                  </a:lnTo>
                  <a:lnTo>
                    <a:pt x="1472623" y="868976"/>
                  </a:lnTo>
                  <a:lnTo>
                    <a:pt x="1521335" y="863914"/>
                  </a:lnTo>
                  <a:lnTo>
                    <a:pt x="1571039" y="862199"/>
                  </a:lnTo>
                  <a:lnTo>
                    <a:pt x="1623775" y="864160"/>
                  </a:lnTo>
                  <a:lnTo>
                    <a:pt x="1675854" y="869985"/>
                  </a:lnTo>
                  <a:lnTo>
                    <a:pt x="1727051" y="879586"/>
                  </a:lnTo>
                  <a:lnTo>
                    <a:pt x="1777143" y="892878"/>
                  </a:lnTo>
                  <a:lnTo>
                    <a:pt x="1825907" y="909772"/>
                  </a:lnTo>
                  <a:lnTo>
                    <a:pt x="1873118" y="930182"/>
                  </a:lnTo>
                  <a:lnTo>
                    <a:pt x="1918554" y="954022"/>
                  </a:lnTo>
                  <a:lnTo>
                    <a:pt x="1961991" y="981204"/>
                  </a:lnTo>
                  <a:lnTo>
                    <a:pt x="2003205" y="1011641"/>
                  </a:lnTo>
                  <a:lnTo>
                    <a:pt x="2041973" y="1045246"/>
                  </a:lnTo>
                  <a:lnTo>
                    <a:pt x="2077785" y="1081625"/>
                  </a:lnTo>
                  <a:lnTo>
                    <a:pt x="2110221" y="1120299"/>
                  </a:lnTo>
                  <a:lnTo>
                    <a:pt x="2139188" y="1161059"/>
                  </a:lnTo>
                  <a:lnTo>
                    <a:pt x="2164593" y="1203695"/>
                  </a:lnTo>
                  <a:lnTo>
                    <a:pt x="2186343" y="1247998"/>
                  </a:lnTo>
                  <a:lnTo>
                    <a:pt x="2204347" y="1293757"/>
                  </a:lnTo>
                  <a:lnTo>
                    <a:pt x="2218511" y="1340762"/>
                  </a:lnTo>
                  <a:lnTo>
                    <a:pt x="2228743" y="1388804"/>
                  </a:lnTo>
                  <a:lnTo>
                    <a:pt x="2234950" y="1437673"/>
                  </a:lnTo>
                  <a:lnTo>
                    <a:pt x="2237039" y="1487160"/>
                  </a:lnTo>
                  <a:lnTo>
                    <a:pt x="2235213" y="1533801"/>
                  </a:lnTo>
                  <a:lnTo>
                    <a:pt x="2229818" y="1579512"/>
                  </a:lnTo>
                  <a:lnTo>
                    <a:pt x="2220985" y="1624170"/>
                  </a:lnTo>
                  <a:lnTo>
                    <a:pt x="2208842" y="1667656"/>
                  </a:lnTo>
                  <a:lnTo>
                    <a:pt x="2193517" y="1709849"/>
                  </a:lnTo>
                  <a:lnTo>
                    <a:pt x="2175140" y="1750627"/>
                  </a:lnTo>
                  <a:lnTo>
                    <a:pt x="2153839" y="1789870"/>
                  </a:lnTo>
                  <a:lnTo>
                    <a:pt x="2129743" y="1827457"/>
                  </a:lnTo>
                  <a:lnTo>
                    <a:pt x="2102981" y="1863267"/>
                  </a:lnTo>
                  <a:lnTo>
                    <a:pt x="2073681" y="1897179"/>
                  </a:lnTo>
                  <a:lnTo>
                    <a:pt x="2041973" y="1929073"/>
                  </a:lnTo>
                  <a:lnTo>
                    <a:pt x="2007984" y="1958827"/>
                  </a:lnTo>
                  <a:lnTo>
                    <a:pt x="1971845" y="1986322"/>
                  </a:lnTo>
                  <a:lnTo>
                    <a:pt x="1933683" y="2011435"/>
                  </a:lnTo>
                  <a:lnTo>
                    <a:pt x="1893628" y="2034046"/>
                  </a:lnTo>
                  <a:lnTo>
                    <a:pt x="1851808" y="2054034"/>
                  </a:lnTo>
                  <a:lnTo>
                    <a:pt x="1808352" y="2071279"/>
                  </a:lnTo>
                  <a:lnTo>
                    <a:pt x="1763389" y="2085659"/>
                  </a:lnTo>
                  <a:lnTo>
                    <a:pt x="1717047" y="2097054"/>
                  </a:lnTo>
                  <a:lnTo>
                    <a:pt x="1669456" y="2105343"/>
                  </a:lnTo>
                  <a:lnTo>
                    <a:pt x="1620744" y="2110405"/>
                  </a:lnTo>
                  <a:lnTo>
                    <a:pt x="1571039" y="2112119"/>
                  </a:lnTo>
                  <a:lnTo>
                    <a:pt x="1521335" y="2110405"/>
                  </a:lnTo>
                  <a:lnTo>
                    <a:pt x="1472623" y="2105343"/>
                  </a:lnTo>
                  <a:lnTo>
                    <a:pt x="1425032" y="2097054"/>
                  </a:lnTo>
                  <a:lnTo>
                    <a:pt x="1378690" y="2085659"/>
                  </a:lnTo>
                  <a:lnTo>
                    <a:pt x="1333727" y="2071279"/>
                  </a:lnTo>
                  <a:lnTo>
                    <a:pt x="1290271" y="2054034"/>
                  </a:lnTo>
                  <a:lnTo>
                    <a:pt x="1248451" y="2034046"/>
                  </a:lnTo>
                  <a:lnTo>
                    <a:pt x="1208395" y="2011435"/>
                  </a:lnTo>
                  <a:lnTo>
                    <a:pt x="1170234" y="1986322"/>
                  </a:lnTo>
                  <a:lnTo>
                    <a:pt x="1134095" y="1958827"/>
                  </a:lnTo>
                  <a:lnTo>
                    <a:pt x="1100106" y="1929073"/>
                  </a:lnTo>
                  <a:lnTo>
                    <a:pt x="1068398" y="1897179"/>
                  </a:lnTo>
                  <a:lnTo>
                    <a:pt x="1039098" y="1863267"/>
                  </a:lnTo>
                  <a:lnTo>
                    <a:pt x="1012336" y="1827457"/>
                  </a:lnTo>
                  <a:lnTo>
                    <a:pt x="988240" y="1789870"/>
                  </a:lnTo>
                  <a:lnTo>
                    <a:pt x="966939" y="1750627"/>
                  </a:lnTo>
                  <a:lnTo>
                    <a:pt x="948562" y="1709849"/>
                  </a:lnTo>
                  <a:lnTo>
                    <a:pt x="933237" y="1667656"/>
                  </a:lnTo>
                  <a:lnTo>
                    <a:pt x="921094" y="1624170"/>
                  </a:lnTo>
                  <a:lnTo>
                    <a:pt x="912261" y="1579512"/>
                  </a:lnTo>
                  <a:lnTo>
                    <a:pt x="906866" y="1533801"/>
                  </a:lnTo>
                  <a:lnTo>
                    <a:pt x="905039" y="1487160"/>
                  </a:lnTo>
                  <a:close/>
                </a:path>
                <a:path w="3063240" h="3017520">
                  <a:moveTo>
                    <a:pt x="0" y="1508759"/>
                  </a:moveTo>
                  <a:lnTo>
                    <a:pt x="757" y="1460865"/>
                  </a:lnTo>
                  <a:lnTo>
                    <a:pt x="3013" y="1413343"/>
                  </a:lnTo>
                  <a:lnTo>
                    <a:pt x="6746" y="1366215"/>
                  </a:lnTo>
                  <a:lnTo>
                    <a:pt x="11933" y="1319504"/>
                  </a:lnTo>
                  <a:lnTo>
                    <a:pt x="18552" y="1273231"/>
                  </a:lnTo>
                  <a:lnTo>
                    <a:pt x="26581" y="1227418"/>
                  </a:lnTo>
                  <a:lnTo>
                    <a:pt x="35996" y="1182088"/>
                  </a:lnTo>
                  <a:lnTo>
                    <a:pt x="46777" y="1137263"/>
                  </a:lnTo>
                  <a:lnTo>
                    <a:pt x="58899" y="1092965"/>
                  </a:lnTo>
                  <a:lnTo>
                    <a:pt x="72341" y="1049216"/>
                  </a:lnTo>
                  <a:lnTo>
                    <a:pt x="87081" y="1006037"/>
                  </a:lnTo>
                  <a:lnTo>
                    <a:pt x="103095" y="963452"/>
                  </a:lnTo>
                  <a:lnTo>
                    <a:pt x="120362" y="921482"/>
                  </a:lnTo>
                  <a:lnTo>
                    <a:pt x="138859" y="880149"/>
                  </a:lnTo>
                  <a:lnTo>
                    <a:pt x="158563" y="839476"/>
                  </a:lnTo>
                  <a:lnTo>
                    <a:pt x="179453" y="799484"/>
                  </a:lnTo>
                  <a:lnTo>
                    <a:pt x="201505" y="760195"/>
                  </a:lnTo>
                  <a:lnTo>
                    <a:pt x="224698" y="721633"/>
                  </a:lnTo>
                  <a:lnTo>
                    <a:pt x="249009" y="683818"/>
                  </a:lnTo>
                  <a:lnTo>
                    <a:pt x="274415" y="646772"/>
                  </a:lnTo>
                  <a:lnTo>
                    <a:pt x="300894" y="610519"/>
                  </a:lnTo>
                  <a:lnTo>
                    <a:pt x="328424" y="575080"/>
                  </a:lnTo>
                  <a:lnTo>
                    <a:pt x="356982" y="540477"/>
                  </a:lnTo>
                  <a:lnTo>
                    <a:pt x="386545" y="506732"/>
                  </a:lnTo>
                  <a:lnTo>
                    <a:pt x="417093" y="473867"/>
                  </a:lnTo>
                  <a:lnTo>
                    <a:pt x="448601" y="441905"/>
                  </a:lnTo>
                  <a:lnTo>
                    <a:pt x="481047" y="410867"/>
                  </a:lnTo>
                  <a:lnTo>
                    <a:pt x="514410" y="380776"/>
                  </a:lnTo>
                  <a:lnTo>
                    <a:pt x="548666" y="351654"/>
                  </a:lnTo>
                  <a:lnTo>
                    <a:pt x="583793" y="323522"/>
                  </a:lnTo>
                  <a:lnTo>
                    <a:pt x="619769" y="296403"/>
                  </a:lnTo>
                  <a:lnTo>
                    <a:pt x="656572" y="270319"/>
                  </a:lnTo>
                  <a:lnTo>
                    <a:pt x="694179" y="245292"/>
                  </a:lnTo>
                  <a:lnTo>
                    <a:pt x="732566" y="221344"/>
                  </a:lnTo>
                  <a:lnTo>
                    <a:pt x="771714" y="198498"/>
                  </a:lnTo>
                  <a:lnTo>
                    <a:pt x="811597" y="176774"/>
                  </a:lnTo>
                  <a:lnTo>
                    <a:pt x="852195" y="156196"/>
                  </a:lnTo>
                  <a:lnTo>
                    <a:pt x="893485" y="136786"/>
                  </a:lnTo>
                  <a:lnTo>
                    <a:pt x="935444" y="118565"/>
                  </a:lnTo>
                  <a:lnTo>
                    <a:pt x="978050" y="101556"/>
                  </a:lnTo>
                  <a:lnTo>
                    <a:pt x="1021280" y="85781"/>
                  </a:lnTo>
                  <a:lnTo>
                    <a:pt x="1065113" y="71261"/>
                  </a:lnTo>
                  <a:lnTo>
                    <a:pt x="1109525" y="58020"/>
                  </a:lnTo>
                  <a:lnTo>
                    <a:pt x="1154495" y="46078"/>
                  </a:lnTo>
                  <a:lnTo>
                    <a:pt x="1199999" y="35459"/>
                  </a:lnTo>
                  <a:lnTo>
                    <a:pt x="1246016" y="26184"/>
                  </a:lnTo>
                  <a:lnTo>
                    <a:pt x="1292522" y="18275"/>
                  </a:lnTo>
                  <a:lnTo>
                    <a:pt x="1339496" y="11755"/>
                  </a:lnTo>
                  <a:lnTo>
                    <a:pt x="1386916" y="6645"/>
                  </a:lnTo>
                  <a:lnTo>
                    <a:pt x="1434757" y="2968"/>
                  </a:lnTo>
                  <a:lnTo>
                    <a:pt x="1483000" y="745"/>
                  </a:lnTo>
                  <a:lnTo>
                    <a:pt x="1531619" y="0"/>
                  </a:lnTo>
                  <a:lnTo>
                    <a:pt x="1582303" y="825"/>
                  </a:lnTo>
                  <a:lnTo>
                    <a:pt x="1632776" y="3291"/>
                  </a:lnTo>
                  <a:lnTo>
                    <a:pt x="1683001" y="7382"/>
                  </a:lnTo>
                  <a:lnTo>
                    <a:pt x="1732942" y="13084"/>
                  </a:lnTo>
                  <a:lnTo>
                    <a:pt x="1782560" y="20381"/>
                  </a:lnTo>
                  <a:lnTo>
                    <a:pt x="1831819" y="29258"/>
                  </a:lnTo>
                  <a:lnTo>
                    <a:pt x="1880682" y="39699"/>
                  </a:lnTo>
                  <a:lnTo>
                    <a:pt x="1929111" y="51690"/>
                  </a:lnTo>
                  <a:lnTo>
                    <a:pt x="1977069" y="65216"/>
                  </a:lnTo>
                  <a:lnTo>
                    <a:pt x="2024518" y="80261"/>
                  </a:lnTo>
                  <a:lnTo>
                    <a:pt x="2071423" y="96809"/>
                  </a:lnTo>
                  <a:lnTo>
                    <a:pt x="2117745" y="114847"/>
                  </a:lnTo>
                  <a:lnTo>
                    <a:pt x="2163448" y="134358"/>
                  </a:lnTo>
                  <a:lnTo>
                    <a:pt x="2208493" y="155328"/>
                  </a:lnTo>
                  <a:lnTo>
                    <a:pt x="2252845" y="177741"/>
                  </a:lnTo>
                  <a:lnTo>
                    <a:pt x="2296465" y="201583"/>
                  </a:lnTo>
                  <a:lnTo>
                    <a:pt x="2339317" y="226837"/>
                  </a:lnTo>
                  <a:lnTo>
                    <a:pt x="2381363" y="253489"/>
                  </a:lnTo>
                  <a:lnTo>
                    <a:pt x="2422566" y="281524"/>
                  </a:lnTo>
                  <a:lnTo>
                    <a:pt x="2462890" y="310926"/>
                  </a:lnTo>
                  <a:lnTo>
                    <a:pt x="2502296" y="341680"/>
                  </a:lnTo>
                  <a:lnTo>
                    <a:pt x="2540747" y="373772"/>
                  </a:lnTo>
                  <a:lnTo>
                    <a:pt x="2578207" y="407185"/>
                  </a:lnTo>
                  <a:lnTo>
                    <a:pt x="2614638" y="441905"/>
                  </a:lnTo>
                  <a:lnTo>
                    <a:pt x="2649885" y="477792"/>
                  </a:lnTo>
                  <a:lnTo>
                    <a:pt x="2683804" y="514693"/>
                  </a:lnTo>
                  <a:lnTo>
                    <a:pt x="2716382" y="552571"/>
                  </a:lnTo>
                  <a:lnTo>
                    <a:pt x="2747602" y="591389"/>
                  </a:lnTo>
                  <a:lnTo>
                    <a:pt x="2777450" y="631110"/>
                  </a:lnTo>
                  <a:lnTo>
                    <a:pt x="2805909" y="671699"/>
                  </a:lnTo>
                  <a:lnTo>
                    <a:pt x="2832965" y="713117"/>
                  </a:lnTo>
                  <a:lnTo>
                    <a:pt x="2858602" y="755330"/>
                  </a:lnTo>
                  <a:lnTo>
                    <a:pt x="2882805" y="798299"/>
                  </a:lnTo>
                  <a:lnTo>
                    <a:pt x="2905557" y="841988"/>
                  </a:lnTo>
                  <a:lnTo>
                    <a:pt x="2926845" y="886362"/>
                  </a:lnTo>
                  <a:lnTo>
                    <a:pt x="2946652" y="931382"/>
                  </a:lnTo>
                  <a:lnTo>
                    <a:pt x="2964963" y="977013"/>
                  </a:lnTo>
                  <a:lnTo>
                    <a:pt x="2981762" y="1023217"/>
                  </a:lnTo>
                  <a:lnTo>
                    <a:pt x="2997035" y="1069959"/>
                  </a:lnTo>
                  <a:lnTo>
                    <a:pt x="3010765" y="1117201"/>
                  </a:lnTo>
                  <a:lnTo>
                    <a:pt x="3022938" y="1164907"/>
                  </a:lnTo>
                  <a:lnTo>
                    <a:pt x="3033538" y="1213041"/>
                  </a:lnTo>
                  <a:lnTo>
                    <a:pt x="3042549" y="1261564"/>
                  </a:lnTo>
                  <a:lnTo>
                    <a:pt x="3049957" y="1310442"/>
                  </a:lnTo>
                  <a:lnTo>
                    <a:pt x="3055745" y="1359637"/>
                  </a:lnTo>
                  <a:lnTo>
                    <a:pt x="3059898" y="1409113"/>
                  </a:lnTo>
                  <a:lnTo>
                    <a:pt x="3062402" y="1458832"/>
                  </a:lnTo>
                  <a:lnTo>
                    <a:pt x="3063239" y="1508759"/>
                  </a:lnTo>
                  <a:lnTo>
                    <a:pt x="3062482" y="1556654"/>
                  </a:lnTo>
                  <a:lnTo>
                    <a:pt x="3060226" y="1604176"/>
                  </a:lnTo>
                  <a:lnTo>
                    <a:pt x="3056493" y="1651304"/>
                  </a:lnTo>
                  <a:lnTo>
                    <a:pt x="3051306" y="1698015"/>
                  </a:lnTo>
                  <a:lnTo>
                    <a:pt x="3044687" y="1744288"/>
                  </a:lnTo>
                  <a:lnTo>
                    <a:pt x="3036658" y="1790101"/>
                  </a:lnTo>
                  <a:lnTo>
                    <a:pt x="3027243" y="1835430"/>
                  </a:lnTo>
                  <a:lnTo>
                    <a:pt x="3016462" y="1880256"/>
                  </a:lnTo>
                  <a:lnTo>
                    <a:pt x="3004340" y="1924554"/>
                  </a:lnTo>
                  <a:lnTo>
                    <a:pt x="2990898" y="1968303"/>
                  </a:lnTo>
                  <a:lnTo>
                    <a:pt x="2976158" y="2011482"/>
                  </a:lnTo>
                  <a:lnTo>
                    <a:pt x="2960144" y="2054067"/>
                  </a:lnTo>
                  <a:lnTo>
                    <a:pt x="2942877" y="2096037"/>
                  </a:lnTo>
                  <a:lnTo>
                    <a:pt x="2924380" y="2137370"/>
                  </a:lnTo>
                  <a:lnTo>
                    <a:pt x="2904676" y="2178043"/>
                  </a:lnTo>
                  <a:lnTo>
                    <a:pt x="2883786" y="2218035"/>
                  </a:lnTo>
                  <a:lnTo>
                    <a:pt x="2861734" y="2257323"/>
                  </a:lnTo>
                  <a:lnTo>
                    <a:pt x="2838541" y="2295886"/>
                  </a:lnTo>
                  <a:lnTo>
                    <a:pt x="2814230" y="2333701"/>
                  </a:lnTo>
                  <a:lnTo>
                    <a:pt x="2788824" y="2370746"/>
                  </a:lnTo>
                  <a:lnTo>
                    <a:pt x="2762345" y="2407000"/>
                  </a:lnTo>
                  <a:lnTo>
                    <a:pt x="2734815" y="2442439"/>
                  </a:lnTo>
                  <a:lnTo>
                    <a:pt x="2706257" y="2477042"/>
                  </a:lnTo>
                  <a:lnTo>
                    <a:pt x="2676694" y="2510787"/>
                  </a:lnTo>
                  <a:lnTo>
                    <a:pt x="2646146" y="2543652"/>
                  </a:lnTo>
                  <a:lnTo>
                    <a:pt x="2614638" y="2575614"/>
                  </a:lnTo>
                  <a:lnTo>
                    <a:pt x="2582192" y="2606651"/>
                  </a:lnTo>
                  <a:lnTo>
                    <a:pt x="2548829" y="2636743"/>
                  </a:lnTo>
                  <a:lnTo>
                    <a:pt x="2514573" y="2665865"/>
                  </a:lnTo>
                  <a:lnTo>
                    <a:pt x="2479446" y="2693997"/>
                  </a:lnTo>
                  <a:lnTo>
                    <a:pt x="2443470" y="2721116"/>
                  </a:lnTo>
                  <a:lnTo>
                    <a:pt x="2406667" y="2747200"/>
                  </a:lnTo>
                  <a:lnTo>
                    <a:pt x="2369061" y="2772227"/>
                  </a:lnTo>
                  <a:lnTo>
                    <a:pt x="2330673" y="2796175"/>
                  </a:lnTo>
                  <a:lnTo>
                    <a:pt x="2291526" y="2819021"/>
                  </a:lnTo>
                  <a:lnTo>
                    <a:pt x="2251642" y="2840744"/>
                  </a:lnTo>
                  <a:lnTo>
                    <a:pt x="2211044" y="2861322"/>
                  </a:lnTo>
                  <a:lnTo>
                    <a:pt x="2169754" y="2880733"/>
                  </a:lnTo>
                  <a:lnTo>
                    <a:pt x="2127795" y="2898953"/>
                  </a:lnTo>
                  <a:lnTo>
                    <a:pt x="2085189" y="2915963"/>
                  </a:lnTo>
                  <a:lnTo>
                    <a:pt x="2041959" y="2931738"/>
                  </a:lnTo>
                  <a:lnTo>
                    <a:pt x="1998126" y="2946257"/>
                  </a:lnTo>
                  <a:lnTo>
                    <a:pt x="1953714" y="2959499"/>
                  </a:lnTo>
                  <a:lnTo>
                    <a:pt x="1908744" y="2971440"/>
                  </a:lnTo>
                  <a:lnTo>
                    <a:pt x="1863240" y="2982060"/>
                  </a:lnTo>
                  <a:lnTo>
                    <a:pt x="1817223" y="2991335"/>
                  </a:lnTo>
                  <a:lnTo>
                    <a:pt x="1770717" y="2999244"/>
                  </a:lnTo>
                  <a:lnTo>
                    <a:pt x="1723743" y="3005764"/>
                  </a:lnTo>
                  <a:lnTo>
                    <a:pt x="1676323" y="3010874"/>
                  </a:lnTo>
                  <a:lnTo>
                    <a:pt x="1628482" y="3014551"/>
                  </a:lnTo>
                  <a:lnTo>
                    <a:pt x="1580239" y="3016773"/>
                  </a:lnTo>
                  <a:lnTo>
                    <a:pt x="1531619" y="3017519"/>
                  </a:lnTo>
                  <a:lnTo>
                    <a:pt x="1483000" y="3016773"/>
                  </a:lnTo>
                  <a:lnTo>
                    <a:pt x="1434757" y="3014551"/>
                  </a:lnTo>
                  <a:lnTo>
                    <a:pt x="1386916" y="3010874"/>
                  </a:lnTo>
                  <a:lnTo>
                    <a:pt x="1339496" y="3005764"/>
                  </a:lnTo>
                  <a:lnTo>
                    <a:pt x="1292522" y="2999244"/>
                  </a:lnTo>
                  <a:lnTo>
                    <a:pt x="1246016" y="2991335"/>
                  </a:lnTo>
                  <a:lnTo>
                    <a:pt x="1199999" y="2982060"/>
                  </a:lnTo>
                  <a:lnTo>
                    <a:pt x="1154495" y="2971440"/>
                  </a:lnTo>
                  <a:lnTo>
                    <a:pt x="1109525" y="2959499"/>
                  </a:lnTo>
                  <a:lnTo>
                    <a:pt x="1065113" y="2946257"/>
                  </a:lnTo>
                  <a:lnTo>
                    <a:pt x="1021280" y="2931738"/>
                  </a:lnTo>
                  <a:lnTo>
                    <a:pt x="978050" y="2915963"/>
                  </a:lnTo>
                  <a:lnTo>
                    <a:pt x="935444" y="2898953"/>
                  </a:lnTo>
                  <a:lnTo>
                    <a:pt x="893485" y="2880733"/>
                  </a:lnTo>
                  <a:lnTo>
                    <a:pt x="852195" y="2861322"/>
                  </a:lnTo>
                  <a:lnTo>
                    <a:pt x="811597" y="2840744"/>
                  </a:lnTo>
                  <a:lnTo>
                    <a:pt x="771714" y="2819021"/>
                  </a:lnTo>
                  <a:lnTo>
                    <a:pt x="732566" y="2796175"/>
                  </a:lnTo>
                  <a:lnTo>
                    <a:pt x="694179" y="2772227"/>
                  </a:lnTo>
                  <a:lnTo>
                    <a:pt x="656572" y="2747200"/>
                  </a:lnTo>
                  <a:lnTo>
                    <a:pt x="619769" y="2721116"/>
                  </a:lnTo>
                  <a:lnTo>
                    <a:pt x="583793" y="2693997"/>
                  </a:lnTo>
                  <a:lnTo>
                    <a:pt x="548666" y="2665865"/>
                  </a:lnTo>
                  <a:lnTo>
                    <a:pt x="514410" y="2636743"/>
                  </a:lnTo>
                  <a:lnTo>
                    <a:pt x="481047" y="2606651"/>
                  </a:lnTo>
                  <a:lnTo>
                    <a:pt x="448601" y="2575614"/>
                  </a:lnTo>
                  <a:lnTo>
                    <a:pt x="417093" y="2543652"/>
                  </a:lnTo>
                  <a:lnTo>
                    <a:pt x="386545" y="2510787"/>
                  </a:lnTo>
                  <a:lnTo>
                    <a:pt x="356982" y="2477042"/>
                  </a:lnTo>
                  <a:lnTo>
                    <a:pt x="328424" y="2442439"/>
                  </a:lnTo>
                  <a:lnTo>
                    <a:pt x="300894" y="2407000"/>
                  </a:lnTo>
                  <a:lnTo>
                    <a:pt x="274415" y="2370746"/>
                  </a:lnTo>
                  <a:lnTo>
                    <a:pt x="249009" y="2333701"/>
                  </a:lnTo>
                  <a:lnTo>
                    <a:pt x="224698" y="2295886"/>
                  </a:lnTo>
                  <a:lnTo>
                    <a:pt x="201505" y="2257323"/>
                  </a:lnTo>
                  <a:lnTo>
                    <a:pt x="179453" y="2218035"/>
                  </a:lnTo>
                  <a:lnTo>
                    <a:pt x="158563" y="2178043"/>
                  </a:lnTo>
                  <a:lnTo>
                    <a:pt x="138859" y="2137370"/>
                  </a:lnTo>
                  <a:lnTo>
                    <a:pt x="120362" y="2096037"/>
                  </a:lnTo>
                  <a:lnTo>
                    <a:pt x="103095" y="2054067"/>
                  </a:lnTo>
                  <a:lnTo>
                    <a:pt x="87081" y="2011482"/>
                  </a:lnTo>
                  <a:lnTo>
                    <a:pt x="72341" y="1968303"/>
                  </a:lnTo>
                  <a:lnTo>
                    <a:pt x="58899" y="1924554"/>
                  </a:lnTo>
                  <a:lnTo>
                    <a:pt x="46777" y="1880256"/>
                  </a:lnTo>
                  <a:lnTo>
                    <a:pt x="35996" y="1835430"/>
                  </a:lnTo>
                  <a:lnTo>
                    <a:pt x="26581" y="1790101"/>
                  </a:lnTo>
                  <a:lnTo>
                    <a:pt x="18552" y="1744288"/>
                  </a:lnTo>
                  <a:lnTo>
                    <a:pt x="11933" y="1698015"/>
                  </a:lnTo>
                  <a:lnTo>
                    <a:pt x="6746" y="1651304"/>
                  </a:lnTo>
                  <a:lnTo>
                    <a:pt x="3013" y="1604176"/>
                  </a:lnTo>
                  <a:lnTo>
                    <a:pt x="757" y="1556654"/>
                  </a:lnTo>
                  <a:lnTo>
                    <a:pt x="0" y="1508759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1723" y="3165676"/>
            <a:ext cx="1186031" cy="115708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algn="ctr">
              <a:spcBef>
                <a:spcPts val="91"/>
              </a:spcBef>
            </a:pPr>
            <a:r>
              <a:rPr sz="1634" spc="-5" dirty="0">
                <a:latin typeface="Arial MT"/>
                <a:cs typeface="Arial MT"/>
              </a:rPr>
              <a:t>Functionality</a:t>
            </a:r>
            <a:endParaRPr sz="1634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15">
              <a:latin typeface="Arial MT"/>
              <a:cs typeface="Arial MT"/>
            </a:endParaRPr>
          </a:p>
          <a:p>
            <a:pPr>
              <a:spcBef>
                <a:spcPts val="14"/>
              </a:spcBef>
            </a:pPr>
            <a:endParaRPr sz="2360">
              <a:latin typeface="Arial MT"/>
              <a:cs typeface="Arial MT"/>
            </a:endParaRPr>
          </a:p>
          <a:p>
            <a:pPr marL="51869" algn="ctr"/>
            <a:r>
              <a:rPr sz="1634" spc="-5" dirty="0">
                <a:latin typeface="Arial MT"/>
                <a:cs typeface="Arial MT"/>
              </a:rPr>
              <a:t>Data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3986" y="1652899"/>
            <a:ext cx="2717665" cy="4073235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2"/>
            <a:ext cx="5157908" cy="233855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2991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Class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creation</a:t>
            </a:r>
            <a:endParaRPr sz="2541">
              <a:latin typeface="Arial MT"/>
              <a:cs typeface="Arial MT"/>
            </a:endParaRPr>
          </a:p>
          <a:p>
            <a:pPr marL="322743" indent="-311792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dirty="0">
                <a:latin typeface="Arial MT"/>
                <a:cs typeface="Arial MT"/>
              </a:rPr>
              <a:t>class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b="1" spc="-5" dirty="0">
                <a:latin typeface="Arial"/>
                <a:cs typeface="Arial"/>
              </a:rPr>
              <a:t>declaration</a:t>
            </a:r>
            <a:r>
              <a:rPr sz="2541" b="1" spc="-9" dirty="0">
                <a:latin typeface="Arial"/>
                <a:cs typeface="Arial"/>
              </a:rPr>
              <a:t> </a:t>
            </a:r>
            <a:r>
              <a:rPr sz="2541" dirty="0">
                <a:latin typeface="Arial MT"/>
                <a:cs typeface="Arial MT"/>
              </a:rPr>
              <a:t>-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i="1" spc="-5" dirty="0">
                <a:latin typeface="Arial"/>
                <a:cs typeface="Arial"/>
              </a:rPr>
              <a:t>interface</a:t>
            </a:r>
            <a:endParaRPr sz="2541">
              <a:latin typeface="Arial"/>
              <a:cs typeface="Arial"/>
            </a:endParaRPr>
          </a:p>
          <a:p>
            <a:pPr marL="714644" lvl="1" indent="-277213">
              <a:spcBef>
                <a:spcPts val="1044"/>
              </a:spcBef>
              <a:buSzPct val="44642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latin typeface="Courier New"/>
                <a:cs typeface="Courier New"/>
              </a:rPr>
              <a:t>Employee.h</a:t>
            </a:r>
            <a:endParaRPr sz="2541">
              <a:latin typeface="Courier New"/>
              <a:cs typeface="Courier New"/>
            </a:endParaRPr>
          </a:p>
          <a:p>
            <a:pPr marL="322743" indent="-311792">
              <a:spcBef>
                <a:spcPts val="781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dirty="0">
                <a:latin typeface="Arial MT"/>
                <a:cs typeface="Arial MT"/>
              </a:rPr>
              <a:t>class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b="1" spc="-5" dirty="0">
                <a:latin typeface="Arial"/>
                <a:cs typeface="Arial"/>
              </a:rPr>
              <a:t>definition</a:t>
            </a:r>
            <a:r>
              <a:rPr sz="2541" b="1" spc="-14" dirty="0">
                <a:latin typeface="Arial"/>
                <a:cs typeface="Arial"/>
              </a:rPr>
              <a:t> </a:t>
            </a:r>
            <a:r>
              <a:rPr sz="2541" dirty="0">
                <a:latin typeface="Arial MT"/>
                <a:cs typeface="Arial MT"/>
              </a:rPr>
              <a:t>–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i="1" spc="-5" dirty="0">
                <a:latin typeface="Arial"/>
                <a:cs typeface="Arial"/>
              </a:rPr>
              <a:t>implementation</a:t>
            </a:r>
            <a:endParaRPr sz="2541">
              <a:latin typeface="Arial"/>
              <a:cs typeface="Arial"/>
            </a:endParaRPr>
          </a:p>
          <a:p>
            <a:pPr marL="714644" lvl="1" indent="-277213">
              <a:spcBef>
                <a:spcPts val="1017"/>
              </a:spcBef>
              <a:buSzPct val="44642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latin typeface="Courier New"/>
                <a:cs typeface="Courier New"/>
              </a:rPr>
              <a:t>Employee.cpp</a:t>
            </a:r>
            <a:endParaRPr sz="254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558181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6945" y="1572433"/>
            <a:ext cx="4530890" cy="3917128"/>
            <a:chOff x="1047887" y="1732588"/>
            <a:chExt cx="4992370" cy="4316095"/>
          </a:xfrm>
        </p:grpSpPr>
        <p:sp>
          <p:nvSpPr>
            <p:cNvPr id="4" name="object 4"/>
            <p:cNvSpPr/>
            <p:nvPr/>
          </p:nvSpPr>
          <p:spPr>
            <a:xfrm>
              <a:off x="1052649" y="1737350"/>
              <a:ext cx="4982845" cy="4306570"/>
            </a:xfrm>
            <a:custGeom>
              <a:avLst/>
              <a:gdLst/>
              <a:ahLst/>
              <a:cxnLst/>
              <a:rect l="l" t="t" r="r" b="b"/>
              <a:pathLst>
                <a:path w="4982845" h="4306570">
                  <a:moveTo>
                    <a:pt x="4982399" y="4306199"/>
                  </a:moveTo>
                  <a:lnTo>
                    <a:pt x="0" y="4306199"/>
                  </a:lnTo>
                  <a:lnTo>
                    <a:pt x="0" y="0"/>
                  </a:lnTo>
                  <a:lnTo>
                    <a:pt x="4982399" y="0"/>
                  </a:lnTo>
                  <a:lnTo>
                    <a:pt x="4982399" y="43061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1052649" y="1737350"/>
              <a:ext cx="4982845" cy="4306570"/>
            </a:xfrm>
            <a:custGeom>
              <a:avLst/>
              <a:gdLst/>
              <a:ahLst/>
              <a:cxnLst/>
              <a:rect l="l" t="t" r="r" b="b"/>
              <a:pathLst>
                <a:path w="4982845" h="4306570">
                  <a:moveTo>
                    <a:pt x="0" y="0"/>
                  </a:moveTo>
                  <a:lnTo>
                    <a:pt x="4982399" y="0"/>
                  </a:lnTo>
                  <a:lnTo>
                    <a:pt x="4982399" y="4306199"/>
                  </a:lnTo>
                  <a:lnTo>
                    <a:pt x="0" y="430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7541" y="1594276"/>
            <a:ext cx="3674505" cy="3775671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11527" marR="2410195">
              <a:lnSpc>
                <a:spcPts val="1298"/>
              </a:lnSpc>
              <a:spcBef>
                <a:spcPts val="141"/>
              </a:spcBef>
            </a:pPr>
            <a:r>
              <a:rPr sz="1089" b="1" spc="-5" dirty="0">
                <a:latin typeface="Courier New"/>
                <a:cs typeface="Courier New"/>
              </a:rPr>
              <a:t>class</a:t>
            </a:r>
            <a:r>
              <a:rPr sz="1089" b="1" spc="-73" dirty="0"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</a:t>
            </a:r>
            <a:r>
              <a:rPr sz="1089" b="1" spc="-5" dirty="0">
                <a:latin typeface="Courier New"/>
                <a:cs typeface="Courier New"/>
              </a:rPr>
              <a:t>{ </a:t>
            </a:r>
            <a:r>
              <a:rPr sz="1089" b="1" spc="-640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public:</a:t>
            </a:r>
            <a:endParaRPr sz="1089">
              <a:latin typeface="Courier New"/>
              <a:cs typeface="Courier New"/>
            </a:endParaRPr>
          </a:p>
          <a:p>
            <a:pPr marL="343490"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Employee();</a:t>
            </a:r>
            <a:endParaRPr sz="1089">
              <a:latin typeface="Courier New"/>
              <a:cs typeface="Courier New"/>
            </a:endParaRPr>
          </a:p>
          <a:p>
            <a:pPr marL="343490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void</a:t>
            </a:r>
            <a:r>
              <a:rPr sz="1089" spc="-41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display()</a:t>
            </a:r>
            <a:r>
              <a:rPr sz="1089" spc="-32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const;</a:t>
            </a:r>
            <a:endParaRPr sz="1089">
              <a:latin typeface="Courier New"/>
              <a:cs typeface="Courier New"/>
            </a:endParaRPr>
          </a:p>
          <a:p>
            <a:pPr marL="343490" marR="2327781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void</a:t>
            </a:r>
            <a:r>
              <a:rPr sz="1089" spc="-86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hire(); </a:t>
            </a:r>
            <a:r>
              <a:rPr sz="1089" spc="-640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void</a:t>
            </a:r>
            <a:r>
              <a:rPr sz="1089" spc="-86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fire();</a:t>
            </a:r>
            <a:endParaRPr sz="1089">
              <a:latin typeface="Courier New"/>
              <a:cs typeface="Courier New"/>
            </a:endParaRPr>
          </a:p>
          <a:p>
            <a:pPr marL="343490">
              <a:lnSpc>
                <a:spcPts val="1239"/>
              </a:lnSpc>
            </a:pPr>
            <a:r>
              <a:rPr sz="1089" b="1" spc="-5" dirty="0">
                <a:latin typeface="Courier New"/>
                <a:cs typeface="Courier New"/>
              </a:rPr>
              <a:t>//</a:t>
            </a:r>
            <a:r>
              <a:rPr sz="1089" b="1" spc="-27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Getters</a:t>
            </a:r>
            <a:r>
              <a:rPr sz="1089" b="1" spc="-27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and</a:t>
            </a:r>
            <a:r>
              <a:rPr sz="1089" b="1" spc="-27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setters</a:t>
            </a:r>
            <a:endParaRPr sz="1089">
              <a:latin typeface="Courier New"/>
              <a:cs typeface="Courier New"/>
            </a:endParaRPr>
          </a:p>
          <a:p>
            <a:pPr marL="343490" marR="4611">
              <a:lnSpc>
                <a:spcPts val="1298"/>
              </a:lnSpc>
              <a:spcBef>
                <a:spcPts val="41"/>
              </a:spcBef>
            </a:pPr>
            <a:r>
              <a:rPr sz="1089" spc="-5" dirty="0">
                <a:latin typeface="Courier New"/>
                <a:cs typeface="Courier New"/>
              </a:rPr>
              <a:t>void setFirstName( string inFirstName ); </a:t>
            </a:r>
            <a:r>
              <a:rPr sz="1089" spc="-64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void setLastName </a:t>
            </a:r>
            <a:r>
              <a:rPr sz="1089" dirty="0">
                <a:latin typeface="Courier New"/>
                <a:cs typeface="Courier New"/>
              </a:rPr>
              <a:t>( </a:t>
            </a:r>
            <a:r>
              <a:rPr sz="1089" spc="-5" dirty="0">
                <a:latin typeface="Courier New"/>
                <a:cs typeface="Courier New"/>
              </a:rPr>
              <a:t>string inLastName );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void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setId(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inId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);</a:t>
            </a:r>
            <a:endParaRPr sz="1089">
              <a:latin typeface="Courier New"/>
              <a:cs typeface="Courier New"/>
            </a:endParaRPr>
          </a:p>
          <a:p>
            <a:pPr marL="343490">
              <a:lnSpc>
                <a:spcPts val="1234"/>
              </a:lnSpc>
            </a:pPr>
            <a:r>
              <a:rPr sz="1089" spc="-5" dirty="0">
                <a:latin typeface="Courier New"/>
                <a:cs typeface="Courier New"/>
              </a:rPr>
              <a:t>void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setSalary(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inSalary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);</a:t>
            </a:r>
            <a:endParaRPr sz="1089">
              <a:latin typeface="Courier New"/>
              <a:cs typeface="Courier New"/>
            </a:endParaRPr>
          </a:p>
          <a:p>
            <a:pPr marL="343490" marR="99934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string getFirstName() </a:t>
            </a:r>
            <a:r>
              <a:rPr sz="1089" b="1" spc="-5" dirty="0">
                <a:latin typeface="Courier New"/>
                <a:cs typeface="Courier New"/>
              </a:rPr>
              <a:t>const; </a:t>
            </a:r>
            <a:r>
              <a:rPr sz="1089" b="1" spc="-64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string getLastName() </a:t>
            </a:r>
            <a:r>
              <a:rPr sz="1089" b="1" spc="-5" dirty="0">
                <a:latin typeface="Courier New"/>
                <a:cs typeface="Courier New"/>
              </a:rPr>
              <a:t>const; </a:t>
            </a:r>
            <a:r>
              <a:rPr sz="1089" b="1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getSalary()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const;</a:t>
            </a:r>
            <a:endParaRPr sz="1089">
              <a:latin typeface="Courier New"/>
              <a:cs typeface="Courier New"/>
            </a:endParaRPr>
          </a:p>
          <a:p>
            <a:pPr marL="343490">
              <a:lnSpc>
                <a:spcPts val="1234"/>
              </a:lnSpc>
            </a:pPr>
            <a:r>
              <a:rPr sz="1089" spc="-5" dirty="0">
                <a:latin typeface="Courier New"/>
                <a:cs typeface="Courier New"/>
              </a:rPr>
              <a:t>bool</a:t>
            </a:r>
            <a:r>
              <a:rPr sz="1089" spc="-41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getIsHired()</a:t>
            </a:r>
            <a:r>
              <a:rPr sz="1089" spc="-32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const;</a:t>
            </a:r>
            <a:endParaRPr sz="1089">
              <a:latin typeface="Courier New"/>
              <a:cs typeface="Courier New"/>
            </a:endParaRPr>
          </a:p>
          <a:p>
            <a:pPr marL="11527" marR="1746268" indent="414955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45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getId()</a:t>
            </a:r>
            <a:r>
              <a:rPr sz="1089" spc="-36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const; </a:t>
            </a:r>
            <a:r>
              <a:rPr sz="1089" b="1" spc="-640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private:</a:t>
            </a:r>
            <a:endParaRPr sz="1089">
              <a:latin typeface="Courier New"/>
              <a:cs typeface="Courier New"/>
            </a:endParaRPr>
          </a:p>
          <a:p>
            <a:pPr marL="343490"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6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mId;</a:t>
            </a:r>
            <a:endParaRPr sz="1089">
              <a:latin typeface="Courier New"/>
              <a:cs typeface="Courier New"/>
            </a:endParaRPr>
          </a:p>
          <a:p>
            <a:pPr marL="343490" marR="1829835">
              <a:lnSpc>
                <a:spcPts val="1298"/>
              </a:lnSpc>
              <a:spcBef>
                <a:spcPts val="41"/>
              </a:spcBef>
            </a:pPr>
            <a:r>
              <a:rPr sz="1089" spc="-5" dirty="0">
                <a:latin typeface="Courier New"/>
                <a:cs typeface="Courier New"/>
              </a:rPr>
              <a:t>string</a:t>
            </a:r>
            <a:r>
              <a:rPr sz="1089" spc="-82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mFirstName; </a:t>
            </a:r>
            <a:r>
              <a:rPr sz="1089" spc="-640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string mLastName;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mSalary;</a:t>
            </a:r>
            <a:endParaRPr sz="1089">
              <a:latin typeface="Courier New"/>
              <a:cs typeface="Courier New"/>
            </a:endParaRPr>
          </a:p>
          <a:p>
            <a:pPr marL="343490">
              <a:lnSpc>
                <a:spcPts val="1234"/>
              </a:lnSpc>
            </a:pPr>
            <a:r>
              <a:rPr sz="1089" spc="-5" dirty="0">
                <a:latin typeface="Courier New"/>
                <a:cs typeface="Courier New"/>
              </a:rPr>
              <a:t>bool</a:t>
            </a:r>
            <a:r>
              <a:rPr sz="1089" spc="-91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bHired;</a:t>
            </a:r>
            <a:endParaRPr sz="1089">
              <a:latin typeface="Courier New"/>
              <a:cs typeface="Courier New"/>
            </a:endParaRPr>
          </a:p>
          <a:p>
            <a:pPr marL="11527">
              <a:lnSpc>
                <a:spcPts val="1302"/>
              </a:lnSpc>
            </a:pPr>
            <a:r>
              <a:rPr sz="1089" b="1" spc="-5" dirty="0">
                <a:latin typeface="Courier New"/>
                <a:cs typeface="Courier New"/>
              </a:rPr>
              <a:t>};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5051" y="1742748"/>
            <a:ext cx="2175542" cy="331950"/>
          </a:xfrm>
          <a:custGeom>
            <a:avLst/>
            <a:gdLst/>
            <a:ahLst/>
            <a:cxnLst/>
            <a:rect l="l" t="t" r="r" b="b"/>
            <a:pathLst>
              <a:path w="2397125" h="365760">
                <a:moveTo>
                  <a:pt x="2396699" y="365699"/>
                </a:moveTo>
                <a:lnTo>
                  <a:pt x="0" y="365699"/>
                </a:lnTo>
                <a:lnTo>
                  <a:pt x="0" y="0"/>
                </a:lnTo>
                <a:lnTo>
                  <a:pt x="2396699" y="0"/>
                </a:lnTo>
                <a:lnTo>
                  <a:pt x="2396699" y="3656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7401325" y="1757501"/>
            <a:ext cx="19306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Methods'</a:t>
            </a:r>
            <a:r>
              <a:rPr sz="1634" spc="-77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declaration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5050" y="4581628"/>
            <a:ext cx="2043569" cy="315237"/>
          </a:xfrm>
          <a:custGeom>
            <a:avLst/>
            <a:gdLst/>
            <a:ahLst/>
            <a:cxnLst/>
            <a:rect l="l" t="t" r="r" b="b"/>
            <a:pathLst>
              <a:path w="2251709" h="347345">
                <a:moveTo>
                  <a:pt x="2251199" y="346799"/>
                </a:moveTo>
                <a:lnTo>
                  <a:pt x="0" y="346799"/>
                </a:lnTo>
                <a:lnTo>
                  <a:pt x="0" y="0"/>
                </a:lnTo>
                <a:lnTo>
                  <a:pt x="2251199" y="0"/>
                </a:lnTo>
                <a:lnTo>
                  <a:pt x="2251199" y="346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0" name="object 10"/>
          <p:cNvSpPr txBox="1"/>
          <p:nvPr/>
        </p:nvSpPr>
        <p:spPr>
          <a:xfrm>
            <a:off x="7401325" y="4596380"/>
            <a:ext cx="138312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5" dirty="0">
                <a:latin typeface="Arial MT"/>
                <a:cs typeface="Arial MT"/>
              </a:rPr>
              <a:t>Data</a:t>
            </a:r>
            <a:r>
              <a:rPr sz="1634" spc="-77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members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74901" y="1890113"/>
            <a:ext cx="3560396" cy="2859037"/>
            <a:chOff x="2478042" y="2082624"/>
            <a:chExt cx="3923029" cy="3150235"/>
          </a:xfrm>
        </p:grpSpPr>
        <p:sp>
          <p:nvSpPr>
            <p:cNvPr id="12" name="object 12"/>
            <p:cNvSpPr/>
            <p:nvPr/>
          </p:nvSpPr>
          <p:spPr>
            <a:xfrm>
              <a:off x="2617470" y="2103120"/>
              <a:ext cx="3783329" cy="0"/>
            </a:xfrm>
            <a:custGeom>
              <a:avLst/>
              <a:gdLst/>
              <a:ahLst/>
              <a:cxnLst/>
              <a:rect l="l" t="t" r="r" b="b"/>
              <a:pathLst>
                <a:path w="3783329">
                  <a:moveTo>
                    <a:pt x="37833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4244" y="20873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4244" y="20873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26029" y="5212079"/>
              <a:ext cx="3874770" cy="0"/>
            </a:xfrm>
            <a:custGeom>
              <a:avLst/>
              <a:gdLst/>
              <a:ahLst/>
              <a:cxnLst/>
              <a:rect l="l" t="t" r="r" b="b"/>
              <a:pathLst>
                <a:path w="3874770">
                  <a:moveTo>
                    <a:pt x="387476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2804" y="51963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2804" y="51963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21766" y="1161816"/>
            <a:ext cx="1522591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spc="-5" dirty="0">
                <a:latin typeface="Arial MT"/>
                <a:cs typeface="Arial MT"/>
              </a:rPr>
              <a:t>Employee.h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6847049" cy="1122107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77804">
              <a:spcBef>
                <a:spcPts val="245"/>
              </a:spcBef>
            </a:pPr>
            <a:r>
              <a:rPr sz="2541" spc="-5" dirty="0">
                <a:latin typeface="Arial MT"/>
                <a:cs typeface="Arial MT"/>
              </a:rPr>
              <a:t>The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Constructor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and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the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object's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state</a:t>
            </a:r>
            <a:endParaRPr sz="2541">
              <a:latin typeface="Arial MT"/>
              <a:cs typeface="Arial MT"/>
            </a:endParaRPr>
          </a:p>
          <a:p>
            <a:pPr marL="317556" indent="-306605">
              <a:spcBef>
                <a:spcPts val="109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dirty="0">
                <a:latin typeface="Arial MT"/>
                <a:cs typeface="Arial MT"/>
              </a:rPr>
              <a:t> </a:t>
            </a:r>
            <a:r>
              <a:rPr sz="1815" b="1" spc="-5" dirty="0">
                <a:latin typeface="Arial"/>
                <a:cs typeface="Arial"/>
              </a:rPr>
              <a:t>state</a:t>
            </a:r>
            <a:r>
              <a:rPr sz="1815" b="1" spc="-9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of</a:t>
            </a:r>
            <a:r>
              <a:rPr sz="1815" b="1" spc="-9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an</a:t>
            </a:r>
            <a:r>
              <a:rPr sz="1815" b="1" spc="-9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object</a:t>
            </a:r>
            <a:r>
              <a:rPr sz="1815" b="1" spc="9" dirty="0">
                <a:latin typeface="Arial"/>
                <a:cs typeface="Arial"/>
              </a:rPr>
              <a:t> </a:t>
            </a:r>
            <a:r>
              <a:rPr sz="1815" spc="-5" dirty="0">
                <a:latin typeface="Arial MT"/>
                <a:cs typeface="Arial MT"/>
              </a:rPr>
              <a:t>is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defined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by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its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data </a:t>
            </a:r>
            <a:r>
              <a:rPr sz="1815" dirty="0">
                <a:latin typeface="Arial MT"/>
                <a:cs typeface="Arial MT"/>
              </a:rPr>
              <a:t>members.</a:t>
            </a:r>
            <a:endParaRPr sz="1815">
              <a:latin typeface="Arial MT"/>
              <a:cs typeface="Arial MT"/>
            </a:endParaRPr>
          </a:p>
          <a:p>
            <a:pPr marL="317556" indent="-306605">
              <a:spcBef>
                <a:spcPts val="1030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Arial"/>
                <a:cs typeface="Arial"/>
              </a:rPr>
              <a:t>constructor</a:t>
            </a:r>
            <a:r>
              <a:rPr sz="1815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15" spc="-5" dirty="0">
                <a:latin typeface="Arial MT"/>
                <a:cs typeface="Arial MT"/>
              </a:rPr>
              <a:t>is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responsible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for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9" dirty="0">
                <a:latin typeface="Arial MT"/>
                <a:cs typeface="Arial MT"/>
              </a:rPr>
              <a:t> </a:t>
            </a:r>
            <a:r>
              <a:rPr sz="1815" b="1" spc="-5" dirty="0">
                <a:latin typeface="Arial"/>
                <a:cs typeface="Arial"/>
              </a:rPr>
              <a:t>initial</a:t>
            </a:r>
            <a:r>
              <a:rPr sz="1815" b="1" spc="-9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state</a:t>
            </a:r>
            <a:r>
              <a:rPr sz="1815" b="1" spc="14" dirty="0">
                <a:latin typeface="Arial"/>
                <a:cs typeface="Arial"/>
              </a:rPr>
              <a:t> </a:t>
            </a:r>
            <a:r>
              <a:rPr sz="1815" spc="-5" dirty="0">
                <a:latin typeface="Arial MT"/>
                <a:cs typeface="Arial MT"/>
              </a:rPr>
              <a:t>of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object</a:t>
            </a:r>
            <a:endParaRPr sz="1815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0735" y="3076095"/>
            <a:ext cx="4315353" cy="101994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804">
              <a:lnSpc>
                <a:spcPts val="1298"/>
              </a:lnSpc>
              <a:spcBef>
                <a:spcPts val="227"/>
              </a:spcBef>
            </a:pPr>
            <a:r>
              <a:rPr sz="1089" spc="-5" dirty="0">
                <a:latin typeface="Courier New"/>
                <a:cs typeface="Courier New"/>
              </a:rPr>
              <a:t>Employee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::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Employee()</a:t>
            </a:r>
            <a:r>
              <a:rPr sz="1089" b="1" spc="-18" dirty="0">
                <a:latin typeface="Courier New"/>
                <a:cs typeface="Courier New"/>
              </a:rPr>
              <a:t> </a:t>
            </a:r>
            <a:r>
              <a:rPr sz="1089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089" b="1" spc="-1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mId(-1),</a:t>
            </a:r>
            <a:endParaRPr sz="1089">
              <a:latin typeface="Courier New"/>
              <a:cs typeface="Courier New"/>
            </a:endParaRPr>
          </a:p>
          <a:p>
            <a:pPr marL="2484541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mFirstName(""),</a:t>
            </a:r>
            <a:endParaRPr sz="1089">
              <a:latin typeface="Courier New"/>
              <a:cs typeface="Courier New"/>
            </a:endParaRPr>
          </a:p>
          <a:p>
            <a:pPr marL="2484541" marR="661622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mLastName(""),  mSalary(0),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bHired(false</a:t>
            </a:r>
            <a:r>
              <a:rPr sz="1089" dirty="0">
                <a:latin typeface="Courier New"/>
                <a:cs typeface="Courier New"/>
              </a:rPr>
              <a:t>)</a:t>
            </a:r>
            <a:r>
              <a:rPr sz="1089" b="1" dirty="0">
                <a:latin typeface="Courier New"/>
                <a:cs typeface="Courier New"/>
              </a:rPr>
              <a:t>{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43"/>
              </a:lnSpc>
            </a:pPr>
            <a:r>
              <a:rPr sz="1089" b="1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0735" y="4351288"/>
            <a:ext cx="4315930" cy="118023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41731" marR="2238450" indent="-663928">
              <a:lnSpc>
                <a:spcPts val="1298"/>
              </a:lnSpc>
              <a:spcBef>
                <a:spcPts val="277"/>
              </a:spcBef>
            </a:pPr>
            <a:r>
              <a:rPr sz="1089" spc="-5" dirty="0">
                <a:latin typeface="Courier New"/>
                <a:cs typeface="Courier New"/>
              </a:rPr>
              <a:t>Employee :: </a:t>
            </a:r>
            <a:r>
              <a:rPr sz="1089" b="1" spc="-5" dirty="0">
                <a:latin typeface="Courier New"/>
                <a:cs typeface="Courier New"/>
              </a:rPr>
              <a:t>Employee() </a:t>
            </a:r>
            <a:r>
              <a:rPr sz="1089" dirty="0">
                <a:latin typeface="Courier New"/>
                <a:cs typeface="Courier New"/>
              </a:rPr>
              <a:t>{ </a:t>
            </a:r>
            <a:r>
              <a:rPr sz="1089" spc="-64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mId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=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-1;</a:t>
            </a:r>
            <a:endParaRPr sz="1089">
              <a:latin typeface="Courier New"/>
              <a:cs typeface="Courier New"/>
            </a:endParaRPr>
          </a:p>
          <a:p>
            <a:pPr marL="741731"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mFirstName="";</a:t>
            </a:r>
            <a:endParaRPr sz="1089">
              <a:latin typeface="Courier New"/>
              <a:cs typeface="Courier New"/>
            </a:endParaRPr>
          </a:p>
          <a:p>
            <a:pPr marL="741731" marR="2322017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mLastName="";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mSalary =0;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bHired</a:t>
            </a:r>
            <a:r>
              <a:rPr sz="1089" spc="-45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=</a:t>
            </a:r>
            <a:r>
              <a:rPr sz="1089" spc="-50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false;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43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6990" y="3319503"/>
            <a:ext cx="2504611" cy="78388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77804" marR="286434">
              <a:lnSpc>
                <a:spcPct val="100699"/>
              </a:lnSpc>
              <a:spcBef>
                <a:spcPts val="191"/>
              </a:spcBef>
            </a:pPr>
            <a:r>
              <a:rPr sz="1634" dirty="0">
                <a:latin typeface="Arial MT"/>
                <a:cs typeface="Arial MT"/>
              </a:rPr>
              <a:t>Members</a:t>
            </a:r>
            <a:r>
              <a:rPr sz="1634" spc="-45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are</a:t>
            </a:r>
            <a:r>
              <a:rPr sz="1634" spc="-41" dirty="0"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initialized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through</a:t>
            </a:r>
            <a:r>
              <a:rPr sz="1634" spc="-9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the</a:t>
            </a:r>
            <a:endParaRPr sz="1634">
              <a:latin typeface="Arial MT"/>
              <a:cs typeface="Arial MT"/>
            </a:endParaRPr>
          </a:p>
          <a:p>
            <a:pPr marL="77804">
              <a:spcBef>
                <a:spcPts val="14"/>
              </a:spcBef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constructor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initializer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list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6990" y="4398346"/>
            <a:ext cx="2504611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dirty="0">
                <a:latin typeface="Arial MT"/>
                <a:cs typeface="Arial MT"/>
              </a:rPr>
              <a:t>Members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are</a:t>
            </a:r>
            <a:r>
              <a:rPr sz="1634" spc="-27" dirty="0"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assigned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94403" y="3466877"/>
            <a:ext cx="572845" cy="37460"/>
            <a:chOff x="6135642" y="3819984"/>
            <a:chExt cx="631190" cy="41275"/>
          </a:xfrm>
        </p:grpSpPr>
        <p:sp>
          <p:nvSpPr>
            <p:cNvPr id="9" name="object 9"/>
            <p:cNvSpPr/>
            <p:nvPr/>
          </p:nvSpPr>
          <p:spPr>
            <a:xfrm>
              <a:off x="6183629" y="3840479"/>
              <a:ext cx="582930" cy="0"/>
            </a:xfrm>
            <a:custGeom>
              <a:avLst/>
              <a:gdLst/>
              <a:ahLst/>
              <a:cxnLst/>
              <a:rect l="l" t="t" r="r" b="b"/>
              <a:pathLst>
                <a:path w="582929">
                  <a:moveTo>
                    <a:pt x="5829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0404" y="38247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0404" y="38247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094403" y="4545715"/>
            <a:ext cx="572845" cy="37460"/>
            <a:chOff x="6135642" y="5008704"/>
            <a:chExt cx="631190" cy="41275"/>
          </a:xfrm>
        </p:grpSpPr>
        <p:sp>
          <p:nvSpPr>
            <p:cNvPr id="13" name="object 13"/>
            <p:cNvSpPr/>
            <p:nvPr/>
          </p:nvSpPr>
          <p:spPr>
            <a:xfrm>
              <a:off x="6183629" y="5029199"/>
              <a:ext cx="582930" cy="0"/>
            </a:xfrm>
            <a:custGeom>
              <a:avLst/>
              <a:gdLst/>
              <a:ahLst/>
              <a:cxnLst/>
              <a:rect l="l" t="t" r="r" b="b"/>
              <a:pathLst>
                <a:path w="582929">
                  <a:moveTo>
                    <a:pt x="5829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40404" y="5013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6140404" y="5013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15143" y="4891151"/>
            <a:ext cx="2756455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207477" marR="173474" indent="-29392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latin typeface="Arial MT"/>
                <a:cs typeface="Arial MT"/>
              </a:rPr>
              <a:t>Only</a:t>
            </a:r>
            <a:r>
              <a:rPr sz="1634" spc="-36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constructors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can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use </a:t>
            </a:r>
            <a:r>
              <a:rPr sz="1634" spc="-439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this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initializer-list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syntax!!!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647534" cy="359512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Constructors</a:t>
            </a:r>
            <a:endParaRPr sz="2541">
              <a:latin typeface="Arial MT"/>
              <a:cs typeface="Arial MT"/>
            </a:endParaRPr>
          </a:p>
          <a:p>
            <a:pPr marL="320437" indent="-309487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i="1" dirty="0">
                <a:latin typeface="Arial"/>
                <a:cs typeface="Arial"/>
              </a:rPr>
              <a:t>responsibility: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data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members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initialization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of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invoked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automatically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for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each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have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dirty="0">
                <a:latin typeface="Arial MT"/>
                <a:cs typeface="Arial MT"/>
              </a:rPr>
              <a:t> </a:t>
            </a:r>
            <a:r>
              <a:rPr sz="2178" i="1" dirty="0">
                <a:latin typeface="Arial"/>
                <a:cs typeface="Arial"/>
              </a:rPr>
              <a:t>same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name</a:t>
            </a:r>
            <a:r>
              <a:rPr sz="2178" i="1" spc="-9" dirty="0"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as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have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no</a:t>
            </a:r>
            <a:r>
              <a:rPr sz="2178" i="1" spc="-23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return</a:t>
            </a:r>
            <a:r>
              <a:rPr sz="2178" i="1" spc="-23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type</a:t>
            </a:r>
            <a:endParaRPr sz="2178">
              <a:latin typeface="Arial"/>
              <a:cs typeface="Arial"/>
            </a:endParaRPr>
          </a:p>
          <a:p>
            <a:pPr marL="320437" indent="-309487">
              <a:spcBef>
                <a:spcPts val="106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latin typeface="Arial MT"/>
                <a:cs typeface="Arial MT"/>
              </a:rPr>
              <a:t>a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can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have </a:t>
            </a:r>
            <a:r>
              <a:rPr sz="2178" i="1" dirty="0">
                <a:latin typeface="Arial"/>
                <a:cs typeface="Arial"/>
              </a:rPr>
              <a:t>multiple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constructors</a:t>
            </a:r>
            <a:r>
              <a:rPr sz="2178" i="1" spc="-9" dirty="0">
                <a:latin typeface="Arial"/>
                <a:cs typeface="Arial"/>
              </a:rPr>
              <a:t> </a:t>
            </a:r>
            <a:r>
              <a:rPr sz="1997" dirty="0">
                <a:latin typeface="Arial MT"/>
                <a:cs typeface="Arial MT"/>
              </a:rPr>
              <a:t>(function</a:t>
            </a:r>
            <a:r>
              <a:rPr sz="1997" spc="-14" dirty="0">
                <a:latin typeface="Arial MT"/>
                <a:cs typeface="Arial MT"/>
              </a:rPr>
              <a:t> </a:t>
            </a:r>
            <a:r>
              <a:rPr sz="1997" b="1" spc="-5" dirty="0">
                <a:latin typeface="Arial"/>
                <a:cs typeface="Arial"/>
              </a:rPr>
              <a:t>overloading</a:t>
            </a:r>
            <a:r>
              <a:rPr sz="1997" spc="-5" dirty="0">
                <a:latin typeface="Arial MT"/>
                <a:cs typeface="Arial MT"/>
              </a:rPr>
              <a:t>)</a:t>
            </a:r>
            <a:endParaRPr sz="1997">
              <a:latin typeface="Arial MT"/>
              <a:cs typeface="Arial MT"/>
            </a:endParaRPr>
          </a:p>
          <a:p>
            <a:pPr marL="320437" indent="-309487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latin typeface="Arial MT"/>
                <a:cs typeface="Arial MT"/>
              </a:rPr>
              <a:t>may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not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declared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as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const</a:t>
            </a:r>
            <a:endParaRPr sz="2178">
              <a:latin typeface="Courier New"/>
              <a:cs typeface="Courier New"/>
            </a:endParaRPr>
          </a:p>
          <a:p>
            <a:pPr marL="712339" lvl="1" indent="-274908">
              <a:spcBef>
                <a:spcPts val="1057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latin typeface="Arial MT"/>
                <a:cs typeface="Arial MT"/>
              </a:rPr>
              <a:t>constructors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write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to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objects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4627" y="1765791"/>
            <a:ext cx="421392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dirty="0">
                <a:latin typeface="Arial MT"/>
                <a:cs typeface="Arial MT"/>
              </a:rPr>
              <a:t>Member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initialization</a:t>
            </a:r>
            <a:r>
              <a:rPr sz="2541" spc="-32" dirty="0">
                <a:latin typeface="Arial MT"/>
                <a:cs typeface="Arial MT"/>
              </a:rPr>
              <a:t> (</a:t>
            </a:r>
            <a:r>
              <a:rPr sz="2541" spc="-32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32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4462" y="2485304"/>
            <a:ext cx="3411135" cy="2830222"/>
            <a:chOff x="1001077" y="2738437"/>
            <a:chExt cx="3758565" cy="3118485"/>
          </a:xfrm>
        </p:grpSpPr>
        <p:sp>
          <p:nvSpPr>
            <p:cNvPr id="5" name="object 5"/>
            <p:cNvSpPr/>
            <p:nvPr/>
          </p:nvSpPr>
          <p:spPr>
            <a:xfrm>
              <a:off x="1005839" y="2743200"/>
              <a:ext cx="3749040" cy="3108960"/>
            </a:xfrm>
            <a:custGeom>
              <a:avLst/>
              <a:gdLst/>
              <a:ahLst/>
              <a:cxnLst/>
              <a:rect l="l" t="t" r="r" b="b"/>
              <a:pathLst>
                <a:path w="3749040" h="3108960">
                  <a:moveTo>
                    <a:pt x="3749039" y="3108959"/>
                  </a:moveTo>
                  <a:lnTo>
                    <a:pt x="0" y="3108959"/>
                  </a:lnTo>
                  <a:lnTo>
                    <a:pt x="0" y="0"/>
                  </a:lnTo>
                  <a:lnTo>
                    <a:pt x="3749039" y="0"/>
                  </a:lnTo>
                  <a:lnTo>
                    <a:pt x="3749039" y="31089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005839" y="2743200"/>
              <a:ext cx="3749040" cy="3108960"/>
            </a:xfrm>
            <a:custGeom>
              <a:avLst/>
              <a:gdLst/>
              <a:ahLst/>
              <a:cxnLst/>
              <a:rect l="l" t="t" r="r" b="b"/>
              <a:pathLst>
                <a:path w="3749040" h="3108960">
                  <a:moveTo>
                    <a:pt x="0" y="0"/>
                  </a:moveTo>
                  <a:lnTo>
                    <a:pt x="3749039" y="0"/>
                  </a:lnTo>
                  <a:lnTo>
                    <a:pt x="3749039" y="3108959"/>
                  </a:lnTo>
                  <a:lnTo>
                    <a:pt x="0" y="31089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22625" y="2515906"/>
            <a:ext cx="2608922" cy="18793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442">
              <a:spcBef>
                <a:spcPts val="91"/>
              </a:spcBef>
            </a:pPr>
            <a:r>
              <a:rPr sz="1543" spc="-5" dirty="0">
                <a:latin typeface="Courier New"/>
                <a:cs typeface="Courier New"/>
              </a:rPr>
              <a:t>class</a:t>
            </a:r>
            <a:r>
              <a:rPr sz="1543" spc="-64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C{</a:t>
            </a:r>
            <a:endParaRPr sz="1543">
              <a:latin typeface="Courier New"/>
              <a:cs typeface="Courier New"/>
            </a:endParaRPr>
          </a:p>
          <a:p>
            <a:pPr marL="364238" marR="239175">
              <a:lnSpc>
                <a:spcPts val="1842"/>
              </a:lnSpc>
              <a:spcBef>
                <a:spcPts val="103"/>
              </a:spcBef>
            </a:pPr>
            <a:r>
              <a:rPr sz="1543" spc="-5" dirty="0">
                <a:latin typeface="Courier New"/>
                <a:cs typeface="Courier New"/>
              </a:rPr>
              <a:t>string</a:t>
            </a:r>
            <a:r>
              <a:rPr sz="1543" spc="-45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s</a:t>
            </a:r>
            <a:r>
              <a:rPr sz="1543" spc="-45" dirty="0"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(</a:t>
            </a:r>
            <a:r>
              <a:rPr sz="1543" spc="-5" dirty="0">
                <a:latin typeface="Courier New"/>
                <a:cs typeface="Courier New"/>
              </a:rPr>
              <a:t>"abc"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)</a:t>
            </a:r>
            <a:r>
              <a:rPr sz="1543" spc="-5" dirty="0">
                <a:latin typeface="Courier New"/>
                <a:cs typeface="Courier New"/>
              </a:rPr>
              <a:t>; </a:t>
            </a:r>
            <a:r>
              <a:rPr sz="1543" spc="-912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double</a:t>
            </a:r>
            <a:r>
              <a:rPr sz="1543" spc="-18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d</a:t>
            </a:r>
            <a:r>
              <a:rPr sz="1543" spc="-18" dirty="0">
                <a:latin typeface="Courier New"/>
                <a:cs typeface="Courier New"/>
              </a:rPr>
              <a:t> </a:t>
            </a:r>
            <a:r>
              <a:rPr sz="1543" b="1" dirty="0">
                <a:solidFill>
                  <a:srgbClr val="004586"/>
                </a:solidFill>
                <a:latin typeface="Courier New"/>
                <a:cs typeface="Courier New"/>
              </a:rPr>
              <a:t>=</a:t>
            </a:r>
            <a:r>
              <a:rPr sz="1543" b="1" spc="-18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0;</a:t>
            </a:r>
            <a:endParaRPr sz="1543">
              <a:latin typeface="Courier New"/>
              <a:cs typeface="Courier New"/>
            </a:endParaRPr>
          </a:p>
          <a:p>
            <a:pPr marL="364238">
              <a:lnSpc>
                <a:spcPts val="1765"/>
              </a:lnSpc>
            </a:pPr>
            <a:r>
              <a:rPr sz="1543" spc="-5" dirty="0">
                <a:latin typeface="Courier New"/>
                <a:cs typeface="Courier New"/>
              </a:rPr>
              <a:t>char</a:t>
            </a:r>
            <a:r>
              <a:rPr sz="1543" spc="-32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*</a:t>
            </a:r>
            <a:r>
              <a:rPr sz="1543" spc="-32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p</a:t>
            </a:r>
            <a:r>
              <a:rPr sz="1543" spc="-32" dirty="0"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{</a:t>
            </a:r>
            <a:r>
              <a:rPr sz="1543" spc="-5" dirty="0">
                <a:latin typeface="Courier New"/>
                <a:cs typeface="Courier New"/>
              </a:rPr>
              <a:t>nullptr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}</a:t>
            </a:r>
            <a:r>
              <a:rPr sz="1543" spc="-5" dirty="0">
                <a:latin typeface="Courier New"/>
                <a:cs typeface="Courier New"/>
              </a:rPr>
              <a:t>;</a:t>
            </a:r>
            <a:endParaRPr sz="1543">
              <a:latin typeface="Courier New"/>
              <a:cs typeface="Courier New"/>
            </a:endParaRPr>
          </a:p>
          <a:p>
            <a:pPr marL="364238">
              <a:lnSpc>
                <a:spcPts val="1838"/>
              </a:lnSpc>
            </a:pPr>
            <a:r>
              <a:rPr sz="1543" spc="-5" dirty="0">
                <a:latin typeface="Courier New"/>
                <a:cs typeface="Courier New"/>
              </a:rPr>
              <a:t>int</a:t>
            </a:r>
            <a:r>
              <a:rPr sz="1543" spc="-45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y[4]</a:t>
            </a:r>
            <a:r>
              <a:rPr sz="1543" spc="-41" dirty="0"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{</a:t>
            </a:r>
            <a:r>
              <a:rPr sz="1543" spc="-5" dirty="0">
                <a:latin typeface="Courier New"/>
                <a:cs typeface="Courier New"/>
              </a:rPr>
              <a:t>1,2,3,4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}</a:t>
            </a:r>
            <a:r>
              <a:rPr sz="1543" spc="-5" dirty="0">
                <a:latin typeface="Courier New"/>
                <a:cs typeface="Courier New"/>
              </a:rPr>
              <a:t>;</a:t>
            </a:r>
            <a:endParaRPr sz="1543">
              <a:latin typeface="Courier New"/>
              <a:cs typeface="Courier New"/>
            </a:endParaRPr>
          </a:p>
          <a:p>
            <a:pPr marL="11527">
              <a:lnSpc>
                <a:spcPts val="1838"/>
              </a:lnSpc>
            </a:pPr>
            <a:r>
              <a:rPr sz="1543" spc="-5" dirty="0">
                <a:latin typeface="Courier New"/>
                <a:cs typeface="Courier New"/>
              </a:rPr>
              <a:t>public:</a:t>
            </a:r>
            <a:endParaRPr sz="1543">
              <a:latin typeface="Courier New"/>
              <a:cs typeface="Courier New"/>
            </a:endParaRPr>
          </a:p>
          <a:p>
            <a:pPr marL="364238">
              <a:lnSpc>
                <a:spcPts val="1838"/>
              </a:lnSpc>
            </a:pPr>
            <a:r>
              <a:rPr sz="1543" spc="-5" dirty="0">
                <a:latin typeface="Courier New"/>
                <a:cs typeface="Courier New"/>
              </a:rPr>
              <a:t>C(){}</a:t>
            </a:r>
            <a:endParaRPr sz="1543">
              <a:latin typeface="Courier New"/>
              <a:cs typeface="Courier New"/>
            </a:endParaRPr>
          </a:p>
          <a:p>
            <a:pPr marL="11527">
              <a:lnSpc>
                <a:spcPts val="1847"/>
              </a:lnSpc>
            </a:pPr>
            <a:r>
              <a:rPr sz="1543" spc="-5" dirty="0">
                <a:latin typeface="Courier New"/>
                <a:cs typeface="Courier New"/>
              </a:rPr>
              <a:t>};</a:t>
            </a:r>
            <a:endParaRPr sz="1543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83849" y="2485304"/>
            <a:ext cx="3470494" cy="2913786"/>
            <a:chOff x="5573087" y="2738437"/>
            <a:chExt cx="3823970" cy="3210560"/>
          </a:xfrm>
        </p:grpSpPr>
        <p:sp>
          <p:nvSpPr>
            <p:cNvPr id="9" name="object 9"/>
            <p:cNvSpPr/>
            <p:nvPr/>
          </p:nvSpPr>
          <p:spPr>
            <a:xfrm>
              <a:off x="5577849" y="2743200"/>
              <a:ext cx="3814445" cy="3201035"/>
            </a:xfrm>
            <a:custGeom>
              <a:avLst/>
              <a:gdLst/>
              <a:ahLst/>
              <a:cxnLst/>
              <a:rect l="l" t="t" r="r" b="b"/>
              <a:pathLst>
                <a:path w="3814445" h="3201035">
                  <a:moveTo>
                    <a:pt x="3814199" y="3200699"/>
                  </a:moveTo>
                  <a:lnTo>
                    <a:pt x="0" y="3200699"/>
                  </a:lnTo>
                  <a:lnTo>
                    <a:pt x="0" y="0"/>
                  </a:lnTo>
                  <a:lnTo>
                    <a:pt x="3814199" y="0"/>
                  </a:lnTo>
                  <a:lnTo>
                    <a:pt x="3814199" y="3200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77849" y="2743200"/>
              <a:ext cx="3814445" cy="3201035"/>
            </a:xfrm>
            <a:custGeom>
              <a:avLst/>
              <a:gdLst/>
              <a:ahLst/>
              <a:cxnLst/>
              <a:rect l="l" t="t" r="r" b="b"/>
              <a:pathLst>
                <a:path w="3814445" h="3201035">
                  <a:moveTo>
                    <a:pt x="0" y="0"/>
                  </a:moveTo>
                  <a:lnTo>
                    <a:pt x="3814199" y="0"/>
                  </a:lnTo>
                  <a:lnTo>
                    <a:pt x="3814199" y="3200699"/>
                  </a:lnTo>
                  <a:lnTo>
                    <a:pt x="0" y="320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54446" y="2515905"/>
            <a:ext cx="2554173" cy="234099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6013" algn="just">
              <a:spcBef>
                <a:spcPts val="91"/>
              </a:spcBef>
            </a:pPr>
            <a:r>
              <a:rPr sz="1543" spc="-5" dirty="0">
                <a:latin typeface="Courier New"/>
                <a:cs typeface="Courier New"/>
              </a:rPr>
              <a:t>class</a:t>
            </a:r>
            <a:r>
              <a:rPr sz="1543" spc="-64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C{</a:t>
            </a:r>
            <a:endParaRPr sz="1543">
              <a:latin typeface="Courier New"/>
              <a:cs typeface="Courier New"/>
            </a:endParaRPr>
          </a:p>
          <a:p>
            <a:pPr marL="426481" marR="1062169" algn="just">
              <a:lnSpc>
                <a:spcPts val="1842"/>
              </a:lnSpc>
              <a:spcBef>
                <a:spcPts val="103"/>
              </a:spcBef>
            </a:pPr>
            <a:r>
              <a:rPr sz="1543" spc="-5" dirty="0">
                <a:latin typeface="Courier New"/>
                <a:cs typeface="Courier New"/>
              </a:rPr>
              <a:t>string</a:t>
            </a:r>
            <a:r>
              <a:rPr sz="1543" spc="-91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s; </a:t>
            </a:r>
            <a:r>
              <a:rPr sz="1543" spc="-912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double</a:t>
            </a:r>
            <a:r>
              <a:rPr sz="1543" spc="-91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d; </a:t>
            </a:r>
            <a:r>
              <a:rPr sz="1543" spc="-912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char</a:t>
            </a:r>
            <a:r>
              <a:rPr sz="1543" spc="-50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*</a:t>
            </a:r>
            <a:r>
              <a:rPr sz="1543" spc="-45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p; </a:t>
            </a:r>
            <a:r>
              <a:rPr sz="1543" spc="-917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int</a:t>
            </a:r>
            <a:r>
              <a:rPr sz="1543" spc="-91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y[5];</a:t>
            </a:r>
            <a:endParaRPr sz="1543">
              <a:latin typeface="Courier New"/>
              <a:cs typeface="Courier New"/>
            </a:endParaRPr>
          </a:p>
          <a:p>
            <a:pPr marL="129097">
              <a:lnSpc>
                <a:spcPts val="1756"/>
              </a:lnSpc>
            </a:pPr>
            <a:r>
              <a:rPr sz="1543" spc="-5" dirty="0">
                <a:latin typeface="Courier New"/>
                <a:cs typeface="Courier New"/>
              </a:rPr>
              <a:t>public:</a:t>
            </a:r>
            <a:endParaRPr sz="1543">
              <a:latin typeface="Courier New"/>
              <a:cs typeface="Courier New"/>
            </a:endParaRPr>
          </a:p>
          <a:p>
            <a:pPr marL="426481">
              <a:lnSpc>
                <a:spcPts val="1838"/>
              </a:lnSpc>
            </a:pPr>
            <a:r>
              <a:rPr sz="1543" spc="-5" dirty="0">
                <a:latin typeface="Courier New"/>
                <a:cs typeface="Courier New"/>
              </a:rPr>
              <a:t>C():s("abc"),</a:t>
            </a:r>
            <a:endParaRPr sz="1543">
              <a:latin typeface="Courier New"/>
              <a:cs typeface="Courier New"/>
            </a:endParaRPr>
          </a:p>
          <a:p>
            <a:pPr marL="426481">
              <a:lnSpc>
                <a:spcPts val="1838"/>
              </a:lnSpc>
            </a:pPr>
            <a:r>
              <a:rPr sz="1543" spc="-5" dirty="0">
                <a:latin typeface="Courier New"/>
                <a:cs typeface="Courier New"/>
              </a:rPr>
              <a:t>d(0.0),p(nullptr),</a:t>
            </a:r>
            <a:endParaRPr sz="1543">
              <a:latin typeface="Courier New"/>
              <a:cs typeface="Courier New"/>
            </a:endParaRPr>
          </a:p>
          <a:p>
            <a:pPr marL="426481">
              <a:lnSpc>
                <a:spcPts val="1838"/>
              </a:lnSpc>
            </a:pPr>
            <a:r>
              <a:rPr sz="1543" spc="-5" dirty="0">
                <a:latin typeface="Courier New"/>
                <a:cs typeface="Courier New"/>
              </a:rPr>
              <a:t>y{1,2,3,4}</a:t>
            </a:r>
            <a:r>
              <a:rPr sz="1543" spc="-64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{}</a:t>
            </a:r>
            <a:endParaRPr sz="1543">
              <a:latin typeface="Courier New"/>
              <a:cs typeface="Courier New"/>
            </a:endParaRPr>
          </a:p>
          <a:p>
            <a:pPr marL="11527">
              <a:lnSpc>
                <a:spcPts val="1847"/>
              </a:lnSpc>
            </a:pPr>
            <a:r>
              <a:rPr sz="1543" spc="-5" dirty="0">
                <a:latin typeface="Courier New"/>
                <a:cs typeface="Courier New"/>
              </a:rPr>
              <a:t>};</a:t>
            </a:r>
            <a:endParaRPr sz="1543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0351" y="5325948"/>
            <a:ext cx="85292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5" dirty="0">
                <a:latin typeface="Arial MT"/>
                <a:cs typeface="Arial MT"/>
              </a:rPr>
              <a:t>Compiler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19940" y="3481155"/>
            <a:ext cx="589557" cy="2000346"/>
            <a:chOff x="4841557" y="3835717"/>
            <a:chExt cx="649605" cy="2204085"/>
          </a:xfrm>
        </p:grpSpPr>
        <p:sp>
          <p:nvSpPr>
            <p:cNvPr id="14" name="object 14"/>
            <p:cNvSpPr/>
            <p:nvPr/>
          </p:nvSpPr>
          <p:spPr>
            <a:xfrm>
              <a:off x="4846320" y="3840479"/>
              <a:ext cx="640080" cy="182880"/>
            </a:xfrm>
            <a:custGeom>
              <a:avLst/>
              <a:gdLst/>
              <a:ahLst/>
              <a:cxnLst/>
              <a:rect l="l" t="t" r="r" b="b"/>
              <a:pathLst>
                <a:path w="640079" h="182879">
                  <a:moveTo>
                    <a:pt x="479700" y="182521"/>
                  </a:moveTo>
                  <a:lnTo>
                    <a:pt x="479700" y="136622"/>
                  </a:lnTo>
                  <a:lnTo>
                    <a:pt x="0" y="136622"/>
                  </a:lnTo>
                  <a:lnTo>
                    <a:pt x="0" y="45540"/>
                  </a:lnTo>
                  <a:lnTo>
                    <a:pt x="479700" y="45540"/>
                  </a:lnTo>
                  <a:lnTo>
                    <a:pt x="479700" y="0"/>
                  </a:lnTo>
                  <a:lnTo>
                    <a:pt x="639720" y="91081"/>
                  </a:lnTo>
                  <a:lnTo>
                    <a:pt x="479700" y="182521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46320" y="3840479"/>
              <a:ext cx="640080" cy="182880"/>
            </a:xfrm>
            <a:custGeom>
              <a:avLst/>
              <a:gdLst/>
              <a:ahLst/>
              <a:cxnLst/>
              <a:rect l="l" t="t" r="r" b="b"/>
              <a:pathLst>
                <a:path w="640079" h="182879">
                  <a:moveTo>
                    <a:pt x="0" y="45540"/>
                  </a:moveTo>
                  <a:lnTo>
                    <a:pt x="479700" y="45540"/>
                  </a:lnTo>
                  <a:lnTo>
                    <a:pt x="479700" y="0"/>
                  </a:lnTo>
                  <a:lnTo>
                    <a:pt x="639720" y="91081"/>
                  </a:lnTo>
                  <a:lnTo>
                    <a:pt x="479700" y="182521"/>
                  </a:lnTo>
                  <a:lnTo>
                    <a:pt x="479700" y="136622"/>
                  </a:lnTo>
                  <a:lnTo>
                    <a:pt x="0" y="136622"/>
                  </a:lnTo>
                  <a:lnTo>
                    <a:pt x="0" y="4554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2080" y="4080509"/>
              <a:ext cx="0" cy="1954530"/>
            </a:xfrm>
            <a:custGeom>
              <a:avLst/>
              <a:gdLst/>
              <a:ahLst/>
              <a:cxnLst/>
              <a:rect l="l" t="t" r="r" b="b"/>
              <a:pathLst>
                <a:path h="1954529">
                  <a:moveTo>
                    <a:pt x="0" y="195453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5196347" y="4037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96347" y="4037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4937760" y="603503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174966" cy="153481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Defining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a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member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function</a:t>
            </a:r>
            <a:endParaRPr sz="2541">
              <a:latin typeface="Arial MT"/>
              <a:cs typeface="Arial MT"/>
            </a:endParaRPr>
          </a:p>
          <a:p>
            <a:pPr marL="320437" indent="-309487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Employee.cpp</a:t>
            </a:r>
            <a:endParaRPr sz="2178">
              <a:latin typeface="Arial MT"/>
              <a:cs typeface="Arial MT"/>
            </a:endParaRPr>
          </a:p>
          <a:p>
            <a:pPr marL="320437" marR="4611" indent="-309487">
              <a:lnSpc>
                <a:spcPct val="101299"/>
              </a:lnSpc>
              <a:spcBef>
                <a:spcPts val="96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latin typeface="Arial MT"/>
                <a:cs typeface="Arial MT"/>
              </a:rPr>
              <a:t>A</a:t>
            </a:r>
            <a:r>
              <a:rPr sz="2178" spc="-132" dirty="0"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latin typeface="Arial"/>
                <a:cs typeface="Arial"/>
              </a:rPr>
              <a:t>member</a:t>
            </a:r>
            <a:r>
              <a:rPr sz="2178" b="1" spc="-14" dirty="0">
                <a:latin typeface="Arial"/>
                <a:cs typeface="Arial"/>
              </a:rPr>
              <a:t> </a:t>
            </a:r>
            <a:r>
              <a:rPr sz="2178" b="1" dirty="0">
                <a:latin typeface="Arial"/>
                <a:cs typeface="Arial"/>
              </a:rPr>
              <a:t>function</a:t>
            </a:r>
            <a:r>
              <a:rPr sz="2178" b="1" spc="-9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cannot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change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object's </a:t>
            </a:r>
            <a:r>
              <a:rPr sz="2178" spc="-590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state,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can</a:t>
            </a:r>
            <a:r>
              <a:rPr sz="2178" spc="-5" dirty="0">
                <a:latin typeface="Arial MT"/>
                <a:cs typeface="Arial MT"/>
              </a:rPr>
              <a:t> be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invoked on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</a:t>
            </a:r>
            <a:r>
              <a:rPr sz="2178" spc="-5" dirty="0">
                <a:latin typeface="Arial MT"/>
                <a:cs typeface="Arial MT"/>
              </a:rPr>
              <a:t> objects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9" y="3651453"/>
            <a:ext cx="5482942" cy="162000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520422" marR="2989403" indent="-442618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void </a:t>
            </a:r>
            <a:r>
              <a:rPr sz="1452" spc="-18" dirty="0">
                <a:latin typeface="Courier New"/>
                <a:cs typeface="Courier New"/>
              </a:rPr>
              <a:t>Employee::</a:t>
            </a:r>
            <a:r>
              <a:rPr sz="1452" b="1" spc="-18" dirty="0">
                <a:latin typeface="Courier New"/>
                <a:cs typeface="Courier New"/>
              </a:rPr>
              <a:t>hire()</a:t>
            </a:r>
            <a:r>
              <a:rPr sz="1452" spc="-18" dirty="0">
                <a:latin typeface="Courier New"/>
                <a:cs typeface="Courier New"/>
              </a:rPr>
              <a:t>{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bHired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true;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543">
              <a:latin typeface="Courier New"/>
              <a:cs typeface="Courier New"/>
            </a:endParaRPr>
          </a:p>
          <a:p>
            <a:pPr marL="520422" marR="1224116" indent="-442618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string</a:t>
            </a:r>
            <a:r>
              <a:rPr sz="1452" spc="5" dirty="0">
                <a:latin typeface="Courier New"/>
                <a:cs typeface="Courier New"/>
              </a:rPr>
              <a:t> </a:t>
            </a:r>
            <a:r>
              <a:rPr sz="1452" spc="-18" dirty="0">
                <a:latin typeface="Courier New"/>
                <a:cs typeface="Courier New"/>
              </a:rPr>
              <a:t>Employee::</a:t>
            </a:r>
            <a:r>
              <a:rPr sz="1452" b="1" spc="-18" dirty="0">
                <a:latin typeface="Courier New"/>
                <a:cs typeface="Courier New"/>
              </a:rPr>
              <a:t>getFirstName()</a:t>
            </a:r>
            <a:r>
              <a:rPr sz="1452" b="1" spc="-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const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mFirstName;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9" y="1810051"/>
            <a:ext cx="396611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Defining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a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member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function</a:t>
            </a:r>
            <a:endParaRPr sz="2541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1895" y="2441850"/>
            <a:ext cx="7566276" cy="2443523"/>
            <a:chOff x="1086397" y="2690557"/>
            <a:chExt cx="8336915" cy="2692400"/>
          </a:xfrm>
        </p:grpSpPr>
        <p:sp>
          <p:nvSpPr>
            <p:cNvPr id="5" name="object 5"/>
            <p:cNvSpPr/>
            <p:nvPr/>
          </p:nvSpPr>
          <p:spPr>
            <a:xfrm>
              <a:off x="1091160" y="2695319"/>
              <a:ext cx="8327390" cy="2682875"/>
            </a:xfrm>
            <a:custGeom>
              <a:avLst/>
              <a:gdLst/>
              <a:ahLst/>
              <a:cxnLst/>
              <a:rect l="l" t="t" r="r" b="b"/>
              <a:pathLst>
                <a:path w="8327390" h="2682875">
                  <a:moveTo>
                    <a:pt x="8327159" y="2682359"/>
                  </a:moveTo>
                  <a:lnTo>
                    <a:pt x="0" y="2682359"/>
                  </a:lnTo>
                  <a:lnTo>
                    <a:pt x="0" y="0"/>
                  </a:lnTo>
                  <a:lnTo>
                    <a:pt x="8327159" y="0"/>
                  </a:lnTo>
                  <a:lnTo>
                    <a:pt x="8327159" y="26823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091160" y="2695319"/>
              <a:ext cx="8327390" cy="2682875"/>
            </a:xfrm>
            <a:custGeom>
              <a:avLst/>
              <a:gdLst/>
              <a:ahLst/>
              <a:cxnLst/>
              <a:rect l="l" t="t" r="r" b="b"/>
              <a:pathLst>
                <a:path w="8327390" h="2682875">
                  <a:moveTo>
                    <a:pt x="0" y="0"/>
                  </a:moveTo>
                  <a:lnTo>
                    <a:pt x="8327159" y="0"/>
                  </a:lnTo>
                  <a:lnTo>
                    <a:pt x="8327159" y="2682359"/>
                  </a:lnTo>
                  <a:lnTo>
                    <a:pt x="0" y="26823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82493" y="2461848"/>
            <a:ext cx="353849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18" dirty="0">
                <a:latin typeface="Courier New"/>
                <a:cs typeface="Courier New"/>
              </a:rPr>
              <a:t>Employee::</a:t>
            </a:r>
            <a:r>
              <a:rPr sz="1452" b="1" spc="-18" dirty="0">
                <a:latin typeface="Courier New"/>
                <a:cs typeface="Courier New"/>
              </a:rPr>
              <a:t>display()</a:t>
            </a:r>
            <a:r>
              <a:rPr sz="1452" b="1" spc="-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const </a:t>
            </a:r>
            <a:r>
              <a:rPr sz="1452" dirty="0">
                <a:latin typeface="Courier New"/>
                <a:cs typeface="Courier New"/>
              </a:rPr>
              <a:t>{</a:t>
            </a:r>
            <a:endParaRPr sz="1452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65203" y="2729018"/>
          <a:ext cx="5478907" cy="2006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349">
                <a:tc>
                  <a:txBody>
                    <a:bodyPr/>
                    <a:lstStyle/>
                    <a:p>
                      <a:pPr marL="519430">
                        <a:lnSpc>
                          <a:spcPts val="16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19430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"Employee: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getLastName()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",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getFirstName()</a:t>
                      </a:r>
                      <a:r>
                        <a:rPr sz="15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"-------------------------"</a:t>
                      </a:r>
                      <a:r>
                        <a:rPr sz="15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33">
                <a:tc>
                  <a:txBody>
                    <a:bodyPr/>
                    <a:lstStyle/>
                    <a:p>
                      <a:pPr marR="53340" algn="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(bHired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?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"Current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Employee"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80160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"Former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Employee")</a:t>
                      </a:r>
                      <a:r>
                        <a:rPr sz="15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82">
                <a:tc>
                  <a:txBody>
                    <a:bodyPr/>
                    <a:lstStyle/>
                    <a:p>
                      <a:pPr marR="53340" algn="r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"Employee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ID: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getId()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 marR="53340" algn="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"Salary: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getSalary()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 marR="53340" algn="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833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34833"/>
            <a:ext cx="4219111" cy="729129"/>
          </a:xfrm>
          <a:prstGeom prst="rect">
            <a:avLst/>
          </a:prstGeom>
        </p:spPr>
        <p:txBody>
          <a:bodyPr vert="horz" wrap="square" lIns="0" tIns="32848" rIns="0" bIns="0" rtlCol="0">
            <a:spAutoFit/>
          </a:bodyPr>
          <a:lstStyle/>
          <a:p>
            <a:pPr marL="80109">
              <a:spcBef>
                <a:spcPts val="258"/>
              </a:spcBef>
            </a:pPr>
            <a:r>
              <a:rPr sz="2178" spc="-23" dirty="0">
                <a:latin typeface="Arial MT"/>
                <a:cs typeface="Arial MT"/>
              </a:rPr>
              <a:t>TestEmployee.cpp</a:t>
            </a:r>
            <a:endParaRPr sz="2178">
              <a:latin typeface="Arial MT"/>
              <a:cs typeface="Arial MT"/>
            </a:endParaRPr>
          </a:p>
          <a:p>
            <a:pPr marL="11527">
              <a:spcBef>
                <a:spcPts val="168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Usin</a:t>
            </a:r>
            <a:r>
              <a:rPr sz="2178" dirty="0">
                <a:latin typeface="Arial MT"/>
                <a:cs typeface="Arial MT"/>
              </a:rPr>
              <a:t>g </a:t>
            </a:r>
            <a:r>
              <a:rPr sz="2178" spc="-5" dirty="0">
                <a:latin typeface="Courier New"/>
                <a:cs typeface="Courier New"/>
              </a:rPr>
              <a:t>cons</a:t>
            </a:r>
            <a:r>
              <a:rPr sz="2178" dirty="0">
                <a:latin typeface="Courier New"/>
                <a:cs typeface="Courier New"/>
              </a:rPr>
              <a:t>t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member</a:t>
            </a:r>
            <a:r>
              <a:rPr sz="2178" spc="-5" dirty="0">
                <a:latin typeface="Arial MT"/>
                <a:cs typeface="Arial MT"/>
              </a:rPr>
              <a:t> functions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783" y="2655601"/>
            <a:ext cx="7219918" cy="296765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>
              <a:spcBef>
                <a:spcPts val="222"/>
              </a:spcBef>
            </a:pPr>
            <a:r>
              <a:rPr sz="1180" spc="-5" dirty="0">
                <a:latin typeface="Courier New"/>
                <a:cs typeface="Courier New"/>
              </a:rPr>
              <a:t>void</a:t>
            </a:r>
            <a:r>
              <a:rPr sz="1180" spc="-23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foo(</a:t>
            </a:r>
            <a:r>
              <a:rPr sz="1180" spc="-150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const</a:t>
            </a:r>
            <a:r>
              <a:rPr sz="1180" b="1" spc="-23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Employee&amp;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e){</a:t>
            </a:r>
            <a:endParaRPr sz="1180">
              <a:latin typeface="Courier New"/>
              <a:cs typeface="Courier New"/>
            </a:endParaRPr>
          </a:p>
          <a:p>
            <a:pPr marL="347525" marR="1416033">
              <a:lnSpc>
                <a:spcPct val="101000"/>
              </a:lnSpc>
              <a:tabLst>
                <a:tab pos="1605644" algn="l"/>
              </a:tabLst>
            </a:pPr>
            <a:r>
              <a:rPr sz="1180" spc="-5" dirty="0">
                <a:latin typeface="Courier New"/>
                <a:cs typeface="Courier New"/>
              </a:rPr>
              <a:t>e.display()</a:t>
            </a:r>
            <a:r>
              <a:rPr sz="1180" dirty="0">
                <a:latin typeface="Courier New"/>
                <a:cs typeface="Courier New"/>
              </a:rPr>
              <a:t>;	</a:t>
            </a:r>
            <a:r>
              <a:rPr sz="1180" spc="-5" dirty="0">
                <a:latin typeface="Courier New"/>
                <a:cs typeface="Courier New"/>
              </a:rPr>
              <a:t>/</a:t>
            </a:r>
            <a:r>
              <a:rPr sz="1180" dirty="0">
                <a:latin typeface="Courier New"/>
                <a:cs typeface="Courier New"/>
              </a:rPr>
              <a:t>/</a:t>
            </a:r>
            <a:r>
              <a:rPr sz="1180" spc="-272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OK</a:t>
            </a:r>
            <a:r>
              <a:rPr sz="1180" b="1" dirty="0">
                <a:latin typeface="Courier New"/>
                <a:cs typeface="Courier New"/>
              </a:rPr>
              <a:t>.</a:t>
            </a:r>
            <a:r>
              <a:rPr sz="1180" b="1" spc="-5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display(</a:t>
            </a:r>
            <a:r>
              <a:rPr sz="1180" dirty="0">
                <a:latin typeface="Courier New"/>
                <a:cs typeface="Courier New"/>
              </a:rPr>
              <a:t>)</a:t>
            </a:r>
            <a:r>
              <a:rPr sz="1180" spc="-5" dirty="0">
                <a:latin typeface="Courier New"/>
                <a:cs typeface="Courier New"/>
              </a:rPr>
              <a:t> i</a:t>
            </a:r>
            <a:r>
              <a:rPr sz="1180" dirty="0">
                <a:latin typeface="Courier New"/>
                <a:cs typeface="Courier New"/>
              </a:rPr>
              <a:t>s</a:t>
            </a:r>
            <a:r>
              <a:rPr sz="1180" spc="-5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a</a:t>
            </a:r>
            <a:r>
              <a:rPr sz="1180" spc="-5" dirty="0">
                <a:latin typeface="Courier New"/>
                <a:cs typeface="Courier New"/>
              </a:rPr>
              <a:t> cons</a:t>
            </a:r>
            <a:r>
              <a:rPr sz="1180" dirty="0">
                <a:latin typeface="Courier New"/>
                <a:cs typeface="Courier New"/>
              </a:rPr>
              <a:t>t</a:t>
            </a:r>
            <a:r>
              <a:rPr sz="1180" spc="-5" dirty="0">
                <a:latin typeface="Courier New"/>
                <a:cs typeface="Courier New"/>
              </a:rPr>
              <a:t> membe</a:t>
            </a:r>
            <a:r>
              <a:rPr sz="1180" dirty="0">
                <a:latin typeface="Courier New"/>
                <a:cs typeface="Courier New"/>
              </a:rPr>
              <a:t>r</a:t>
            </a:r>
            <a:r>
              <a:rPr sz="1180" spc="-5" dirty="0">
                <a:latin typeface="Courier New"/>
                <a:cs typeface="Courier New"/>
              </a:rPr>
              <a:t> function  e.fire()</a:t>
            </a:r>
            <a:r>
              <a:rPr sz="1180" dirty="0">
                <a:latin typeface="Courier New"/>
                <a:cs typeface="Courier New"/>
              </a:rPr>
              <a:t>;	</a:t>
            </a:r>
            <a:r>
              <a:rPr sz="1180" spc="-5" dirty="0">
                <a:latin typeface="Courier New"/>
                <a:cs typeface="Courier New"/>
              </a:rPr>
              <a:t>/</a:t>
            </a:r>
            <a:r>
              <a:rPr sz="1180" dirty="0">
                <a:latin typeface="Courier New"/>
                <a:cs typeface="Courier New"/>
              </a:rPr>
              <a:t>/</a:t>
            </a:r>
            <a:r>
              <a:rPr sz="1180" spc="-272" dirty="0"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fire(</a:t>
            </a:r>
            <a:r>
              <a:rPr sz="1180" dirty="0">
                <a:latin typeface="Courier New"/>
                <a:cs typeface="Courier New"/>
              </a:rPr>
              <a:t>)</a:t>
            </a:r>
            <a:r>
              <a:rPr sz="1180" spc="-5" dirty="0">
                <a:latin typeface="Courier New"/>
                <a:cs typeface="Courier New"/>
              </a:rPr>
              <a:t> i</a:t>
            </a:r>
            <a:r>
              <a:rPr sz="1180" dirty="0">
                <a:latin typeface="Courier New"/>
                <a:cs typeface="Courier New"/>
              </a:rPr>
              <a:t>s</a:t>
            </a:r>
            <a:r>
              <a:rPr sz="1180" spc="-5" dirty="0">
                <a:latin typeface="Courier New"/>
                <a:cs typeface="Courier New"/>
              </a:rPr>
              <a:t> no</a:t>
            </a:r>
            <a:r>
              <a:rPr sz="1180" dirty="0">
                <a:latin typeface="Courier New"/>
                <a:cs typeface="Courier New"/>
              </a:rPr>
              <a:t>t</a:t>
            </a:r>
            <a:r>
              <a:rPr sz="1180" spc="-5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a</a:t>
            </a:r>
            <a:r>
              <a:rPr sz="1180" spc="-5" dirty="0">
                <a:latin typeface="Courier New"/>
                <a:cs typeface="Courier New"/>
              </a:rPr>
              <a:t> cons</a:t>
            </a:r>
            <a:r>
              <a:rPr sz="1180" dirty="0">
                <a:latin typeface="Courier New"/>
                <a:cs typeface="Courier New"/>
              </a:rPr>
              <a:t>t</a:t>
            </a:r>
            <a:r>
              <a:rPr sz="1180" spc="-5" dirty="0">
                <a:latin typeface="Courier New"/>
                <a:cs typeface="Courier New"/>
              </a:rPr>
              <a:t> membe</a:t>
            </a:r>
            <a:r>
              <a:rPr sz="1180" dirty="0">
                <a:latin typeface="Courier New"/>
                <a:cs typeface="Courier New"/>
              </a:rPr>
              <a:t>r</a:t>
            </a:r>
            <a:r>
              <a:rPr sz="1180" spc="-5" dirty="0">
                <a:latin typeface="Courier New"/>
                <a:cs typeface="Courier New"/>
              </a:rPr>
              <a:t> function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71">
              <a:latin typeface="Courier New"/>
              <a:cs typeface="Courier New"/>
            </a:endParaRPr>
          </a:p>
          <a:p>
            <a:pPr marL="77804"/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41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main()</a:t>
            </a:r>
            <a:r>
              <a:rPr sz="1180" spc="-36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{</a:t>
            </a:r>
            <a:endParaRPr sz="1180">
              <a:latin typeface="Courier New"/>
              <a:cs typeface="Courier New"/>
            </a:endParaRPr>
          </a:p>
          <a:p>
            <a:pPr marL="437431" marR="4348956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Employee emp;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emp.setFirstName("Robert");  emp.setLastName("Black");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emp.setId(1);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emp.setSalary(1000);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emp.hire();</a:t>
            </a:r>
            <a:endParaRPr sz="1180">
              <a:latin typeface="Courier New"/>
              <a:cs typeface="Courier New"/>
            </a:endParaRPr>
          </a:p>
          <a:p>
            <a:pPr marL="430516" marR="5517745" indent="6340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emp.display();  </a:t>
            </a:r>
            <a:r>
              <a:rPr sz="1180" b="1" spc="-5" dirty="0">
                <a:latin typeface="Courier New"/>
                <a:cs typeface="Courier New"/>
              </a:rPr>
              <a:t>foo( emp ); </a:t>
            </a:r>
            <a:r>
              <a:rPr sz="1180" b="1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return</a:t>
            </a:r>
            <a:r>
              <a:rPr sz="1180" spc="-23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0;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558181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9820" y="1779658"/>
            <a:ext cx="2904565" cy="352093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 marR="1201640">
              <a:lnSpc>
                <a:spcPct val="101000"/>
              </a:lnSpc>
              <a:spcBef>
                <a:spcPts val="208"/>
              </a:spcBef>
            </a:pPr>
            <a:r>
              <a:rPr sz="1180" b="1" spc="-5" dirty="0">
                <a:latin typeface="Courier New"/>
                <a:cs typeface="Courier New"/>
              </a:rPr>
              <a:t>#ifndef</a:t>
            </a:r>
            <a:r>
              <a:rPr sz="1180" b="1" spc="-82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EMPLOYEE_H </a:t>
            </a:r>
            <a:r>
              <a:rPr sz="1180" b="1" spc="-694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#define</a:t>
            </a:r>
            <a:r>
              <a:rPr sz="1180" b="1" spc="-82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EMPLOYEE_H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225">
              <a:latin typeface="Courier New"/>
              <a:cs typeface="Courier New"/>
            </a:endParaRPr>
          </a:p>
          <a:p>
            <a:pPr marL="77804" marR="1021826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#include &lt;string&gt;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using</a:t>
            </a:r>
            <a:r>
              <a:rPr sz="1180" spc="-45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namespace</a:t>
            </a:r>
            <a:r>
              <a:rPr sz="1180" spc="-41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std;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225">
              <a:latin typeface="Courier New"/>
              <a:cs typeface="Courier New"/>
            </a:endParaRPr>
          </a:p>
          <a:p>
            <a:pPr marL="77804" marR="1473089">
              <a:lnSpc>
                <a:spcPct val="101000"/>
              </a:lnSpc>
            </a:pPr>
            <a:r>
              <a:rPr sz="1180" b="1" spc="-5" dirty="0">
                <a:latin typeface="Courier New"/>
                <a:cs typeface="Courier New"/>
              </a:rPr>
              <a:t>class</a:t>
            </a:r>
            <a:r>
              <a:rPr sz="1180" b="1" spc="-95" dirty="0"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</a:t>
            </a:r>
            <a:r>
              <a:rPr sz="1180" b="1" spc="-5" dirty="0">
                <a:latin typeface="Courier New"/>
                <a:cs typeface="Courier New"/>
              </a:rPr>
              <a:t>{ </a:t>
            </a:r>
            <a:r>
              <a:rPr sz="1180" b="1" spc="-694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public: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Employee();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//...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b="1" spc="-5" dirty="0">
                <a:latin typeface="Courier New"/>
                <a:cs typeface="Courier New"/>
              </a:rPr>
              <a:t>protected: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6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mId;</a:t>
            </a:r>
            <a:endParaRPr sz="1180">
              <a:latin typeface="Courier New"/>
              <a:cs typeface="Courier New"/>
            </a:endParaRPr>
          </a:p>
          <a:p>
            <a:pPr marL="437431" marR="842012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string</a:t>
            </a:r>
            <a:r>
              <a:rPr sz="1180" spc="-82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mFirstName; </a:t>
            </a:r>
            <a:r>
              <a:rPr sz="1180" spc="-69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string mLastName;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mSalary;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bool</a:t>
            </a:r>
            <a:r>
              <a:rPr sz="1180" spc="-91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bHired;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b="1" spc="-5" dirty="0">
                <a:latin typeface="Courier New"/>
                <a:cs typeface="Courier New"/>
              </a:rPr>
              <a:t>};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71">
              <a:latin typeface="Courier New"/>
              <a:cs typeface="Courier New"/>
            </a:endParaRPr>
          </a:p>
          <a:p>
            <a:pPr marL="77804"/>
            <a:r>
              <a:rPr sz="1180" b="1" spc="-5" dirty="0">
                <a:latin typeface="Courier New"/>
                <a:cs typeface="Courier New"/>
              </a:rPr>
              <a:t>#endif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1327800"/>
            <a:ext cx="2875173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  <a:tabLst>
                <a:tab pos="1322092" algn="l"/>
              </a:tabLst>
            </a:pPr>
            <a:r>
              <a:rPr sz="1634" spc="-5" dirty="0">
                <a:latin typeface="Arial MT"/>
                <a:cs typeface="Arial MT"/>
              </a:rPr>
              <a:t>Interface:	</a:t>
            </a:r>
            <a:r>
              <a:rPr sz="1634" b="1" spc="-5" dirty="0">
                <a:latin typeface="Arial"/>
                <a:cs typeface="Arial"/>
              </a:rPr>
              <a:t>Employee.h</a:t>
            </a:r>
            <a:endParaRPr sz="163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287" y="1784559"/>
            <a:ext cx="4315353" cy="297432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228">
              <a:spcBef>
                <a:spcPts val="222"/>
              </a:spcBef>
            </a:pPr>
            <a:r>
              <a:rPr sz="1180" b="1" spc="-5" dirty="0">
                <a:latin typeface="Courier New"/>
                <a:cs typeface="Courier New"/>
              </a:rPr>
              <a:t>#include</a:t>
            </a:r>
            <a:r>
              <a:rPr sz="1180" b="1" spc="-64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"Employee.h"</a:t>
            </a:r>
            <a:endParaRPr sz="118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71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225">
              <a:latin typeface="Courier New"/>
              <a:cs typeface="Courier New"/>
            </a:endParaRPr>
          </a:p>
          <a:p>
            <a:pPr marL="257618" marR="2252858" indent="-179814">
              <a:lnSpc>
                <a:spcPct val="101000"/>
              </a:lnSpc>
            </a:pPr>
            <a:r>
              <a:rPr sz="1180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Employee::</a:t>
            </a:r>
            <a:r>
              <a:rPr sz="1180" spc="-5" dirty="0">
                <a:latin typeface="Courier New"/>
                <a:cs typeface="Courier New"/>
              </a:rPr>
              <a:t>Employee() </a:t>
            </a:r>
            <a:r>
              <a:rPr sz="1180" dirty="0">
                <a:latin typeface="Courier New"/>
                <a:cs typeface="Courier New"/>
              </a:rPr>
              <a:t>: </a:t>
            </a:r>
            <a:r>
              <a:rPr sz="1180" spc="-703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mId(-1),</a:t>
            </a:r>
            <a:endParaRPr sz="1180">
              <a:latin typeface="Courier New"/>
              <a:cs typeface="Courier New"/>
            </a:endParaRPr>
          </a:p>
          <a:p>
            <a:pPr marL="257618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mFirstName(""),</a:t>
            </a:r>
            <a:endParaRPr sz="1180">
              <a:latin typeface="Courier New"/>
              <a:cs typeface="Courier New"/>
            </a:endParaRPr>
          </a:p>
          <a:p>
            <a:pPr marL="257618" marR="2792876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mLastName(""),  mSalary(0),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bHired(false){</a:t>
            </a:r>
            <a:endParaRPr sz="1180">
              <a:latin typeface="Courier New"/>
              <a:cs typeface="Courier New"/>
            </a:endParaRPr>
          </a:p>
          <a:p>
            <a:pPr marL="77228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225">
              <a:latin typeface="Courier New"/>
              <a:cs typeface="Courier New"/>
            </a:endParaRPr>
          </a:p>
          <a:p>
            <a:pPr marL="437431" marR="826451" indent="-359627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string</a:t>
            </a:r>
            <a:r>
              <a:rPr sz="1180" spc="-132" dirty="0"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Employee::</a:t>
            </a:r>
            <a:r>
              <a:rPr sz="1180" spc="-5" dirty="0">
                <a:latin typeface="Courier New"/>
                <a:cs typeface="Courier New"/>
              </a:rPr>
              <a:t>getFirstName()</a:t>
            </a:r>
            <a:r>
              <a:rPr sz="1180" spc="-45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const{ </a:t>
            </a:r>
            <a:r>
              <a:rPr sz="1180" spc="-69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return</a:t>
            </a:r>
            <a:r>
              <a:rPr sz="1180" spc="-1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mFirstName;</a:t>
            </a:r>
            <a:endParaRPr sz="1180">
              <a:latin typeface="Courier New"/>
              <a:cs typeface="Courier New"/>
            </a:endParaRPr>
          </a:p>
          <a:p>
            <a:pPr marL="77228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  <a:p>
            <a:pPr marL="77228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/</a:t>
            </a:r>
            <a:endParaRPr sz="1180">
              <a:latin typeface="Courier New"/>
              <a:cs typeface="Courier New"/>
            </a:endParaRPr>
          </a:p>
          <a:p>
            <a:pPr marL="77228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/</a:t>
            </a:r>
            <a:r>
              <a:rPr sz="1180" spc="-6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...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8287" y="1345117"/>
            <a:ext cx="4315353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228">
              <a:spcBef>
                <a:spcPts val="204"/>
              </a:spcBef>
              <a:tabLst>
                <a:tab pos="1852311" algn="l"/>
              </a:tabLst>
            </a:pPr>
            <a:r>
              <a:rPr sz="1634" spc="-5" dirty="0">
                <a:latin typeface="Arial MT"/>
                <a:cs typeface="Arial MT"/>
              </a:rPr>
              <a:t>Implementation:	</a:t>
            </a:r>
            <a:r>
              <a:rPr sz="1634" b="1" spc="-5" dirty="0">
                <a:latin typeface="Arial"/>
                <a:cs typeface="Arial"/>
              </a:rPr>
              <a:t>Employee.cpp</a:t>
            </a:r>
            <a:endParaRPr sz="163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8" y="1810051"/>
            <a:ext cx="2279853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8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creation: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247" y="4188394"/>
            <a:ext cx="3891195" cy="610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1805"/>
              </a:lnSpc>
              <a:tabLst>
                <a:tab pos="304876" algn="l"/>
              </a:tabLst>
            </a:pPr>
            <a:r>
              <a:rPr sz="1225" spc="8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when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created,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425905" defTabSz="829909">
              <a:spcBef>
                <a:spcPts val="1044"/>
              </a:spcBef>
              <a:tabLst>
                <a:tab pos="696778" algn="l"/>
              </a:tabLst>
            </a:pPr>
            <a:r>
              <a:rPr sz="726" spc="-286" dirty="0">
                <a:solidFill>
                  <a:prstClr val="black"/>
                </a:solidFill>
                <a:latin typeface="Arial MT"/>
                <a:cs typeface="Arial MT"/>
              </a:rPr>
              <a:t>●	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its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constructors</a:t>
            </a:r>
            <a:r>
              <a:rPr sz="1634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executed,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68487" y="2317695"/>
            <a:ext cx="5153873" cy="2443523"/>
            <a:chOff x="818197" y="2553757"/>
            <a:chExt cx="5678805" cy="2692400"/>
          </a:xfrm>
        </p:grpSpPr>
        <p:sp>
          <p:nvSpPr>
            <p:cNvPr id="6" name="object 6"/>
            <p:cNvSpPr/>
            <p:nvPr/>
          </p:nvSpPr>
          <p:spPr>
            <a:xfrm>
              <a:off x="822960" y="2558519"/>
              <a:ext cx="5669280" cy="2682875"/>
            </a:xfrm>
            <a:custGeom>
              <a:avLst/>
              <a:gdLst/>
              <a:ahLst/>
              <a:cxnLst/>
              <a:rect l="l" t="t" r="r" b="b"/>
              <a:pathLst>
                <a:path w="5669280" h="2682875">
                  <a:moveTo>
                    <a:pt x="5669279" y="2682359"/>
                  </a:moveTo>
                  <a:lnTo>
                    <a:pt x="0" y="2682359"/>
                  </a:lnTo>
                  <a:lnTo>
                    <a:pt x="0" y="0"/>
                  </a:lnTo>
                  <a:lnTo>
                    <a:pt x="5669279" y="0"/>
                  </a:lnTo>
                  <a:lnTo>
                    <a:pt x="5669279" y="26823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22960" y="2558519"/>
              <a:ext cx="5669280" cy="2682875"/>
            </a:xfrm>
            <a:custGeom>
              <a:avLst/>
              <a:gdLst/>
              <a:ahLst/>
              <a:cxnLst/>
              <a:rect l="l" t="t" r="r" b="b"/>
              <a:pathLst>
                <a:path w="5669280" h="2682875">
                  <a:moveTo>
                    <a:pt x="0" y="0"/>
                  </a:moveTo>
                  <a:lnTo>
                    <a:pt x="5669279" y="0"/>
                  </a:lnTo>
                  <a:lnTo>
                    <a:pt x="5669279" y="2682359"/>
                  </a:lnTo>
                  <a:lnTo>
                    <a:pt x="0" y="26823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39083" y="2337694"/>
            <a:ext cx="2014754" cy="69099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main()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54145" marR="4611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emp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emp.display();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1684" y="3236726"/>
            <a:ext cx="3541955" cy="910958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452" spc="-1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*demp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Employee();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demp-&gt;display();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..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delete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9083" y="4135758"/>
            <a:ext cx="4602352" cy="103121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54145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2"/>
              </a:spcBef>
            </a:pPr>
            <a:endParaRPr sz="208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0112" indent="-271450" defTabSz="829909">
              <a:buSzPct val="44444"/>
              <a:buFontTx/>
              <a:buChar char="●"/>
              <a:tabLst>
                <a:tab pos="820112" algn="l"/>
                <a:tab pos="820688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all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its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embedded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objects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also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created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2038" y="2719989"/>
            <a:ext cx="6400415" cy="1697211"/>
            <a:chOff x="1472202" y="2997024"/>
            <a:chExt cx="7052309" cy="1870075"/>
          </a:xfrm>
        </p:grpSpPr>
        <p:sp>
          <p:nvSpPr>
            <p:cNvPr id="12" name="object 12"/>
            <p:cNvSpPr/>
            <p:nvPr/>
          </p:nvSpPr>
          <p:spPr>
            <a:xfrm>
              <a:off x="3348990" y="4480560"/>
              <a:ext cx="3874770" cy="0"/>
            </a:xfrm>
            <a:custGeom>
              <a:avLst/>
              <a:gdLst/>
              <a:ahLst/>
              <a:cxnLst/>
              <a:rect l="l" t="t" r="r" b="b"/>
              <a:pathLst>
                <a:path w="3874770">
                  <a:moveTo>
                    <a:pt x="387476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30576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30576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520190" y="4846320"/>
              <a:ext cx="6983730" cy="0"/>
            </a:xfrm>
            <a:custGeom>
              <a:avLst/>
              <a:gdLst/>
              <a:ahLst/>
              <a:cxnLst/>
              <a:rect l="l" t="t" r="r" b="b"/>
              <a:pathLst>
                <a:path w="6983730">
                  <a:moveTo>
                    <a:pt x="69837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476964" y="48305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476964" y="48305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291840" y="3017520"/>
              <a:ext cx="5154930" cy="0"/>
            </a:xfrm>
            <a:custGeom>
              <a:avLst/>
              <a:gdLst/>
              <a:ahLst/>
              <a:cxnLst/>
              <a:rect l="l" t="t" r="r" b="b"/>
              <a:pathLst>
                <a:path w="5154930">
                  <a:moveTo>
                    <a:pt x="0" y="0"/>
                  </a:moveTo>
                  <a:lnTo>
                    <a:pt x="51549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446769" y="30017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446769" y="30017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503920" y="3017520"/>
              <a:ext cx="0" cy="1771650"/>
            </a:xfrm>
            <a:custGeom>
              <a:avLst/>
              <a:gdLst/>
              <a:ahLst/>
              <a:cxnLst/>
              <a:rect l="l" t="t" r="r" b="b"/>
              <a:pathLst>
                <a:path h="1771650">
                  <a:moveTo>
                    <a:pt x="0" y="0"/>
                  </a:moveTo>
                  <a:lnTo>
                    <a:pt x="0" y="1771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488187" y="47891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488187" y="47891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852160" y="3749040"/>
              <a:ext cx="1314450" cy="0"/>
            </a:xfrm>
            <a:custGeom>
              <a:avLst/>
              <a:gdLst/>
              <a:ahLst/>
              <a:cxnLst/>
              <a:rect l="l" t="t" r="r" b="b"/>
              <a:pathLst>
                <a:path w="1314450">
                  <a:moveTo>
                    <a:pt x="0" y="0"/>
                  </a:moveTo>
                  <a:lnTo>
                    <a:pt x="13144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166610" y="37333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166610" y="37333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223760" y="3749040"/>
              <a:ext cx="0" cy="674370"/>
            </a:xfrm>
            <a:custGeom>
              <a:avLst/>
              <a:gdLst/>
              <a:ahLst/>
              <a:cxnLst/>
              <a:rect l="l" t="t" r="r" b="b"/>
              <a:pathLst>
                <a:path h="674370">
                  <a:moveTo>
                    <a:pt x="0" y="0"/>
                  </a:moveTo>
                  <a:lnTo>
                    <a:pt x="0" y="6743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208027" y="44234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208027" y="44234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164926" y="3436143"/>
            <a:ext cx="912863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77804" marR="90483" defTabSz="829909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object's </a:t>
            </a:r>
            <a:r>
              <a:rPr sz="1634" spc="-4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lifecycle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2599124" cy="169024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Object</a:t>
            </a:r>
            <a:r>
              <a:rPr sz="2541" spc="-50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life</a:t>
            </a:r>
            <a:r>
              <a:rPr sz="2541" spc="-41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cycles:</a:t>
            </a:r>
            <a:endParaRPr sz="2541">
              <a:latin typeface="Arial MT"/>
              <a:cs typeface="Arial MT"/>
            </a:endParaRPr>
          </a:p>
          <a:p>
            <a:pPr marL="320437" indent="-309487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latin typeface="Arial MT"/>
                <a:cs typeface="Arial MT"/>
              </a:rPr>
              <a:t>creation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assignment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destruction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8" y="1810051"/>
            <a:ext cx="2279853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Object</a:t>
            </a:r>
            <a:r>
              <a:rPr sz="2541" spc="-86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creation: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247" y="4188394"/>
            <a:ext cx="3891195" cy="610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5"/>
              </a:lnSpc>
              <a:tabLst>
                <a:tab pos="304876" algn="l"/>
              </a:tabLst>
            </a:pPr>
            <a:r>
              <a:rPr sz="1225" spc="86" dirty="0">
                <a:latin typeface="Lucida Sans Unicode"/>
                <a:cs typeface="Lucida Sans Unicode"/>
              </a:rPr>
              <a:t>–	</a:t>
            </a:r>
            <a:r>
              <a:rPr sz="1634" spc="-5" dirty="0">
                <a:latin typeface="Arial MT"/>
                <a:cs typeface="Arial MT"/>
              </a:rPr>
              <a:t>when</a:t>
            </a:r>
            <a:r>
              <a:rPr sz="1634" spc="-23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an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object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is</a:t>
            </a:r>
            <a:r>
              <a:rPr sz="1634" spc="-23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created,</a:t>
            </a:r>
            <a:endParaRPr sz="1634">
              <a:latin typeface="Arial MT"/>
              <a:cs typeface="Arial MT"/>
            </a:endParaRPr>
          </a:p>
          <a:p>
            <a:pPr marL="425905">
              <a:spcBef>
                <a:spcPts val="1044"/>
              </a:spcBef>
              <a:tabLst>
                <a:tab pos="696778" algn="l"/>
              </a:tabLst>
            </a:pPr>
            <a:r>
              <a:rPr sz="726" spc="-286" dirty="0">
                <a:latin typeface="Arial MT"/>
                <a:cs typeface="Arial MT"/>
              </a:rPr>
              <a:t>●	</a:t>
            </a:r>
            <a:r>
              <a:rPr sz="1634" spc="-5" dirty="0">
                <a:latin typeface="Arial MT"/>
                <a:cs typeface="Arial MT"/>
              </a:rPr>
              <a:t>one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of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its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i="1" dirty="0">
                <a:latin typeface="Arial"/>
                <a:cs typeface="Arial"/>
              </a:rPr>
              <a:t>constructors</a:t>
            </a:r>
            <a:r>
              <a:rPr sz="1634" i="1" spc="-14" dirty="0">
                <a:latin typeface="Arial"/>
                <a:cs typeface="Arial"/>
              </a:rPr>
              <a:t> </a:t>
            </a:r>
            <a:r>
              <a:rPr sz="1634" spc="-5" dirty="0">
                <a:latin typeface="Arial MT"/>
                <a:cs typeface="Arial MT"/>
              </a:rPr>
              <a:t>is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executed,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68487" y="2317695"/>
            <a:ext cx="5153873" cy="2443523"/>
            <a:chOff x="818197" y="2553757"/>
            <a:chExt cx="5678805" cy="2692400"/>
          </a:xfrm>
        </p:grpSpPr>
        <p:sp>
          <p:nvSpPr>
            <p:cNvPr id="6" name="object 6"/>
            <p:cNvSpPr/>
            <p:nvPr/>
          </p:nvSpPr>
          <p:spPr>
            <a:xfrm>
              <a:off x="822960" y="2558519"/>
              <a:ext cx="5669280" cy="2682875"/>
            </a:xfrm>
            <a:custGeom>
              <a:avLst/>
              <a:gdLst/>
              <a:ahLst/>
              <a:cxnLst/>
              <a:rect l="l" t="t" r="r" b="b"/>
              <a:pathLst>
                <a:path w="5669280" h="2682875">
                  <a:moveTo>
                    <a:pt x="5669279" y="2682359"/>
                  </a:moveTo>
                  <a:lnTo>
                    <a:pt x="0" y="2682359"/>
                  </a:lnTo>
                  <a:lnTo>
                    <a:pt x="0" y="0"/>
                  </a:lnTo>
                  <a:lnTo>
                    <a:pt x="5669279" y="0"/>
                  </a:lnTo>
                  <a:lnTo>
                    <a:pt x="5669279" y="26823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822960" y="2558519"/>
              <a:ext cx="5669280" cy="2682875"/>
            </a:xfrm>
            <a:custGeom>
              <a:avLst/>
              <a:gdLst/>
              <a:ahLst/>
              <a:cxnLst/>
              <a:rect l="l" t="t" r="r" b="b"/>
              <a:pathLst>
                <a:path w="5669280" h="2682875">
                  <a:moveTo>
                    <a:pt x="0" y="0"/>
                  </a:moveTo>
                  <a:lnTo>
                    <a:pt x="5669279" y="0"/>
                  </a:lnTo>
                  <a:lnTo>
                    <a:pt x="5669279" y="2682359"/>
                  </a:lnTo>
                  <a:lnTo>
                    <a:pt x="0" y="26823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39083" y="2337694"/>
            <a:ext cx="2014754" cy="69099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Courier New"/>
                <a:cs typeface="Courier New"/>
              </a:rPr>
              <a:t>int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main()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{</a:t>
            </a:r>
            <a:endParaRPr sz="1452">
              <a:latin typeface="Courier New"/>
              <a:cs typeface="Courier New"/>
            </a:endParaRPr>
          </a:p>
          <a:p>
            <a:pPr marL="454145" marR="4611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Employee </a:t>
            </a:r>
            <a:r>
              <a:rPr sz="1452" b="1" spc="-5" dirty="0">
                <a:latin typeface="Courier New"/>
                <a:cs typeface="Courier New"/>
              </a:rPr>
              <a:t>emp</a:t>
            </a:r>
            <a:r>
              <a:rPr sz="1452" spc="-5" dirty="0">
                <a:latin typeface="Courier New"/>
                <a:cs typeface="Courier New"/>
              </a:rPr>
              <a:t>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emp.display();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1684" y="3236726"/>
            <a:ext cx="3541955" cy="910958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latin typeface="Courier New"/>
                <a:cs typeface="Courier New"/>
              </a:rPr>
              <a:t>Employee</a:t>
            </a:r>
            <a:r>
              <a:rPr sz="1452" spc="-195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*demp</a:t>
            </a:r>
            <a:r>
              <a:rPr sz="1452" b="1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new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Employee();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demp-&gt;display();</a:t>
            </a:r>
            <a:endParaRPr sz="1452">
              <a:latin typeface="Courier New"/>
              <a:cs typeface="Courier New"/>
            </a:endParaRPr>
          </a:p>
          <a:p>
            <a:pPr marL="11527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//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..</a:t>
            </a:r>
            <a:endParaRPr sz="1452">
              <a:latin typeface="Courier New"/>
              <a:cs typeface="Courier New"/>
            </a:endParaRPr>
          </a:p>
          <a:p>
            <a:pPr marL="11527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delete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demp;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9083" y="4135758"/>
            <a:ext cx="4602352" cy="103121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54145">
              <a:spcBef>
                <a:spcPts val="91"/>
              </a:spcBef>
            </a:pP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0;</a:t>
            </a:r>
            <a:endParaRPr sz="1452">
              <a:latin typeface="Courier New"/>
              <a:cs typeface="Courier New"/>
            </a:endParaRPr>
          </a:p>
          <a:p>
            <a:pPr marL="11527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2087">
              <a:latin typeface="Courier New"/>
              <a:cs typeface="Courier New"/>
            </a:endParaRPr>
          </a:p>
          <a:p>
            <a:pPr marL="820112" indent="-271450">
              <a:buSzPct val="44444"/>
              <a:buChar char="●"/>
              <a:tabLst>
                <a:tab pos="820112" algn="l"/>
                <a:tab pos="820688" algn="l"/>
              </a:tabLst>
            </a:pPr>
            <a:r>
              <a:rPr sz="1634" spc="-5" dirty="0">
                <a:latin typeface="Arial MT"/>
                <a:cs typeface="Arial MT"/>
              </a:rPr>
              <a:t>all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its</a:t>
            </a:r>
            <a:r>
              <a:rPr sz="1634" spc="-9" dirty="0">
                <a:latin typeface="Arial MT"/>
                <a:cs typeface="Arial MT"/>
              </a:rPr>
              <a:t> </a:t>
            </a:r>
            <a:r>
              <a:rPr sz="1634" i="1" spc="-5" dirty="0">
                <a:latin typeface="Arial"/>
                <a:cs typeface="Arial"/>
              </a:rPr>
              <a:t>embedded</a:t>
            </a:r>
            <a:r>
              <a:rPr sz="1634" i="1" spc="-9" dirty="0">
                <a:latin typeface="Arial"/>
                <a:cs typeface="Arial"/>
              </a:rPr>
              <a:t> </a:t>
            </a:r>
            <a:r>
              <a:rPr sz="1634" i="1" spc="-5" dirty="0">
                <a:latin typeface="Arial"/>
                <a:cs typeface="Arial"/>
              </a:rPr>
              <a:t>objects</a:t>
            </a:r>
            <a:r>
              <a:rPr sz="1634" i="1" spc="-9" dirty="0">
                <a:latin typeface="Arial"/>
                <a:cs typeface="Arial"/>
              </a:rPr>
              <a:t> </a:t>
            </a:r>
            <a:r>
              <a:rPr sz="1634" spc="-5" dirty="0">
                <a:latin typeface="Arial MT"/>
                <a:cs typeface="Arial MT"/>
              </a:rPr>
              <a:t>are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also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created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2038" y="2719989"/>
            <a:ext cx="6400415" cy="1697211"/>
            <a:chOff x="1472202" y="2997024"/>
            <a:chExt cx="7052309" cy="1870075"/>
          </a:xfrm>
        </p:grpSpPr>
        <p:sp>
          <p:nvSpPr>
            <p:cNvPr id="12" name="object 12"/>
            <p:cNvSpPr/>
            <p:nvPr/>
          </p:nvSpPr>
          <p:spPr>
            <a:xfrm>
              <a:off x="3348990" y="4480560"/>
              <a:ext cx="3874770" cy="0"/>
            </a:xfrm>
            <a:custGeom>
              <a:avLst/>
              <a:gdLst/>
              <a:ahLst/>
              <a:cxnLst/>
              <a:rect l="l" t="t" r="r" b="b"/>
              <a:pathLst>
                <a:path w="3874770">
                  <a:moveTo>
                    <a:pt x="387476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576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330576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0190" y="4846320"/>
              <a:ext cx="6983730" cy="0"/>
            </a:xfrm>
            <a:custGeom>
              <a:avLst/>
              <a:gdLst/>
              <a:ahLst/>
              <a:cxnLst/>
              <a:rect l="l" t="t" r="r" b="b"/>
              <a:pathLst>
                <a:path w="6983730">
                  <a:moveTo>
                    <a:pt x="69837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6964" y="48305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6964" y="48305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91840" y="3017520"/>
              <a:ext cx="5154930" cy="0"/>
            </a:xfrm>
            <a:custGeom>
              <a:avLst/>
              <a:gdLst/>
              <a:ahLst/>
              <a:cxnLst/>
              <a:rect l="l" t="t" r="r" b="b"/>
              <a:pathLst>
                <a:path w="5154930">
                  <a:moveTo>
                    <a:pt x="0" y="0"/>
                  </a:moveTo>
                  <a:lnTo>
                    <a:pt x="51549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8446769" y="30017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8446769" y="30017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8503920" y="3017520"/>
              <a:ext cx="0" cy="1771650"/>
            </a:xfrm>
            <a:custGeom>
              <a:avLst/>
              <a:gdLst/>
              <a:ahLst/>
              <a:cxnLst/>
              <a:rect l="l" t="t" r="r" b="b"/>
              <a:pathLst>
                <a:path h="1771650">
                  <a:moveTo>
                    <a:pt x="0" y="0"/>
                  </a:moveTo>
                  <a:lnTo>
                    <a:pt x="0" y="1771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8488187" y="47891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8488187" y="47891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2160" y="3749040"/>
              <a:ext cx="1314450" cy="0"/>
            </a:xfrm>
            <a:custGeom>
              <a:avLst/>
              <a:gdLst/>
              <a:ahLst/>
              <a:cxnLst/>
              <a:rect l="l" t="t" r="r" b="b"/>
              <a:pathLst>
                <a:path w="1314450">
                  <a:moveTo>
                    <a:pt x="0" y="0"/>
                  </a:moveTo>
                  <a:lnTo>
                    <a:pt x="13144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7166610" y="37333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7166610" y="37333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7223760" y="3749040"/>
              <a:ext cx="0" cy="674370"/>
            </a:xfrm>
            <a:custGeom>
              <a:avLst/>
              <a:gdLst/>
              <a:ahLst/>
              <a:cxnLst/>
              <a:rect l="l" t="t" r="r" b="b"/>
              <a:pathLst>
                <a:path h="674370">
                  <a:moveTo>
                    <a:pt x="0" y="0"/>
                  </a:moveTo>
                  <a:lnTo>
                    <a:pt x="0" y="6743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7208027" y="44234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7208027" y="44234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164926" y="3436143"/>
            <a:ext cx="912863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77804" marR="90483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latin typeface="Arial MT"/>
                <a:cs typeface="Arial MT"/>
              </a:rPr>
              <a:t>object's </a:t>
            </a:r>
            <a:r>
              <a:rPr sz="1634" spc="-445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lifecycle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5728447" cy="75062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Object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creation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–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constructors:</a:t>
            </a:r>
            <a:endParaRPr sz="2541">
              <a:latin typeface="Arial MT"/>
              <a:cs typeface="Arial MT"/>
            </a:endParaRPr>
          </a:p>
          <a:p>
            <a:pPr marL="11527">
              <a:spcBef>
                <a:spcPts val="95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i="1" spc="-5" dirty="0">
                <a:latin typeface="Arial"/>
                <a:cs typeface="Arial"/>
              </a:rPr>
              <a:t>default</a:t>
            </a:r>
            <a:r>
              <a:rPr sz="2178" i="1" spc="-32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constructor</a:t>
            </a:r>
            <a:r>
              <a:rPr sz="2178" i="1" spc="-23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(0-argument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constructor)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8525" y="4027933"/>
            <a:ext cx="218476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  <a:tabLst>
                <a:tab pos="308334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when</a:t>
            </a:r>
            <a:r>
              <a:rPr sz="2178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you</a:t>
            </a:r>
            <a:r>
              <a:rPr sz="2178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need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9791" y="4353505"/>
            <a:ext cx="3642232" cy="716699"/>
          </a:xfrm>
          <a:prstGeom prst="rect">
            <a:avLst/>
          </a:prstGeom>
        </p:spPr>
        <p:txBody>
          <a:bodyPr vert="horz" wrap="square" lIns="0" tIns="110074" rIns="0" bIns="0" rtlCol="0">
            <a:spAutoFit/>
          </a:bodyPr>
          <a:lstStyle/>
          <a:p>
            <a:pPr marL="269721" indent="-258770">
              <a:spcBef>
                <a:spcPts val="867"/>
              </a:spcBef>
              <a:buSzPct val="38888"/>
              <a:buFont typeface="Arial MT"/>
              <a:buChar char="●"/>
              <a:tabLst>
                <a:tab pos="269144" algn="l"/>
                <a:tab pos="270297" algn="l"/>
              </a:tabLst>
            </a:pPr>
            <a:r>
              <a:rPr sz="1634" spc="-5" dirty="0">
                <a:latin typeface="Courier New"/>
                <a:cs typeface="Courier New"/>
              </a:rPr>
              <a:t>Employee</a:t>
            </a:r>
            <a:r>
              <a:rPr sz="1634" spc="-27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employees[</a:t>
            </a:r>
            <a:r>
              <a:rPr sz="1634" spc="-27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10</a:t>
            </a:r>
            <a:r>
              <a:rPr sz="1634" spc="-27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];</a:t>
            </a:r>
            <a:endParaRPr sz="1634">
              <a:latin typeface="Courier New"/>
              <a:cs typeface="Courier New"/>
            </a:endParaRPr>
          </a:p>
          <a:p>
            <a:pPr marL="269721" indent="-258770">
              <a:spcBef>
                <a:spcPts val="776"/>
              </a:spcBef>
              <a:buSzPct val="38888"/>
              <a:buFont typeface="Arial MT"/>
              <a:buChar char="●"/>
              <a:tabLst>
                <a:tab pos="269144" algn="l"/>
                <a:tab pos="270297" algn="l"/>
                <a:tab pos="2509900" algn="l"/>
              </a:tabLst>
            </a:pPr>
            <a:r>
              <a:rPr sz="1634" spc="-5" dirty="0">
                <a:latin typeface="Courier New"/>
                <a:cs typeface="Courier New"/>
              </a:rPr>
              <a:t>vector&lt;Employee</a:t>
            </a:r>
            <a:r>
              <a:rPr sz="1634" dirty="0">
                <a:latin typeface="Courier New"/>
                <a:cs typeface="Courier New"/>
              </a:rPr>
              <a:t>&gt;	</a:t>
            </a:r>
            <a:r>
              <a:rPr sz="1634" spc="-5" dirty="0">
                <a:latin typeface="Courier New"/>
                <a:cs typeface="Courier New"/>
              </a:rPr>
              <a:t>emps(10);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9821" y="2821577"/>
            <a:ext cx="7717843" cy="70321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572292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Employee :: </a:t>
            </a:r>
            <a:r>
              <a:rPr sz="1452" b="1" spc="-5" dirty="0">
                <a:latin typeface="Courier New"/>
                <a:cs typeface="Courier New"/>
              </a:rPr>
              <a:t>Employee() </a:t>
            </a:r>
            <a:r>
              <a:rPr sz="1452" dirty="0">
                <a:latin typeface="Courier New"/>
                <a:cs typeface="Courier New"/>
              </a:rPr>
              <a:t>: </a:t>
            </a:r>
            <a:r>
              <a:rPr sz="1452" spc="-5" dirty="0">
                <a:latin typeface="Courier New"/>
                <a:cs typeface="Courier New"/>
              </a:rPr>
              <a:t>mId(-1), mFirstName(""), mLastName(""),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mSalary(0),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bHired(false){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9821" y="3777894"/>
            <a:ext cx="7717843" cy="474268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77804">
              <a:spcBef>
                <a:spcPts val="213"/>
              </a:spcBef>
            </a:pPr>
            <a:r>
              <a:rPr sz="1452" spc="-5" dirty="0">
                <a:latin typeface="Courier New"/>
                <a:cs typeface="Courier New"/>
              </a:rPr>
              <a:t>Employee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::</a:t>
            </a:r>
            <a:r>
              <a:rPr sz="1452" spc="-182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Employee()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{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745" y="4498967"/>
            <a:ext cx="2323652" cy="769852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273755" indent="-206324">
              <a:spcBef>
                <a:spcPts val="204"/>
              </a:spcBef>
              <a:buSzPct val="44444"/>
              <a:buChar char="●"/>
              <a:tabLst>
                <a:tab pos="273755" algn="l"/>
                <a:tab pos="274331" algn="l"/>
              </a:tabLst>
            </a:pPr>
            <a:r>
              <a:rPr sz="1634" dirty="0">
                <a:latin typeface="Arial MT"/>
                <a:cs typeface="Arial MT"/>
              </a:rPr>
              <a:t>memory</a:t>
            </a:r>
            <a:r>
              <a:rPr sz="1634" spc="-50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allocation</a:t>
            </a:r>
            <a:endParaRPr sz="1634">
              <a:latin typeface="Arial MT"/>
              <a:cs typeface="Arial MT"/>
            </a:endParaRPr>
          </a:p>
          <a:p>
            <a:pPr marL="273755" marR="94517" indent="-205748">
              <a:lnSpc>
                <a:spcPct val="100699"/>
              </a:lnSpc>
              <a:buSzPct val="44444"/>
              <a:buChar char="●"/>
              <a:tabLst>
                <a:tab pos="273755" algn="l"/>
                <a:tab pos="274331" algn="l"/>
              </a:tabLst>
            </a:pPr>
            <a:r>
              <a:rPr sz="1634" dirty="0">
                <a:latin typeface="Arial MT"/>
                <a:cs typeface="Arial MT"/>
              </a:rPr>
              <a:t>constructor call </a:t>
            </a:r>
            <a:r>
              <a:rPr sz="1634" spc="-5" dirty="0">
                <a:latin typeface="Arial MT"/>
                <a:cs typeface="Arial MT"/>
              </a:rPr>
              <a:t>on </a:t>
            </a:r>
            <a:r>
              <a:rPr sz="1634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each</a:t>
            </a:r>
            <a:r>
              <a:rPr sz="1634" spc="-45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allocated</a:t>
            </a:r>
            <a:r>
              <a:rPr sz="1634" spc="-41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object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40743" y="4862772"/>
            <a:ext cx="914016" cy="74919"/>
            <a:chOff x="5745961" y="5358054"/>
            <a:chExt cx="1007110" cy="82550"/>
          </a:xfrm>
        </p:grpSpPr>
        <p:sp>
          <p:nvSpPr>
            <p:cNvPr id="10" name="object 10"/>
            <p:cNvSpPr/>
            <p:nvPr/>
          </p:nvSpPr>
          <p:spPr>
            <a:xfrm>
              <a:off x="5841929" y="5386795"/>
              <a:ext cx="901700" cy="12700"/>
            </a:xfrm>
            <a:custGeom>
              <a:avLst/>
              <a:gdLst/>
              <a:ahLst/>
              <a:cxnLst/>
              <a:rect l="l" t="t" r="r" b="b"/>
              <a:pathLst>
                <a:path w="901700" h="12700">
                  <a:moveTo>
                    <a:pt x="901210" y="0"/>
                  </a:moveTo>
                  <a:lnTo>
                    <a:pt x="0" y="1224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961" y="5358054"/>
              <a:ext cx="105920" cy="81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453321" cy="16515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2912175" algn="ctr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Object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creation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–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constructors:</a:t>
            </a:r>
            <a:endParaRPr sz="2541">
              <a:latin typeface="Arial MT"/>
              <a:cs typeface="Arial MT"/>
            </a:endParaRPr>
          </a:p>
          <a:p>
            <a:pPr marL="320437" indent="-309487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i="1" spc="-5" dirty="0">
                <a:latin typeface="Arial"/>
                <a:cs typeface="Arial"/>
              </a:rPr>
              <a:t>Compiler-generated</a:t>
            </a:r>
            <a:r>
              <a:rPr sz="2178" i="1" spc="-32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default</a:t>
            </a:r>
            <a:r>
              <a:rPr sz="2178" i="1" spc="-27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constructor</a:t>
            </a:r>
            <a:endParaRPr sz="2178">
              <a:latin typeface="Arial"/>
              <a:cs typeface="Arial"/>
            </a:endParaRPr>
          </a:p>
          <a:p>
            <a:pPr>
              <a:spcBef>
                <a:spcPts val="14"/>
              </a:spcBef>
              <a:buChar char="–"/>
            </a:pPr>
            <a:endParaRPr sz="2224">
              <a:latin typeface="Arial"/>
              <a:cs typeface="Arial"/>
            </a:endParaRPr>
          </a:p>
          <a:p>
            <a:pPr marL="320437" indent="-307182"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1815" spc="-5" dirty="0">
                <a:latin typeface="Arial MT"/>
                <a:cs typeface="Arial MT"/>
              </a:rPr>
              <a:t>if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a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class</a:t>
            </a:r>
            <a:r>
              <a:rPr sz="1815" spc="-5" dirty="0">
                <a:latin typeface="Arial MT"/>
                <a:cs typeface="Arial MT"/>
              </a:rPr>
              <a:t> </a:t>
            </a:r>
            <a:r>
              <a:rPr sz="1815" i="1" spc="-5" dirty="0">
                <a:latin typeface="Arial"/>
                <a:cs typeface="Arial"/>
              </a:rPr>
              <a:t>does</a:t>
            </a:r>
            <a:r>
              <a:rPr sz="1815" i="1" spc="-9" dirty="0">
                <a:latin typeface="Arial"/>
                <a:cs typeface="Arial"/>
              </a:rPr>
              <a:t> </a:t>
            </a:r>
            <a:r>
              <a:rPr sz="1815" i="1" spc="-5" dirty="0">
                <a:latin typeface="Arial"/>
                <a:cs typeface="Arial"/>
              </a:rPr>
              <a:t>not</a:t>
            </a:r>
            <a:r>
              <a:rPr sz="1815" i="1" spc="-14" dirty="0">
                <a:latin typeface="Arial"/>
                <a:cs typeface="Arial"/>
              </a:rPr>
              <a:t> </a:t>
            </a:r>
            <a:r>
              <a:rPr sz="1815" i="1" dirty="0">
                <a:latin typeface="Arial"/>
                <a:cs typeface="Arial"/>
              </a:rPr>
              <a:t>specify</a:t>
            </a:r>
            <a:r>
              <a:rPr sz="1815" i="1" spc="-5" dirty="0">
                <a:latin typeface="Arial"/>
                <a:cs typeface="Arial"/>
              </a:rPr>
              <a:t> </a:t>
            </a:r>
            <a:r>
              <a:rPr sz="1815" spc="-5" dirty="0">
                <a:latin typeface="Arial MT"/>
                <a:cs typeface="Arial MT"/>
              </a:rPr>
              <a:t>any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constructors,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i="1" dirty="0">
                <a:latin typeface="Arial"/>
                <a:cs typeface="Arial"/>
              </a:rPr>
              <a:t>compiler</a:t>
            </a:r>
            <a:r>
              <a:rPr sz="1815" i="1" spc="-9" dirty="0">
                <a:latin typeface="Arial"/>
                <a:cs typeface="Arial"/>
              </a:rPr>
              <a:t> </a:t>
            </a:r>
            <a:r>
              <a:rPr sz="1815" i="1" spc="-5" dirty="0">
                <a:latin typeface="Arial"/>
                <a:cs typeface="Arial"/>
              </a:rPr>
              <a:t>will</a:t>
            </a:r>
            <a:r>
              <a:rPr sz="1815" i="1" spc="-9" dirty="0">
                <a:latin typeface="Arial"/>
                <a:cs typeface="Arial"/>
              </a:rPr>
              <a:t> </a:t>
            </a:r>
            <a:r>
              <a:rPr sz="1815" i="1" spc="-5" dirty="0">
                <a:latin typeface="Arial"/>
                <a:cs typeface="Arial"/>
              </a:rPr>
              <a:t>generate</a:t>
            </a:r>
            <a:endParaRPr sz="1815">
              <a:latin typeface="Arial"/>
              <a:cs typeface="Arial"/>
            </a:endParaRPr>
          </a:p>
          <a:p>
            <a:pPr marR="2939839" algn="ctr"/>
            <a:r>
              <a:rPr sz="1815" spc="-5" dirty="0">
                <a:latin typeface="Arial MT"/>
                <a:cs typeface="Arial MT"/>
              </a:rPr>
              <a:t>one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that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does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not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take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any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arguments</a:t>
            </a:r>
            <a:endParaRPr sz="1815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2613" y="3608579"/>
            <a:ext cx="7717843" cy="16657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6222592">
              <a:lnSpc>
                <a:spcPts val="1842"/>
              </a:lnSpc>
              <a:spcBef>
                <a:spcPts val="277"/>
              </a:spcBef>
            </a:pPr>
            <a:r>
              <a:rPr sz="1543" spc="-5" dirty="0">
                <a:latin typeface="Courier New"/>
                <a:cs typeface="Courier New"/>
              </a:rPr>
              <a:t>class</a:t>
            </a:r>
            <a:r>
              <a:rPr sz="1543" spc="-86" dirty="0">
                <a:latin typeface="Courier New"/>
                <a:cs typeface="Courier New"/>
              </a:rPr>
              <a:t> </a:t>
            </a:r>
            <a:r>
              <a:rPr sz="1543" b="1" spc="-5" dirty="0">
                <a:latin typeface="Courier New"/>
                <a:cs typeface="Courier New"/>
              </a:rPr>
              <a:t>Value</a:t>
            </a:r>
            <a:r>
              <a:rPr sz="1543" spc="-5" dirty="0">
                <a:latin typeface="Courier New"/>
                <a:cs typeface="Courier New"/>
              </a:rPr>
              <a:t>{ </a:t>
            </a:r>
            <a:r>
              <a:rPr sz="1543" spc="-912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public:</a:t>
            </a:r>
            <a:endParaRPr sz="1543">
              <a:latin typeface="Courier New"/>
              <a:cs typeface="Courier New"/>
            </a:endParaRPr>
          </a:p>
          <a:p>
            <a:pPr marL="492759">
              <a:lnSpc>
                <a:spcPts val="1765"/>
              </a:lnSpc>
            </a:pPr>
            <a:r>
              <a:rPr sz="1543" spc="-5" dirty="0">
                <a:latin typeface="Courier New"/>
                <a:cs typeface="Courier New"/>
              </a:rPr>
              <a:t>void</a:t>
            </a:r>
            <a:r>
              <a:rPr sz="1543" spc="-27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setValue(</a:t>
            </a:r>
            <a:r>
              <a:rPr sz="1543" spc="-27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double</a:t>
            </a:r>
            <a:r>
              <a:rPr sz="1543" spc="-27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inValue);</a:t>
            </a:r>
            <a:endParaRPr sz="1543">
              <a:latin typeface="Courier New"/>
              <a:cs typeface="Courier New"/>
            </a:endParaRPr>
          </a:p>
          <a:p>
            <a:pPr marL="77804" marR="4396791" indent="414955">
              <a:lnSpc>
                <a:spcPts val="1842"/>
              </a:lnSpc>
              <a:spcBef>
                <a:spcPts val="64"/>
              </a:spcBef>
            </a:pPr>
            <a:r>
              <a:rPr sz="1543" spc="-5" dirty="0">
                <a:latin typeface="Courier New"/>
                <a:cs typeface="Courier New"/>
              </a:rPr>
              <a:t>double getValue() const; </a:t>
            </a:r>
            <a:r>
              <a:rPr sz="1543" spc="-917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private:</a:t>
            </a:r>
            <a:endParaRPr sz="1543">
              <a:latin typeface="Courier New"/>
              <a:cs typeface="Courier New"/>
            </a:endParaRPr>
          </a:p>
          <a:p>
            <a:pPr marL="492759">
              <a:lnSpc>
                <a:spcPts val="1765"/>
              </a:lnSpc>
            </a:pPr>
            <a:r>
              <a:rPr sz="1543" spc="-5" dirty="0">
                <a:latin typeface="Courier New"/>
                <a:cs typeface="Courier New"/>
              </a:rPr>
              <a:t>double</a:t>
            </a:r>
            <a:r>
              <a:rPr sz="1543" spc="-64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value;</a:t>
            </a:r>
            <a:endParaRPr sz="1543">
              <a:latin typeface="Courier New"/>
              <a:cs typeface="Courier New"/>
            </a:endParaRPr>
          </a:p>
          <a:p>
            <a:pPr marL="77804">
              <a:lnSpc>
                <a:spcPts val="1847"/>
              </a:lnSpc>
            </a:pPr>
            <a:r>
              <a:rPr sz="1543" spc="-5" dirty="0">
                <a:latin typeface="Courier New"/>
                <a:cs typeface="Courier New"/>
              </a:rPr>
              <a:t>};</a:t>
            </a:r>
            <a:endParaRPr sz="15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783" y="2651280"/>
            <a:ext cx="7726488" cy="1751382"/>
            <a:chOff x="838357" y="2921317"/>
            <a:chExt cx="8513445" cy="1929764"/>
          </a:xfrm>
        </p:grpSpPr>
        <p:sp>
          <p:nvSpPr>
            <p:cNvPr id="4" name="object 4"/>
            <p:cNvSpPr/>
            <p:nvPr/>
          </p:nvSpPr>
          <p:spPr>
            <a:xfrm>
              <a:off x="843119" y="2926079"/>
              <a:ext cx="8503920" cy="1920239"/>
            </a:xfrm>
            <a:custGeom>
              <a:avLst/>
              <a:gdLst/>
              <a:ahLst/>
              <a:cxnLst/>
              <a:rect l="l" t="t" r="r" b="b"/>
              <a:pathLst>
                <a:path w="8503920" h="1920239">
                  <a:moveTo>
                    <a:pt x="8503919" y="1920239"/>
                  </a:moveTo>
                  <a:lnTo>
                    <a:pt x="0" y="1920239"/>
                  </a:lnTo>
                  <a:lnTo>
                    <a:pt x="0" y="0"/>
                  </a:lnTo>
                  <a:lnTo>
                    <a:pt x="8503919" y="0"/>
                  </a:lnTo>
                  <a:lnTo>
                    <a:pt x="8503919" y="19202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843119" y="2926079"/>
              <a:ext cx="8503920" cy="1920239"/>
            </a:xfrm>
            <a:custGeom>
              <a:avLst/>
              <a:gdLst/>
              <a:ahLst/>
              <a:cxnLst/>
              <a:rect l="l" t="t" r="r" b="b"/>
              <a:pathLst>
                <a:path w="8503920" h="1920239">
                  <a:moveTo>
                    <a:pt x="0" y="0"/>
                  </a:moveTo>
                  <a:lnTo>
                    <a:pt x="8503919" y="0"/>
                  </a:lnTo>
                  <a:lnTo>
                    <a:pt x="8503919" y="1920239"/>
                  </a:lnTo>
                  <a:lnTo>
                    <a:pt x="0" y="19202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57381" y="1810051"/>
            <a:ext cx="7679231" cy="254156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70016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Constructors</a:t>
            </a:r>
            <a:r>
              <a:rPr sz="2541" dirty="0">
                <a:latin typeface="Arial MT"/>
                <a:cs typeface="Arial MT"/>
              </a:rPr>
              <a:t>:</a:t>
            </a:r>
            <a:r>
              <a:rPr sz="2541" spc="5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Courier New"/>
                <a:cs typeface="Courier New"/>
              </a:rPr>
              <a:t>defaul</a:t>
            </a:r>
            <a:r>
              <a:rPr sz="2178" b="1" dirty="0">
                <a:latin typeface="Courier New"/>
                <a:cs typeface="Courier New"/>
              </a:rPr>
              <a:t>t</a:t>
            </a:r>
            <a:r>
              <a:rPr sz="2178" b="1" spc="-604" dirty="0">
                <a:latin typeface="Courier New"/>
                <a:cs typeface="Courier New"/>
              </a:rPr>
              <a:t> </a:t>
            </a:r>
            <a:r>
              <a:rPr sz="2541" spc="-5" dirty="0">
                <a:latin typeface="Arial MT"/>
                <a:cs typeface="Arial MT"/>
              </a:rPr>
              <a:t>an</a:t>
            </a:r>
            <a:r>
              <a:rPr sz="2541" dirty="0">
                <a:latin typeface="Arial MT"/>
                <a:cs typeface="Arial MT"/>
              </a:rPr>
              <a:t>d </a:t>
            </a:r>
            <a:r>
              <a:rPr sz="2178" b="1" spc="-5" dirty="0">
                <a:latin typeface="Courier New"/>
                <a:cs typeface="Courier New"/>
              </a:rPr>
              <a:t>delet</a:t>
            </a:r>
            <a:r>
              <a:rPr sz="2178" b="1" dirty="0">
                <a:latin typeface="Courier New"/>
                <a:cs typeface="Courier New"/>
              </a:rPr>
              <a:t>e</a:t>
            </a:r>
            <a:r>
              <a:rPr sz="2178" b="1" spc="-604" dirty="0">
                <a:latin typeface="Courier New"/>
                <a:cs typeface="Courier New"/>
              </a:rPr>
              <a:t> </a:t>
            </a:r>
            <a:r>
              <a:rPr sz="2541" dirty="0">
                <a:latin typeface="Arial MT"/>
                <a:cs typeface="Arial MT"/>
              </a:rPr>
              <a:t>specifiers </a:t>
            </a:r>
            <a:r>
              <a:rPr sz="2178" dirty="0">
                <a:latin typeface="Arial MT"/>
                <a:cs typeface="Arial MT"/>
              </a:rPr>
              <a:t>(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C+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+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2178" spc="-163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latin typeface="Arial MT"/>
                <a:cs typeface="Arial MT"/>
              </a:rPr>
              <a:t>)</a:t>
            </a:r>
            <a:endParaRPr sz="2178">
              <a:latin typeface="Arial MT"/>
              <a:cs typeface="Arial MT"/>
            </a:endParaRPr>
          </a:p>
          <a:p>
            <a:pPr>
              <a:spcBef>
                <a:spcPts val="23"/>
              </a:spcBef>
            </a:pPr>
            <a:endParaRPr sz="3222">
              <a:latin typeface="Arial MT"/>
              <a:cs typeface="Arial MT"/>
            </a:endParaRPr>
          </a:p>
          <a:p>
            <a:pPr marL="11527">
              <a:lnSpc>
                <a:spcPts val="1842"/>
              </a:lnSpc>
            </a:pPr>
            <a:r>
              <a:rPr sz="1543" spc="-5" dirty="0">
                <a:latin typeface="Courier New"/>
                <a:cs typeface="Courier New"/>
              </a:rPr>
              <a:t>class</a:t>
            </a:r>
            <a:r>
              <a:rPr sz="1543" spc="-59" dirty="0">
                <a:latin typeface="Courier New"/>
                <a:cs typeface="Courier New"/>
              </a:rPr>
              <a:t> </a:t>
            </a:r>
            <a:r>
              <a:rPr sz="1543" b="1" spc="-5" dirty="0">
                <a:latin typeface="Courier New"/>
                <a:cs typeface="Courier New"/>
              </a:rPr>
              <a:t>X</a:t>
            </a:r>
            <a:r>
              <a:rPr sz="1543" spc="-5" dirty="0">
                <a:latin typeface="Courier New"/>
                <a:cs typeface="Courier New"/>
              </a:rPr>
              <a:t>{</a:t>
            </a:r>
            <a:endParaRPr sz="1543">
              <a:latin typeface="Courier New"/>
              <a:cs typeface="Courier New"/>
            </a:endParaRPr>
          </a:p>
          <a:p>
            <a:pPr marL="426481" marR="6070442">
              <a:lnSpc>
                <a:spcPts val="1842"/>
              </a:lnSpc>
              <a:spcBef>
                <a:spcPts val="64"/>
              </a:spcBef>
            </a:pPr>
            <a:r>
              <a:rPr sz="1543" spc="-5" dirty="0">
                <a:latin typeface="Courier New"/>
                <a:cs typeface="Courier New"/>
              </a:rPr>
              <a:t>int</a:t>
            </a:r>
            <a:r>
              <a:rPr sz="1543" spc="-36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i</a:t>
            </a:r>
            <a:r>
              <a:rPr sz="1543" spc="-32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=</a:t>
            </a:r>
            <a:r>
              <a:rPr sz="1543" spc="-32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4; </a:t>
            </a:r>
            <a:r>
              <a:rPr sz="1543" spc="-912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int</a:t>
            </a:r>
            <a:r>
              <a:rPr sz="1543" spc="-50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j</a:t>
            </a:r>
            <a:r>
              <a:rPr sz="1543" spc="-45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{5};</a:t>
            </a:r>
            <a:endParaRPr sz="1543">
              <a:latin typeface="Courier New"/>
              <a:cs typeface="Courier New"/>
            </a:endParaRPr>
          </a:p>
          <a:p>
            <a:pPr marL="11527">
              <a:lnSpc>
                <a:spcPts val="1765"/>
              </a:lnSpc>
            </a:pPr>
            <a:r>
              <a:rPr sz="1543" spc="-5" dirty="0">
                <a:latin typeface="Courier New"/>
                <a:cs typeface="Courier New"/>
              </a:rPr>
              <a:t>public:</a:t>
            </a:r>
            <a:endParaRPr sz="1543">
              <a:latin typeface="Courier New"/>
              <a:cs typeface="Courier New"/>
            </a:endParaRPr>
          </a:p>
          <a:p>
            <a:pPr marL="426481" marR="3055104">
              <a:lnSpc>
                <a:spcPts val="1842"/>
              </a:lnSpc>
              <a:spcBef>
                <a:spcPts val="59"/>
              </a:spcBef>
              <a:tabLst>
                <a:tab pos="2853390" algn="l"/>
              </a:tabLst>
            </a:pPr>
            <a:r>
              <a:rPr sz="1543" spc="-5" dirty="0">
                <a:latin typeface="Courier New"/>
                <a:cs typeface="Courier New"/>
              </a:rPr>
              <a:t>X(int a) </a:t>
            </a:r>
            <a:r>
              <a:rPr sz="1543" dirty="0">
                <a:latin typeface="Courier New"/>
                <a:cs typeface="Courier New"/>
              </a:rPr>
              <a:t>: </a:t>
            </a:r>
            <a:r>
              <a:rPr sz="1543" spc="-5" dirty="0">
                <a:latin typeface="Courier New"/>
                <a:cs typeface="Courier New"/>
              </a:rPr>
              <a:t>i{a} {} // </a:t>
            </a:r>
            <a:r>
              <a:rPr sz="1543" dirty="0">
                <a:latin typeface="Courier New"/>
                <a:cs typeface="Courier New"/>
              </a:rPr>
              <a:t>i = </a:t>
            </a:r>
            <a:r>
              <a:rPr sz="1543" spc="-5" dirty="0">
                <a:latin typeface="Courier New"/>
                <a:cs typeface="Courier New"/>
              </a:rPr>
              <a:t>a, </a:t>
            </a:r>
            <a:r>
              <a:rPr sz="1543" dirty="0">
                <a:latin typeface="Courier New"/>
                <a:cs typeface="Courier New"/>
              </a:rPr>
              <a:t>j = 5 </a:t>
            </a:r>
            <a:r>
              <a:rPr sz="1543" spc="5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X() </a:t>
            </a:r>
            <a:r>
              <a:rPr sz="1543" dirty="0">
                <a:latin typeface="Courier New"/>
                <a:cs typeface="Courier New"/>
              </a:rPr>
              <a:t>= </a:t>
            </a:r>
            <a:r>
              <a:rPr sz="1543" b="1" spc="-5" dirty="0">
                <a:solidFill>
                  <a:srgbClr val="FF00CC"/>
                </a:solidFill>
                <a:latin typeface="Courier New"/>
                <a:cs typeface="Courier New"/>
              </a:rPr>
              <a:t>default</a:t>
            </a:r>
            <a:r>
              <a:rPr sz="1543" spc="-5" dirty="0">
                <a:latin typeface="Courier New"/>
                <a:cs typeface="Courier New"/>
              </a:rPr>
              <a:t>;	//</a:t>
            </a:r>
            <a:r>
              <a:rPr sz="1543" spc="-18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i</a:t>
            </a:r>
            <a:r>
              <a:rPr sz="1543" spc="-18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=</a:t>
            </a:r>
            <a:r>
              <a:rPr sz="1543" spc="-18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4,</a:t>
            </a:r>
            <a:r>
              <a:rPr sz="1543" spc="-18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j</a:t>
            </a:r>
            <a:r>
              <a:rPr sz="1543" spc="-18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=</a:t>
            </a:r>
            <a:r>
              <a:rPr sz="1543" spc="-18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5</a:t>
            </a:r>
            <a:endParaRPr sz="1543">
              <a:latin typeface="Courier New"/>
              <a:cs typeface="Courier New"/>
            </a:endParaRPr>
          </a:p>
          <a:p>
            <a:pPr marL="11527">
              <a:lnSpc>
                <a:spcPts val="1774"/>
              </a:lnSpc>
            </a:pPr>
            <a:r>
              <a:rPr sz="1543" spc="-5" dirty="0">
                <a:latin typeface="Courier New"/>
                <a:cs typeface="Courier New"/>
              </a:rPr>
              <a:t>};</a:t>
            </a:r>
            <a:endParaRPr sz="1543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6032" y="4311031"/>
            <a:ext cx="174620" cy="838520"/>
            <a:chOff x="2567437" y="4750117"/>
            <a:chExt cx="192405" cy="923925"/>
          </a:xfrm>
        </p:grpSpPr>
        <p:sp>
          <p:nvSpPr>
            <p:cNvPr id="8" name="object 8"/>
            <p:cNvSpPr/>
            <p:nvPr/>
          </p:nvSpPr>
          <p:spPr>
            <a:xfrm>
              <a:off x="2572199" y="4754879"/>
              <a:ext cx="182880" cy="914400"/>
            </a:xfrm>
            <a:custGeom>
              <a:avLst/>
              <a:gdLst/>
              <a:ahLst/>
              <a:cxnLst/>
              <a:rect l="l" t="t" r="r" b="b"/>
              <a:pathLst>
                <a:path w="182880" h="914400">
                  <a:moveTo>
                    <a:pt x="136621" y="914040"/>
                  </a:moveTo>
                  <a:lnTo>
                    <a:pt x="45540" y="914040"/>
                  </a:lnTo>
                  <a:lnTo>
                    <a:pt x="45540" y="228420"/>
                  </a:lnTo>
                  <a:lnTo>
                    <a:pt x="0" y="228420"/>
                  </a:lnTo>
                  <a:lnTo>
                    <a:pt x="91081" y="0"/>
                  </a:lnTo>
                  <a:lnTo>
                    <a:pt x="182521" y="228420"/>
                  </a:lnTo>
                  <a:lnTo>
                    <a:pt x="136621" y="228420"/>
                  </a:lnTo>
                  <a:lnTo>
                    <a:pt x="136621" y="91404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2572199" y="4754879"/>
              <a:ext cx="182880" cy="914400"/>
            </a:xfrm>
            <a:custGeom>
              <a:avLst/>
              <a:gdLst/>
              <a:ahLst/>
              <a:cxnLst/>
              <a:rect l="l" t="t" r="r" b="b"/>
              <a:pathLst>
                <a:path w="182880" h="914400">
                  <a:moveTo>
                    <a:pt x="45540" y="914040"/>
                  </a:moveTo>
                  <a:lnTo>
                    <a:pt x="45540" y="228420"/>
                  </a:lnTo>
                  <a:lnTo>
                    <a:pt x="0" y="228420"/>
                  </a:lnTo>
                  <a:lnTo>
                    <a:pt x="91081" y="0"/>
                  </a:lnTo>
                  <a:lnTo>
                    <a:pt x="182521" y="228420"/>
                  </a:lnTo>
                  <a:lnTo>
                    <a:pt x="136621" y="228420"/>
                  </a:lnTo>
                  <a:lnTo>
                    <a:pt x="136621" y="914040"/>
                  </a:lnTo>
                  <a:lnTo>
                    <a:pt x="45540" y="91404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91105" y="5228217"/>
            <a:ext cx="6905833" cy="25081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7086" rIns="0" bIns="0" rtlCol="0">
            <a:spAutoFit/>
          </a:bodyPr>
          <a:lstStyle/>
          <a:p>
            <a:pPr marL="77804">
              <a:spcBef>
                <a:spcPts val="213"/>
              </a:spcBef>
            </a:pPr>
            <a:r>
              <a:rPr sz="1452" spc="-5" dirty="0">
                <a:latin typeface="Arial MT"/>
                <a:cs typeface="Arial MT"/>
              </a:rPr>
              <a:t>Explicitly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forcing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automatic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generation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of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</a:t>
            </a:r>
            <a:r>
              <a:rPr sz="1452" spc="54" dirty="0">
                <a:latin typeface="Arial MT"/>
                <a:cs typeface="Arial MT"/>
              </a:rPr>
              <a:t> </a:t>
            </a:r>
            <a:r>
              <a:rPr sz="1452" b="1" spc="-5" dirty="0">
                <a:latin typeface="Arial"/>
                <a:cs typeface="Arial"/>
              </a:rPr>
              <a:t>default</a:t>
            </a:r>
            <a:r>
              <a:rPr sz="1452" b="1" spc="5" dirty="0">
                <a:latin typeface="Arial"/>
                <a:cs typeface="Arial"/>
              </a:rPr>
              <a:t> </a:t>
            </a:r>
            <a:r>
              <a:rPr sz="1452" dirty="0">
                <a:latin typeface="Arial MT"/>
                <a:cs typeface="Arial MT"/>
              </a:rPr>
              <a:t>constructor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by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 </a:t>
            </a:r>
            <a:r>
              <a:rPr sz="1452" spc="-9" dirty="0">
                <a:latin typeface="Arial MT"/>
                <a:cs typeface="Arial MT"/>
              </a:rPr>
              <a:t>compiler.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5751" y="1856155"/>
            <a:ext cx="6911596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spc="-5" dirty="0">
                <a:latin typeface="Arial MT"/>
                <a:cs typeface="Arial MT"/>
              </a:rPr>
              <a:t>Constructors</a:t>
            </a:r>
            <a:r>
              <a:rPr sz="2178" dirty="0">
                <a:latin typeface="Arial MT"/>
                <a:cs typeface="Arial MT"/>
              </a:rPr>
              <a:t>: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Courier New"/>
                <a:cs typeface="Courier New"/>
              </a:rPr>
              <a:t>defaul</a:t>
            </a:r>
            <a:r>
              <a:rPr sz="2178" b="1" dirty="0">
                <a:latin typeface="Courier New"/>
                <a:cs typeface="Courier New"/>
              </a:rPr>
              <a:t>t</a:t>
            </a:r>
            <a:r>
              <a:rPr sz="2178" b="1" spc="-70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Arial MT"/>
                <a:cs typeface="Arial MT"/>
              </a:rPr>
              <a:t>an</a:t>
            </a:r>
            <a:r>
              <a:rPr sz="2178" dirty="0">
                <a:latin typeface="Arial MT"/>
                <a:cs typeface="Arial MT"/>
              </a:rPr>
              <a:t>d </a:t>
            </a:r>
            <a:r>
              <a:rPr sz="2178" b="1" spc="-5" dirty="0">
                <a:latin typeface="Courier New"/>
                <a:cs typeface="Courier New"/>
              </a:rPr>
              <a:t>delet</a:t>
            </a:r>
            <a:r>
              <a:rPr sz="2178" b="1" dirty="0">
                <a:latin typeface="Courier New"/>
                <a:cs typeface="Courier New"/>
              </a:rPr>
              <a:t>e</a:t>
            </a:r>
            <a:r>
              <a:rPr sz="2178" b="1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specifiers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(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C+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+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2178" spc="-163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latin typeface="Arial MT"/>
                <a:cs typeface="Arial MT"/>
              </a:rPr>
              <a:t>)</a:t>
            </a:r>
            <a:endParaRPr sz="217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03795" y="2485304"/>
            <a:ext cx="2729369" cy="1972684"/>
            <a:chOff x="746917" y="2738437"/>
            <a:chExt cx="3007360" cy="2173605"/>
          </a:xfrm>
        </p:grpSpPr>
        <p:sp>
          <p:nvSpPr>
            <p:cNvPr id="5" name="object 5"/>
            <p:cNvSpPr/>
            <p:nvPr/>
          </p:nvSpPr>
          <p:spPr>
            <a:xfrm>
              <a:off x="751679" y="2743200"/>
              <a:ext cx="2997835" cy="2164080"/>
            </a:xfrm>
            <a:custGeom>
              <a:avLst/>
              <a:gdLst/>
              <a:ahLst/>
              <a:cxnLst/>
              <a:rect l="l" t="t" r="r" b="b"/>
              <a:pathLst>
                <a:path w="2997835" h="2164079">
                  <a:moveTo>
                    <a:pt x="2997359" y="2163959"/>
                  </a:moveTo>
                  <a:lnTo>
                    <a:pt x="0" y="2163959"/>
                  </a:lnTo>
                  <a:lnTo>
                    <a:pt x="0" y="0"/>
                  </a:lnTo>
                  <a:lnTo>
                    <a:pt x="2997359" y="0"/>
                  </a:lnTo>
                  <a:lnTo>
                    <a:pt x="2997359" y="21639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751679" y="2743200"/>
              <a:ext cx="2997835" cy="2164080"/>
            </a:xfrm>
            <a:custGeom>
              <a:avLst/>
              <a:gdLst/>
              <a:ahLst/>
              <a:cxnLst/>
              <a:rect l="l" t="t" r="r" b="b"/>
              <a:pathLst>
                <a:path w="2997835" h="2164079">
                  <a:moveTo>
                    <a:pt x="0" y="0"/>
                  </a:moveTo>
                  <a:lnTo>
                    <a:pt x="2997359" y="0"/>
                  </a:lnTo>
                  <a:lnTo>
                    <a:pt x="2997359" y="2163959"/>
                  </a:lnTo>
                  <a:lnTo>
                    <a:pt x="0" y="21639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4392" y="2504841"/>
            <a:ext cx="1966344" cy="945301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1527" marR="1007418">
              <a:lnSpc>
                <a:spcPts val="1842"/>
              </a:lnSpc>
              <a:spcBef>
                <a:spcPts val="159"/>
              </a:spcBef>
            </a:pPr>
            <a:r>
              <a:rPr sz="1543" spc="-5" dirty="0">
                <a:latin typeface="Courier New"/>
                <a:cs typeface="Courier New"/>
              </a:rPr>
              <a:t>class</a:t>
            </a:r>
            <a:r>
              <a:rPr sz="1543" spc="-86" dirty="0">
                <a:latin typeface="Courier New"/>
                <a:cs typeface="Courier New"/>
              </a:rPr>
              <a:t> </a:t>
            </a:r>
            <a:r>
              <a:rPr sz="1543" b="1" spc="-5" dirty="0">
                <a:latin typeface="Courier New"/>
                <a:cs typeface="Courier New"/>
              </a:rPr>
              <a:t>X</a:t>
            </a:r>
            <a:r>
              <a:rPr sz="1543" spc="-5" dirty="0">
                <a:latin typeface="Courier New"/>
                <a:cs typeface="Courier New"/>
              </a:rPr>
              <a:t>{ </a:t>
            </a:r>
            <a:r>
              <a:rPr sz="1543" spc="-912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public:</a:t>
            </a:r>
            <a:endParaRPr sz="1543">
              <a:latin typeface="Courier New"/>
              <a:cs typeface="Courier New"/>
            </a:endParaRPr>
          </a:p>
          <a:p>
            <a:pPr marL="426481">
              <a:lnSpc>
                <a:spcPts val="1765"/>
              </a:lnSpc>
            </a:pPr>
            <a:r>
              <a:rPr sz="1543" spc="-5" dirty="0">
                <a:latin typeface="Courier New"/>
                <a:cs typeface="Courier New"/>
              </a:rPr>
              <a:t>X(</a:t>
            </a:r>
            <a:r>
              <a:rPr sz="1543" spc="-45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double</a:t>
            </a:r>
            <a:r>
              <a:rPr sz="1543" spc="-41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){}</a:t>
            </a:r>
            <a:endParaRPr sz="1543">
              <a:latin typeface="Courier New"/>
              <a:cs typeface="Courier New"/>
            </a:endParaRPr>
          </a:p>
          <a:p>
            <a:pPr marL="11527">
              <a:lnSpc>
                <a:spcPts val="1842"/>
              </a:lnSpc>
            </a:pPr>
            <a:r>
              <a:rPr sz="1543" spc="-5" dirty="0">
                <a:latin typeface="Courier New"/>
                <a:cs typeface="Courier New"/>
              </a:rPr>
              <a:t>};</a:t>
            </a:r>
            <a:endParaRPr sz="1543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392" y="3671854"/>
            <a:ext cx="1904104" cy="483636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1527" marR="4611">
              <a:lnSpc>
                <a:spcPts val="1842"/>
              </a:lnSpc>
              <a:spcBef>
                <a:spcPts val="159"/>
              </a:spcBef>
            </a:pPr>
            <a:r>
              <a:rPr sz="1543" dirty="0">
                <a:latin typeface="Courier New"/>
                <a:cs typeface="Courier New"/>
              </a:rPr>
              <a:t>X</a:t>
            </a:r>
            <a:r>
              <a:rPr sz="1543" spc="-50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x2(3.14);</a:t>
            </a:r>
            <a:r>
              <a:rPr sz="1543" spc="-45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//</a:t>
            </a:r>
            <a:r>
              <a:rPr sz="1543" b="1" spc="-5" dirty="0">
                <a:latin typeface="Courier New"/>
                <a:cs typeface="Courier New"/>
              </a:rPr>
              <a:t>OK </a:t>
            </a:r>
            <a:r>
              <a:rPr sz="1543" b="1" spc="-912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X</a:t>
            </a:r>
            <a:r>
              <a:rPr sz="1543" spc="-27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x1(10);</a:t>
            </a:r>
            <a:r>
              <a:rPr sz="1543" spc="-27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//</a:t>
            </a:r>
            <a:r>
              <a:rPr sz="1543" b="1" spc="-5" dirty="0">
                <a:latin typeface="Courier New"/>
                <a:cs typeface="Courier New"/>
              </a:rPr>
              <a:t>OK</a:t>
            </a:r>
            <a:endParaRPr sz="1543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2683" y="2522298"/>
            <a:ext cx="4629438" cy="16657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3603766">
              <a:lnSpc>
                <a:spcPts val="1842"/>
              </a:lnSpc>
              <a:spcBef>
                <a:spcPts val="277"/>
              </a:spcBef>
            </a:pPr>
            <a:r>
              <a:rPr sz="1543" spc="-5" dirty="0">
                <a:latin typeface="Courier New"/>
                <a:cs typeface="Courier New"/>
              </a:rPr>
              <a:t>class</a:t>
            </a:r>
            <a:r>
              <a:rPr sz="1543" spc="-86" dirty="0">
                <a:latin typeface="Courier New"/>
                <a:cs typeface="Courier New"/>
              </a:rPr>
              <a:t> </a:t>
            </a:r>
            <a:r>
              <a:rPr sz="1543" b="1" spc="-5" dirty="0">
                <a:latin typeface="Courier New"/>
                <a:cs typeface="Courier New"/>
              </a:rPr>
              <a:t>X</a:t>
            </a:r>
            <a:r>
              <a:rPr sz="1543" spc="-5" dirty="0">
                <a:latin typeface="Courier New"/>
                <a:cs typeface="Courier New"/>
              </a:rPr>
              <a:t>{ </a:t>
            </a:r>
            <a:r>
              <a:rPr sz="1543" spc="-912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public:</a:t>
            </a:r>
            <a:endParaRPr sz="1543">
              <a:latin typeface="Courier New"/>
              <a:cs typeface="Courier New"/>
            </a:endParaRPr>
          </a:p>
          <a:p>
            <a:pPr marL="492759">
              <a:lnSpc>
                <a:spcPts val="1765"/>
              </a:lnSpc>
            </a:pPr>
            <a:r>
              <a:rPr sz="1543" spc="-5" dirty="0">
                <a:latin typeface="Courier New"/>
                <a:cs typeface="Courier New"/>
              </a:rPr>
              <a:t>X(</a:t>
            </a:r>
            <a:r>
              <a:rPr sz="1543" spc="-27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int</a:t>
            </a:r>
            <a:r>
              <a:rPr sz="1543" spc="-23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)=</a:t>
            </a:r>
            <a:r>
              <a:rPr sz="1543" spc="-27" dirty="0"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FF00CC"/>
                </a:solidFill>
                <a:latin typeface="Courier New"/>
                <a:cs typeface="Courier New"/>
              </a:rPr>
              <a:t>delete</a:t>
            </a:r>
            <a:r>
              <a:rPr sz="1543" spc="-5" dirty="0">
                <a:latin typeface="Courier New"/>
                <a:cs typeface="Courier New"/>
              </a:rPr>
              <a:t>;</a:t>
            </a:r>
            <a:endParaRPr sz="1543">
              <a:latin typeface="Courier New"/>
              <a:cs typeface="Courier New"/>
            </a:endParaRPr>
          </a:p>
          <a:p>
            <a:pPr marL="492759">
              <a:lnSpc>
                <a:spcPts val="1838"/>
              </a:lnSpc>
            </a:pPr>
            <a:r>
              <a:rPr sz="1543" spc="-5" dirty="0">
                <a:latin typeface="Courier New"/>
                <a:cs typeface="Courier New"/>
              </a:rPr>
              <a:t>X(</a:t>
            </a:r>
            <a:r>
              <a:rPr sz="1543" spc="-41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double</a:t>
            </a:r>
            <a:r>
              <a:rPr sz="1543" spc="-36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);</a:t>
            </a:r>
            <a:endParaRPr sz="1543">
              <a:latin typeface="Courier New"/>
              <a:cs typeface="Courier New"/>
            </a:endParaRPr>
          </a:p>
          <a:p>
            <a:pPr marL="77804">
              <a:lnSpc>
                <a:spcPts val="1838"/>
              </a:lnSpc>
            </a:pPr>
            <a:r>
              <a:rPr sz="1543" spc="-5" dirty="0">
                <a:latin typeface="Courier New"/>
                <a:cs typeface="Courier New"/>
              </a:rPr>
              <a:t>};</a:t>
            </a:r>
            <a:endParaRPr sz="1543">
              <a:latin typeface="Courier New"/>
              <a:cs typeface="Courier New"/>
            </a:endParaRPr>
          </a:p>
          <a:p>
            <a:pPr marL="77804" marR="2545632">
              <a:lnSpc>
                <a:spcPts val="1842"/>
              </a:lnSpc>
              <a:spcBef>
                <a:spcPts val="64"/>
              </a:spcBef>
            </a:pPr>
            <a:r>
              <a:rPr sz="1543" dirty="0">
                <a:latin typeface="Courier New"/>
                <a:cs typeface="Courier New"/>
              </a:rPr>
              <a:t>X</a:t>
            </a:r>
            <a:r>
              <a:rPr sz="1543" spc="-50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x1(10);</a:t>
            </a:r>
            <a:r>
              <a:rPr sz="1543" spc="-45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//</a:t>
            </a:r>
            <a:r>
              <a:rPr sz="1543" b="1" spc="-5" dirty="0">
                <a:solidFill>
                  <a:srgbClr val="FF420D"/>
                </a:solidFill>
                <a:latin typeface="Courier New"/>
                <a:cs typeface="Courier New"/>
              </a:rPr>
              <a:t>ERROR </a:t>
            </a:r>
            <a:r>
              <a:rPr sz="1543" b="1" spc="-912" dirty="0">
                <a:solidFill>
                  <a:srgbClr val="FF420D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X</a:t>
            </a:r>
            <a:r>
              <a:rPr sz="1543" spc="-36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x2(3.14);</a:t>
            </a:r>
            <a:r>
              <a:rPr sz="1543" spc="-32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//</a:t>
            </a:r>
            <a:r>
              <a:rPr sz="1543" b="1" spc="-5" dirty="0">
                <a:solidFill>
                  <a:srgbClr val="006600"/>
                </a:solidFill>
                <a:latin typeface="Courier New"/>
                <a:cs typeface="Courier New"/>
              </a:rPr>
              <a:t>OK</a:t>
            </a:r>
            <a:endParaRPr sz="1543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30" y="4564316"/>
            <a:ext cx="3153527" cy="333103"/>
          </a:xfrm>
          <a:custGeom>
            <a:avLst/>
            <a:gdLst/>
            <a:ahLst/>
            <a:cxnLst/>
            <a:rect l="l" t="t" r="r" b="b"/>
            <a:pathLst>
              <a:path w="3474720" h="367029">
                <a:moveTo>
                  <a:pt x="3474599" y="366599"/>
                </a:moveTo>
                <a:lnTo>
                  <a:pt x="0" y="366599"/>
                </a:lnTo>
                <a:lnTo>
                  <a:pt x="0" y="0"/>
                </a:lnTo>
                <a:lnTo>
                  <a:pt x="3474599" y="0"/>
                </a:lnTo>
                <a:lnTo>
                  <a:pt x="3474599" y="3665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1" name="object 11"/>
          <p:cNvSpPr txBox="1"/>
          <p:nvPr/>
        </p:nvSpPr>
        <p:spPr>
          <a:xfrm>
            <a:off x="2348130" y="4579069"/>
            <a:ext cx="257837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5" dirty="0">
                <a:latin typeface="Courier New"/>
                <a:cs typeface="Courier New"/>
              </a:rPr>
              <a:t>in</a:t>
            </a:r>
            <a:r>
              <a:rPr sz="1634" dirty="0">
                <a:latin typeface="Courier New"/>
                <a:cs typeface="Courier New"/>
              </a:rPr>
              <a:t>t</a:t>
            </a:r>
            <a:r>
              <a:rPr sz="1634" spc="-5" dirty="0">
                <a:latin typeface="Courier New"/>
                <a:cs typeface="Courier New"/>
              </a:rPr>
              <a:t> </a:t>
            </a:r>
            <a:r>
              <a:rPr sz="1634" dirty="0">
                <a:latin typeface="Courier New"/>
                <a:cs typeface="Courier New"/>
              </a:rPr>
              <a:t>→</a:t>
            </a:r>
            <a:r>
              <a:rPr sz="1634" spc="-5" dirty="0">
                <a:latin typeface="Courier New"/>
                <a:cs typeface="Courier New"/>
              </a:rPr>
              <a:t> doubl</a:t>
            </a:r>
            <a:r>
              <a:rPr sz="1634" dirty="0">
                <a:latin typeface="Courier New"/>
                <a:cs typeface="Courier New"/>
              </a:rPr>
              <a:t>e</a:t>
            </a:r>
            <a:r>
              <a:rPr sz="1634" spc="-526" dirty="0">
                <a:latin typeface="Courier New"/>
                <a:cs typeface="Courier New"/>
              </a:rPr>
              <a:t> </a:t>
            </a:r>
            <a:r>
              <a:rPr sz="1634" dirty="0">
                <a:latin typeface="Arial MT"/>
                <a:cs typeface="Arial MT"/>
              </a:rPr>
              <a:t>conversion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01096" y="4323667"/>
            <a:ext cx="37460" cy="323882"/>
            <a:chOff x="1625424" y="4764041"/>
            <a:chExt cx="41275" cy="356870"/>
          </a:xfrm>
        </p:grpSpPr>
        <p:sp>
          <p:nvSpPr>
            <p:cNvPr id="13" name="object 13"/>
            <p:cNvSpPr/>
            <p:nvPr/>
          </p:nvSpPr>
          <p:spPr>
            <a:xfrm>
              <a:off x="1645919" y="4812029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30861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163018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018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9011" y="576590"/>
          <a:ext cx="8256109" cy="5202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6057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2165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Classes</a:t>
                      </a:r>
                      <a:r>
                        <a:rPr sz="2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2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objects</a:t>
                      </a:r>
                      <a:endParaRPr sz="2900">
                        <a:latin typeface="Arial MT"/>
                        <a:cs typeface="Arial MT"/>
                      </a:endParaRPr>
                    </a:p>
                    <a:p>
                      <a:pPr marR="1386840" indent="98425">
                        <a:lnSpc>
                          <a:spcPts val="3379"/>
                        </a:lnSpc>
                        <a:spcBef>
                          <a:spcPts val="1320"/>
                        </a:spcBef>
                      </a:pPr>
                      <a:r>
                        <a:rPr sz="2500" b="1" spc="-5" dirty="0">
                          <a:latin typeface="Arial"/>
                          <a:cs typeface="Arial"/>
                        </a:rPr>
                        <a:t>Best practice: </a:t>
                      </a:r>
                      <a:r>
                        <a:rPr sz="2500" i="1" spc="-5" dirty="0">
                          <a:latin typeface="Arial"/>
                          <a:cs typeface="Arial"/>
                        </a:rPr>
                        <a:t>always provide default </a:t>
                      </a:r>
                      <a:r>
                        <a:rPr sz="2500" i="1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2500" i="1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500" i="1" spc="-7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i="1" dirty="0">
                          <a:latin typeface="Arial"/>
                          <a:cs typeface="Arial"/>
                        </a:rPr>
                        <a:t>members!</a:t>
                      </a:r>
                      <a:r>
                        <a:rPr sz="25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CC"/>
                          </a:solidFill>
                          <a:latin typeface="Arial MT"/>
                          <a:cs typeface="Arial MT"/>
                        </a:rPr>
                        <a:t>C++ </a:t>
                      </a:r>
                      <a:r>
                        <a:rPr sz="2200" spc="-90" dirty="0">
                          <a:solidFill>
                            <a:srgbClr val="FF00CC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23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4112260" algn="r">
                        <a:lnSpc>
                          <a:spcPts val="143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struct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4112895" algn="r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x,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y;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sz="11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0,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):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x(x),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y(y){}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Foo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1484" marR="3837940">
                        <a:lnSpc>
                          <a:spcPts val="1430"/>
                        </a:lnSpc>
                        <a:spcBef>
                          <a:spcPts val="50"/>
                        </a:spcBef>
                        <a:tabLst>
                          <a:tab pos="1091565" algn="l"/>
                        </a:tabLst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i	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1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1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36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sz="11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1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print(){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17244" marR="2558415" algn="just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cout &lt;&lt;"i: "&lt;&lt;i&lt;&lt;endl; </a:t>
                      </a:r>
                      <a:r>
                        <a:rPr sz="1100" spc="-7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cout &lt;&lt;"d: "&lt;&lt;d&lt;&lt;endl; </a:t>
                      </a:r>
                      <a:r>
                        <a:rPr sz="1100" spc="-7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&lt;&lt;"c: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"&lt;&lt;c&lt;&lt;endl;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17244" algn="just">
                        <a:lnSpc>
                          <a:spcPts val="136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&lt;&lt;"p: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"&lt;&lt;p.x&lt;&lt;",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"&lt;&lt;p.y&lt;&lt;endl;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42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4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8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3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main()</a:t>
                      </a:r>
                      <a:r>
                        <a:rPr sz="13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dirty="0">
                          <a:latin typeface="Courier New"/>
                          <a:cs typeface="Courier New"/>
                        </a:rPr>
                        <a:t>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12445" marR="1339850">
                        <a:lnSpc>
                          <a:spcPts val="1650"/>
                        </a:lnSpc>
                        <a:spcBef>
                          <a:spcPts val="65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Foo f; </a:t>
                      </a:r>
                      <a:r>
                        <a:rPr sz="13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f.print();  return</a:t>
                      </a:r>
                      <a:r>
                        <a:rPr sz="13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0;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600"/>
                        </a:lnSpc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6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72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OUTPUT: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i: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d: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p: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0,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763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864024" y="3817438"/>
            <a:ext cx="1723721" cy="1425772"/>
          </a:xfrm>
          <a:custGeom>
            <a:avLst/>
            <a:gdLst/>
            <a:ahLst/>
            <a:cxnLst/>
            <a:rect l="l" t="t" r="r" b="b"/>
            <a:pathLst>
              <a:path w="1899284" h="1570989">
                <a:moveTo>
                  <a:pt x="1898999" y="1570499"/>
                </a:moveTo>
                <a:lnTo>
                  <a:pt x="0" y="1570499"/>
                </a:lnTo>
                <a:lnTo>
                  <a:pt x="0" y="0"/>
                </a:lnTo>
                <a:lnTo>
                  <a:pt x="1898999" y="0"/>
                </a:lnTo>
                <a:lnTo>
                  <a:pt x="1898999" y="15704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9" y="1810051"/>
            <a:ext cx="3034233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Constructor</a:t>
            </a:r>
            <a:r>
              <a:rPr sz="2541" spc="-77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initializer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323652"/>
            <a:ext cx="7136930" cy="2586699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 marR="5703898">
              <a:lnSpc>
                <a:spcPct val="101000"/>
              </a:lnSpc>
              <a:spcBef>
                <a:spcPts val="208"/>
              </a:spcBef>
            </a:pPr>
            <a:r>
              <a:rPr sz="1180" b="1" spc="-5" dirty="0">
                <a:latin typeface="Courier New"/>
                <a:cs typeface="Courier New"/>
              </a:rPr>
              <a:t>class</a:t>
            </a:r>
            <a:r>
              <a:rPr sz="1180" b="1" spc="-86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ConstRef{ </a:t>
            </a:r>
            <a:r>
              <a:rPr sz="1180" b="1" spc="-694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public:</a:t>
            </a:r>
            <a:endParaRPr sz="1180">
              <a:latin typeface="Courier New"/>
              <a:cs typeface="Courier New"/>
            </a:endParaRPr>
          </a:p>
          <a:p>
            <a:pPr marL="436855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ConstRef(</a:t>
            </a:r>
            <a:r>
              <a:rPr sz="1180" spc="-41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int&amp;</a:t>
            </a:r>
            <a:r>
              <a:rPr sz="1180" spc="-36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);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b="1" spc="-5" dirty="0">
                <a:latin typeface="Courier New"/>
                <a:cs typeface="Courier New"/>
              </a:rPr>
              <a:t>private:</a:t>
            </a:r>
            <a:endParaRPr sz="1180">
              <a:latin typeface="Courier New"/>
              <a:cs typeface="Courier New"/>
            </a:endParaRPr>
          </a:p>
          <a:p>
            <a:pPr marL="436855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6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mI;</a:t>
            </a:r>
            <a:endParaRPr sz="1180">
              <a:latin typeface="Courier New"/>
              <a:cs typeface="Courier New"/>
            </a:endParaRPr>
          </a:p>
          <a:p>
            <a:pPr marL="437431" marR="5434178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const</a:t>
            </a:r>
            <a:r>
              <a:rPr sz="1180" spc="-45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45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mCi; </a:t>
            </a:r>
            <a:r>
              <a:rPr sz="1180" spc="-69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int&amp;</a:t>
            </a:r>
            <a:r>
              <a:rPr sz="1180" spc="-23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mRi;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b="1" spc="-5" dirty="0">
                <a:latin typeface="Courier New"/>
                <a:cs typeface="Courier New"/>
              </a:rPr>
              <a:t>};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225">
              <a:latin typeface="Courier New"/>
              <a:cs typeface="Courier New"/>
            </a:endParaRPr>
          </a:p>
          <a:p>
            <a:pPr marL="436855" marR="4265389" indent="-359627">
              <a:lnSpc>
                <a:spcPct val="101000"/>
              </a:lnSpc>
              <a:tabLst>
                <a:tab pos="1425831" algn="l"/>
              </a:tabLst>
            </a:pPr>
            <a:r>
              <a:rPr sz="1180" b="1" spc="-5" dirty="0">
                <a:latin typeface="Courier New"/>
                <a:cs typeface="Courier New"/>
              </a:rPr>
              <a:t>ConstRef:</a:t>
            </a:r>
            <a:r>
              <a:rPr sz="1180" spc="-5" dirty="0">
                <a:latin typeface="Courier New"/>
                <a:cs typeface="Courier New"/>
              </a:rPr>
              <a:t>:ConstRef( int&amp; inI ){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mI </a:t>
            </a:r>
            <a:r>
              <a:rPr sz="1180" dirty="0">
                <a:latin typeface="Courier New"/>
                <a:cs typeface="Courier New"/>
              </a:rPr>
              <a:t>= </a:t>
            </a:r>
            <a:r>
              <a:rPr sz="1180" spc="-5" dirty="0">
                <a:latin typeface="Courier New"/>
                <a:cs typeface="Courier New"/>
              </a:rPr>
              <a:t>inI;	//OK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mC</a:t>
            </a:r>
            <a:r>
              <a:rPr sz="1180" dirty="0">
                <a:latin typeface="Courier New"/>
                <a:cs typeface="Courier New"/>
              </a:rPr>
              <a:t>i</a:t>
            </a:r>
            <a:r>
              <a:rPr sz="1180" spc="-5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5" dirty="0">
                <a:latin typeface="Courier New"/>
                <a:cs typeface="Courier New"/>
              </a:rPr>
              <a:t> inI</a:t>
            </a:r>
            <a:r>
              <a:rPr sz="1180" dirty="0">
                <a:latin typeface="Courier New"/>
                <a:cs typeface="Courier New"/>
              </a:rPr>
              <a:t>;</a:t>
            </a:r>
            <a:r>
              <a:rPr sz="1180" spc="-204" dirty="0"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//ERROR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canno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assig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t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const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mR</a:t>
            </a:r>
            <a:r>
              <a:rPr sz="1180" dirty="0">
                <a:latin typeface="Courier New"/>
                <a:cs typeface="Courier New"/>
              </a:rPr>
              <a:t>i</a:t>
            </a:r>
            <a:r>
              <a:rPr sz="1180" spc="-5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5" dirty="0">
                <a:latin typeface="Courier New"/>
                <a:cs typeface="Courier New"/>
              </a:rPr>
              <a:t> inI</a:t>
            </a:r>
            <a:r>
              <a:rPr sz="1180" dirty="0">
                <a:latin typeface="Courier New"/>
                <a:cs typeface="Courier New"/>
              </a:rPr>
              <a:t>;</a:t>
            </a:r>
            <a:r>
              <a:rPr sz="1180" spc="-204" dirty="0"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//ERROR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uninitialize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referenc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member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9010" y="5140904"/>
          <a:ext cx="8256108" cy="978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6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ConstRef: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:ConstRef(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int&amp;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inI ):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mI(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inI ),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mCi(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inI ),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mRi( inI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){}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76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0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0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dirty="0">
                          <a:latin typeface="Arial"/>
                          <a:cs typeface="Arial"/>
                        </a:rPr>
                        <a:t>ctor</a:t>
                      </a:r>
                      <a:r>
                        <a:rPr sz="160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latin typeface="Arial"/>
                          <a:cs typeface="Arial"/>
                        </a:rPr>
                        <a:t>initializer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934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0723" y="5402506"/>
            <a:ext cx="37460" cy="48409"/>
            <a:chOff x="4368624" y="5952761"/>
            <a:chExt cx="41275" cy="53340"/>
          </a:xfrm>
        </p:grpSpPr>
        <p:sp>
          <p:nvSpPr>
            <p:cNvPr id="7" name="object 7"/>
            <p:cNvSpPr/>
            <p:nvPr/>
          </p:nvSpPr>
          <p:spPr>
            <a:xfrm>
              <a:off x="4373386" y="5957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4373386" y="5957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1"/>
            <a:ext cx="7706317" cy="31975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2991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Constructor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initializer</a:t>
            </a:r>
            <a:endParaRPr sz="2541">
              <a:latin typeface="Arial MT"/>
              <a:cs typeface="Arial MT"/>
            </a:endParaRPr>
          </a:p>
          <a:p>
            <a:pPr marL="322743" indent="-311792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data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types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that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must</a:t>
            </a:r>
            <a:r>
              <a:rPr sz="2541" spc="-9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be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initialized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in</a:t>
            </a:r>
            <a:r>
              <a:rPr sz="2541" spc="-9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a</a:t>
            </a:r>
            <a:r>
              <a:rPr sz="2541" spc="50" dirty="0"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3333FF"/>
                </a:solidFill>
                <a:latin typeface="Arial MT"/>
                <a:cs typeface="Arial MT"/>
              </a:rPr>
              <a:t>ctor-initializer</a:t>
            </a:r>
            <a:endParaRPr sz="2541">
              <a:latin typeface="Arial MT"/>
              <a:cs typeface="Arial MT"/>
            </a:endParaRPr>
          </a:p>
          <a:p>
            <a:pPr marL="714644" lvl="1" indent="-277213">
              <a:spcBef>
                <a:spcPts val="1044"/>
              </a:spcBef>
              <a:buSzPct val="44642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latin typeface="Courier New"/>
                <a:cs typeface="Courier New"/>
              </a:rPr>
              <a:t>cons</a:t>
            </a:r>
            <a:r>
              <a:rPr sz="2541" dirty="0">
                <a:latin typeface="Courier New"/>
                <a:cs typeface="Courier New"/>
              </a:rPr>
              <a:t>t</a:t>
            </a:r>
            <a:r>
              <a:rPr sz="2541" spc="-821" dirty="0">
                <a:latin typeface="Courier New"/>
                <a:cs typeface="Courier New"/>
              </a:rPr>
              <a:t> </a:t>
            </a:r>
            <a:r>
              <a:rPr sz="2541" spc="-5" dirty="0">
                <a:latin typeface="Arial MT"/>
                <a:cs typeface="Arial MT"/>
              </a:rPr>
              <a:t>dat</a:t>
            </a:r>
            <a:r>
              <a:rPr sz="2541" dirty="0">
                <a:latin typeface="Arial MT"/>
                <a:cs typeface="Arial MT"/>
              </a:rPr>
              <a:t>a</a:t>
            </a:r>
            <a:r>
              <a:rPr sz="2541" spc="-5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members</a:t>
            </a:r>
            <a:endParaRPr sz="2541">
              <a:latin typeface="Arial MT"/>
              <a:cs typeface="Arial MT"/>
            </a:endParaRPr>
          </a:p>
          <a:p>
            <a:pPr marL="714644" lvl="1" indent="-277213">
              <a:spcBef>
                <a:spcPts val="781"/>
              </a:spcBef>
              <a:buSzPct val="44642"/>
              <a:buChar char="●"/>
              <a:tabLst>
                <a:tab pos="714644" algn="l"/>
                <a:tab pos="715221" algn="l"/>
              </a:tabLst>
            </a:pPr>
            <a:r>
              <a:rPr sz="2541" dirty="0">
                <a:latin typeface="Arial MT"/>
                <a:cs typeface="Arial MT"/>
              </a:rPr>
              <a:t>reference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data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members</a:t>
            </a:r>
            <a:endParaRPr sz="2541">
              <a:latin typeface="Arial MT"/>
              <a:cs typeface="Arial MT"/>
            </a:endParaRPr>
          </a:p>
          <a:p>
            <a:pPr marL="714644" marR="1426407" lvl="1" indent="-276636">
              <a:spcBef>
                <a:spcPts val="762"/>
              </a:spcBef>
              <a:buSzPct val="44642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latin typeface="Arial MT"/>
                <a:cs typeface="Arial MT"/>
              </a:rPr>
              <a:t>object data </a:t>
            </a:r>
            <a:r>
              <a:rPr sz="2541" dirty="0">
                <a:latin typeface="Arial MT"/>
                <a:cs typeface="Arial MT"/>
              </a:rPr>
              <a:t>members </a:t>
            </a:r>
            <a:r>
              <a:rPr sz="2541" spc="-5" dirty="0">
                <a:latin typeface="Arial MT"/>
                <a:cs typeface="Arial MT"/>
              </a:rPr>
              <a:t>having no default </a:t>
            </a:r>
            <a:r>
              <a:rPr sz="2541" spc="-69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constructor</a:t>
            </a:r>
            <a:endParaRPr sz="2541">
              <a:latin typeface="Arial MT"/>
              <a:cs typeface="Arial MT"/>
            </a:endParaRPr>
          </a:p>
          <a:p>
            <a:pPr marL="714644" lvl="1" indent="-277213">
              <a:spcBef>
                <a:spcPts val="776"/>
              </a:spcBef>
              <a:buSzPct val="44642"/>
              <a:buChar char="●"/>
              <a:tabLst>
                <a:tab pos="714644" algn="l"/>
                <a:tab pos="715221" algn="l"/>
              </a:tabLst>
            </a:pPr>
            <a:r>
              <a:rPr sz="2541" dirty="0">
                <a:latin typeface="Arial MT"/>
                <a:cs typeface="Arial MT"/>
              </a:rPr>
              <a:t>superclasses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without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default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constructor</a:t>
            </a:r>
            <a:endParaRPr sz="254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0103" y="1810051"/>
            <a:ext cx="368199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dirty="0">
                <a:latin typeface="Arial MT"/>
                <a:cs typeface="Arial MT"/>
              </a:rPr>
              <a:t>A</a:t>
            </a:r>
            <a:r>
              <a:rPr sz="2541" spc="-177" dirty="0">
                <a:latin typeface="Arial MT"/>
                <a:cs typeface="Arial MT"/>
              </a:rPr>
              <a:t> </a:t>
            </a:r>
            <a:r>
              <a:rPr sz="2541" i="1" spc="-5" dirty="0">
                <a:latin typeface="Arial"/>
                <a:cs typeface="Arial"/>
              </a:rPr>
              <a:t>non-default</a:t>
            </a:r>
            <a:r>
              <a:rPr sz="2541" i="1" spc="-41" dirty="0">
                <a:latin typeface="Arial"/>
                <a:cs typeface="Arial"/>
              </a:rPr>
              <a:t> </a:t>
            </a:r>
            <a:r>
              <a:rPr sz="2541" spc="-5" dirty="0">
                <a:latin typeface="Arial MT"/>
                <a:cs typeface="Arial MT"/>
              </a:rPr>
              <a:t>Constructor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8" y="2367760"/>
            <a:ext cx="7053943" cy="160951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77804">
              <a:spcBef>
                <a:spcPts val="213"/>
              </a:spcBef>
            </a:pPr>
            <a:r>
              <a:rPr sz="1452" spc="-5" dirty="0">
                <a:latin typeface="Courier New"/>
                <a:cs typeface="Courier New"/>
              </a:rPr>
              <a:t>Employee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::</a:t>
            </a:r>
            <a:r>
              <a:rPr sz="1452" spc="-16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Employee(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int</a:t>
            </a:r>
            <a:r>
              <a:rPr sz="1452" b="1" spc="-1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inId,</a:t>
            </a:r>
            <a:r>
              <a:rPr sz="1452" b="1" spc="-1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string</a:t>
            </a:r>
            <a:r>
              <a:rPr sz="1452" b="1" spc="-1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inFirstName,</a:t>
            </a:r>
            <a:endParaRPr sz="1452">
              <a:latin typeface="Courier New"/>
              <a:cs typeface="Courier New"/>
            </a:endParaRPr>
          </a:p>
          <a:p>
            <a:pPr marL="2512205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string</a:t>
            </a:r>
            <a:r>
              <a:rPr sz="1452" b="1" spc="-6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inLastName,</a:t>
            </a:r>
            <a:endParaRPr sz="1452">
              <a:latin typeface="Courier New"/>
              <a:cs typeface="Courier New"/>
            </a:endParaRPr>
          </a:p>
          <a:p>
            <a:pPr marL="1184350" marR="1326702" indent="1327855">
              <a:lnSpc>
                <a:spcPct val="101600"/>
              </a:lnSpc>
            </a:pPr>
            <a:r>
              <a:rPr sz="1452" b="1" spc="-5" dirty="0">
                <a:latin typeface="Courier New"/>
                <a:cs typeface="Courier New"/>
              </a:rPr>
              <a:t>int inSalary, int inHired) </a:t>
            </a:r>
            <a:r>
              <a:rPr sz="1452" dirty="0">
                <a:latin typeface="Courier New"/>
                <a:cs typeface="Courier New"/>
              </a:rPr>
              <a:t>: </a:t>
            </a:r>
            <a:r>
              <a:rPr sz="1452" spc="5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mId(inId), mFirstName(inFirstName), </a:t>
            </a:r>
            <a:r>
              <a:rPr sz="145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mLastName(inLastName), mSalary(inSalary),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27" dirty="0">
                <a:latin typeface="Courier New"/>
                <a:cs typeface="Courier New"/>
              </a:rPr>
              <a:t>bHired(inHired)</a:t>
            </a:r>
            <a:r>
              <a:rPr sz="1452" b="1" spc="-27" dirty="0">
                <a:latin typeface="Courier New"/>
                <a:cs typeface="Courier New"/>
              </a:rPr>
              <a:t>{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b="1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5728447" cy="75062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creation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95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default</a:t>
            </a:r>
            <a:r>
              <a:rPr sz="2178" i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constructor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(0-argument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8525" y="4027933"/>
            <a:ext cx="218476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2410"/>
              </a:lnSpc>
              <a:tabLst>
                <a:tab pos="308334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when</a:t>
            </a:r>
            <a:r>
              <a:rPr sz="2178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you</a:t>
            </a:r>
            <a:r>
              <a:rPr sz="2178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need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9791" y="4353505"/>
            <a:ext cx="3642232" cy="716699"/>
          </a:xfrm>
          <a:prstGeom prst="rect">
            <a:avLst/>
          </a:prstGeom>
        </p:spPr>
        <p:txBody>
          <a:bodyPr vert="horz" wrap="square" lIns="0" tIns="110074" rIns="0" bIns="0" rtlCol="0">
            <a:spAutoFit/>
          </a:bodyPr>
          <a:lstStyle/>
          <a:p>
            <a:pPr marL="269721" indent="-258770" defTabSz="829909">
              <a:spcBef>
                <a:spcPts val="867"/>
              </a:spcBef>
              <a:buSzPct val="38888"/>
              <a:buFont typeface="Arial MT"/>
              <a:buChar char="●"/>
              <a:tabLst>
                <a:tab pos="269144" algn="l"/>
                <a:tab pos="270297" algn="l"/>
              </a:tabLst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634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employees[</a:t>
            </a:r>
            <a:r>
              <a:rPr sz="1634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10</a:t>
            </a:r>
            <a:r>
              <a:rPr sz="1634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69721" indent="-258770" defTabSz="829909">
              <a:spcBef>
                <a:spcPts val="776"/>
              </a:spcBef>
              <a:buSzPct val="38888"/>
              <a:buFont typeface="Arial MT"/>
              <a:buChar char="●"/>
              <a:tabLst>
                <a:tab pos="269144" algn="l"/>
                <a:tab pos="270297" algn="l"/>
                <a:tab pos="2509900" algn="l"/>
              </a:tabLst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vector&lt;Employee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&gt;	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emps(10);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9821" y="2821577"/>
            <a:ext cx="7717843" cy="70321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572292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::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Employee()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mId(-1), mFirstName(""), mLastName(""),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mSalary(0),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bHired(false){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9821" y="3777894"/>
            <a:ext cx="7717843" cy="474268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77804" defTabSz="829909">
              <a:spcBef>
                <a:spcPts val="21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sz="1452" spc="-1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Employee()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745" y="4498967"/>
            <a:ext cx="2323652" cy="769852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273755" indent="-206324" defTabSz="829909">
              <a:spcBef>
                <a:spcPts val="204"/>
              </a:spcBef>
              <a:buSzPct val="44444"/>
              <a:buFontTx/>
              <a:buChar char="●"/>
              <a:tabLst>
                <a:tab pos="273755" algn="l"/>
                <a:tab pos="274331" algn="l"/>
              </a:tabLst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memory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allocation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273755" marR="94517" indent="-205748" defTabSz="829909">
              <a:lnSpc>
                <a:spcPct val="100699"/>
              </a:lnSpc>
              <a:buSzPct val="44444"/>
              <a:buFontTx/>
              <a:buChar char="●"/>
              <a:tabLst>
                <a:tab pos="273755" algn="l"/>
                <a:tab pos="274331" algn="l"/>
              </a:tabLst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constructor call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on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each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allocated</a:t>
            </a:r>
            <a:r>
              <a:rPr sz="1634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40743" y="4862772"/>
            <a:ext cx="914016" cy="74919"/>
            <a:chOff x="5745961" y="5358054"/>
            <a:chExt cx="1007110" cy="82550"/>
          </a:xfrm>
        </p:grpSpPr>
        <p:sp>
          <p:nvSpPr>
            <p:cNvPr id="10" name="object 10"/>
            <p:cNvSpPr/>
            <p:nvPr/>
          </p:nvSpPr>
          <p:spPr>
            <a:xfrm>
              <a:off x="5841929" y="5386795"/>
              <a:ext cx="901700" cy="12700"/>
            </a:xfrm>
            <a:custGeom>
              <a:avLst/>
              <a:gdLst/>
              <a:ahLst/>
              <a:cxnLst/>
              <a:rect l="l" t="t" r="r" b="b"/>
              <a:pathLst>
                <a:path w="901700" h="12700">
                  <a:moveTo>
                    <a:pt x="901210" y="0"/>
                  </a:moveTo>
                  <a:lnTo>
                    <a:pt x="0" y="1224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961" y="5358054"/>
              <a:ext cx="105920" cy="81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7852" y="1810051"/>
            <a:ext cx="4579300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Delegating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Constructor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spc="-23" dirty="0">
                <a:latin typeface="Arial MT"/>
                <a:cs typeface="Arial MT"/>
              </a:rPr>
              <a:t>(</a:t>
            </a:r>
            <a:r>
              <a:rPr sz="2541" b="1" spc="-23" dirty="0">
                <a:solidFill>
                  <a:srgbClr val="FF00CC"/>
                </a:solidFill>
                <a:latin typeface="Arial"/>
                <a:cs typeface="Arial"/>
              </a:rPr>
              <a:t>C++11</a:t>
            </a:r>
            <a:r>
              <a:rPr sz="2541" spc="-23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517398"/>
            <a:ext cx="7053943" cy="167235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312945" marR="5205953" indent="-235140">
              <a:lnSpc>
                <a:spcPts val="1842"/>
              </a:lnSpc>
              <a:spcBef>
                <a:spcPts val="277"/>
              </a:spcBef>
            </a:pPr>
            <a:r>
              <a:rPr sz="1543" spc="-5" dirty="0">
                <a:latin typeface="Courier New"/>
                <a:cs typeface="Courier New"/>
              </a:rPr>
              <a:t>class</a:t>
            </a:r>
            <a:r>
              <a:rPr sz="1543" spc="-86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SomeType{ </a:t>
            </a:r>
            <a:r>
              <a:rPr sz="1543" spc="-912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int</a:t>
            </a:r>
            <a:r>
              <a:rPr sz="1543" spc="-36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number;</a:t>
            </a:r>
            <a:endParaRPr sz="1543">
              <a:latin typeface="Courier New"/>
              <a:cs typeface="Courier New"/>
            </a:endParaRPr>
          </a:p>
          <a:p>
            <a:pPr>
              <a:spcBef>
                <a:spcPts val="14"/>
              </a:spcBef>
            </a:pPr>
            <a:endParaRPr sz="1543">
              <a:latin typeface="Courier New"/>
              <a:cs typeface="Courier New"/>
            </a:endParaRPr>
          </a:p>
          <a:p>
            <a:pPr marL="77804">
              <a:lnSpc>
                <a:spcPts val="1842"/>
              </a:lnSpc>
            </a:pPr>
            <a:r>
              <a:rPr sz="1543" spc="-5" dirty="0">
                <a:latin typeface="Courier New"/>
                <a:cs typeface="Courier New"/>
              </a:rPr>
              <a:t>public:</a:t>
            </a:r>
            <a:endParaRPr sz="1543">
              <a:latin typeface="Courier New"/>
              <a:cs typeface="Courier New"/>
            </a:endParaRPr>
          </a:p>
          <a:p>
            <a:pPr marL="312945" marR="1326702">
              <a:lnSpc>
                <a:spcPts val="1842"/>
              </a:lnSpc>
              <a:spcBef>
                <a:spcPts val="64"/>
              </a:spcBef>
            </a:pPr>
            <a:r>
              <a:rPr sz="1543" spc="-5" dirty="0">
                <a:latin typeface="Courier New"/>
                <a:cs typeface="Courier New"/>
              </a:rPr>
              <a:t>SomeType(int newNumber) </a:t>
            </a:r>
            <a:r>
              <a:rPr sz="1543" dirty="0">
                <a:latin typeface="Courier New"/>
                <a:cs typeface="Courier New"/>
              </a:rPr>
              <a:t>: </a:t>
            </a:r>
            <a:r>
              <a:rPr sz="1543" spc="-5" dirty="0">
                <a:latin typeface="Courier New"/>
                <a:cs typeface="Courier New"/>
              </a:rPr>
              <a:t>number(newNumber) {} </a:t>
            </a:r>
            <a:r>
              <a:rPr sz="1543" spc="-917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SomeType()</a:t>
            </a:r>
            <a:r>
              <a:rPr sz="1543" spc="-9" dirty="0"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:</a:t>
            </a:r>
            <a:r>
              <a:rPr sz="1543" spc="-9" dirty="0"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srgbClr val="FF66CC"/>
                </a:solidFill>
                <a:latin typeface="Courier New"/>
                <a:cs typeface="Courier New"/>
              </a:rPr>
              <a:t>SomeType(42)</a:t>
            </a:r>
            <a:r>
              <a:rPr sz="1543" spc="-9" dirty="0">
                <a:solidFill>
                  <a:srgbClr val="FF66CC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{}</a:t>
            </a:r>
            <a:endParaRPr sz="1543">
              <a:latin typeface="Courier New"/>
              <a:cs typeface="Courier New"/>
            </a:endParaRPr>
          </a:p>
          <a:p>
            <a:pPr marL="77804">
              <a:lnSpc>
                <a:spcPts val="1774"/>
              </a:lnSpc>
            </a:pPr>
            <a:r>
              <a:rPr sz="1543" spc="-5" dirty="0">
                <a:latin typeface="Courier New"/>
                <a:cs typeface="Courier New"/>
              </a:rPr>
              <a:t>};</a:t>
            </a:r>
            <a:endParaRPr sz="15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90525"/>
            <a:ext cx="7638890" cy="3439473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80109">
              <a:spcBef>
                <a:spcPts val="245"/>
              </a:spcBef>
            </a:pPr>
            <a:r>
              <a:rPr sz="2541" i="1" spc="-5" dirty="0">
                <a:latin typeface="Arial"/>
                <a:cs typeface="Arial"/>
              </a:rPr>
              <a:t>Copy</a:t>
            </a:r>
            <a:r>
              <a:rPr sz="2541" i="1" spc="-45" dirty="0">
                <a:latin typeface="Arial"/>
                <a:cs typeface="Arial"/>
              </a:rPr>
              <a:t> </a:t>
            </a:r>
            <a:r>
              <a:rPr sz="2541" i="1" spc="-5" dirty="0">
                <a:latin typeface="Arial"/>
                <a:cs typeface="Arial"/>
              </a:rPr>
              <a:t>Constructor</a:t>
            </a:r>
            <a:endParaRPr sz="2541">
              <a:latin typeface="Arial"/>
              <a:cs typeface="Arial"/>
            </a:endParaRPr>
          </a:p>
          <a:p>
            <a:pPr marL="89331">
              <a:lnSpc>
                <a:spcPts val="2169"/>
              </a:lnSpc>
              <a:spcBef>
                <a:spcPts val="109"/>
              </a:spcBef>
            </a:pPr>
            <a:r>
              <a:rPr sz="1815" spc="-5" dirty="0">
                <a:latin typeface="Courier New"/>
                <a:cs typeface="Courier New"/>
              </a:rPr>
              <a:t>Employee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emp1(1,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"Robert",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"Black",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4000,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true);</a:t>
            </a:r>
            <a:endParaRPr sz="1815">
              <a:latin typeface="Courier New"/>
              <a:cs typeface="Courier New"/>
            </a:endParaRPr>
          </a:p>
          <a:p>
            <a:pPr marL="320437" indent="-309487">
              <a:lnSpc>
                <a:spcPts val="2605"/>
              </a:lnSpc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latin typeface="Arial MT"/>
                <a:cs typeface="Arial MT"/>
              </a:rPr>
              <a:t>called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one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of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following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cases:</a:t>
            </a:r>
            <a:endParaRPr sz="2178">
              <a:latin typeface="Arial MT"/>
              <a:cs typeface="Arial MT"/>
            </a:endParaRPr>
          </a:p>
          <a:p>
            <a:pPr marL="712339" lvl="1" indent="-272602">
              <a:spcBef>
                <a:spcPts val="1017"/>
              </a:spcBef>
              <a:buSzPct val="4500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latin typeface="Courier New"/>
                <a:cs typeface="Courier New"/>
              </a:rPr>
              <a:t>Employee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emp2(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emp1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);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//copy-constructor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called</a:t>
            </a:r>
            <a:endParaRPr sz="1815">
              <a:latin typeface="Courier New"/>
              <a:cs typeface="Courier New"/>
            </a:endParaRPr>
          </a:p>
          <a:p>
            <a:pPr marL="712339" lvl="1" indent="-272602">
              <a:spcBef>
                <a:spcPts val="762"/>
              </a:spcBef>
              <a:buSzPct val="45000"/>
              <a:buFont typeface="Arial MT"/>
              <a:buChar char="●"/>
              <a:tabLst>
                <a:tab pos="712339" algn="l"/>
                <a:tab pos="712915" algn="l"/>
                <a:tab pos="3893082" algn="l"/>
              </a:tabLst>
            </a:pPr>
            <a:r>
              <a:rPr sz="1815" spc="-5" dirty="0">
                <a:latin typeface="Courier New"/>
                <a:cs typeface="Courier New"/>
              </a:rPr>
              <a:t>Employee emp3</a:t>
            </a:r>
            <a:r>
              <a:rPr sz="1815" dirty="0">
                <a:latin typeface="Courier New"/>
                <a:cs typeface="Courier New"/>
              </a:rPr>
              <a:t> = </a:t>
            </a:r>
            <a:r>
              <a:rPr sz="1815" spc="-5" dirty="0">
                <a:latin typeface="Courier New"/>
                <a:cs typeface="Courier New"/>
              </a:rPr>
              <a:t>emp2;	//copy-constructor</a:t>
            </a:r>
            <a:r>
              <a:rPr sz="1815" spc="-59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called</a:t>
            </a:r>
            <a:endParaRPr sz="1815">
              <a:latin typeface="Courier New"/>
              <a:cs typeface="Courier New"/>
            </a:endParaRPr>
          </a:p>
          <a:p>
            <a:pPr marL="712339" lvl="1" indent="-272602">
              <a:spcBef>
                <a:spcPts val="749"/>
              </a:spcBef>
              <a:buSzPct val="4500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latin typeface="Courier New"/>
                <a:cs typeface="Courier New"/>
              </a:rPr>
              <a:t>void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foo(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Employee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emp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);//copy-constructor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called</a:t>
            </a:r>
            <a:endParaRPr sz="1815">
              <a:latin typeface="Courier New"/>
              <a:cs typeface="Courier New"/>
            </a:endParaRPr>
          </a:p>
          <a:p>
            <a:pPr marL="320437" marR="42072" indent="-309487">
              <a:lnSpc>
                <a:spcPct val="100699"/>
              </a:lnSpc>
              <a:spcBef>
                <a:spcPts val="71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if </a:t>
            </a:r>
            <a:r>
              <a:rPr sz="2178" dirty="0">
                <a:latin typeface="Arial MT"/>
                <a:cs typeface="Arial MT"/>
              </a:rPr>
              <a:t>you </a:t>
            </a:r>
            <a:r>
              <a:rPr sz="2178" spc="-5" dirty="0">
                <a:latin typeface="Arial MT"/>
                <a:cs typeface="Arial MT"/>
              </a:rPr>
              <a:t>don't define </a:t>
            </a:r>
            <a:r>
              <a:rPr sz="2178" dirty="0">
                <a:latin typeface="Arial MT"/>
                <a:cs typeface="Arial MT"/>
              </a:rPr>
              <a:t>a copy-constructor </a:t>
            </a:r>
            <a:r>
              <a:rPr sz="2178" spc="-23" dirty="0">
                <a:latin typeface="Arial MT"/>
                <a:cs typeface="Arial MT"/>
              </a:rPr>
              <a:t>explicitly, </a:t>
            </a:r>
            <a:r>
              <a:rPr sz="2178" spc="-5" dirty="0">
                <a:latin typeface="Arial MT"/>
                <a:cs typeface="Arial MT"/>
              </a:rPr>
              <a:t>the </a:t>
            </a:r>
            <a:r>
              <a:rPr sz="2178" dirty="0">
                <a:latin typeface="Arial MT"/>
                <a:cs typeface="Arial MT"/>
              </a:rPr>
              <a:t>compiler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creates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one for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you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03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this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performs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bitwise</a:t>
            </a:r>
            <a:r>
              <a:rPr sz="2178" b="1" spc="-9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copy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62377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9821" y="1825725"/>
            <a:ext cx="3402490" cy="3711318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>
              <a:spcBef>
                <a:spcPts val="222"/>
              </a:spcBef>
            </a:pPr>
            <a:r>
              <a:rPr sz="1180" b="1" spc="-5" dirty="0">
                <a:latin typeface="Courier New"/>
                <a:cs typeface="Courier New"/>
              </a:rPr>
              <a:t>//Stack.h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225">
              <a:latin typeface="Courier New"/>
              <a:cs typeface="Courier New"/>
            </a:endParaRPr>
          </a:p>
          <a:p>
            <a:pPr marL="77804" marR="1859228">
              <a:lnSpc>
                <a:spcPct val="101000"/>
              </a:lnSpc>
              <a:tabLst>
                <a:tab pos="907137" algn="l"/>
              </a:tabLst>
            </a:pPr>
            <a:r>
              <a:rPr sz="1180" spc="-5" dirty="0">
                <a:latin typeface="Courier New"/>
                <a:cs typeface="Courier New"/>
              </a:rPr>
              <a:t>#ifndef STACK_H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#defin</a:t>
            </a:r>
            <a:r>
              <a:rPr sz="1180" dirty="0">
                <a:latin typeface="Courier New"/>
                <a:cs typeface="Courier New"/>
              </a:rPr>
              <a:t>e	</a:t>
            </a:r>
            <a:r>
              <a:rPr sz="1180" spc="-5" dirty="0">
                <a:latin typeface="Courier New"/>
                <a:cs typeface="Courier New"/>
              </a:rPr>
              <a:t>STACK_H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71">
              <a:latin typeface="Courier New"/>
              <a:cs typeface="Courier New"/>
            </a:endParaRPr>
          </a:p>
          <a:p>
            <a:pPr marL="77804"/>
            <a:r>
              <a:rPr sz="1180" spc="-5" dirty="0">
                <a:latin typeface="Courier New"/>
                <a:cs typeface="Courier New"/>
              </a:rPr>
              <a:t>class</a:t>
            </a:r>
            <a:r>
              <a:rPr sz="1180" spc="-136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Stack{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public: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Stack(</a:t>
            </a:r>
            <a:r>
              <a:rPr sz="1180" spc="-27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27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inCapacity</a:t>
            </a:r>
            <a:r>
              <a:rPr sz="1180" spc="-27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);</a:t>
            </a:r>
            <a:endParaRPr sz="1180">
              <a:latin typeface="Courier New"/>
              <a:cs typeface="Courier New"/>
            </a:endParaRPr>
          </a:p>
          <a:p>
            <a:pPr marL="437431" marR="350983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void push( double inDouble );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doubl</a:t>
            </a:r>
            <a:r>
              <a:rPr sz="1180" dirty="0">
                <a:latin typeface="Courier New"/>
                <a:cs typeface="Courier New"/>
              </a:rPr>
              <a:t>e</a:t>
            </a:r>
            <a:r>
              <a:rPr sz="1180" spc="-5" dirty="0">
                <a:latin typeface="Courier New"/>
                <a:cs typeface="Courier New"/>
              </a:rPr>
              <a:t> top(</a:t>
            </a:r>
            <a:r>
              <a:rPr sz="1180" dirty="0">
                <a:latin typeface="Courier New"/>
                <a:cs typeface="Courier New"/>
              </a:rPr>
              <a:t>)</a:t>
            </a:r>
            <a:r>
              <a:rPr sz="1180" spc="-231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const</a:t>
            </a:r>
            <a:r>
              <a:rPr sz="1180" dirty="0">
                <a:latin typeface="Courier New"/>
                <a:cs typeface="Courier New"/>
              </a:rPr>
              <a:t>;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void</a:t>
            </a:r>
            <a:r>
              <a:rPr sz="1180" spc="-6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pop();</a:t>
            </a:r>
            <a:endParaRPr sz="1180">
              <a:latin typeface="Courier New"/>
              <a:cs typeface="Courier New"/>
            </a:endParaRPr>
          </a:p>
          <a:p>
            <a:pPr marL="437431" marR="1190690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boo</a:t>
            </a:r>
            <a:r>
              <a:rPr sz="1180" dirty="0">
                <a:latin typeface="Courier New"/>
                <a:cs typeface="Courier New"/>
              </a:rPr>
              <a:t>l</a:t>
            </a:r>
            <a:r>
              <a:rPr sz="1180" spc="-5" dirty="0">
                <a:latin typeface="Courier New"/>
                <a:cs typeface="Courier New"/>
              </a:rPr>
              <a:t> isFull(</a:t>
            </a:r>
            <a:r>
              <a:rPr sz="1180" dirty="0">
                <a:latin typeface="Courier New"/>
                <a:cs typeface="Courier New"/>
              </a:rPr>
              <a:t>)</a:t>
            </a:r>
            <a:r>
              <a:rPr sz="1180" spc="-245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const</a:t>
            </a:r>
            <a:r>
              <a:rPr sz="1180" dirty="0">
                <a:latin typeface="Courier New"/>
                <a:cs typeface="Courier New"/>
              </a:rPr>
              <a:t>;  </a:t>
            </a:r>
            <a:r>
              <a:rPr sz="1180" spc="-5" dirty="0">
                <a:latin typeface="Courier New"/>
                <a:cs typeface="Courier New"/>
              </a:rPr>
              <a:t>bool</a:t>
            </a:r>
            <a:r>
              <a:rPr sz="1180" spc="-50" dirty="0">
                <a:latin typeface="Courier New"/>
                <a:cs typeface="Courier New"/>
              </a:rPr>
              <a:t> </a:t>
            </a:r>
            <a:r>
              <a:rPr sz="1180" spc="-23" dirty="0">
                <a:latin typeface="Courier New"/>
                <a:cs typeface="Courier New"/>
              </a:rPr>
              <a:t>isEmpty()</a:t>
            </a:r>
            <a:r>
              <a:rPr sz="1180" b="1" spc="-23" dirty="0">
                <a:latin typeface="Courier New"/>
                <a:cs typeface="Courier New"/>
              </a:rPr>
              <a:t>const</a:t>
            </a:r>
            <a:r>
              <a:rPr sz="1180" spc="-23" dirty="0">
                <a:latin typeface="Courier New"/>
                <a:cs typeface="Courier New"/>
              </a:rPr>
              <a:t>;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71">
              <a:latin typeface="Courier New"/>
              <a:cs typeface="Courier New"/>
            </a:endParaRPr>
          </a:p>
          <a:p>
            <a:pPr marL="77804"/>
            <a:r>
              <a:rPr sz="1180" spc="-5" dirty="0">
                <a:latin typeface="Courier New"/>
                <a:cs typeface="Courier New"/>
              </a:rPr>
              <a:t>private:</a:t>
            </a:r>
            <a:endParaRPr sz="1180">
              <a:latin typeface="Courier New"/>
              <a:cs typeface="Courier New"/>
            </a:endParaRPr>
          </a:p>
          <a:p>
            <a:pPr marL="437431" marR="1250051" indent="-6916">
              <a:lnSpc>
                <a:spcPct val="101000"/>
              </a:lnSpc>
            </a:pPr>
            <a:r>
              <a:rPr sz="1180" b="1" spc="-5" dirty="0">
                <a:latin typeface="Courier New"/>
                <a:cs typeface="Courier New"/>
              </a:rPr>
              <a:t>int mCapacity; </a:t>
            </a:r>
            <a:r>
              <a:rPr sz="1180" b="1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double</a:t>
            </a:r>
            <a:r>
              <a:rPr sz="1180" b="1" spc="-45" dirty="0">
                <a:latin typeface="Courier New"/>
                <a:cs typeface="Courier New"/>
              </a:rPr>
              <a:t> </a:t>
            </a:r>
            <a:r>
              <a:rPr sz="1180" b="1" dirty="0">
                <a:latin typeface="Courier New"/>
                <a:cs typeface="Courier New"/>
              </a:rPr>
              <a:t>*</a:t>
            </a:r>
            <a:r>
              <a:rPr sz="1180" b="1" spc="-45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mElements; </a:t>
            </a:r>
            <a:r>
              <a:rPr sz="1180" b="1" spc="-694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double</a:t>
            </a:r>
            <a:r>
              <a:rPr sz="1180" b="1" spc="-18" dirty="0">
                <a:latin typeface="Courier New"/>
                <a:cs typeface="Courier New"/>
              </a:rPr>
              <a:t> </a:t>
            </a:r>
            <a:r>
              <a:rPr sz="1180" b="1" dirty="0">
                <a:latin typeface="Courier New"/>
                <a:cs typeface="Courier New"/>
              </a:rPr>
              <a:t>*</a:t>
            </a:r>
            <a:r>
              <a:rPr sz="1180" b="1" spc="-18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mTop;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b="1" spc="-5" dirty="0">
                <a:latin typeface="Courier New"/>
                <a:cs typeface="Courier New"/>
              </a:rPr>
              <a:t>}</a:t>
            </a:r>
            <a:r>
              <a:rPr sz="1180" spc="-5" dirty="0">
                <a:latin typeface="Courier New"/>
                <a:cs typeface="Courier New"/>
              </a:rPr>
              <a:t>;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  <a:tabLst>
                <a:tab pos="907137" algn="l"/>
              </a:tabLst>
            </a:pPr>
            <a:r>
              <a:rPr sz="1180" spc="-5" dirty="0">
                <a:latin typeface="Courier New"/>
                <a:cs typeface="Courier New"/>
              </a:rPr>
              <a:t>#endif	/*</a:t>
            </a:r>
            <a:r>
              <a:rPr sz="1180" spc="-41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STACK_H</a:t>
            </a:r>
            <a:r>
              <a:rPr sz="1180" spc="-36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*/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1274" y="1825725"/>
            <a:ext cx="4315353" cy="2955342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>
              <a:spcBef>
                <a:spcPts val="222"/>
              </a:spcBef>
            </a:pPr>
            <a:r>
              <a:rPr sz="1180" b="1" spc="-5" dirty="0">
                <a:latin typeface="Courier New"/>
                <a:cs typeface="Courier New"/>
              </a:rPr>
              <a:t>//Stack.cpp</a:t>
            </a:r>
            <a:endParaRPr sz="1180">
              <a:latin typeface="Courier New"/>
              <a:cs typeface="Courier New"/>
            </a:endParaRPr>
          </a:p>
          <a:p>
            <a:pPr marL="167711" marR="1353790" indent="-89907">
              <a:lnSpc>
                <a:spcPct val="201900"/>
              </a:lnSpc>
            </a:pPr>
            <a:r>
              <a:rPr sz="1180" spc="-5" dirty="0">
                <a:latin typeface="Courier New"/>
                <a:cs typeface="Courier New"/>
              </a:rPr>
              <a:t>#include</a:t>
            </a:r>
            <a:r>
              <a:rPr sz="1180" spc="84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"Stack.h"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Stack::Stack(</a:t>
            </a:r>
            <a:r>
              <a:rPr sz="1180" spc="-32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27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inCapacity</a:t>
            </a:r>
            <a:r>
              <a:rPr sz="1180" spc="-27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){</a:t>
            </a:r>
            <a:endParaRPr sz="1180">
              <a:latin typeface="Courier New"/>
              <a:cs typeface="Courier New"/>
            </a:endParaRPr>
          </a:p>
          <a:p>
            <a:pPr marL="527338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mCapacity</a:t>
            </a:r>
            <a:r>
              <a:rPr sz="1180" spc="-41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36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inCapacity;</a:t>
            </a:r>
            <a:endParaRPr sz="1180">
              <a:latin typeface="Courier New"/>
              <a:cs typeface="Courier New"/>
            </a:endParaRPr>
          </a:p>
          <a:p>
            <a:pPr marL="520422">
              <a:spcBef>
                <a:spcPts val="14"/>
              </a:spcBef>
            </a:pPr>
            <a:r>
              <a:rPr sz="1180" b="1" spc="-5" dirty="0">
                <a:latin typeface="Courier New"/>
                <a:cs typeface="Courier New"/>
              </a:rPr>
              <a:t>mElements</a:t>
            </a:r>
            <a:r>
              <a:rPr sz="1180" b="1" spc="-18" dirty="0">
                <a:latin typeface="Courier New"/>
                <a:cs typeface="Courier New"/>
              </a:rPr>
              <a:t> </a:t>
            </a:r>
            <a:r>
              <a:rPr sz="1180" b="1" dirty="0">
                <a:latin typeface="Courier New"/>
                <a:cs typeface="Courier New"/>
              </a:rPr>
              <a:t>=</a:t>
            </a:r>
            <a:r>
              <a:rPr sz="1180" b="1" spc="-14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new</a:t>
            </a:r>
            <a:r>
              <a:rPr sz="1180" b="1" spc="-18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double</a:t>
            </a:r>
            <a:r>
              <a:rPr sz="1180" b="1" spc="-14" dirty="0">
                <a:latin typeface="Courier New"/>
                <a:cs typeface="Courier New"/>
              </a:rPr>
              <a:t> </a:t>
            </a:r>
            <a:r>
              <a:rPr sz="1180" b="1" dirty="0">
                <a:latin typeface="Courier New"/>
                <a:cs typeface="Courier New"/>
              </a:rPr>
              <a:t>[</a:t>
            </a:r>
            <a:r>
              <a:rPr sz="1180" b="1" spc="-18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mCapacity</a:t>
            </a:r>
            <a:r>
              <a:rPr sz="1180" b="1" spc="-14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];</a:t>
            </a:r>
            <a:endParaRPr sz="1180">
              <a:latin typeface="Courier New"/>
              <a:cs typeface="Courier New"/>
            </a:endParaRPr>
          </a:p>
          <a:p>
            <a:pPr marL="527338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mTop</a:t>
            </a:r>
            <a:r>
              <a:rPr sz="1180" spc="-41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36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mElements;</a:t>
            </a:r>
            <a:endParaRPr sz="1180">
              <a:latin typeface="Courier New"/>
              <a:cs typeface="Courier New"/>
            </a:endParaRPr>
          </a:p>
          <a:p>
            <a:pPr marL="167711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225">
              <a:latin typeface="Courier New"/>
              <a:cs typeface="Courier New"/>
            </a:endParaRPr>
          </a:p>
          <a:p>
            <a:pPr marL="527338" marR="904255" indent="-359627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void Stack::push( double inDouble ){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if(</a:t>
            </a:r>
            <a:r>
              <a:rPr sz="1180" spc="-1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!isFull()){</a:t>
            </a:r>
            <a:endParaRPr sz="1180">
              <a:latin typeface="Courier New"/>
              <a:cs typeface="Courier New"/>
            </a:endParaRPr>
          </a:p>
          <a:p>
            <a:pPr marL="886966" marR="1893231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*mTop</a:t>
            </a:r>
            <a:r>
              <a:rPr sz="1180" spc="-50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45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inDouble; </a:t>
            </a:r>
            <a:r>
              <a:rPr sz="1180" spc="-69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mTop++;</a:t>
            </a:r>
            <a:endParaRPr sz="1180">
              <a:latin typeface="Courier New"/>
              <a:cs typeface="Courier New"/>
            </a:endParaRPr>
          </a:p>
          <a:p>
            <a:pPr marL="527338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  <a:p>
            <a:pPr marL="167711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9506" y="2073055"/>
            <a:ext cx="3402490" cy="223745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228">
              <a:spcBef>
                <a:spcPts val="222"/>
              </a:spcBef>
            </a:pPr>
            <a:r>
              <a:rPr sz="1180" b="1" spc="-5" dirty="0">
                <a:latin typeface="Courier New"/>
                <a:cs typeface="Courier New"/>
              </a:rPr>
              <a:t>//TestStack.cpp</a:t>
            </a:r>
            <a:endParaRPr sz="1180">
              <a:latin typeface="Courier New"/>
              <a:cs typeface="Courier New"/>
            </a:endParaRPr>
          </a:p>
          <a:p>
            <a:pPr marL="77228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#include</a:t>
            </a:r>
            <a:r>
              <a:rPr sz="1180" spc="-6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"Stack.h"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71">
              <a:latin typeface="Courier New"/>
              <a:cs typeface="Courier New"/>
            </a:endParaRPr>
          </a:p>
          <a:p>
            <a:pPr marL="77228"/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6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main(){</a:t>
            </a:r>
            <a:endParaRPr sz="1180">
              <a:latin typeface="Courier New"/>
              <a:cs typeface="Courier New"/>
            </a:endParaRPr>
          </a:p>
          <a:p>
            <a:pPr marL="437431" marR="1699584" indent="55327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Stack s1(3);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Stack</a:t>
            </a:r>
            <a:r>
              <a:rPr sz="1180" spc="-32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s2</a:t>
            </a:r>
            <a:r>
              <a:rPr sz="1180" spc="-32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32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s1; </a:t>
            </a:r>
            <a:r>
              <a:rPr sz="1180" spc="-69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s1.push(1);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s2.push(2);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225">
              <a:latin typeface="Courier New"/>
              <a:cs typeface="Courier New"/>
            </a:endParaRPr>
          </a:p>
          <a:p>
            <a:pPr marL="437431" marR="350983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cout&lt;&lt;"s1: "&lt;&lt;s1.top()&lt;&lt;endl;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cout&lt;&lt;"s2:</a:t>
            </a:r>
            <a:r>
              <a:rPr sz="1180" spc="-77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"&lt;&lt;s2.top()&lt;&lt;endl;</a:t>
            </a:r>
            <a:endParaRPr sz="1180">
              <a:latin typeface="Courier New"/>
              <a:cs typeface="Courier New"/>
            </a:endParaRPr>
          </a:p>
          <a:p>
            <a:pPr marL="77228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5299" y="2099306"/>
            <a:ext cx="1867220" cy="1244813"/>
          </a:xfrm>
          <a:custGeom>
            <a:avLst/>
            <a:gdLst/>
            <a:ahLst/>
            <a:cxnLst/>
            <a:rect l="l" t="t" r="r" b="b"/>
            <a:pathLst>
              <a:path w="2057400" h="1371600">
                <a:moveTo>
                  <a:pt x="0" y="0"/>
                </a:moveTo>
                <a:lnTo>
                  <a:pt x="2057399" y="0"/>
                </a:lnTo>
                <a:lnTo>
                  <a:pt x="2057399" y="1371599"/>
                </a:lnTo>
                <a:lnTo>
                  <a:pt x="0" y="1371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 txBox="1"/>
          <p:nvPr/>
        </p:nvSpPr>
        <p:spPr>
          <a:xfrm>
            <a:off x="5992046" y="2576543"/>
            <a:ext cx="1233864" cy="50207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97975" marR="4611" indent="-87025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latin typeface="Arial MT"/>
                <a:cs typeface="Arial MT"/>
              </a:rPr>
              <a:t>mCapacity:</a:t>
            </a:r>
            <a:r>
              <a:rPr sz="1634" spc="-95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3 </a:t>
            </a:r>
            <a:r>
              <a:rPr sz="1634" spc="-439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mElements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3720" y="3077926"/>
            <a:ext cx="53077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m</a:t>
            </a:r>
            <a:r>
              <a:rPr sz="1634" spc="-182" dirty="0">
                <a:latin typeface="Arial MT"/>
                <a:cs typeface="Arial MT"/>
              </a:rPr>
              <a:t>T</a:t>
            </a:r>
            <a:r>
              <a:rPr sz="1634" spc="-5" dirty="0">
                <a:latin typeface="Arial MT"/>
                <a:cs typeface="Arial MT"/>
              </a:rPr>
              <a:t>op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5299" y="2514244"/>
            <a:ext cx="186722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5679621" y="2155554"/>
            <a:ext cx="185857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76902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s1:</a:t>
            </a:r>
            <a:r>
              <a:rPr sz="1634" spc="-50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Stack</a:t>
            </a:r>
            <a:endParaRPr sz="1634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658529" y="3339798"/>
          <a:ext cx="746888" cy="1244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66138" y="3441860"/>
            <a:ext cx="13888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0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6138" y="4271736"/>
            <a:ext cx="13888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2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6138" y="3874115"/>
            <a:ext cx="13888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1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95959" y="2983421"/>
            <a:ext cx="1460351" cy="670240"/>
            <a:chOff x="5916987" y="3287287"/>
            <a:chExt cx="1609090" cy="738505"/>
          </a:xfrm>
        </p:grpSpPr>
        <p:sp>
          <p:nvSpPr>
            <p:cNvPr id="14" name="object 14"/>
            <p:cNvSpPr/>
            <p:nvPr/>
          </p:nvSpPr>
          <p:spPr>
            <a:xfrm>
              <a:off x="6247800" y="3292049"/>
              <a:ext cx="1229995" cy="621665"/>
            </a:xfrm>
            <a:custGeom>
              <a:avLst/>
              <a:gdLst/>
              <a:ahLst/>
              <a:cxnLst/>
              <a:rect l="l" t="t" r="r" b="b"/>
              <a:pathLst>
                <a:path w="1229995" h="621664">
                  <a:moveTo>
                    <a:pt x="0" y="4499"/>
                  </a:moveTo>
                  <a:lnTo>
                    <a:pt x="779399" y="0"/>
                  </a:lnTo>
                </a:path>
                <a:path w="1229995" h="621664">
                  <a:moveTo>
                    <a:pt x="790299" y="0"/>
                  </a:moveTo>
                  <a:lnTo>
                    <a:pt x="792999" y="621299"/>
                  </a:lnTo>
                </a:path>
                <a:path w="1229995" h="621664">
                  <a:moveTo>
                    <a:pt x="793079" y="621274"/>
                  </a:moveTo>
                  <a:lnTo>
                    <a:pt x="1229849" y="6212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77650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77650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5921750" y="3534724"/>
              <a:ext cx="1556385" cy="470534"/>
            </a:xfrm>
            <a:custGeom>
              <a:avLst/>
              <a:gdLst/>
              <a:ahLst/>
              <a:cxnLst/>
              <a:rect l="l" t="t" r="r" b="b"/>
              <a:pathLst>
                <a:path w="1556384" h="470535">
                  <a:moveTo>
                    <a:pt x="0" y="0"/>
                  </a:moveTo>
                  <a:lnTo>
                    <a:pt x="913499" y="12899"/>
                  </a:lnTo>
                </a:path>
                <a:path w="1556384" h="470535">
                  <a:moveTo>
                    <a:pt x="913569" y="12839"/>
                  </a:moveTo>
                  <a:lnTo>
                    <a:pt x="913569" y="470039"/>
                  </a:lnTo>
                </a:path>
                <a:path w="1556384" h="470535">
                  <a:moveTo>
                    <a:pt x="913569" y="470039"/>
                  </a:moveTo>
                  <a:lnTo>
                    <a:pt x="1555899" y="4700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77650" y="398903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77650" y="398903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0" name="object 20"/>
          <p:cNvSpPr/>
          <p:nvPr/>
        </p:nvSpPr>
        <p:spPr>
          <a:xfrm>
            <a:off x="5675299" y="4173996"/>
            <a:ext cx="1867220" cy="1244813"/>
          </a:xfrm>
          <a:custGeom>
            <a:avLst/>
            <a:gdLst/>
            <a:ahLst/>
            <a:cxnLst/>
            <a:rect l="l" t="t" r="r" b="b"/>
            <a:pathLst>
              <a:path w="2057400" h="1371600">
                <a:moveTo>
                  <a:pt x="0" y="0"/>
                </a:moveTo>
                <a:lnTo>
                  <a:pt x="2057399" y="0"/>
                </a:lnTo>
                <a:lnTo>
                  <a:pt x="2057399" y="1371599"/>
                </a:lnTo>
                <a:lnTo>
                  <a:pt x="0" y="1371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1" name="object 21"/>
          <p:cNvSpPr txBox="1"/>
          <p:nvPr/>
        </p:nvSpPr>
        <p:spPr>
          <a:xfrm>
            <a:off x="5992046" y="4651232"/>
            <a:ext cx="1233864" cy="75605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1527" marR="4611" algn="ctr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latin typeface="Arial MT"/>
                <a:cs typeface="Arial MT"/>
              </a:rPr>
              <a:t>mCapacity:</a:t>
            </a:r>
            <a:r>
              <a:rPr sz="1634" spc="-95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3 </a:t>
            </a:r>
            <a:r>
              <a:rPr sz="1634" spc="-445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mElements </a:t>
            </a:r>
            <a:r>
              <a:rPr sz="1634" spc="5" dirty="0">
                <a:latin typeface="Arial MT"/>
                <a:cs typeface="Arial MT"/>
              </a:rPr>
              <a:t> </a:t>
            </a:r>
            <a:r>
              <a:rPr sz="1634" spc="-50" dirty="0">
                <a:latin typeface="Arial MT"/>
                <a:cs typeface="Arial MT"/>
              </a:rPr>
              <a:t>mTop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75299" y="3532988"/>
            <a:ext cx="4485939" cy="1772130"/>
            <a:chOff x="4572000" y="3892829"/>
            <a:chExt cx="4942840" cy="1952625"/>
          </a:xfrm>
        </p:grpSpPr>
        <p:sp>
          <p:nvSpPr>
            <p:cNvPr id="23" name="object 23"/>
            <p:cNvSpPr/>
            <p:nvPr/>
          </p:nvSpPr>
          <p:spPr>
            <a:xfrm>
              <a:off x="4572000" y="3913325"/>
              <a:ext cx="4533265" cy="1648460"/>
            </a:xfrm>
            <a:custGeom>
              <a:avLst/>
              <a:gdLst/>
              <a:ahLst/>
              <a:cxnLst/>
              <a:rect l="l" t="t" r="r" b="b"/>
              <a:pathLst>
                <a:path w="4533265" h="1648460">
                  <a:moveTo>
                    <a:pt x="0" y="1142999"/>
                  </a:moveTo>
                  <a:lnTo>
                    <a:pt x="2057399" y="1142999"/>
                  </a:lnTo>
                </a:path>
                <a:path w="4533265" h="1648460">
                  <a:moveTo>
                    <a:pt x="1766574" y="1647899"/>
                  </a:moveTo>
                  <a:lnTo>
                    <a:pt x="4533174" y="1647899"/>
                  </a:lnTo>
                </a:path>
                <a:path w="4533265" h="1648460">
                  <a:moveTo>
                    <a:pt x="4526279" y="0"/>
                  </a:moveTo>
                  <a:lnTo>
                    <a:pt x="4528979" y="1647899"/>
                  </a:lnTo>
                </a:path>
                <a:path w="4533265" h="1648460">
                  <a:moveTo>
                    <a:pt x="4526279" y="0"/>
                  </a:moveTo>
                  <a:lnTo>
                    <a:pt x="41719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8700725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8700725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5933875" y="4004765"/>
              <a:ext cx="3576320" cy="1835785"/>
            </a:xfrm>
            <a:custGeom>
              <a:avLst/>
              <a:gdLst/>
              <a:ahLst/>
              <a:cxnLst/>
              <a:rect l="l" t="t" r="r" b="b"/>
              <a:pathLst>
                <a:path w="3576320" h="1835785">
                  <a:moveTo>
                    <a:pt x="0" y="1835484"/>
                  </a:moveTo>
                  <a:lnTo>
                    <a:pt x="3575999" y="1828884"/>
                  </a:lnTo>
                </a:path>
                <a:path w="3576320" h="1835785">
                  <a:moveTo>
                    <a:pt x="3575884" y="0"/>
                  </a:moveTo>
                  <a:lnTo>
                    <a:pt x="3575884" y="1828799"/>
                  </a:lnTo>
                </a:path>
                <a:path w="3576320" h="1835785">
                  <a:moveTo>
                    <a:pt x="3575884" y="0"/>
                  </a:moveTo>
                  <a:lnTo>
                    <a:pt x="28100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8700725" y="39890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8700725" y="39890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79621" y="4230243"/>
            <a:ext cx="185857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76902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s2:</a:t>
            </a:r>
            <a:r>
              <a:rPr sz="1634" spc="-50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Stack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62377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8" y="1810051"/>
            <a:ext cx="255186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Copy</a:t>
            </a:r>
            <a:r>
              <a:rPr sz="2541" spc="-82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constructor: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6247" y="1902260"/>
            <a:ext cx="1821116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b="1" dirty="0">
                <a:solidFill>
                  <a:srgbClr val="3333FF"/>
                </a:solidFill>
                <a:latin typeface="Courier New"/>
                <a:cs typeface="Courier New"/>
              </a:rPr>
              <a:t>T</a:t>
            </a:r>
            <a:r>
              <a:rPr sz="1815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815" b="1" dirty="0">
                <a:solidFill>
                  <a:srgbClr val="3333FF"/>
                </a:solidFill>
                <a:latin typeface="Courier New"/>
                <a:cs typeface="Courier New"/>
              </a:rPr>
              <a:t>(</a:t>
            </a:r>
            <a:r>
              <a:rPr sz="1815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Courier New"/>
                <a:cs typeface="Courier New"/>
              </a:rPr>
              <a:t>const</a:t>
            </a:r>
            <a:r>
              <a:rPr sz="1815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Courier New"/>
                <a:cs typeface="Courier New"/>
              </a:rPr>
              <a:t>T&amp;)</a:t>
            </a:r>
            <a:endParaRPr sz="1815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85499" y="2485305"/>
            <a:ext cx="3411135" cy="2996197"/>
            <a:chOff x="726757" y="2738437"/>
            <a:chExt cx="3758565" cy="3301365"/>
          </a:xfrm>
        </p:grpSpPr>
        <p:sp>
          <p:nvSpPr>
            <p:cNvPr id="6" name="object 6"/>
            <p:cNvSpPr/>
            <p:nvPr/>
          </p:nvSpPr>
          <p:spPr>
            <a:xfrm>
              <a:off x="731519" y="2743200"/>
              <a:ext cx="3749040" cy="3291840"/>
            </a:xfrm>
            <a:custGeom>
              <a:avLst/>
              <a:gdLst/>
              <a:ahLst/>
              <a:cxnLst/>
              <a:rect l="l" t="t" r="r" b="b"/>
              <a:pathLst>
                <a:path w="3749040" h="3291840">
                  <a:moveTo>
                    <a:pt x="3749039" y="3291840"/>
                  </a:moveTo>
                  <a:lnTo>
                    <a:pt x="0" y="3291840"/>
                  </a:lnTo>
                  <a:lnTo>
                    <a:pt x="0" y="0"/>
                  </a:lnTo>
                  <a:lnTo>
                    <a:pt x="3749039" y="0"/>
                  </a:lnTo>
                  <a:lnTo>
                    <a:pt x="3749039" y="329184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731519" y="2743200"/>
              <a:ext cx="3749040" cy="3291840"/>
            </a:xfrm>
            <a:custGeom>
              <a:avLst/>
              <a:gdLst/>
              <a:ahLst/>
              <a:cxnLst/>
              <a:rect l="l" t="t" r="r" b="b"/>
              <a:pathLst>
                <a:path w="3749040" h="3291840">
                  <a:moveTo>
                    <a:pt x="0" y="0"/>
                  </a:moveTo>
                  <a:lnTo>
                    <a:pt x="3749039" y="0"/>
                  </a:lnTo>
                  <a:lnTo>
                    <a:pt x="3749039" y="3291840"/>
                  </a:lnTo>
                  <a:lnTo>
                    <a:pt x="0" y="329184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56096" y="2506686"/>
            <a:ext cx="832181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180" b="1" spc="-5" dirty="0">
                <a:latin typeface="Courier New"/>
                <a:cs typeface="Courier New"/>
              </a:rPr>
              <a:t>//Stack.h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6097" y="2869756"/>
            <a:ext cx="2353619" cy="2393494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1527" marR="875439">
              <a:lnSpc>
                <a:spcPct val="101000"/>
              </a:lnSpc>
              <a:spcBef>
                <a:spcPts val="77"/>
              </a:spcBef>
              <a:tabLst>
                <a:tab pos="840860" algn="l"/>
              </a:tabLst>
            </a:pPr>
            <a:r>
              <a:rPr sz="1180" spc="-5" dirty="0">
                <a:latin typeface="Courier New"/>
                <a:cs typeface="Courier New"/>
              </a:rPr>
              <a:t>#ifndef STACK_H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#defin</a:t>
            </a:r>
            <a:r>
              <a:rPr sz="1180" dirty="0">
                <a:latin typeface="Courier New"/>
                <a:cs typeface="Courier New"/>
              </a:rPr>
              <a:t>e	</a:t>
            </a:r>
            <a:r>
              <a:rPr sz="1180" spc="-5" dirty="0">
                <a:latin typeface="Courier New"/>
                <a:cs typeface="Courier New"/>
              </a:rPr>
              <a:t>STACK_H</a:t>
            </a:r>
            <a:endParaRPr sz="118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71">
              <a:latin typeface="Courier New"/>
              <a:cs typeface="Courier New"/>
            </a:endParaRPr>
          </a:p>
          <a:p>
            <a:pPr marL="11527"/>
            <a:r>
              <a:rPr sz="1180" spc="-5" dirty="0">
                <a:latin typeface="Courier New"/>
                <a:cs typeface="Courier New"/>
              </a:rPr>
              <a:t>class</a:t>
            </a:r>
            <a:r>
              <a:rPr sz="1180" spc="-136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Stack{</a:t>
            </a:r>
            <a:endParaRPr sz="1180">
              <a:latin typeface="Courier New"/>
              <a:cs typeface="Courier New"/>
            </a:endParaRPr>
          </a:p>
          <a:p>
            <a:pPr marL="11527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public:</a:t>
            </a:r>
            <a:endParaRPr sz="1180">
              <a:latin typeface="Courier New"/>
              <a:cs typeface="Courier New"/>
            </a:endParaRPr>
          </a:p>
          <a:p>
            <a:pPr marL="371154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//Copy</a:t>
            </a:r>
            <a:r>
              <a:rPr sz="1180" spc="-6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constructor</a:t>
            </a:r>
            <a:endParaRPr sz="1180">
              <a:latin typeface="Courier New"/>
              <a:cs typeface="Courier New"/>
            </a:endParaRPr>
          </a:p>
          <a:p>
            <a:pPr marL="364238">
              <a:spcBef>
                <a:spcPts val="14"/>
              </a:spcBef>
            </a:pPr>
            <a:r>
              <a:rPr sz="1180" b="1" spc="-5" dirty="0">
                <a:latin typeface="Courier New"/>
                <a:cs typeface="Courier New"/>
              </a:rPr>
              <a:t>Stack(</a:t>
            </a:r>
            <a:r>
              <a:rPr sz="1180" b="1" spc="-32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const</a:t>
            </a:r>
            <a:r>
              <a:rPr sz="1180" b="1" spc="-27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Stack&amp;</a:t>
            </a:r>
            <a:r>
              <a:rPr sz="1180" b="1" spc="-27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);</a:t>
            </a:r>
            <a:endParaRPr sz="1180">
              <a:latin typeface="Courier New"/>
              <a:cs typeface="Courier New"/>
            </a:endParaRPr>
          </a:p>
          <a:p>
            <a:pPr marL="11527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private:</a:t>
            </a:r>
            <a:endParaRPr sz="1180">
              <a:latin typeface="Courier New"/>
              <a:cs typeface="Courier New"/>
            </a:endParaRPr>
          </a:p>
          <a:p>
            <a:pPr marL="371154" marR="266839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int mCapacity;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double</a:t>
            </a:r>
            <a:r>
              <a:rPr sz="1180" spc="-45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*</a:t>
            </a:r>
            <a:r>
              <a:rPr sz="1180" spc="-45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mElements; </a:t>
            </a:r>
            <a:r>
              <a:rPr sz="1180" spc="-69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double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*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mTop;</a:t>
            </a:r>
            <a:endParaRPr sz="1180">
              <a:latin typeface="Courier New"/>
              <a:cs typeface="Courier New"/>
            </a:endParaRPr>
          </a:p>
          <a:p>
            <a:pPr marL="11527">
              <a:spcBef>
                <a:spcPts val="14"/>
              </a:spcBef>
            </a:pPr>
            <a:r>
              <a:rPr sz="1180" b="1" spc="-5" dirty="0">
                <a:latin typeface="Courier New"/>
                <a:cs typeface="Courier New"/>
              </a:rPr>
              <a:t>}</a:t>
            </a:r>
            <a:r>
              <a:rPr sz="1180" spc="-5" dirty="0">
                <a:latin typeface="Courier New"/>
                <a:cs typeface="Courier New"/>
              </a:rPr>
              <a:t>;</a:t>
            </a:r>
            <a:endParaRPr sz="1180">
              <a:latin typeface="Courier New"/>
              <a:cs typeface="Courier New"/>
            </a:endParaRPr>
          </a:p>
          <a:p>
            <a:pPr marL="11527">
              <a:spcBef>
                <a:spcPts val="14"/>
              </a:spcBef>
              <a:tabLst>
                <a:tab pos="840860" algn="l"/>
              </a:tabLst>
            </a:pPr>
            <a:r>
              <a:rPr sz="1180" spc="-5" dirty="0">
                <a:latin typeface="Courier New"/>
                <a:cs typeface="Courier New"/>
              </a:rPr>
              <a:t>#endif	/*</a:t>
            </a:r>
            <a:r>
              <a:rPr sz="1180" spc="-41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STACK_H</a:t>
            </a:r>
            <a:r>
              <a:rPr sz="1180" spc="-36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*/</a:t>
            </a:r>
            <a:endParaRPr sz="118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36952" y="2485305"/>
            <a:ext cx="4323998" cy="2996197"/>
            <a:chOff x="4750117" y="2738437"/>
            <a:chExt cx="4764405" cy="3301365"/>
          </a:xfrm>
        </p:grpSpPr>
        <p:sp>
          <p:nvSpPr>
            <p:cNvPr id="11" name="object 11"/>
            <p:cNvSpPr/>
            <p:nvPr/>
          </p:nvSpPr>
          <p:spPr>
            <a:xfrm>
              <a:off x="4754879" y="2743200"/>
              <a:ext cx="4754880" cy="3291840"/>
            </a:xfrm>
            <a:custGeom>
              <a:avLst/>
              <a:gdLst/>
              <a:ahLst/>
              <a:cxnLst/>
              <a:rect l="l" t="t" r="r" b="b"/>
              <a:pathLst>
                <a:path w="4754880" h="3291840">
                  <a:moveTo>
                    <a:pt x="4754879" y="3291840"/>
                  </a:moveTo>
                  <a:lnTo>
                    <a:pt x="0" y="3291840"/>
                  </a:lnTo>
                  <a:lnTo>
                    <a:pt x="0" y="0"/>
                  </a:lnTo>
                  <a:lnTo>
                    <a:pt x="4754879" y="0"/>
                  </a:lnTo>
                  <a:lnTo>
                    <a:pt x="4754879" y="329184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54879" y="2743200"/>
              <a:ext cx="4754880" cy="3291840"/>
            </a:xfrm>
            <a:custGeom>
              <a:avLst/>
              <a:gdLst/>
              <a:ahLst/>
              <a:cxnLst/>
              <a:rect l="l" t="t" r="r" b="b"/>
              <a:pathLst>
                <a:path w="4754880" h="3291840">
                  <a:moveTo>
                    <a:pt x="0" y="0"/>
                  </a:moveTo>
                  <a:lnTo>
                    <a:pt x="4754879" y="0"/>
                  </a:lnTo>
                  <a:lnTo>
                    <a:pt x="4754879" y="3291840"/>
                  </a:lnTo>
                  <a:lnTo>
                    <a:pt x="0" y="329184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07549" y="2506686"/>
            <a:ext cx="1011987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180" b="1" spc="-5" dirty="0">
                <a:latin typeface="Courier New"/>
                <a:cs typeface="Courier New"/>
              </a:rPr>
              <a:t>//Stack.cpp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7549" y="2869756"/>
            <a:ext cx="1641310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180" spc="-5" dirty="0">
                <a:latin typeface="Courier New"/>
                <a:cs typeface="Courier New"/>
              </a:rPr>
              <a:t>#include</a:t>
            </a:r>
            <a:r>
              <a:rPr sz="1180" spc="-77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"Stack.h"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7549" y="3232826"/>
            <a:ext cx="3798986" cy="164952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180" spc="-9" dirty="0">
                <a:latin typeface="Courier New"/>
                <a:cs typeface="Courier New"/>
              </a:rPr>
              <a:t>Stack</a:t>
            </a:r>
            <a:r>
              <a:rPr sz="1180" b="1" spc="-9" dirty="0">
                <a:latin typeface="Courier New"/>
                <a:cs typeface="Courier New"/>
              </a:rPr>
              <a:t>::Stack(</a:t>
            </a:r>
            <a:r>
              <a:rPr sz="1180" b="1" spc="-23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const</a:t>
            </a:r>
            <a:r>
              <a:rPr sz="1180" b="1" spc="-23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Stack&amp;</a:t>
            </a:r>
            <a:r>
              <a:rPr sz="1180" b="1" spc="-23" dirty="0">
                <a:latin typeface="Courier New"/>
                <a:cs typeface="Courier New"/>
              </a:rPr>
              <a:t> </a:t>
            </a:r>
            <a:r>
              <a:rPr sz="1180" b="1" dirty="0">
                <a:latin typeface="Courier New"/>
                <a:cs typeface="Courier New"/>
              </a:rPr>
              <a:t>s</a:t>
            </a:r>
            <a:r>
              <a:rPr sz="1180" b="1" spc="-23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){</a:t>
            </a:r>
            <a:endParaRPr sz="1180">
              <a:latin typeface="Courier New"/>
              <a:cs typeface="Courier New"/>
            </a:endParaRPr>
          </a:p>
          <a:p>
            <a:pPr marL="46106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mCapacity</a:t>
            </a:r>
            <a:r>
              <a:rPr sz="1180" spc="-41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36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s.mCapacity;</a:t>
            </a:r>
            <a:endParaRPr sz="1180">
              <a:latin typeface="Courier New"/>
              <a:cs typeface="Courier New"/>
            </a:endParaRPr>
          </a:p>
          <a:p>
            <a:pPr marL="461061" marR="94517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mElements </a:t>
            </a:r>
            <a:r>
              <a:rPr sz="1180" dirty="0">
                <a:latin typeface="Courier New"/>
                <a:cs typeface="Courier New"/>
              </a:rPr>
              <a:t>= </a:t>
            </a:r>
            <a:r>
              <a:rPr sz="1180" spc="-5" dirty="0">
                <a:latin typeface="Courier New"/>
                <a:cs typeface="Courier New"/>
              </a:rPr>
              <a:t>new double[ mCapacity ];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1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nr</a:t>
            </a:r>
            <a:r>
              <a:rPr sz="1180" spc="-14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s.mTop</a:t>
            </a:r>
            <a:r>
              <a:rPr sz="1180" spc="-14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-</a:t>
            </a:r>
            <a:r>
              <a:rPr sz="1180" spc="-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s.mElements;</a:t>
            </a:r>
            <a:endParaRPr sz="1180">
              <a:latin typeface="Courier New"/>
              <a:cs typeface="Courier New"/>
            </a:endParaRPr>
          </a:p>
          <a:p>
            <a:pPr marL="46106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for(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i=0;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i&lt;nr;</a:t>
            </a:r>
            <a:r>
              <a:rPr sz="1180" spc="-1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++i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){</a:t>
            </a:r>
            <a:endParaRPr sz="1180">
              <a:latin typeface="Courier New"/>
              <a:cs typeface="Courier New"/>
            </a:endParaRPr>
          </a:p>
          <a:p>
            <a:pPr marL="73078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mElements[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i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]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s.mElements[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i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];</a:t>
            </a:r>
            <a:endParaRPr sz="1180">
              <a:latin typeface="Courier New"/>
              <a:cs typeface="Courier New"/>
            </a:endParaRPr>
          </a:p>
          <a:p>
            <a:pPr marL="461061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  <a:p>
            <a:pPr marL="46106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mTop</a:t>
            </a:r>
            <a:r>
              <a:rPr sz="1180" spc="-23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23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mElements</a:t>
            </a:r>
            <a:r>
              <a:rPr sz="1180" spc="-23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+</a:t>
            </a:r>
            <a:r>
              <a:rPr sz="1180" spc="-23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nr;</a:t>
            </a:r>
            <a:endParaRPr sz="1180">
              <a:latin typeface="Courier New"/>
              <a:cs typeface="Courier New"/>
            </a:endParaRPr>
          </a:p>
          <a:p>
            <a:pPr marL="101433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2169" y="486424"/>
            <a:ext cx="8256686" cy="5145805"/>
          </a:xfrm>
          <a:custGeom>
            <a:avLst/>
            <a:gdLst/>
            <a:ahLst/>
            <a:cxnLst/>
            <a:rect l="l" t="t" r="r" b="b"/>
            <a:pathLst>
              <a:path w="9097645" h="5669915">
                <a:moveTo>
                  <a:pt x="0" y="0"/>
                </a:moveTo>
                <a:lnTo>
                  <a:pt x="9097199" y="0"/>
                </a:lnTo>
                <a:lnTo>
                  <a:pt x="9097199" y="5669399"/>
                </a:lnTo>
                <a:lnTo>
                  <a:pt x="0" y="566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6557" y="614240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9507" y="2073055"/>
            <a:ext cx="3403066" cy="223745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228">
              <a:spcBef>
                <a:spcPts val="222"/>
              </a:spcBef>
            </a:pPr>
            <a:r>
              <a:rPr sz="1180" b="1" spc="-5" dirty="0">
                <a:latin typeface="Courier New"/>
                <a:cs typeface="Courier New"/>
              </a:rPr>
              <a:t>//TestStack.cpp</a:t>
            </a:r>
            <a:endParaRPr sz="1180">
              <a:latin typeface="Courier New"/>
              <a:cs typeface="Courier New"/>
            </a:endParaRPr>
          </a:p>
          <a:p>
            <a:pPr marL="77228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#include</a:t>
            </a:r>
            <a:r>
              <a:rPr sz="1180" spc="-6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"Stack.h"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71">
              <a:latin typeface="Courier New"/>
              <a:cs typeface="Courier New"/>
            </a:endParaRPr>
          </a:p>
          <a:p>
            <a:pPr marL="77228"/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6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main(){</a:t>
            </a:r>
            <a:endParaRPr sz="1180">
              <a:latin typeface="Courier New"/>
              <a:cs typeface="Courier New"/>
            </a:endParaRPr>
          </a:p>
          <a:p>
            <a:pPr marL="437431" marR="1699584" indent="55327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Stack s1(3);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Stack</a:t>
            </a:r>
            <a:r>
              <a:rPr sz="1180" spc="-32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s2</a:t>
            </a:r>
            <a:r>
              <a:rPr sz="1180" spc="-32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32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s1; </a:t>
            </a:r>
            <a:r>
              <a:rPr sz="1180" spc="-69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s1.push(1);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s2.push(2);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225">
              <a:latin typeface="Courier New"/>
              <a:cs typeface="Courier New"/>
            </a:endParaRPr>
          </a:p>
          <a:p>
            <a:pPr marL="437431" marR="350983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cout&lt;&lt;"s1: "&lt;&lt;s1.top()&lt;&lt;endl;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cout&lt;&lt;"s2:</a:t>
            </a:r>
            <a:r>
              <a:rPr sz="1180" spc="-77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"&lt;&lt;s2.top()&lt;&lt;endl;</a:t>
            </a:r>
            <a:endParaRPr sz="1180">
              <a:latin typeface="Courier New"/>
              <a:cs typeface="Courier New"/>
            </a:endParaRPr>
          </a:p>
          <a:p>
            <a:pPr marL="77228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1273" y="1659751"/>
            <a:ext cx="2074689" cy="1199862"/>
          </a:xfrm>
          <a:custGeom>
            <a:avLst/>
            <a:gdLst/>
            <a:ahLst/>
            <a:cxnLst/>
            <a:rect l="l" t="t" r="r" b="b"/>
            <a:pathLst>
              <a:path w="2286000" h="1322070">
                <a:moveTo>
                  <a:pt x="0" y="0"/>
                </a:moveTo>
                <a:lnTo>
                  <a:pt x="2286000" y="0"/>
                </a:lnTo>
                <a:lnTo>
                  <a:pt x="2286000" y="1321919"/>
                </a:lnTo>
                <a:lnTo>
                  <a:pt x="0" y="13219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6261756" y="2114444"/>
            <a:ext cx="1233864" cy="75605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0950" marR="4611" algn="ctr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latin typeface="Arial MT"/>
                <a:cs typeface="Arial MT"/>
              </a:rPr>
              <a:t>mCapacity:</a:t>
            </a:r>
            <a:r>
              <a:rPr sz="1634" spc="-95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3 </a:t>
            </a:r>
            <a:r>
              <a:rPr sz="1634" spc="-439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mElements </a:t>
            </a:r>
            <a:r>
              <a:rPr sz="1634" spc="5" dirty="0">
                <a:latin typeface="Arial MT"/>
                <a:cs typeface="Arial MT"/>
              </a:rPr>
              <a:t> </a:t>
            </a:r>
            <a:r>
              <a:rPr sz="1634" spc="-50" dirty="0">
                <a:latin typeface="Arial MT"/>
                <a:cs typeface="Arial MT"/>
              </a:rPr>
              <a:t>mTop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41273" y="2059659"/>
            <a:ext cx="2074689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5845596" y="1714692"/>
            <a:ext cx="206604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32806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s1:</a:t>
            </a:r>
            <a:r>
              <a:rPr sz="1634" spc="-50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Stack</a:t>
            </a:r>
            <a:endParaRPr sz="1634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56454" y="2854803"/>
          <a:ext cx="829876" cy="1199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1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111906" y="2927824"/>
            <a:ext cx="839096" cy="68130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611" algn="r">
              <a:spcBef>
                <a:spcPts val="91"/>
              </a:spcBef>
              <a:tabLst>
                <a:tab pos="699660" algn="l"/>
              </a:tabLst>
            </a:pPr>
            <a:r>
              <a:rPr sz="163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34" dirty="0">
                <a:latin typeface="Arial MT"/>
                <a:cs typeface="Arial MT"/>
              </a:rPr>
              <a:t>0</a:t>
            </a:r>
            <a:endParaRPr sz="1634">
              <a:latin typeface="Arial MT"/>
              <a:cs typeface="Arial MT"/>
            </a:endParaRPr>
          </a:p>
          <a:p>
            <a:pPr marR="4611" algn="r">
              <a:spcBef>
                <a:spcPts val="1321"/>
              </a:spcBef>
            </a:pPr>
            <a:r>
              <a:rPr sz="1634" dirty="0">
                <a:latin typeface="Arial MT"/>
                <a:cs typeface="Arial MT"/>
              </a:rPr>
              <a:t>1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36952" y="2542096"/>
            <a:ext cx="2984094" cy="2320770"/>
            <a:chOff x="4750117" y="2801012"/>
            <a:chExt cx="3288029" cy="2557145"/>
          </a:xfrm>
        </p:grpSpPr>
        <p:sp>
          <p:nvSpPr>
            <p:cNvPr id="12" name="object 12"/>
            <p:cNvSpPr/>
            <p:nvPr/>
          </p:nvSpPr>
          <p:spPr>
            <a:xfrm>
              <a:off x="6600750" y="2805775"/>
              <a:ext cx="1389380" cy="565785"/>
            </a:xfrm>
            <a:custGeom>
              <a:avLst/>
              <a:gdLst/>
              <a:ahLst/>
              <a:cxnLst/>
              <a:rect l="l" t="t" r="r" b="b"/>
              <a:pathLst>
                <a:path w="1389379" h="565785">
                  <a:moveTo>
                    <a:pt x="0" y="899"/>
                  </a:moveTo>
                  <a:lnTo>
                    <a:pt x="897299" y="0"/>
                  </a:lnTo>
                </a:path>
                <a:path w="1389379" h="565785">
                  <a:moveTo>
                    <a:pt x="915299" y="0"/>
                  </a:moveTo>
                  <a:lnTo>
                    <a:pt x="897299" y="565199"/>
                  </a:lnTo>
                </a:path>
                <a:path w="1389379" h="565785">
                  <a:moveTo>
                    <a:pt x="897329" y="564904"/>
                  </a:moveTo>
                  <a:lnTo>
                    <a:pt x="1388819" y="56490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89569" y="33549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89569" y="33549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6302449" y="3015950"/>
              <a:ext cx="967105" cy="443230"/>
            </a:xfrm>
            <a:custGeom>
              <a:avLst/>
              <a:gdLst/>
              <a:ahLst/>
              <a:cxnLst/>
              <a:rect l="l" t="t" r="r" b="b"/>
              <a:pathLst>
                <a:path w="967104" h="443229">
                  <a:moveTo>
                    <a:pt x="0" y="0"/>
                  </a:moveTo>
                  <a:lnTo>
                    <a:pt x="966899" y="2399"/>
                  </a:lnTo>
                </a:path>
                <a:path w="967104" h="443229">
                  <a:moveTo>
                    <a:pt x="967029" y="2289"/>
                  </a:moveTo>
                  <a:lnTo>
                    <a:pt x="967029" y="44292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7989569" y="34431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7989569" y="34431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754879" y="4032000"/>
              <a:ext cx="2286000" cy="1321435"/>
            </a:xfrm>
            <a:custGeom>
              <a:avLst/>
              <a:gdLst/>
              <a:ahLst/>
              <a:cxnLst/>
              <a:rect l="l" t="t" r="r" b="b"/>
              <a:pathLst>
                <a:path w="2286000" h="1321435">
                  <a:moveTo>
                    <a:pt x="0" y="0"/>
                  </a:moveTo>
                  <a:lnTo>
                    <a:pt x="2286000" y="0"/>
                  </a:lnTo>
                  <a:lnTo>
                    <a:pt x="2286000" y="1321199"/>
                  </a:lnTo>
                  <a:lnTo>
                    <a:pt x="0" y="132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61756" y="4113659"/>
            <a:ext cx="1233864" cy="50207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97975" marR="4611" indent="-87025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latin typeface="Arial MT"/>
                <a:cs typeface="Arial MT"/>
              </a:rPr>
              <a:t>mCapacity:</a:t>
            </a:r>
            <a:r>
              <a:rPr sz="1634" spc="-95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3 </a:t>
            </a:r>
            <a:r>
              <a:rPr sz="1634" spc="-439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mElements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13430" y="4615043"/>
            <a:ext cx="53077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m</a:t>
            </a:r>
            <a:r>
              <a:rPr sz="1634" spc="-182" dirty="0">
                <a:latin typeface="Arial MT"/>
                <a:cs typeface="Arial MT"/>
              </a:rPr>
              <a:t>T</a:t>
            </a:r>
            <a:r>
              <a:rPr sz="1634" spc="-5" dirty="0">
                <a:latin typeface="Arial MT"/>
                <a:cs typeface="Arial MT"/>
              </a:rPr>
              <a:t>op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41273" y="4058876"/>
            <a:ext cx="2074689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2" name="object 22"/>
          <p:cNvSpPr txBox="1"/>
          <p:nvPr/>
        </p:nvSpPr>
        <p:spPr>
          <a:xfrm>
            <a:off x="5845596" y="3713581"/>
            <a:ext cx="206604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32806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s2:</a:t>
            </a:r>
            <a:r>
              <a:rPr sz="1634" spc="-50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Stack</a:t>
            </a:r>
            <a:endParaRPr sz="1634">
              <a:latin typeface="Arial MT"/>
              <a:cs typeface="Arial MT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144678" y="4207950"/>
          <a:ext cx="829876" cy="1199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8123711" y="3590585"/>
            <a:ext cx="850046" cy="794160"/>
          </a:xfrm>
          <a:prstGeom prst="rect">
            <a:avLst/>
          </a:prstGeom>
        </p:spPr>
        <p:txBody>
          <a:bodyPr vert="horz" wrap="square" lIns="0" tIns="148686" rIns="0" bIns="0" rtlCol="0">
            <a:spAutoFit/>
          </a:bodyPr>
          <a:lstStyle/>
          <a:p>
            <a:pPr marR="27664" algn="r">
              <a:spcBef>
                <a:spcPts val="1171"/>
              </a:spcBef>
            </a:pPr>
            <a:r>
              <a:rPr sz="1634" dirty="0">
                <a:latin typeface="Arial MT"/>
                <a:cs typeface="Arial MT"/>
              </a:rPr>
              <a:t>2</a:t>
            </a:r>
            <a:endParaRPr sz="1634">
              <a:latin typeface="Arial MT"/>
              <a:cs typeface="Arial MT"/>
            </a:endParaRPr>
          </a:p>
          <a:p>
            <a:pPr marL="34580">
              <a:spcBef>
                <a:spcPts val="1076"/>
              </a:spcBef>
              <a:tabLst>
                <a:tab pos="623008" algn="l"/>
              </a:tabLst>
            </a:pPr>
            <a:r>
              <a:rPr sz="1634" u="heavy" dirty="0"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34" spc="-5" dirty="0">
                <a:latin typeface="Times New Roman"/>
                <a:cs typeface="Times New Roman"/>
              </a:rPr>
              <a:t> </a:t>
            </a:r>
            <a:r>
              <a:rPr sz="2451" baseline="-30864" dirty="0">
                <a:latin typeface="Arial MT"/>
                <a:cs typeface="Arial MT"/>
              </a:rPr>
              <a:t>0</a:t>
            </a:r>
            <a:endParaRPr sz="2451" baseline="-30864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86961" y="4509977"/>
            <a:ext cx="138889" cy="777845"/>
          </a:xfrm>
          <a:prstGeom prst="rect">
            <a:avLst/>
          </a:prstGeom>
        </p:spPr>
        <p:txBody>
          <a:bodyPr vert="horz" wrap="square" lIns="0" tIns="145228" rIns="0" bIns="0" rtlCol="0">
            <a:spAutoFit/>
          </a:bodyPr>
          <a:lstStyle/>
          <a:p>
            <a:pPr marL="11527">
              <a:spcBef>
                <a:spcPts val="1144"/>
              </a:spcBef>
            </a:pPr>
            <a:r>
              <a:rPr sz="1634" dirty="0">
                <a:latin typeface="Arial MT"/>
                <a:cs typeface="Arial MT"/>
              </a:rPr>
              <a:t>1</a:t>
            </a:r>
            <a:endParaRPr sz="1634">
              <a:latin typeface="Arial MT"/>
              <a:cs typeface="Arial MT"/>
            </a:endParaRPr>
          </a:p>
          <a:p>
            <a:pPr marL="11527">
              <a:spcBef>
                <a:spcPts val="1048"/>
              </a:spcBef>
            </a:pPr>
            <a:r>
              <a:rPr sz="1634" dirty="0">
                <a:latin typeface="Arial MT"/>
                <a:cs typeface="Arial MT"/>
              </a:rPr>
              <a:t>2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3000" y="4391673"/>
            <a:ext cx="1513947" cy="386698"/>
            <a:chOff x="6277337" y="4838973"/>
            <a:chExt cx="1668145" cy="426084"/>
          </a:xfrm>
        </p:grpSpPr>
        <p:sp>
          <p:nvSpPr>
            <p:cNvPr id="27" name="object 27"/>
            <p:cNvSpPr/>
            <p:nvPr/>
          </p:nvSpPr>
          <p:spPr>
            <a:xfrm>
              <a:off x="7896534" y="48437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64" y="31456"/>
                  </a:moveTo>
                  <a:lnTo>
                    <a:pt x="0" y="0"/>
                  </a:lnTo>
                  <a:lnTo>
                    <a:pt x="43595" y="14677"/>
                  </a:lnTo>
                  <a:lnTo>
                    <a:pt x="764" y="3145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6534" y="48437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64" y="31456"/>
                  </a:moveTo>
                  <a:lnTo>
                    <a:pt x="43595" y="14677"/>
                  </a:lnTo>
                  <a:lnTo>
                    <a:pt x="0" y="0"/>
                  </a:lnTo>
                  <a:lnTo>
                    <a:pt x="764" y="314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2099" y="4873674"/>
              <a:ext cx="1604010" cy="386715"/>
            </a:xfrm>
            <a:custGeom>
              <a:avLst/>
              <a:gdLst/>
              <a:ahLst/>
              <a:cxnLst/>
              <a:rect l="l" t="t" r="r" b="b"/>
              <a:pathLst>
                <a:path w="1604009" h="386714">
                  <a:moveTo>
                    <a:pt x="0" y="386449"/>
                  </a:moveTo>
                  <a:lnTo>
                    <a:pt x="1328999" y="359449"/>
                  </a:lnTo>
                </a:path>
                <a:path w="1604009" h="386714">
                  <a:moveTo>
                    <a:pt x="244074" y="135599"/>
                  </a:moveTo>
                  <a:lnTo>
                    <a:pt x="1010274" y="135599"/>
                  </a:lnTo>
                </a:path>
                <a:path w="1604009" h="386714">
                  <a:moveTo>
                    <a:pt x="1010224" y="135599"/>
                  </a:moveTo>
                  <a:lnTo>
                    <a:pt x="1010224" y="0"/>
                  </a:lnTo>
                </a:path>
                <a:path w="1604009" h="386714">
                  <a:moveTo>
                    <a:pt x="1308524" y="359349"/>
                  </a:moveTo>
                  <a:lnTo>
                    <a:pt x="1301624" y="81249"/>
                  </a:lnTo>
                </a:path>
                <a:path w="1604009" h="386714">
                  <a:moveTo>
                    <a:pt x="1308564" y="88034"/>
                  </a:moveTo>
                  <a:lnTo>
                    <a:pt x="1603925" y="9381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7885717" y="49517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59"/>
                  </a:moveTo>
                  <a:lnTo>
                    <a:pt x="615" y="0"/>
                  </a:lnTo>
                  <a:lnTo>
                    <a:pt x="43524" y="16575"/>
                  </a:lnTo>
                  <a:lnTo>
                    <a:pt x="0" y="3145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7885717" y="49517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59"/>
                  </a:moveTo>
                  <a:lnTo>
                    <a:pt x="43524" y="16575"/>
                  </a:lnTo>
                  <a:lnTo>
                    <a:pt x="615" y="0"/>
                  </a:lnTo>
                  <a:lnTo>
                    <a:pt x="0" y="314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810052"/>
            <a:ext cx="7743201" cy="32125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5296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Destructor</a:t>
            </a:r>
            <a:endParaRPr sz="2541">
              <a:latin typeface="Arial MT"/>
              <a:cs typeface="Arial MT"/>
            </a:endParaRPr>
          </a:p>
          <a:p>
            <a:pPr marL="320437" indent="-309487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when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destroyed:</a:t>
            </a:r>
            <a:endParaRPr sz="2178">
              <a:latin typeface="Arial MT"/>
              <a:cs typeface="Arial MT"/>
            </a:endParaRPr>
          </a:p>
          <a:p>
            <a:pPr marL="712339" lvl="1" indent="-272602">
              <a:spcBef>
                <a:spcPts val="1017"/>
              </a:spcBef>
              <a:buSzPct val="45000"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object's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destructor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is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automatically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invoked,</a:t>
            </a:r>
            <a:endParaRPr sz="1815">
              <a:latin typeface="Arial MT"/>
              <a:cs typeface="Arial MT"/>
            </a:endParaRPr>
          </a:p>
          <a:p>
            <a:pPr marL="712339" lvl="1" indent="-272602">
              <a:spcBef>
                <a:spcPts val="762"/>
              </a:spcBef>
              <a:buSzPct val="45000"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memory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used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by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object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is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freed.</a:t>
            </a:r>
            <a:endParaRPr sz="1815">
              <a:latin typeface="Arial MT"/>
              <a:cs typeface="Arial MT"/>
            </a:endParaRPr>
          </a:p>
          <a:p>
            <a:pPr marL="320437" indent="-309487">
              <a:spcBef>
                <a:spcPts val="73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each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has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one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destructor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4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usually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place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to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perform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cleanup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work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for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endParaRPr sz="2178">
              <a:latin typeface="Arial MT"/>
              <a:cs typeface="Arial MT"/>
            </a:endParaRPr>
          </a:p>
          <a:p>
            <a:pPr marL="320437" marR="4611" indent="-309487">
              <a:lnSpc>
                <a:spcPct val="101299"/>
              </a:lnSpc>
              <a:spcBef>
                <a:spcPts val="102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if </a:t>
            </a:r>
            <a:r>
              <a:rPr sz="2178" dirty="0">
                <a:latin typeface="Arial MT"/>
                <a:cs typeface="Arial MT"/>
              </a:rPr>
              <a:t>you </a:t>
            </a:r>
            <a:r>
              <a:rPr sz="2178" spc="-5" dirty="0">
                <a:latin typeface="Arial MT"/>
                <a:cs typeface="Arial MT"/>
              </a:rPr>
              <a:t>don't declare </a:t>
            </a:r>
            <a:r>
              <a:rPr sz="2178" dirty="0">
                <a:latin typeface="Arial MT"/>
                <a:cs typeface="Arial MT"/>
              </a:rPr>
              <a:t>a </a:t>
            </a:r>
            <a:r>
              <a:rPr sz="2178" spc="-5" dirty="0">
                <a:latin typeface="Arial MT"/>
                <a:cs typeface="Arial MT"/>
              </a:rPr>
              <a:t>destructor </a:t>
            </a:r>
            <a:r>
              <a:rPr sz="2178" dirty="0">
                <a:latin typeface="Arial MT"/>
                <a:cs typeface="Arial MT"/>
              </a:rPr>
              <a:t>→ </a:t>
            </a:r>
            <a:r>
              <a:rPr sz="2178" spc="-5" dirty="0">
                <a:latin typeface="Arial MT"/>
                <a:cs typeface="Arial MT"/>
              </a:rPr>
              <a:t>the </a:t>
            </a:r>
            <a:r>
              <a:rPr sz="2178" dirty="0">
                <a:latin typeface="Arial MT"/>
                <a:cs typeface="Arial MT"/>
              </a:rPr>
              <a:t>compiler </a:t>
            </a:r>
            <a:r>
              <a:rPr sz="2178" spc="-5" dirty="0">
                <a:latin typeface="Arial MT"/>
                <a:cs typeface="Arial MT"/>
              </a:rPr>
              <a:t>will generate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one,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which destroys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object's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member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1"/>
            <a:ext cx="3437068" cy="80647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8178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Destructor</a:t>
            </a:r>
            <a:endParaRPr sz="2541">
              <a:latin typeface="Arial MT"/>
              <a:cs typeface="Arial MT"/>
            </a:endParaRPr>
          </a:p>
          <a:p>
            <a:pPr marL="11527">
              <a:spcBef>
                <a:spcPts val="77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9" dirty="0">
                <a:latin typeface="Arial MT"/>
                <a:cs typeface="Arial MT"/>
              </a:rPr>
              <a:t>Syntax:</a:t>
            </a:r>
            <a:r>
              <a:rPr sz="2541" spc="9" dirty="0">
                <a:latin typeface="Arial MT"/>
                <a:cs typeface="Arial MT"/>
              </a:rPr>
              <a:t> </a:t>
            </a:r>
            <a:r>
              <a:rPr sz="2541" b="1" dirty="0">
                <a:solidFill>
                  <a:srgbClr val="3333FF"/>
                </a:solidFill>
                <a:latin typeface="Courier New"/>
                <a:cs typeface="Courier New"/>
              </a:rPr>
              <a:t>T</a:t>
            </a:r>
            <a:r>
              <a:rPr sz="2541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2541" b="1" spc="-5" dirty="0">
                <a:solidFill>
                  <a:srgbClr val="3333FF"/>
                </a:solidFill>
                <a:latin typeface="Courier New"/>
                <a:cs typeface="Courier New"/>
              </a:rPr>
              <a:t>::</a:t>
            </a:r>
            <a:r>
              <a:rPr sz="2541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2541" b="1" spc="-5" dirty="0">
                <a:solidFill>
                  <a:srgbClr val="3333FF"/>
                </a:solidFill>
                <a:latin typeface="Courier New"/>
                <a:cs typeface="Courier New"/>
              </a:rPr>
              <a:t>~T();</a:t>
            </a:r>
            <a:endParaRPr sz="254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9" y="2746103"/>
            <a:ext cx="5477179" cy="112343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>
              <a:spcBef>
                <a:spcPts val="222"/>
              </a:spcBef>
            </a:pPr>
            <a:r>
              <a:rPr sz="1180" spc="-5" dirty="0">
                <a:latin typeface="Courier New"/>
                <a:cs typeface="Courier New"/>
              </a:rPr>
              <a:t>Stack::~Stack(){</a:t>
            </a:r>
            <a:endParaRPr sz="1180">
              <a:latin typeface="Courier New"/>
              <a:cs typeface="Courier New"/>
            </a:endParaRPr>
          </a:p>
          <a:p>
            <a:pPr marL="797059" marR="2641302" indent="-359627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if</a:t>
            </a:r>
            <a:r>
              <a:rPr sz="1180" dirty="0">
                <a:latin typeface="Courier New"/>
                <a:cs typeface="Courier New"/>
              </a:rPr>
              <a:t>(</a:t>
            </a:r>
            <a:r>
              <a:rPr sz="1180" spc="-5" dirty="0">
                <a:latin typeface="Courier New"/>
                <a:cs typeface="Courier New"/>
              </a:rPr>
              <a:t> mElement</a:t>
            </a:r>
            <a:r>
              <a:rPr sz="1180" dirty="0">
                <a:latin typeface="Courier New"/>
                <a:cs typeface="Courier New"/>
              </a:rPr>
              <a:t>s</a:t>
            </a:r>
            <a:r>
              <a:rPr sz="1180" spc="-5" dirty="0">
                <a:latin typeface="Courier New"/>
                <a:cs typeface="Courier New"/>
              </a:rPr>
              <a:t> !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286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nullpt</a:t>
            </a:r>
            <a:r>
              <a:rPr sz="1180" b="1" dirty="0">
                <a:latin typeface="Courier New"/>
                <a:cs typeface="Courier New"/>
              </a:rPr>
              <a:t>r</a:t>
            </a:r>
            <a:r>
              <a:rPr sz="1180" b="1" spc="-5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){  delete[] mElements;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mElement</a:t>
            </a:r>
            <a:r>
              <a:rPr sz="1180" dirty="0">
                <a:latin typeface="Courier New"/>
                <a:cs typeface="Courier New"/>
              </a:rPr>
              <a:t>s</a:t>
            </a:r>
            <a:r>
              <a:rPr sz="1180" spc="-5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272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nullptr</a:t>
            </a:r>
            <a:r>
              <a:rPr sz="1180" dirty="0">
                <a:latin typeface="Courier New"/>
                <a:cs typeface="Courier New"/>
              </a:rPr>
              <a:t>;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  <a:p>
            <a:pPr marL="167711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00437" y="3979081"/>
            <a:ext cx="7228563" cy="1551983"/>
            <a:chOff x="1183957" y="4384357"/>
            <a:chExt cx="7964805" cy="1710055"/>
          </a:xfrm>
        </p:grpSpPr>
        <p:sp>
          <p:nvSpPr>
            <p:cNvPr id="6" name="object 6"/>
            <p:cNvSpPr/>
            <p:nvPr/>
          </p:nvSpPr>
          <p:spPr>
            <a:xfrm>
              <a:off x="1188719" y="4389120"/>
              <a:ext cx="7955280" cy="1700530"/>
            </a:xfrm>
            <a:custGeom>
              <a:avLst/>
              <a:gdLst/>
              <a:ahLst/>
              <a:cxnLst/>
              <a:rect l="l" t="t" r="r" b="b"/>
              <a:pathLst>
                <a:path w="7955280" h="1700529">
                  <a:moveTo>
                    <a:pt x="7955279" y="1700279"/>
                  </a:moveTo>
                  <a:lnTo>
                    <a:pt x="0" y="1700279"/>
                  </a:lnTo>
                  <a:lnTo>
                    <a:pt x="0" y="0"/>
                  </a:lnTo>
                  <a:lnTo>
                    <a:pt x="7955279" y="0"/>
                  </a:lnTo>
                  <a:lnTo>
                    <a:pt x="7955279" y="17002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1188719" y="4389120"/>
              <a:ext cx="7955280" cy="1700530"/>
            </a:xfrm>
            <a:custGeom>
              <a:avLst/>
              <a:gdLst/>
              <a:ahLst/>
              <a:cxnLst/>
              <a:rect l="l" t="t" r="r" b="b"/>
              <a:pathLst>
                <a:path w="7955280" h="1700529">
                  <a:moveTo>
                    <a:pt x="0" y="0"/>
                  </a:moveTo>
                  <a:lnTo>
                    <a:pt x="7955279" y="0"/>
                  </a:lnTo>
                  <a:lnTo>
                    <a:pt x="7955279" y="1700279"/>
                  </a:lnTo>
                  <a:lnTo>
                    <a:pt x="0" y="17002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82560" y="4000462"/>
            <a:ext cx="102006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1180" dirty="0">
                <a:latin typeface="Courier New"/>
                <a:cs typeface="Courier New"/>
              </a:rPr>
              <a:t>{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2173" y="4000462"/>
            <a:ext cx="3827801" cy="92496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4751">
              <a:spcBef>
                <a:spcPts val="91"/>
              </a:spcBef>
            </a:pPr>
            <a:r>
              <a:rPr sz="1180" spc="-5" dirty="0">
                <a:latin typeface="Courier New"/>
                <a:cs typeface="Courier New"/>
              </a:rPr>
              <a:t>//</a:t>
            </a:r>
            <a:r>
              <a:rPr sz="1180" spc="-41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block</a:t>
            </a:r>
            <a:r>
              <a:rPr sz="1180" spc="-36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begin</a:t>
            </a:r>
            <a:endParaRPr sz="1180">
              <a:latin typeface="Courier New"/>
              <a:cs typeface="Courier New"/>
            </a:endParaRPr>
          </a:p>
          <a:p>
            <a:pPr marR="4611" indent="55327">
              <a:lnSpc>
                <a:spcPct val="101000"/>
              </a:lnSpc>
              <a:tabLst>
                <a:tab pos="1979103" algn="l"/>
              </a:tabLst>
            </a:pPr>
            <a:r>
              <a:rPr sz="1180" spc="-5" dirty="0">
                <a:latin typeface="Courier New"/>
                <a:cs typeface="Courier New"/>
              </a:rPr>
              <a:t>Stack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s(10);	</a:t>
            </a:r>
            <a:r>
              <a:rPr sz="1180" b="1" spc="-5" dirty="0">
                <a:latin typeface="Courier New"/>
                <a:cs typeface="Courier New"/>
              </a:rPr>
              <a:t>// s: constructor </a:t>
            </a:r>
            <a:r>
              <a:rPr sz="1180" b="1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Stack* s1 </a:t>
            </a:r>
            <a:r>
              <a:rPr sz="1180" dirty="0">
                <a:latin typeface="Courier New"/>
                <a:cs typeface="Courier New"/>
              </a:rPr>
              <a:t>= </a:t>
            </a:r>
            <a:r>
              <a:rPr sz="1180" spc="-5" dirty="0">
                <a:latin typeface="Courier New"/>
                <a:cs typeface="Courier New"/>
              </a:rPr>
              <a:t>new </a:t>
            </a:r>
            <a:r>
              <a:rPr sz="1180" spc="-41" dirty="0">
                <a:latin typeface="Courier New"/>
                <a:cs typeface="Courier New"/>
              </a:rPr>
              <a:t>Stack(5);</a:t>
            </a:r>
            <a:r>
              <a:rPr sz="1180" b="1" spc="-41" dirty="0">
                <a:solidFill>
                  <a:srgbClr val="0000FF"/>
                </a:solidFill>
                <a:latin typeface="Courier New"/>
                <a:cs typeface="Courier New"/>
              </a:rPr>
              <a:t>// </a:t>
            </a:r>
            <a:r>
              <a:rPr sz="1180" b="1" spc="-5" dirty="0">
                <a:solidFill>
                  <a:srgbClr val="0000FF"/>
                </a:solidFill>
                <a:latin typeface="Courier New"/>
                <a:cs typeface="Courier New"/>
              </a:rPr>
              <a:t>s1: constructor </a:t>
            </a:r>
            <a:r>
              <a:rPr sz="1180" b="1" spc="-69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s.push(3);</a:t>
            </a:r>
            <a:endParaRPr sz="1180">
              <a:latin typeface="Courier New"/>
              <a:cs typeface="Courier New"/>
            </a:endParaRPr>
          </a:p>
          <a:p>
            <a:pPr marL="5475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s1-&gt;push(10);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5727" y="4908138"/>
            <a:ext cx="1449977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1180" b="1" spc="-5" dirty="0">
                <a:solidFill>
                  <a:srgbClr val="0000FF"/>
                </a:solidFill>
                <a:latin typeface="Courier New"/>
                <a:cs typeface="Courier New"/>
              </a:rPr>
              <a:t>//s1:</a:t>
            </a:r>
            <a:r>
              <a:rPr sz="1180" b="1" spc="-7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0000FF"/>
                </a:solidFill>
                <a:latin typeface="Courier New"/>
                <a:cs typeface="Courier New"/>
              </a:rPr>
              <a:t>destructor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2560" y="4908138"/>
            <a:ext cx="1449977" cy="558248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414955" marR="38614">
              <a:lnSpc>
                <a:spcPct val="101000"/>
              </a:lnSpc>
              <a:spcBef>
                <a:spcPts val="77"/>
              </a:spcBef>
            </a:pPr>
            <a:r>
              <a:rPr sz="1180" spc="-5" dirty="0">
                <a:latin typeface="Courier New"/>
                <a:cs typeface="Courier New"/>
              </a:rPr>
              <a:t>delete s1;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s.push(16);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14"/>
              </a:spcBef>
              <a:tabLst>
                <a:tab pos="359051" algn="l"/>
              </a:tabLst>
            </a:pPr>
            <a:r>
              <a:rPr sz="1180" dirty="0">
                <a:latin typeface="Courier New"/>
                <a:cs typeface="Courier New"/>
              </a:rPr>
              <a:t>}	</a:t>
            </a:r>
            <a:r>
              <a:rPr sz="1180" spc="-5" dirty="0">
                <a:latin typeface="Courier New"/>
                <a:cs typeface="Courier New"/>
              </a:rPr>
              <a:t>//</a:t>
            </a:r>
            <a:r>
              <a:rPr sz="1180" spc="-45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block</a:t>
            </a:r>
            <a:r>
              <a:rPr sz="1180" spc="-41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end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1841" y="5271209"/>
            <a:ext cx="1360074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1180" b="1" spc="-5" dirty="0">
                <a:latin typeface="Courier New"/>
                <a:cs typeface="Courier New"/>
              </a:rPr>
              <a:t>//s:</a:t>
            </a:r>
            <a:r>
              <a:rPr sz="1180" b="1" spc="-77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destructor</a:t>
            </a:r>
            <a:endParaRPr sz="118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5"/>
            <a:ext cx="7358807" cy="1797035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82991">
              <a:spcBef>
                <a:spcPts val="245"/>
              </a:spcBef>
            </a:pPr>
            <a:r>
              <a:rPr sz="2541" spc="-5" dirty="0">
                <a:latin typeface="Arial MT"/>
                <a:cs typeface="Arial MT"/>
              </a:rPr>
              <a:t>Default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parameters</a:t>
            </a:r>
            <a:endParaRPr sz="2541">
              <a:latin typeface="Arial MT"/>
              <a:cs typeface="Arial MT"/>
            </a:endParaRPr>
          </a:p>
          <a:p>
            <a:pPr marL="317556" indent="-306605">
              <a:spcBef>
                <a:spcPts val="109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latin typeface="Arial MT"/>
                <a:cs typeface="Arial MT"/>
              </a:rPr>
              <a:t>if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user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specifies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arguments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→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defaults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are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ignored</a:t>
            </a:r>
            <a:endParaRPr sz="1815">
              <a:latin typeface="Arial MT"/>
              <a:cs typeface="Arial MT"/>
            </a:endParaRPr>
          </a:p>
          <a:p>
            <a:pPr marL="317556" indent="-306605">
              <a:spcBef>
                <a:spcPts val="1030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latin typeface="Arial MT"/>
                <a:cs typeface="Arial MT"/>
              </a:rPr>
              <a:t>if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user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omits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arguments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→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defaults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are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used</a:t>
            </a:r>
            <a:endParaRPr sz="1815">
              <a:latin typeface="Arial MT"/>
              <a:cs typeface="Arial MT"/>
            </a:endParaRPr>
          </a:p>
          <a:p>
            <a:pPr marL="317556" indent="-306605">
              <a:lnSpc>
                <a:spcPts val="2174"/>
              </a:lnSpc>
              <a:spcBef>
                <a:spcPts val="1021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default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parameters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are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specified</a:t>
            </a:r>
            <a:r>
              <a:rPr sz="1815" spc="9" dirty="0"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Arial"/>
                <a:cs typeface="Arial"/>
              </a:rPr>
              <a:t>only </a:t>
            </a:r>
            <a:r>
              <a:rPr sz="1815" spc="-5" dirty="0">
                <a:latin typeface="Arial MT"/>
                <a:cs typeface="Arial MT"/>
              </a:rPr>
              <a:t>in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 </a:t>
            </a:r>
            <a:r>
              <a:rPr sz="1815" b="1" i="1" spc="-5" dirty="0">
                <a:solidFill>
                  <a:srgbClr val="3333FF"/>
                </a:solidFill>
                <a:latin typeface="Arial"/>
                <a:cs typeface="Arial"/>
              </a:rPr>
              <a:t>method</a:t>
            </a:r>
            <a:r>
              <a:rPr sz="1815" b="1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15" b="1" i="1" spc="-5" dirty="0">
                <a:solidFill>
                  <a:srgbClr val="3333FF"/>
                </a:solidFill>
                <a:latin typeface="Arial"/>
                <a:cs typeface="Arial"/>
              </a:rPr>
              <a:t>declaration</a:t>
            </a:r>
            <a:endParaRPr sz="1815">
              <a:latin typeface="Arial"/>
              <a:cs typeface="Arial"/>
            </a:endParaRPr>
          </a:p>
          <a:p>
            <a:pPr marL="317556">
              <a:lnSpc>
                <a:spcPts val="2174"/>
              </a:lnSpc>
            </a:pPr>
            <a:r>
              <a:rPr sz="1815" dirty="0">
                <a:latin typeface="Arial MT"/>
                <a:cs typeface="Arial MT"/>
              </a:rPr>
              <a:t>(not</a:t>
            </a:r>
            <a:r>
              <a:rPr sz="1815" spc="-27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in</a:t>
            </a:r>
            <a:r>
              <a:rPr sz="1815" spc="-23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23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definition)</a:t>
            </a:r>
            <a:endParaRPr sz="1815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797" y="3651452"/>
            <a:ext cx="3651453" cy="1912409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marR="2653981">
              <a:lnSpc>
                <a:spcPct val="102299"/>
              </a:lnSpc>
              <a:spcBef>
                <a:spcPts val="204"/>
              </a:spcBef>
            </a:pPr>
            <a:r>
              <a:rPr sz="998" spc="-5" dirty="0">
                <a:latin typeface="Courier New"/>
                <a:cs typeface="Courier New"/>
              </a:rPr>
              <a:t>//</a:t>
            </a:r>
            <a:r>
              <a:rPr sz="998" b="1" spc="-5" dirty="0">
                <a:latin typeface="Courier New"/>
                <a:cs typeface="Courier New"/>
              </a:rPr>
              <a:t>Stack.h </a:t>
            </a:r>
            <a:r>
              <a:rPr sz="998" b="1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class</a:t>
            </a:r>
            <a:r>
              <a:rPr sz="998" spc="-86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Stack{ </a:t>
            </a:r>
            <a:r>
              <a:rPr sz="998" spc="-585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public:</a:t>
            </a:r>
            <a:endParaRPr sz="998">
              <a:latin typeface="Courier New"/>
              <a:cs typeface="Courier New"/>
            </a:endParaRPr>
          </a:p>
          <a:p>
            <a:pPr marL="382104">
              <a:spcBef>
                <a:spcPts val="18"/>
              </a:spcBef>
            </a:pPr>
            <a:r>
              <a:rPr sz="998" spc="-5" dirty="0">
                <a:latin typeface="Courier New"/>
                <a:cs typeface="Courier New"/>
              </a:rPr>
              <a:t>Stack(</a:t>
            </a:r>
            <a:r>
              <a:rPr sz="998" spc="132" dirty="0"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int</a:t>
            </a:r>
            <a:r>
              <a:rPr sz="998" b="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inCapacity</a:t>
            </a:r>
            <a:r>
              <a:rPr sz="998" b="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180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sz="1180" b="1" spc="-12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);</a:t>
            </a:r>
            <a:endParaRPr sz="998">
              <a:latin typeface="Courier New"/>
              <a:cs typeface="Courier New"/>
            </a:endParaRPr>
          </a:p>
          <a:p>
            <a:pPr marL="492759">
              <a:spcBef>
                <a:spcPts val="23"/>
              </a:spcBef>
            </a:pPr>
            <a:r>
              <a:rPr sz="998" spc="-5" dirty="0">
                <a:latin typeface="Courier New"/>
                <a:cs typeface="Courier New"/>
              </a:rPr>
              <a:t>..</a:t>
            </a:r>
            <a:endParaRPr sz="998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998" spc="-5" dirty="0">
                <a:latin typeface="Courier New"/>
                <a:cs typeface="Courier New"/>
              </a:rPr>
              <a:t>};</a:t>
            </a:r>
            <a:endParaRPr sz="998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998" b="1" spc="-5" dirty="0">
                <a:latin typeface="Courier New"/>
                <a:cs typeface="Courier New"/>
              </a:rPr>
              <a:t>//Stack.cpp</a:t>
            </a:r>
            <a:endParaRPr sz="998">
              <a:latin typeface="Courier New"/>
              <a:cs typeface="Courier New"/>
            </a:endParaRPr>
          </a:p>
          <a:p>
            <a:pPr marL="458179" marR="1184350" indent="-380375">
              <a:lnSpc>
                <a:spcPct val="102299"/>
              </a:lnSpc>
            </a:pPr>
            <a:r>
              <a:rPr sz="998" spc="-5" dirty="0">
                <a:latin typeface="Courier New"/>
                <a:cs typeface="Courier New"/>
              </a:rPr>
              <a:t>Stack::Stack(</a:t>
            </a:r>
            <a:r>
              <a:rPr sz="998" spc="159" dirty="0"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int</a:t>
            </a:r>
            <a:r>
              <a:rPr sz="998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inCapacity</a:t>
            </a:r>
            <a:r>
              <a:rPr sz="998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){ </a:t>
            </a:r>
            <a:r>
              <a:rPr sz="998" spc="-585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mCapacity</a:t>
            </a:r>
            <a:r>
              <a:rPr sz="998" spc="-23" dirty="0">
                <a:latin typeface="Courier New"/>
                <a:cs typeface="Courier New"/>
              </a:rPr>
              <a:t> </a:t>
            </a:r>
            <a:r>
              <a:rPr sz="998" dirty="0">
                <a:latin typeface="Courier New"/>
                <a:cs typeface="Courier New"/>
              </a:rPr>
              <a:t>=</a:t>
            </a:r>
            <a:r>
              <a:rPr sz="998" spc="-18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inCapacity;</a:t>
            </a:r>
            <a:endParaRPr sz="998">
              <a:latin typeface="Courier New"/>
              <a:cs typeface="Courier New"/>
            </a:endParaRPr>
          </a:p>
          <a:p>
            <a:pPr marL="465095">
              <a:spcBef>
                <a:spcPts val="27"/>
              </a:spcBef>
            </a:pPr>
            <a:r>
              <a:rPr sz="998" b="1" spc="-5" dirty="0">
                <a:latin typeface="Courier New"/>
                <a:cs typeface="Courier New"/>
              </a:rPr>
              <a:t>mElements</a:t>
            </a:r>
            <a:r>
              <a:rPr sz="998" b="1" spc="-18" dirty="0">
                <a:latin typeface="Courier New"/>
                <a:cs typeface="Courier New"/>
              </a:rPr>
              <a:t> </a:t>
            </a:r>
            <a:r>
              <a:rPr sz="998" b="1" dirty="0">
                <a:latin typeface="Courier New"/>
                <a:cs typeface="Courier New"/>
              </a:rPr>
              <a:t>=</a:t>
            </a:r>
            <a:r>
              <a:rPr sz="998" b="1" spc="-14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new</a:t>
            </a:r>
            <a:r>
              <a:rPr sz="998" b="1" spc="-18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double</a:t>
            </a:r>
            <a:r>
              <a:rPr sz="998" b="1" spc="-14" dirty="0">
                <a:latin typeface="Courier New"/>
                <a:cs typeface="Courier New"/>
              </a:rPr>
              <a:t> </a:t>
            </a:r>
            <a:r>
              <a:rPr sz="998" b="1" dirty="0">
                <a:latin typeface="Courier New"/>
                <a:cs typeface="Courier New"/>
              </a:rPr>
              <a:t>[</a:t>
            </a:r>
            <a:r>
              <a:rPr sz="998" b="1" spc="-18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mCapacity</a:t>
            </a:r>
            <a:r>
              <a:rPr sz="998" b="1" spc="-14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];</a:t>
            </a:r>
            <a:endParaRPr sz="998">
              <a:latin typeface="Courier New"/>
              <a:cs typeface="Courier New"/>
            </a:endParaRPr>
          </a:p>
          <a:p>
            <a:pPr marL="458179">
              <a:spcBef>
                <a:spcPts val="27"/>
              </a:spcBef>
            </a:pPr>
            <a:r>
              <a:rPr sz="998" spc="-5" dirty="0">
                <a:latin typeface="Courier New"/>
                <a:cs typeface="Courier New"/>
              </a:rPr>
              <a:t>mTop</a:t>
            </a:r>
            <a:r>
              <a:rPr sz="998" spc="-41" dirty="0">
                <a:latin typeface="Courier New"/>
                <a:cs typeface="Courier New"/>
              </a:rPr>
              <a:t> </a:t>
            </a:r>
            <a:r>
              <a:rPr sz="998" dirty="0">
                <a:latin typeface="Courier New"/>
                <a:cs typeface="Courier New"/>
              </a:rPr>
              <a:t>=</a:t>
            </a:r>
            <a:r>
              <a:rPr sz="998" spc="-36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mElements;</a:t>
            </a:r>
            <a:endParaRPr sz="998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998" dirty="0">
                <a:latin typeface="Courier New"/>
                <a:cs typeface="Courier New"/>
              </a:rPr>
              <a:t>}</a:t>
            </a:r>
            <a:endParaRPr sz="998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224" y="3651452"/>
            <a:ext cx="3651453" cy="813867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9391" rIns="0" bIns="0" rtlCol="0">
            <a:spAutoFit/>
          </a:bodyPr>
          <a:lstStyle/>
          <a:p>
            <a:pPr marL="77804">
              <a:spcBef>
                <a:spcPts val="231"/>
              </a:spcBef>
            </a:pPr>
            <a:r>
              <a:rPr sz="998" spc="-5" dirty="0">
                <a:latin typeface="Courier New"/>
                <a:cs typeface="Courier New"/>
              </a:rPr>
              <a:t>//</a:t>
            </a:r>
            <a:r>
              <a:rPr sz="998" b="1" spc="-5" dirty="0">
                <a:latin typeface="Courier New"/>
                <a:cs typeface="Courier New"/>
              </a:rPr>
              <a:t>TestStack.cpp</a:t>
            </a:r>
            <a:endParaRPr sz="998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044">
              <a:latin typeface="Courier New"/>
              <a:cs typeface="Courier New"/>
            </a:endParaRPr>
          </a:p>
          <a:p>
            <a:pPr marL="77804" marR="1284631" algn="just">
              <a:lnSpc>
                <a:spcPct val="102299"/>
              </a:lnSpc>
            </a:pPr>
            <a:r>
              <a:rPr sz="998" spc="-5" dirty="0">
                <a:latin typeface="Courier New"/>
                <a:cs typeface="Courier New"/>
              </a:rPr>
              <a:t>Stack s1(3);</a:t>
            </a:r>
            <a:r>
              <a:rPr sz="998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//capacity: </a:t>
            </a:r>
            <a:r>
              <a:rPr sz="998" dirty="0">
                <a:latin typeface="Courier New"/>
                <a:cs typeface="Courier New"/>
              </a:rPr>
              <a:t>3 </a:t>
            </a:r>
            <a:r>
              <a:rPr sz="998" spc="5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Stack s2;</a:t>
            </a:r>
            <a:r>
              <a:rPr sz="998" b="1" spc="590" dirty="0">
                <a:latin typeface="Courier New"/>
                <a:cs typeface="Courier New"/>
              </a:rPr>
              <a:t> </a:t>
            </a:r>
            <a:r>
              <a:rPr sz="998" b="1" spc="594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//capacity: </a:t>
            </a:r>
            <a:r>
              <a:rPr sz="998" b="1" dirty="0">
                <a:latin typeface="Courier New"/>
                <a:cs typeface="Courier New"/>
              </a:rPr>
              <a:t>5 </a:t>
            </a:r>
            <a:r>
              <a:rPr sz="998" b="1" spc="5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Stack</a:t>
            </a:r>
            <a:r>
              <a:rPr sz="998" spc="-18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s3(</a:t>
            </a:r>
            <a:r>
              <a:rPr sz="998" spc="-18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10</a:t>
            </a:r>
            <a:r>
              <a:rPr sz="998" spc="-18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);</a:t>
            </a:r>
            <a:r>
              <a:rPr sz="998" spc="-18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//capacity:</a:t>
            </a:r>
            <a:r>
              <a:rPr sz="998" spc="-18" dirty="0">
                <a:latin typeface="Courier New"/>
                <a:cs typeface="Courier New"/>
              </a:rPr>
              <a:t> </a:t>
            </a:r>
            <a:r>
              <a:rPr sz="998" spc="-5" dirty="0">
                <a:latin typeface="Courier New"/>
                <a:cs typeface="Courier New"/>
              </a:rPr>
              <a:t>10</a:t>
            </a:r>
            <a:endParaRPr sz="99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2"/>
            <a:ext cx="7580683" cy="1897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9533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Th</a:t>
            </a:r>
            <a:r>
              <a:rPr sz="2541" dirty="0">
                <a:latin typeface="Arial MT"/>
                <a:cs typeface="Arial MT"/>
              </a:rPr>
              <a:t>e</a:t>
            </a:r>
            <a:r>
              <a:rPr sz="2541" spc="14" dirty="0">
                <a:latin typeface="Arial MT"/>
                <a:cs typeface="Arial MT"/>
              </a:rPr>
              <a:t> </a:t>
            </a:r>
            <a:r>
              <a:rPr sz="2541" spc="-5" dirty="0">
                <a:latin typeface="Courier New"/>
                <a:cs typeface="Courier New"/>
              </a:rPr>
              <a:t>thi</a:t>
            </a:r>
            <a:r>
              <a:rPr sz="2541" dirty="0">
                <a:latin typeface="Courier New"/>
                <a:cs typeface="Courier New"/>
              </a:rPr>
              <a:t>s</a:t>
            </a:r>
            <a:r>
              <a:rPr sz="2541" spc="-821" dirty="0">
                <a:latin typeface="Courier New"/>
                <a:cs typeface="Courier New"/>
              </a:rPr>
              <a:t> </a:t>
            </a:r>
            <a:r>
              <a:rPr sz="2541" spc="-5" dirty="0">
                <a:latin typeface="Arial MT"/>
                <a:cs typeface="Arial MT"/>
              </a:rPr>
              <a:t>pointer</a:t>
            </a:r>
            <a:endParaRPr sz="2541">
              <a:latin typeface="Arial MT"/>
              <a:cs typeface="Arial MT"/>
            </a:endParaRPr>
          </a:p>
          <a:p>
            <a:pPr marL="320437" marR="4611" indent="-309487">
              <a:lnSpc>
                <a:spcPts val="2587"/>
              </a:lnSpc>
              <a:spcBef>
                <a:spcPts val="204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every </a:t>
            </a:r>
            <a:r>
              <a:rPr sz="2178" dirty="0">
                <a:latin typeface="Arial MT"/>
                <a:cs typeface="Arial MT"/>
              </a:rPr>
              <a:t>method call </a:t>
            </a:r>
            <a:r>
              <a:rPr sz="2178" spc="-5" dirty="0">
                <a:latin typeface="Arial MT"/>
                <a:cs typeface="Arial MT"/>
              </a:rPr>
              <a:t>passes </a:t>
            </a:r>
            <a:r>
              <a:rPr sz="2178" dirty="0">
                <a:latin typeface="Arial MT"/>
                <a:cs typeface="Arial MT"/>
              </a:rPr>
              <a:t>a </a:t>
            </a:r>
            <a:r>
              <a:rPr sz="2178" spc="-5" dirty="0">
                <a:latin typeface="Arial MT"/>
                <a:cs typeface="Arial MT"/>
              </a:rPr>
              <a:t>pointer to the object for which it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is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called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as</a:t>
            </a:r>
            <a:r>
              <a:rPr sz="2178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hidden parameter</a:t>
            </a:r>
            <a:r>
              <a:rPr sz="2178" i="1" dirty="0"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having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name</a:t>
            </a:r>
            <a:r>
              <a:rPr sz="2178" spc="14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this</a:t>
            </a:r>
            <a:endParaRPr sz="2178">
              <a:latin typeface="Courier New"/>
              <a:cs typeface="Courier New"/>
            </a:endParaRPr>
          </a:p>
          <a:p>
            <a:pPr marL="320437" indent="-307182">
              <a:spcBef>
                <a:spcPts val="93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1815" spc="-5" dirty="0">
                <a:latin typeface="Arial MT"/>
                <a:cs typeface="Arial MT"/>
              </a:rPr>
              <a:t>Usage:</a:t>
            </a:r>
            <a:endParaRPr sz="1815">
              <a:latin typeface="Arial MT"/>
              <a:cs typeface="Arial MT"/>
            </a:endParaRPr>
          </a:p>
          <a:p>
            <a:pPr marL="712339" lvl="1" indent="-272602">
              <a:spcBef>
                <a:spcPts val="1021"/>
              </a:spcBef>
              <a:buSzPct val="45000"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latin typeface="Arial MT"/>
                <a:cs typeface="Arial MT"/>
              </a:rPr>
              <a:t>for</a:t>
            </a:r>
            <a:r>
              <a:rPr sz="1815" spc="-45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disambiguation</a:t>
            </a:r>
            <a:endParaRPr sz="1815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6584" y="3900415"/>
            <a:ext cx="4813279" cy="95170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>
              <a:lnSpc>
                <a:spcPts val="1842"/>
              </a:lnSpc>
              <a:spcBef>
                <a:spcPts val="208"/>
              </a:spcBef>
            </a:pPr>
            <a:r>
              <a:rPr sz="1543" spc="-5" dirty="0">
                <a:latin typeface="Courier New"/>
                <a:cs typeface="Courier New"/>
              </a:rPr>
              <a:t>Stack::Stack(</a:t>
            </a:r>
            <a:r>
              <a:rPr sz="1543" spc="-27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int</a:t>
            </a:r>
            <a:r>
              <a:rPr sz="1543" spc="-27" dirty="0">
                <a:latin typeface="Courier New"/>
                <a:cs typeface="Courier New"/>
              </a:rPr>
              <a:t> </a:t>
            </a:r>
            <a:r>
              <a:rPr sz="1543" b="1" spc="-5" dirty="0">
                <a:latin typeface="Courier New"/>
                <a:cs typeface="Courier New"/>
              </a:rPr>
              <a:t>mCapacity</a:t>
            </a:r>
            <a:r>
              <a:rPr sz="1543" b="1" spc="-27" dirty="0">
                <a:latin typeface="Courier New"/>
                <a:cs typeface="Courier New"/>
              </a:rPr>
              <a:t> </a:t>
            </a:r>
            <a:r>
              <a:rPr sz="1543" spc="-5" dirty="0">
                <a:latin typeface="Courier New"/>
                <a:cs typeface="Courier New"/>
              </a:rPr>
              <a:t>){</a:t>
            </a:r>
            <a:endParaRPr sz="1543">
              <a:latin typeface="Courier New"/>
              <a:cs typeface="Courier New"/>
            </a:endParaRPr>
          </a:p>
          <a:p>
            <a:pPr marL="665080">
              <a:lnSpc>
                <a:spcPts val="1838"/>
              </a:lnSpc>
            </a:pPr>
            <a:r>
              <a:rPr sz="1543" b="1" spc="-5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sz="1543" b="1" spc="-2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43" b="1" dirty="0">
                <a:solidFill>
                  <a:srgbClr val="008000"/>
                </a:solidFill>
                <a:latin typeface="Courier New"/>
                <a:cs typeface="Courier New"/>
              </a:rPr>
              <a:t>→</a:t>
            </a:r>
            <a:r>
              <a:rPr sz="1543" b="1" spc="-2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8000"/>
                </a:solidFill>
                <a:latin typeface="Courier New"/>
                <a:cs typeface="Courier New"/>
              </a:rPr>
              <a:t>mCapacity</a:t>
            </a:r>
            <a:r>
              <a:rPr sz="1543" b="1" spc="-2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latin typeface="Courier New"/>
                <a:cs typeface="Courier New"/>
              </a:rPr>
              <a:t>=</a:t>
            </a:r>
            <a:r>
              <a:rPr sz="1543" spc="-18" dirty="0">
                <a:latin typeface="Courier New"/>
                <a:cs typeface="Courier New"/>
              </a:rPr>
              <a:t> </a:t>
            </a:r>
            <a:r>
              <a:rPr sz="1543" b="1" spc="-5" dirty="0">
                <a:latin typeface="Courier New"/>
                <a:cs typeface="Courier New"/>
              </a:rPr>
              <a:t>mCapacity</a:t>
            </a:r>
            <a:r>
              <a:rPr sz="1543" spc="-5" dirty="0">
                <a:latin typeface="Courier New"/>
                <a:cs typeface="Courier New"/>
              </a:rPr>
              <a:t>;</a:t>
            </a:r>
            <a:endParaRPr sz="1543">
              <a:latin typeface="Courier New"/>
              <a:cs typeface="Courier New"/>
            </a:endParaRPr>
          </a:p>
          <a:p>
            <a:pPr marL="665657">
              <a:lnSpc>
                <a:spcPts val="1838"/>
              </a:lnSpc>
            </a:pPr>
            <a:r>
              <a:rPr sz="1543" spc="-5" dirty="0">
                <a:latin typeface="Courier New"/>
                <a:cs typeface="Courier New"/>
              </a:rPr>
              <a:t>//..</a:t>
            </a:r>
            <a:endParaRPr sz="1543">
              <a:latin typeface="Courier New"/>
              <a:cs typeface="Courier New"/>
            </a:endParaRPr>
          </a:p>
          <a:p>
            <a:pPr marL="77804">
              <a:lnSpc>
                <a:spcPts val="1847"/>
              </a:lnSpc>
            </a:pPr>
            <a:r>
              <a:rPr sz="1543" dirty="0">
                <a:latin typeface="Courier New"/>
                <a:cs typeface="Courier New"/>
              </a:rPr>
              <a:t>}</a:t>
            </a:r>
            <a:endParaRPr sz="15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913" y="1158830"/>
            <a:ext cx="609324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Object-Oriented</a:t>
            </a:r>
            <a:r>
              <a:rPr spc="-45" dirty="0"/>
              <a:t> </a:t>
            </a:r>
            <a:r>
              <a:rPr spc="-9" dirty="0"/>
              <a:t>Programming</a:t>
            </a:r>
            <a:r>
              <a:rPr spc="-41" dirty="0"/>
              <a:t> </a:t>
            </a:r>
            <a:r>
              <a:rPr dirty="0"/>
              <a:t>(OOP)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3492393" cy="264268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Content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Advanced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Features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overloading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Relationships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453321" cy="16515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2912175" algn="ctr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creation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Compiler-generated</a:t>
            </a:r>
            <a:r>
              <a:rPr sz="2178" i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default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constructor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14"/>
              </a:spcBef>
              <a:buFontTx/>
              <a:buChar char="–"/>
            </a:pPr>
            <a:endParaRPr sz="2224">
              <a:solidFill>
                <a:prstClr val="black"/>
              </a:solidFill>
              <a:latin typeface="Arial"/>
              <a:cs typeface="Arial"/>
            </a:endParaRPr>
          </a:p>
          <a:p>
            <a:pPr marL="320437" indent="-307182" defTabSz="829909"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if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does</a:t>
            </a:r>
            <a:r>
              <a:rPr sz="1815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not</a:t>
            </a:r>
            <a:r>
              <a:rPr sz="1815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dirty="0">
                <a:solidFill>
                  <a:prstClr val="black"/>
                </a:solidFill>
                <a:latin typeface="Arial"/>
                <a:cs typeface="Arial"/>
              </a:rPr>
              <a:t>specify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constructors,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i="1" dirty="0">
                <a:solidFill>
                  <a:prstClr val="black"/>
                </a:solidFill>
                <a:latin typeface="Arial"/>
                <a:cs typeface="Arial"/>
              </a:rPr>
              <a:t>compiler</a:t>
            </a:r>
            <a:r>
              <a:rPr sz="1815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will</a:t>
            </a:r>
            <a:r>
              <a:rPr sz="1815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generate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R="2939839" algn="ctr" defTabSz="829909"/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does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not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take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2613" y="3608579"/>
            <a:ext cx="7717843" cy="16657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6222592" defTabSz="829909">
              <a:lnSpc>
                <a:spcPts val="1842"/>
              </a:lnSpc>
              <a:spcBef>
                <a:spcPts val="277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Value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setValue(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inValue);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396791" indent="414955" defTabSz="829909">
              <a:lnSpc>
                <a:spcPts val="1842"/>
              </a:lnSpc>
              <a:spcBef>
                <a:spcPts val="64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 getValue() const; </a:t>
            </a:r>
            <a:r>
              <a:rPr sz="1543" spc="-91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value;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847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2516" y="1810051"/>
            <a:ext cx="3968419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b="1" spc="-9" dirty="0">
                <a:latin typeface="Arial"/>
                <a:cs typeface="Arial"/>
              </a:rPr>
              <a:t>Programming</a:t>
            </a:r>
            <a:r>
              <a:rPr sz="2541" b="1" spc="-45" dirty="0">
                <a:latin typeface="Arial"/>
                <a:cs typeface="Arial"/>
              </a:rPr>
              <a:t> </a:t>
            </a:r>
            <a:r>
              <a:rPr sz="2541" b="1" dirty="0">
                <a:latin typeface="Arial"/>
                <a:cs typeface="Arial"/>
              </a:rPr>
              <a:t>task</a:t>
            </a:r>
            <a:r>
              <a:rPr sz="2541" b="1" spc="14" dirty="0">
                <a:latin typeface="Arial"/>
                <a:cs typeface="Arial"/>
              </a:rPr>
              <a:t> </a:t>
            </a:r>
            <a:r>
              <a:rPr sz="2541" b="1" dirty="0">
                <a:solidFill>
                  <a:srgbClr val="3333FF"/>
                </a:solidFill>
                <a:latin typeface="Arial"/>
                <a:cs typeface="Arial"/>
              </a:rPr>
              <a:t>[Prata]</a:t>
            </a:r>
            <a:endParaRPr sz="254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2240664"/>
            <a:ext cx="7717843" cy="279541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72038" rIns="0" bIns="0" rtlCol="0">
            <a:spAutoFit/>
          </a:bodyPr>
          <a:lstStyle/>
          <a:p>
            <a:pPr marL="202290">
              <a:spcBef>
                <a:spcPts val="567"/>
              </a:spcBef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23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Queue</a:t>
            </a:r>
            <a:endParaRPr sz="1271">
              <a:latin typeface="Courier New"/>
              <a:cs typeface="Courier New"/>
            </a:endParaRPr>
          </a:p>
          <a:p>
            <a:pPr marL="174627">
              <a:lnSpc>
                <a:spcPts val="1510"/>
              </a:lnSpc>
              <a:spcBef>
                <a:spcPts val="100"/>
              </a:spcBef>
            </a:pPr>
            <a:r>
              <a:rPr sz="1271" dirty="0">
                <a:latin typeface="Courier New"/>
                <a:cs typeface="Courier New"/>
              </a:rPr>
              <a:t>{</a:t>
            </a:r>
            <a:endParaRPr sz="1271">
              <a:latin typeface="Courier New"/>
              <a:cs typeface="Courier New"/>
            </a:endParaRPr>
          </a:p>
          <a:p>
            <a:pPr marL="174627" marR="5378851" indent="318132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latin typeface="Courier New"/>
                <a:cs typeface="Courier New"/>
              </a:rPr>
              <a:t>enum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{Q_SIZE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10};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private: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39"/>
              </a:lnSpc>
            </a:pP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private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representation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to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be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developed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later</a:t>
            </a:r>
            <a:endParaRPr sz="1271">
              <a:latin typeface="Courier New"/>
              <a:cs typeface="Courier New"/>
            </a:endParaRPr>
          </a:p>
          <a:p>
            <a:pPr marL="174627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Queue(int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qs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Q_SIZE);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create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queue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with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a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qs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limit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~Queue();</a:t>
            </a:r>
            <a:endParaRPr sz="1271">
              <a:latin typeface="Courier New"/>
              <a:cs typeface="Courier New"/>
            </a:endParaRPr>
          </a:p>
          <a:p>
            <a:pPr marL="492759" marR="4991559">
              <a:lnSpc>
                <a:spcPts val="1498"/>
              </a:lnSpc>
              <a:spcBef>
                <a:spcPts val="64"/>
              </a:spcBef>
              <a:tabLst>
                <a:tab pos="1944524" algn="l"/>
              </a:tabLst>
            </a:pPr>
            <a:r>
              <a:rPr sz="1271" spc="-5" dirty="0">
                <a:latin typeface="Courier New"/>
                <a:cs typeface="Courier New"/>
              </a:rPr>
              <a:t>bool isempty() const; 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bool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isfull()	const; 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queuecount()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const;</a:t>
            </a:r>
            <a:endParaRPr sz="1271">
              <a:latin typeface="Courier New"/>
              <a:cs typeface="Courier New"/>
            </a:endParaRPr>
          </a:p>
          <a:p>
            <a:pPr marL="492759" marR="2281098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bool enqueue(const Item &amp;item); // add item to end 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bool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dequeue(Item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&amp;item);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remove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item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from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front</a:t>
            </a:r>
            <a:endParaRPr sz="1271">
              <a:latin typeface="Courier New"/>
              <a:cs typeface="Courier New"/>
            </a:endParaRPr>
          </a:p>
          <a:p>
            <a:pPr marL="174627">
              <a:lnSpc>
                <a:spcPts val="1452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708729"/>
            <a:ext cx="434359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2516" y="1810051"/>
            <a:ext cx="3968419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b="1" spc="-9" dirty="0">
                <a:latin typeface="Arial"/>
                <a:cs typeface="Arial"/>
              </a:rPr>
              <a:t>Programming</a:t>
            </a:r>
            <a:r>
              <a:rPr sz="2541" b="1" spc="-45" dirty="0">
                <a:latin typeface="Arial"/>
                <a:cs typeface="Arial"/>
              </a:rPr>
              <a:t> </a:t>
            </a:r>
            <a:r>
              <a:rPr sz="2541" b="1" dirty="0">
                <a:latin typeface="Arial"/>
                <a:cs typeface="Arial"/>
              </a:rPr>
              <a:t>task</a:t>
            </a:r>
            <a:r>
              <a:rPr sz="2541" b="1" spc="14" dirty="0">
                <a:latin typeface="Arial"/>
                <a:cs typeface="Arial"/>
              </a:rPr>
              <a:t> </a:t>
            </a:r>
            <a:r>
              <a:rPr sz="2541" b="1" dirty="0">
                <a:solidFill>
                  <a:srgbClr val="3333FF"/>
                </a:solidFill>
                <a:latin typeface="Arial"/>
                <a:cs typeface="Arial"/>
              </a:rPr>
              <a:t>[Prata]</a:t>
            </a:r>
            <a:endParaRPr sz="254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809" y="2240664"/>
            <a:ext cx="7717843" cy="313237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174050">
              <a:lnSpc>
                <a:spcPts val="1510"/>
              </a:lnSpc>
              <a:spcBef>
                <a:spcPts val="218"/>
              </a:spcBef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36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Queue</a:t>
            </a:r>
            <a:endParaRPr sz="1271">
              <a:latin typeface="Courier New"/>
              <a:cs typeface="Courier New"/>
            </a:endParaRPr>
          </a:p>
          <a:p>
            <a:pPr marL="174050">
              <a:lnSpc>
                <a:spcPts val="1498"/>
              </a:lnSpc>
            </a:pPr>
            <a:r>
              <a:rPr sz="1271" dirty="0">
                <a:latin typeface="Courier New"/>
                <a:cs typeface="Courier New"/>
              </a:rPr>
              <a:t>{</a:t>
            </a:r>
            <a:endParaRPr sz="1271">
              <a:latin typeface="Courier New"/>
              <a:cs typeface="Courier New"/>
            </a:endParaRPr>
          </a:p>
          <a:p>
            <a:pPr marL="174050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private:</a:t>
            </a:r>
            <a:endParaRPr sz="1271">
              <a:latin typeface="Courier New"/>
              <a:cs typeface="Courier New"/>
            </a:endParaRPr>
          </a:p>
          <a:p>
            <a:pPr marL="492182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scope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definitions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61">
              <a:latin typeface="Courier New"/>
              <a:cs typeface="Courier New"/>
            </a:endParaRPr>
          </a:p>
          <a:p>
            <a:pPr marL="492182" marR="1409693">
              <a:lnSpc>
                <a:spcPts val="1498"/>
              </a:lnSpc>
              <a:spcBef>
                <a:spcPts val="5"/>
              </a:spcBef>
            </a:pPr>
            <a:r>
              <a:rPr sz="1271" spc="-5" dirty="0">
                <a:latin typeface="Courier New"/>
                <a:cs typeface="Courier New"/>
              </a:rPr>
              <a:t>// Node is </a:t>
            </a:r>
            <a:r>
              <a:rPr sz="1271" dirty="0">
                <a:latin typeface="Courier New"/>
                <a:cs typeface="Courier New"/>
              </a:rPr>
              <a:t>a </a:t>
            </a:r>
            <a:r>
              <a:rPr sz="1271" spc="-5" dirty="0">
                <a:latin typeface="Courier New"/>
                <a:cs typeface="Courier New"/>
              </a:rPr>
              <a:t>nested structure definition local to this class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struct</a:t>
            </a:r>
            <a:r>
              <a:rPr sz="1271" spc="91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Node</a:t>
            </a:r>
            <a:r>
              <a:rPr sz="1271" b="1" spc="-9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</a:t>
            </a:r>
            <a:r>
              <a:rPr sz="1271" spc="-5" dirty="0">
                <a:latin typeface="Courier New"/>
                <a:cs typeface="Courier New"/>
              </a:rPr>
              <a:t> Item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item;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struct Node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*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next;};</a:t>
            </a:r>
            <a:endParaRPr sz="1271">
              <a:latin typeface="Courier New"/>
              <a:cs typeface="Courier New"/>
            </a:endParaRPr>
          </a:p>
          <a:p>
            <a:pPr marL="492182">
              <a:lnSpc>
                <a:spcPts val="1452"/>
              </a:lnSpc>
            </a:pPr>
            <a:r>
              <a:rPr sz="1271" spc="-5" dirty="0">
                <a:latin typeface="Courier New"/>
                <a:cs typeface="Courier New"/>
              </a:rPr>
              <a:t>enum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{Q_SIZE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10};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1271">
              <a:latin typeface="Courier New"/>
              <a:cs typeface="Courier New"/>
            </a:endParaRPr>
          </a:p>
          <a:p>
            <a:pPr marL="492182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private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members</a:t>
            </a:r>
            <a:endParaRPr sz="1271">
              <a:latin typeface="Courier New"/>
              <a:cs typeface="Courier New"/>
            </a:endParaRPr>
          </a:p>
          <a:p>
            <a:pPr marL="492182" marR="3151927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latin typeface="Courier New"/>
                <a:cs typeface="Courier New"/>
              </a:rPr>
              <a:t>Node </a:t>
            </a:r>
            <a:r>
              <a:rPr sz="1271" dirty="0">
                <a:latin typeface="Courier New"/>
                <a:cs typeface="Courier New"/>
              </a:rPr>
              <a:t>* </a:t>
            </a:r>
            <a:r>
              <a:rPr sz="1271" spc="-5" dirty="0">
                <a:latin typeface="Courier New"/>
                <a:cs typeface="Courier New"/>
              </a:rPr>
              <a:t>front; // pointer to front of Queue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Node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*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rear;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pointer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to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rear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of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Queue</a:t>
            </a:r>
            <a:endParaRPr sz="1271">
              <a:latin typeface="Courier New"/>
              <a:cs typeface="Courier New"/>
            </a:endParaRPr>
          </a:p>
          <a:p>
            <a:pPr marL="492182">
              <a:lnSpc>
                <a:spcPts val="1439"/>
              </a:lnSpc>
            </a:pP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items;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current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number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of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items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Queue</a:t>
            </a:r>
            <a:endParaRPr sz="1271">
              <a:latin typeface="Courier New"/>
              <a:cs typeface="Courier New"/>
            </a:endParaRPr>
          </a:p>
          <a:p>
            <a:pPr marL="492182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const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qsize;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maximum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number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of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items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Queue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271">
              <a:latin typeface="Courier New"/>
              <a:cs typeface="Courier New"/>
            </a:endParaRPr>
          </a:p>
          <a:p>
            <a:pPr marL="174050"/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1918965"/>
            <a:ext cx="1540457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>
              <a:spcBef>
                <a:spcPts val="1570"/>
              </a:spcBef>
            </a:pPr>
            <a:r>
              <a:rPr sz="2904" spc="-9" dirty="0">
                <a:latin typeface="Arial MT"/>
                <a:cs typeface="Arial MT"/>
              </a:rPr>
              <a:t>Object-Oriented</a:t>
            </a:r>
            <a:r>
              <a:rPr sz="2904" spc="-73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Programming</a:t>
            </a:r>
            <a:endParaRPr sz="2904">
              <a:latin typeface="Arial MT"/>
              <a:cs typeface="Arial MT"/>
            </a:endParaRPr>
          </a:p>
          <a:p>
            <a:pPr marL="4034" algn="ctr">
              <a:spcBef>
                <a:spcPts val="1293"/>
              </a:spcBef>
            </a:pPr>
            <a:r>
              <a:rPr sz="2541" spc="-9" dirty="0">
                <a:latin typeface="Arial MT"/>
                <a:cs typeface="Arial MT"/>
              </a:rPr>
              <a:t>Advanced</a:t>
            </a:r>
            <a:r>
              <a:rPr sz="2541" spc="-36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Class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Features</a:t>
            </a:r>
            <a:endParaRPr sz="254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0206" y="1810051"/>
            <a:ext cx="4372407" cy="377177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2041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Content</a:t>
            </a:r>
            <a:endParaRPr sz="2541">
              <a:latin typeface="Arial MT"/>
              <a:cs typeface="Arial MT"/>
            </a:endParaRPr>
          </a:p>
          <a:p>
            <a:pPr marL="307182" indent="-296232">
              <a:spcBef>
                <a:spcPts val="100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latin typeface="Arial MT"/>
                <a:cs typeface="Arial MT"/>
              </a:rPr>
              <a:t>Inline</a:t>
            </a:r>
            <a:r>
              <a:rPr sz="1997" spc="-95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functions</a:t>
            </a:r>
            <a:endParaRPr sz="1997">
              <a:latin typeface="Arial MT"/>
              <a:cs typeface="Arial MT"/>
            </a:endParaRPr>
          </a:p>
          <a:p>
            <a:pPr marL="307182" indent="-296232">
              <a:spcBef>
                <a:spcPts val="101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latin typeface="Arial MT"/>
                <a:cs typeface="Arial MT"/>
              </a:rPr>
              <a:t>Stack</a:t>
            </a:r>
            <a:r>
              <a:rPr sz="1997" spc="-54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vs.</a:t>
            </a:r>
            <a:r>
              <a:rPr sz="1997" spc="-45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Heap</a:t>
            </a:r>
            <a:endParaRPr sz="1997">
              <a:latin typeface="Arial MT"/>
              <a:cs typeface="Arial MT"/>
            </a:endParaRPr>
          </a:p>
          <a:p>
            <a:pPr marL="307182" indent="-296232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latin typeface="Arial MT"/>
                <a:cs typeface="Arial MT"/>
              </a:rPr>
              <a:t>Array</a:t>
            </a:r>
            <a:r>
              <a:rPr sz="1997" spc="-23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of</a:t>
            </a:r>
            <a:r>
              <a:rPr sz="1997" spc="-14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objects</a:t>
            </a:r>
            <a:r>
              <a:rPr sz="1997" spc="-18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vs.</a:t>
            </a:r>
            <a:r>
              <a:rPr sz="1997" spc="-14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array</a:t>
            </a:r>
            <a:r>
              <a:rPr sz="1997" spc="-14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of</a:t>
            </a:r>
            <a:r>
              <a:rPr sz="1997" spc="-18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pointers</a:t>
            </a:r>
            <a:endParaRPr sz="1997">
              <a:latin typeface="Arial MT"/>
              <a:cs typeface="Arial MT"/>
            </a:endParaRPr>
          </a:p>
          <a:p>
            <a:pPr marL="307182" indent="-296232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latin typeface="Arial MT"/>
                <a:cs typeface="Arial MT"/>
              </a:rPr>
              <a:t>Passing</a:t>
            </a:r>
            <a:r>
              <a:rPr sz="1997" spc="-36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function</a:t>
            </a:r>
            <a:r>
              <a:rPr sz="1997" spc="-36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arguments</a:t>
            </a:r>
            <a:endParaRPr sz="1997">
              <a:latin typeface="Arial MT"/>
              <a:cs typeface="Arial MT"/>
            </a:endParaRPr>
          </a:p>
          <a:p>
            <a:pPr marL="307182" indent="-296232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latin typeface="Arial MT"/>
                <a:cs typeface="Arial MT"/>
              </a:rPr>
              <a:t>Static</a:t>
            </a:r>
            <a:r>
              <a:rPr sz="1997" spc="-50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members</a:t>
            </a:r>
            <a:endParaRPr sz="1997">
              <a:latin typeface="Arial MT"/>
              <a:cs typeface="Arial MT"/>
            </a:endParaRPr>
          </a:p>
          <a:p>
            <a:pPr marL="307182" indent="-296232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latin typeface="Arial MT"/>
                <a:cs typeface="Arial MT"/>
              </a:rPr>
              <a:t>Friend</a:t>
            </a:r>
            <a:r>
              <a:rPr sz="1997" spc="-32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functions,</a:t>
            </a:r>
            <a:r>
              <a:rPr sz="1997" spc="-27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friend</a:t>
            </a:r>
            <a:r>
              <a:rPr sz="1997" spc="-27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classes</a:t>
            </a:r>
            <a:endParaRPr sz="1997">
              <a:latin typeface="Arial MT"/>
              <a:cs typeface="Arial MT"/>
            </a:endParaRPr>
          </a:p>
          <a:p>
            <a:pPr marL="307182" indent="-296232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latin typeface="Arial MT"/>
                <a:cs typeface="Arial MT"/>
              </a:rPr>
              <a:t>Nested</a:t>
            </a:r>
            <a:r>
              <a:rPr sz="1997" spc="-45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classes</a:t>
            </a:r>
            <a:endParaRPr sz="1997">
              <a:latin typeface="Arial MT"/>
              <a:cs typeface="Arial MT"/>
            </a:endParaRPr>
          </a:p>
          <a:p>
            <a:pPr marL="307182" indent="-296232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dirty="0">
                <a:latin typeface="Arial MT"/>
                <a:cs typeface="Arial MT"/>
              </a:rPr>
              <a:t>Move</a:t>
            </a:r>
            <a:r>
              <a:rPr sz="1997" spc="-27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semantics</a:t>
            </a:r>
            <a:r>
              <a:rPr sz="1997" spc="-27" dirty="0">
                <a:latin typeface="Arial MT"/>
                <a:cs typeface="Arial MT"/>
              </a:rPr>
              <a:t> (</a:t>
            </a:r>
            <a:r>
              <a:rPr sz="1997" spc="-27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1997" spc="-27" dirty="0">
                <a:latin typeface="Arial MT"/>
                <a:cs typeface="Arial MT"/>
              </a:rPr>
              <a:t>)</a:t>
            </a:r>
            <a:endParaRPr sz="199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810051"/>
            <a:ext cx="6924850" cy="32744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9331">
              <a:spcBef>
                <a:spcPts val="91"/>
              </a:spcBef>
            </a:pPr>
            <a:r>
              <a:rPr sz="2541" spc="-5" dirty="0">
                <a:latin typeface="Courier New"/>
                <a:cs typeface="Courier New"/>
              </a:rPr>
              <a:t>Inlin</a:t>
            </a:r>
            <a:r>
              <a:rPr sz="2541" dirty="0">
                <a:latin typeface="Courier New"/>
                <a:cs typeface="Courier New"/>
              </a:rPr>
              <a:t>e</a:t>
            </a:r>
            <a:r>
              <a:rPr sz="2541" spc="-821" dirty="0">
                <a:latin typeface="Courier New"/>
                <a:cs typeface="Courier New"/>
              </a:rPr>
              <a:t> </a:t>
            </a:r>
            <a:r>
              <a:rPr sz="2541" spc="-5" dirty="0">
                <a:latin typeface="Arial MT"/>
                <a:cs typeface="Arial MT"/>
              </a:rPr>
              <a:t>functions</a:t>
            </a:r>
            <a:endParaRPr sz="2541">
              <a:latin typeface="Arial MT"/>
              <a:cs typeface="Arial MT"/>
            </a:endParaRPr>
          </a:p>
          <a:p>
            <a:pPr marL="322743" indent="-311792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designed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to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speed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up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programs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(like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macros)</a:t>
            </a:r>
            <a:endParaRPr sz="2541">
              <a:latin typeface="Arial MT"/>
              <a:cs typeface="Arial MT"/>
            </a:endParaRPr>
          </a:p>
          <a:p>
            <a:pPr marL="322743" marR="4611" indent="-311792">
              <a:spcBef>
                <a:spcPts val="1044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the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compiler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replaces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the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function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call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with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the </a:t>
            </a:r>
            <a:r>
              <a:rPr sz="2541" spc="-69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function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code</a:t>
            </a:r>
            <a:r>
              <a:rPr sz="2541" spc="-9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(no</a:t>
            </a:r>
            <a:r>
              <a:rPr sz="2541" spc="-5" dirty="0">
                <a:latin typeface="Arial MT"/>
                <a:cs typeface="Arial MT"/>
              </a:rPr>
              <a:t> function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call!)</a:t>
            </a:r>
            <a:endParaRPr sz="2541">
              <a:latin typeface="Arial MT"/>
              <a:cs typeface="Arial MT"/>
            </a:endParaRPr>
          </a:p>
          <a:p>
            <a:pPr marL="322743" indent="-311792">
              <a:spcBef>
                <a:spcPts val="1048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advantage:</a:t>
            </a:r>
            <a:r>
              <a:rPr sz="2541" spc="-36" dirty="0">
                <a:latin typeface="Arial MT"/>
                <a:cs typeface="Arial MT"/>
              </a:rPr>
              <a:t> </a:t>
            </a:r>
            <a:r>
              <a:rPr sz="2541" i="1" dirty="0">
                <a:latin typeface="Arial"/>
                <a:cs typeface="Arial"/>
              </a:rPr>
              <a:t>speed</a:t>
            </a:r>
            <a:endParaRPr sz="2541">
              <a:latin typeface="Arial"/>
              <a:cs typeface="Arial"/>
            </a:endParaRPr>
          </a:p>
          <a:p>
            <a:pPr marL="322743" indent="-311792">
              <a:spcBef>
                <a:spcPts val="1035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disadvantage: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i="1" dirty="0">
                <a:latin typeface="Arial"/>
                <a:cs typeface="Arial"/>
              </a:rPr>
              <a:t>code</a:t>
            </a:r>
            <a:r>
              <a:rPr sz="2541" i="1" spc="-32" dirty="0">
                <a:latin typeface="Arial"/>
                <a:cs typeface="Arial"/>
              </a:rPr>
              <a:t> </a:t>
            </a:r>
            <a:r>
              <a:rPr sz="2541" i="1" spc="-5" dirty="0">
                <a:latin typeface="Arial"/>
                <a:cs typeface="Arial"/>
              </a:rPr>
              <a:t>bloat</a:t>
            </a:r>
            <a:endParaRPr sz="2541">
              <a:latin typeface="Arial"/>
              <a:cs typeface="Arial"/>
            </a:endParaRPr>
          </a:p>
          <a:p>
            <a:pPr marL="714644" lvl="1" indent="-277213">
              <a:spcBef>
                <a:spcPts val="1035"/>
              </a:spcBef>
              <a:buSzPct val="44642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latin typeface="Arial MT"/>
                <a:cs typeface="Arial MT"/>
              </a:rPr>
              <a:t>ex.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10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function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calls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→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10</a:t>
            </a:r>
            <a:r>
              <a:rPr sz="2541" spc="-9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*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function's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size</a:t>
            </a:r>
            <a:endParaRPr sz="254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8965" y="1814998"/>
            <a:ext cx="7742624" cy="3705684"/>
          </a:xfrm>
          <a:prstGeom prst="rect">
            <a:avLst/>
          </a:prstGeom>
        </p:spPr>
        <p:txBody>
          <a:bodyPr vert="horz" wrap="square" lIns="0" tIns="29391" rIns="0" bIns="0" rtlCol="0">
            <a:spAutoFit/>
          </a:bodyPr>
          <a:lstStyle/>
          <a:p>
            <a:pPr marL="74922">
              <a:spcBef>
                <a:spcPts val="231"/>
              </a:spcBef>
            </a:pPr>
            <a:r>
              <a:rPr sz="2360" spc="-5" dirty="0">
                <a:latin typeface="Arial MT"/>
                <a:cs typeface="Arial MT"/>
              </a:rPr>
              <a:t>How</a:t>
            </a:r>
            <a:r>
              <a:rPr sz="2360" spc="-18" dirty="0">
                <a:latin typeface="Arial MT"/>
                <a:cs typeface="Arial MT"/>
              </a:rPr>
              <a:t> </a:t>
            </a:r>
            <a:r>
              <a:rPr sz="2360" spc="-5" dirty="0">
                <a:latin typeface="Arial MT"/>
                <a:cs typeface="Arial MT"/>
              </a:rPr>
              <a:t>to</a:t>
            </a:r>
            <a:r>
              <a:rPr sz="2360" spc="-23" dirty="0">
                <a:latin typeface="Arial MT"/>
                <a:cs typeface="Arial MT"/>
              </a:rPr>
              <a:t> </a:t>
            </a:r>
            <a:r>
              <a:rPr sz="2360" dirty="0">
                <a:latin typeface="Arial MT"/>
                <a:cs typeface="Arial MT"/>
              </a:rPr>
              <a:t>make</a:t>
            </a:r>
            <a:r>
              <a:rPr sz="2360" spc="-14" dirty="0">
                <a:latin typeface="Arial MT"/>
                <a:cs typeface="Arial MT"/>
              </a:rPr>
              <a:t> </a:t>
            </a:r>
            <a:r>
              <a:rPr sz="2360" dirty="0">
                <a:latin typeface="Arial MT"/>
                <a:cs typeface="Arial MT"/>
              </a:rPr>
              <a:t>a</a:t>
            </a:r>
            <a:r>
              <a:rPr sz="2360" spc="-18" dirty="0">
                <a:latin typeface="Arial MT"/>
                <a:cs typeface="Arial MT"/>
              </a:rPr>
              <a:t> </a:t>
            </a:r>
            <a:r>
              <a:rPr sz="2360" spc="-5" dirty="0">
                <a:latin typeface="Arial MT"/>
                <a:cs typeface="Arial MT"/>
              </a:rPr>
              <a:t>function</a:t>
            </a:r>
            <a:r>
              <a:rPr sz="2360" spc="27" dirty="0">
                <a:latin typeface="Arial MT"/>
                <a:cs typeface="Arial MT"/>
              </a:rPr>
              <a:t> </a:t>
            </a:r>
            <a:r>
              <a:rPr sz="2360" spc="-5" dirty="0">
                <a:latin typeface="Courier New"/>
                <a:cs typeface="Courier New"/>
              </a:rPr>
              <a:t>inline</a:t>
            </a:r>
            <a:r>
              <a:rPr sz="2360" spc="-5" dirty="0">
                <a:latin typeface="Arial MT"/>
                <a:cs typeface="Arial MT"/>
              </a:rPr>
              <a:t>?</a:t>
            </a:r>
            <a:endParaRPr sz="2360">
              <a:latin typeface="Arial MT"/>
              <a:cs typeface="Arial MT"/>
            </a:endParaRPr>
          </a:p>
          <a:p>
            <a:pPr marL="308334" marR="106043" indent="-297384">
              <a:lnSpc>
                <a:spcPts val="2587"/>
              </a:lnSpc>
              <a:spcBef>
                <a:spcPts val="241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  <a:tab pos="1381453" algn="l"/>
              </a:tabLst>
            </a:pPr>
            <a:r>
              <a:rPr sz="2178" spc="-5" dirty="0">
                <a:latin typeface="Arial MT"/>
                <a:cs typeface="Arial MT"/>
              </a:rPr>
              <a:t>us</a:t>
            </a:r>
            <a:r>
              <a:rPr sz="2178" dirty="0">
                <a:latin typeface="Arial MT"/>
                <a:cs typeface="Arial MT"/>
              </a:rPr>
              <a:t>e</a:t>
            </a:r>
            <a:r>
              <a:rPr sz="2178" spc="-5" dirty="0">
                <a:latin typeface="Arial MT"/>
                <a:cs typeface="Arial MT"/>
              </a:rPr>
              <a:t> th</a:t>
            </a:r>
            <a:r>
              <a:rPr sz="2178" dirty="0">
                <a:latin typeface="Arial MT"/>
                <a:cs typeface="Arial MT"/>
              </a:rPr>
              <a:t>e	</a:t>
            </a:r>
            <a:r>
              <a:rPr sz="2178" spc="-5" dirty="0">
                <a:latin typeface="Courier New"/>
                <a:cs typeface="Courier New"/>
              </a:rPr>
              <a:t>inlin</a:t>
            </a:r>
            <a:r>
              <a:rPr sz="2178" dirty="0">
                <a:latin typeface="Courier New"/>
                <a:cs typeface="Courier New"/>
              </a:rPr>
              <a:t>e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keyword</a:t>
            </a:r>
            <a:r>
              <a:rPr sz="2178" spc="-5" dirty="0">
                <a:latin typeface="Arial MT"/>
                <a:cs typeface="Arial MT"/>
              </a:rPr>
              <a:t> eithe</a:t>
            </a:r>
            <a:r>
              <a:rPr sz="2178" dirty="0">
                <a:latin typeface="Arial MT"/>
                <a:cs typeface="Arial MT"/>
              </a:rPr>
              <a:t>r</a:t>
            </a:r>
            <a:r>
              <a:rPr sz="2178" spc="-5" dirty="0">
                <a:latin typeface="Arial MT"/>
                <a:cs typeface="Arial MT"/>
              </a:rPr>
              <a:t> i</a:t>
            </a:r>
            <a:r>
              <a:rPr sz="2178" dirty="0">
                <a:latin typeface="Arial MT"/>
                <a:cs typeface="Arial MT"/>
              </a:rPr>
              <a:t>n</a:t>
            </a:r>
            <a:r>
              <a:rPr sz="2178" spc="-5" dirty="0">
                <a:latin typeface="Arial MT"/>
                <a:cs typeface="Arial MT"/>
              </a:rPr>
              <a:t> functio</a:t>
            </a:r>
            <a:r>
              <a:rPr sz="2178" dirty="0">
                <a:latin typeface="Arial MT"/>
                <a:cs typeface="Arial MT"/>
              </a:rPr>
              <a:t>n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declaratio</a:t>
            </a:r>
            <a:r>
              <a:rPr sz="2178" dirty="0">
                <a:latin typeface="Arial MT"/>
                <a:cs typeface="Arial MT"/>
              </a:rPr>
              <a:t>n</a:t>
            </a:r>
            <a:r>
              <a:rPr sz="2178" spc="-5" dirty="0">
                <a:latin typeface="Arial MT"/>
                <a:cs typeface="Arial MT"/>
              </a:rPr>
              <a:t> o</a:t>
            </a:r>
            <a:r>
              <a:rPr sz="2178" dirty="0">
                <a:latin typeface="Arial MT"/>
                <a:cs typeface="Arial MT"/>
              </a:rPr>
              <a:t>r</a:t>
            </a:r>
            <a:r>
              <a:rPr sz="2178" spc="-5" dirty="0">
                <a:latin typeface="Arial MT"/>
                <a:cs typeface="Arial MT"/>
              </a:rPr>
              <a:t> in  function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definition</a:t>
            </a:r>
            <a:endParaRPr sz="2178">
              <a:latin typeface="Arial MT"/>
              <a:cs typeface="Arial MT"/>
            </a:endParaRPr>
          </a:p>
          <a:p>
            <a:pPr marL="308334" indent="-297384">
              <a:spcBef>
                <a:spcPts val="921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spc="-5" dirty="0">
                <a:latin typeface="Arial MT"/>
                <a:cs typeface="Arial MT"/>
              </a:rPr>
              <a:t>both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member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and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standalone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can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</a:t>
            </a:r>
            <a:r>
              <a:rPr sz="2178" spc="36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inline</a:t>
            </a:r>
            <a:endParaRPr sz="2178">
              <a:latin typeface="Courier New"/>
              <a:cs typeface="Courier New"/>
            </a:endParaRPr>
          </a:p>
          <a:p>
            <a:pPr marL="308334" indent="-297384">
              <a:spcBef>
                <a:spcPts val="1062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dirty="0">
                <a:latin typeface="Arial MT"/>
                <a:cs typeface="Arial MT"/>
              </a:rPr>
              <a:t>common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practice:</a:t>
            </a:r>
            <a:endParaRPr sz="2178">
              <a:latin typeface="Arial MT"/>
              <a:cs typeface="Arial MT"/>
            </a:endParaRPr>
          </a:p>
          <a:p>
            <a:pPr marL="700236" marR="4611" lvl="1" indent="-261652">
              <a:lnSpc>
                <a:spcPct val="101299"/>
              </a:lnSpc>
              <a:spcBef>
                <a:spcPts val="1026"/>
              </a:spcBef>
              <a:buSzPct val="39583"/>
              <a:buChar char="●"/>
              <a:tabLst>
                <a:tab pos="700236" algn="l"/>
                <a:tab pos="700812" algn="l"/>
                <a:tab pos="4710889" algn="l"/>
              </a:tabLst>
            </a:pPr>
            <a:r>
              <a:rPr sz="2178" spc="-5" dirty="0">
                <a:latin typeface="Arial MT"/>
                <a:cs typeface="Arial MT"/>
              </a:rPr>
              <a:t>plac</a:t>
            </a:r>
            <a:r>
              <a:rPr sz="2178" dirty="0">
                <a:latin typeface="Arial MT"/>
                <a:cs typeface="Arial MT"/>
              </a:rPr>
              <a:t>e</a:t>
            </a:r>
            <a:r>
              <a:rPr sz="2178" spc="-5" dirty="0">
                <a:latin typeface="Arial MT"/>
                <a:cs typeface="Arial MT"/>
              </a:rPr>
              <a:t> th</a:t>
            </a:r>
            <a:r>
              <a:rPr sz="2178" dirty="0">
                <a:latin typeface="Arial MT"/>
                <a:cs typeface="Arial MT"/>
              </a:rPr>
              <a:t>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implementatio</a:t>
            </a:r>
            <a:r>
              <a:rPr sz="2178" dirty="0">
                <a:latin typeface="Arial MT"/>
                <a:cs typeface="Arial MT"/>
              </a:rPr>
              <a:t>n</a:t>
            </a:r>
            <a:r>
              <a:rPr sz="2178" spc="-5" dirty="0">
                <a:latin typeface="Arial MT"/>
                <a:cs typeface="Arial MT"/>
              </a:rPr>
              <a:t> o</a:t>
            </a:r>
            <a:r>
              <a:rPr sz="2178" dirty="0">
                <a:latin typeface="Arial MT"/>
                <a:cs typeface="Arial MT"/>
              </a:rPr>
              <a:t>f</a:t>
            </a:r>
            <a:r>
              <a:rPr sz="2178" spc="-5" dirty="0">
                <a:latin typeface="Arial MT"/>
                <a:cs typeface="Arial MT"/>
              </a:rPr>
              <a:t> th</a:t>
            </a:r>
            <a:r>
              <a:rPr sz="2178" dirty="0">
                <a:latin typeface="Arial MT"/>
                <a:cs typeface="Arial MT"/>
              </a:rPr>
              <a:t>e	</a:t>
            </a:r>
            <a:r>
              <a:rPr sz="2178" spc="-5" dirty="0">
                <a:latin typeface="Courier New"/>
                <a:cs typeface="Courier New"/>
              </a:rPr>
              <a:t>inlin</a:t>
            </a:r>
            <a:r>
              <a:rPr sz="2178" dirty="0">
                <a:latin typeface="Courier New"/>
                <a:cs typeface="Courier New"/>
              </a:rPr>
              <a:t>e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</a:t>
            </a:r>
            <a:r>
              <a:rPr sz="2178" dirty="0">
                <a:latin typeface="Arial MT"/>
                <a:cs typeface="Arial MT"/>
              </a:rPr>
              <a:t>n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int</a:t>
            </a:r>
            <a:r>
              <a:rPr sz="2178" dirty="0">
                <a:latin typeface="Arial MT"/>
                <a:cs typeface="Arial MT"/>
              </a:rPr>
              <a:t>o</a:t>
            </a:r>
            <a:r>
              <a:rPr sz="2178" spc="-5" dirty="0">
                <a:latin typeface="Arial MT"/>
                <a:cs typeface="Arial MT"/>
              </a:rPr>
              <a:t> the  header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file</a:t>
            </a:r>
            <a:endParaRPr sz="2178">
              <a:latin typeface="Arial MT"/>
              <a:cs typeface="Arial MT"/>
            </a:endParaRPr>
          </a:p>
          <a:p>
            <a:pPr marL="308334" indent="-297384">
              <a:spcBef>
                <a:spcPts val="743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spc="-5" dirty="0">
                <a:latin typeface="Arial MT"/>
                <a:cs typeface="Arial MT"/>
              </a:rPr>
              <a:t>only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small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are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eligible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as</a:t>
            </a:r>
            <a:r>
              <a:rPr sz="2178" spc="41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inline</a:t>
            </a:r>
            <a:endParaRPr sz="2178">
              <a:latin typeface="Courier New"/>
              <a:cs typeface="Courier New"/>
            </a:endParaRPr>
          </a:p>
          <a:p>
            <a:pPr marL="308334" indent="-297384">
              <a:spcBef>
                <a:spcPts val="1048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compiler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may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completely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ignore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your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request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2516" y="1810051"/>
            <a:ext cx="387102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spc="-5" dirty="0">
                <a:latin typeface="Courier New"/>
                <a:cs typeface="Courier New"/>
              </a:rPr>
              <a:t>inlin</a:t>
            </a:r>
            <a:r>
              <a:rPr sz="2541" dirty="0">
                <a:latin typeface="Courier New"/>
                <a:cs typeface="Courier New"/>
              </a:rPr>
              <a:t>e</a:t>
            </a:r>
            <a:r>
              <a:rPr sz="2541" spc="-821" dirty="0">
                <a:latin typeface="Courier New"/>
                <a:cs typeface="Courier New"/>
              </a:rPr>
              <a:t> </a:t>
            </a:r>
            <a:r>
              <a:rPr sz="2541" spc="-5" dirty="0">
                <a:latin typeface="Arial MT"/>
                <a:cs typeface="Arial MT"/>
              </a:rPr>
              <a:t>functio</a:t>
            </a:r>
            <a:r>
              <a:rPr sz="2541" dirty="0">
                <a:latin typeface="Arial MT"/>
                <a:cs typeface="Arial MT"/>
              </a:rPr>
              <a:t>n</a:t>
            </a:r>
            <a:r>
              <a:rPr sz="2541" spc="-9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examples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3721" y="2357303"/>
            <a:ext cx="6556017" cy="300749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492759" marR="2969807" indent="-357322">
              <a:lnSpc>
                <a:spcPct val="101099"/>
              </a:lnSpc>
              <a:spcBef>
                <a:spcPts val="185"/>
              </a:spcBef>
            </a:pP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i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nline </a:t>
            </a:r>
            <a:r>
              <a:rPr sz="1452" spc="-5" dirty="0">
                <a:latin typeface="Courier New"/>
                <a:cs typeface="Courier New"/>
              </a:rPr>
              <a:t>double square(double a){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a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*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a;</a:t>
            </a:r>
            <a:endParaRPr sz="1452">
              <a:latin typeface="Courier New"/>
              <a:cs typeface="Courier New"/>
            </a:endParaRPr>
          </a:p>
          <a:p>
            <a:pPr marL="188459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543">
              <a:latin typeface="Courier New"/>
              <a:cs typeface="Courier New"/>
            </a:endParaRPr>
          </a:p>
          <a:p>
            <a:pPr marL="520422" marR="4922400" indent="-333693">
              <a:lnSpc>
                <a:spcPct val="101600"/>
              </a:lnSpc>
            </a:pPr>
            <a:r>
              <a:rPr sz="1452" b="1" spc="-5" dirty="0">
                <a:latin typeface="Courier New"/>
                <a:cs typeface="Courier New"/>
              </a:rPr>
              <a:t>class </a:t>
            </a:r>
            <a:r>
              <a:rPr sz="1452" spc="-5" dirty="0">
                <a:latin typeface="Courier New"/>
                <a:cs typeface="Courier New"/>
              </a:rPr>
              <a:t>Value{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int</a:t>
            </a:r>
            <a:r>
              <a:rPr sz="1452" spc="-8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value;</a:t>
            </a:r>
            <a:endParaRPr sz="1452">
              <a:latin typeface="Courier New"/>
              <a:cs typeface="Courier New"/>
            </a:endParaRPr>
          </a:p>
          <a:p>
            <a:pPr marL="18845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513506">
              <a:spcBef>
                <a:spcPts val="27"/>
              </a:spcBef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inline</a:t>
            </a:r>
            <a:r>
              <a:rPr sz="1452" b="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int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getValue()const{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value;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23"/>
              </a:spcBef>
            </a:pPr>
            <a:endParaRPr sz="1543">
              <a:latin typeface="Courier New"/>
              <a:cs typeface="Courier New"/>
            </a:endParaRPr>
          </a:p>
          <a:p>
            <a:pPr marL="907713" marR="2183699" indent="-304876">
              <a:lnSpc>
                <a:spcPct val="101600"/>
              </a:lnSpc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inline </a:t>
            </a:r>
            <a:r>
              <a:rPr sz="1452" spc="-5" dirty="0">
                <a:latin typeface="Courier New"/>
                <a:cs typeface="Courier New"/>
              </a:rPr>
              <a:t>void setValue( int value ){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this-&gt;value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value;</a:t>
            </a:r>
            <a:endParaRPr sz="1452">
              <a:latin typeface="Courier New"/>
              <a:cs typeface="Courier New"/>
            </a:endParaRPr>
          </a:p>
          <a:p>
            <a:pPr marL="520422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 marL="18845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3620332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Stack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vs.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Heap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1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Heap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–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Dynamic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allocation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6999" y="4016137"/>
            <a:ext cx="3783426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Stack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–</a:t>
            </a:r>
            <a:r>
              <a:rPr sz="2178" spc="-145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Automatic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allocation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7737" y="2600371"/>
            <a:ext cx="4149378" cy="1222457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54172" rIns="0" bIns="0" rtlCol="0">
            <a:spAutoFit/>
          </a:bodyPr>
          <a:lstStyle/>
          <a:p>
            <a:pPr marL="77228">
              <a:lnSpc>
                <a:spcPts val="1510"/>
              </a:lnSpc>
              <a:spcBef>
                <a:spcPts val="427"/>
              </a:spcBef>
            </a:pPr>
            <a:r>
              <a:rPr sz="1271" b="1" spc="-5" dirty="0">
                <a:latin typeface="Courier New"/>
                <a:cs typeface="Courier New"/>
              </a:rPr>
              <a:t>void</a:t>
            </a:r>
            <a:r>
              <a:rPr sz="1271" b="1" spc="-6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draw(){</a:t>
            </a:r>
            <a:endParaRPr sz="1271">
              <a:latin typeface="Courier New"/>
              <a:cs typeface="Courier New"/>
            </a:endParaRPr>
          </a:p>
          <a:p>
            <a:pPr marL="492182" marR="1326126">
              <a:lnSpc>
                <a:spcPts val="1498"/>
              </a:lnSpc>
              <a:spcBef>
                <a:spcPts val="59"/>
              </a:spcBef>
            </a:pPr>
            <a:r>
              <a:rPr sz="1271" b="1" spc="-5" dirty="0">
                <a:latin typeface="Courier New"/>
                <a:cs typeface="Courier New"/>
              </a:rPr>
              <a:t>Point</a:t>
            </a:r>
            <a:r>
              <a:rPr sz="1271" b="1" spc="-23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*</a:t>
            </a:r>
            <a:r>
              <a:rPr sz="1271" b="1" spc="-23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p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=</a:t>
            </a:r>
            <a:r>
              <a:rPr sz="1271" b="1" spc="-23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new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Point(); </a:t>
            </a:r>
            <a:r>
              <a:rPr sz="1271" b="1" spc="-749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p-&gt;move(3,3);</a:t>
            </a:r>
            <a:endParaRPr sz="1271">
              <a:latin typeface="Courier New"/>
              <a:cs typeface="Courier New"/>
            </a:endParaRPr>
          </a:p>
          <a:p>
            <a:pPr marL="492182" marR="2778468">
              <a:lnSpc>
                <a:spcPts val="1498"/>
              </a:lnSpc>
            </a:pPr>
            <a:r>
              <a:rPr sz="1271" b="1" spc="-5" dirty="0">
                <a:latin typeface="Courier New"/>
                <a:cs typeface="Courier New"/>
              </a:rPr>
              <a:t>//... </a:t>
            </a:r>
            <a:r>
              <a:rPr sz="1271" b="1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delete</a:t>
            </a:r>
            <a:r>
              <a:rPr sz="1271" b="1" spc="-86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p;</a:t>
            </a:r>
            <a:endParaRPr sz="1271">
              <a:latin typeface="Courier New"/>
              <a:cs typeface="Courier New"/>
            </a:endParaRPr>
          </a:p>
          <a:p>
            <a:pPr marL="77228">
              <a:lnSpc>
                <a:spcPts val="1452"/>
              </a:lnSpc>
            </a:pPr>
            <a:r>
              <a:rPr sz="1271" b="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7747" y="4398341"/>
            <a:ext cx="4149378" cy="106266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99124" rIns="0" bIns="0" rtlCol="0">
            <a:spAutoFit/>
          </a:bodyPr>
          <a:lstStyle/>
          <a:p>
            <a:pPr marL="77804">
              <a:lnSpc>
                <a:spcPts val="1510"/>
              </a:lnSpc>
              <a:spcBef>
                <a:spcPts val="781"/>
              </a:spcBef>
            </a:pPr>
            <a:r>
              <a:rPr sz="1271" b="1" spc="-5" dirty="0">
                <a:latin typeface="Courier New"/>
                <a:cs typeface="Courier New"/>
              </a:rPr>
              <a:t>void</a:t>
            </a:r>
            <a:r>
              <a:rPr sz="1271" b="1" spc="-6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draw(){</a:t>
            </a:r>
            <a:endParaRPr sz="1271">
              <a:latin typeface="Courier New"/>
              <a:cs typeface="Courier New"/>
            </a:endParaRPr>
          </a:p>
          <a:p>
            <a:pPr marL="492759" marR="2488576">
              <a:lnSpc>
                <a:spcPts val="1498"/>
              </a:lnSpc>
              <a:spcBef>
                <a:spcPts val="59"/>
              </a:spcBef>
            </a:pPr>
            <a:r>
              <a:rPr sz="1271" b="1" spc="-5" dirty="0">
                <a:latin typeface="Courier New"/>
                <a:cs typeface="Courier New"/>
              </a:rPr>
              <a:t>Point p; </a:t>
            </a:r>
            <a:r>
              <a:rPr sz="1271" b="1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p.move(6,6);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39"/>
              </a:lnSpc>
            </a:pPr>
            <a:r>
              <a:rPr sz="1271" b="1" spc="-5" dirty="0">
                <a:latin typeface="Courier New"/>
                <a:cs typeface="Courier New"/>
              </a:rPr>
              <a:t>//...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b="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3485" y="1810051"/>
            <a:ext cx="226141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spc="-9" dirty="0">
                <a:latin typeface="Arial MT"/>
                <a:cs typeface="Arial MT"/>
              </a:rPr>
              <a:t>Array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of</a:t>
            </a:r>
            <a:r>
              <a:rPr sz="2541" spc="-41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objects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2675" y="2238753"/>
            <a:ext cx="5228216" cy="124370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72038" rIns="0" bIns="0" rtlCol="0">
            <a:spAutoFit/>
          </a:bodyPr>
          <a:lstStyle/>
          <a:p>
            <a:pPr marL="259923">
              <a:spcBef>
                <a:spcPts val="567"/>
              </a:spcBef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Point</a:t>
            </a:r>
            <a:r>
              <a:rPr sz="1271" spc="-5" dirty="0">
                <a:latin typeface="Courier New"/>
                <a:cs typeface="Courier New"/>
              </a:rPr>
              <a:t>{</a:t>
            </a:r>
            <a:endParaRPr sz="1271">
              <a:latin typeface="Courier New"/>
              <a:cs typeface="Courier New"/>
            </a:endParaRPr>
          </a:p>
          <a:p>
            <a:pPr marL="271450" marR="3663128" indent="414955">
              <a:lnSpc>
                <a:spcPts val="1498"/>
              </a:lnSpc>
              <a:spcBef>
                <a:spcPts val="177"/>
              </a:spcBef>
            </a:pP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x,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y;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686404">
              <a:lnSpc>
                <a:spcPts val="1439"/>
              </a:lnSpc>
            </a:pPr>
            <a:r>
              <a:rPr sz="1271" spc="-5" dirty="0">
                <a:latin typeface="Courier New"/>
                <a:cs typeface="Courier New"/>
              </a:rPr>
              <a:t>Point(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x=0,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y=0);</a:t>
            </a:r>
            <a:endParaRPr sz="1271">
              <a:latin typeface="Courier New"/>
              <a:cs typeface="Courier New"/>
            </a:endParaRPr>
          </a:p>
          <a:p>
            <a:pPr marL="686404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//...</a:t>
            </a:r>
            <a:endParaRPr sz="1271">
              <a:latin typeface="Courier New"/>
              <a:cs typeface="Courier New"/>
            </a:endParaRPr>
          </a:p>
          <a:p>
            <a:pPr marL="271450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0063" y="4642981"/>
          <a:ext cx="3319503" cy="829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4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552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552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24"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430312" y="4642981"/>
            <a:ext cx="1656293" cy="423582"/>
            <a:chOff x="2098357" y="5115877"/>
            <a:chExt cx="1824989" cy="466725"/>
          </a:xfrm>
        </p:grpSpPr>
        <p:sp>
          <p:nvSpPr>
            <p:cNvPr id="7" name="object 7"/>
            <p:cNvSpPr/>
            <p:nvPr/>
          </p:nvSpPr>
          <p:spPr>
            <a:xfrm>
              <a:off x="2103120" y="512064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2103120" y="5120640"/>
              <a:ext cx="1771650" cy="457200"/>
            </a:xfrm>
            <a:custGeom>
              <a:avLst/>
              <a:gdLst/>
              <a:ahLst/>
              <a:cxnLst/>
              <a:rect l="l" t="t" r="r" b="b"/>
              <a:pathLst>
                <a:path w="1771650" h="457200">
                  <a:moveTo>
                    <a:pt x="0" y="457199"/>
                  </a:moveTo>
                  <a:lnTo>
                    <a:pt x="914399" y="0"/>
                  </a:lnTo>
                </a:path>
                <a:path w="1771650" h="457200">
                  <a:moveTo>
                    <a:pt x="457199" y="228599"/>
                  </a:moveTo>
                  <a:lnTo>
                    <a:pt x="1771649" y="228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874770" y="53335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4770" y="53335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85971" y="4081144"/>
            <a:ext cx="4139581" cy="89188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081615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Point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*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t1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=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new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Point[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4];	Point</a:t>
            </a:r>
            <a:r>
              <a:rPr sz="1634" spc="-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t1[</a:t>
            </a:r>
            <a:r>
              <a:rPr sz="1634" spc="-41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4];</a:t>
            </a:r>
            <a:endParaRPr sz="1634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15">
              <a:latin typeface="Arial MT"/>
              <a:cs typeface="Arial MT"/>
            </a:endParaRPr>
          </a:p>
          <a:p>
            <a:pPr marL="11527">
              <a:spcBef>
                <a:spcPts val="1193"/>
              </a:spcBef>
            </a:pPr>
            <a:r>
              <a:rPr sz="1271" spc="-5" dirty="0">
                <a:latin typeface="Arial MT"/>
                <a:cs typeface="Arial MT"/>
              </a:rPr>
              <a:t>t1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2675" y="3642923"/>
            <a:ext cx="5228216" cy="26128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596497">
              <a:spcBef>
                <a:spcPts val="295"/>
              </a:spcBef>
            </a:pPr>
            <a:r>
              <a:rPr sz="1452" spc="-5" dirty="0">
                <a:latin typeface="Arial MT"/>
                <a:cs typeface="Arial MT"/>
              </a:rPr>
              <a:t>What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is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-9" dirty="0">
                <a:latin typeface="Arial MT"/>
                <a:cs typeface="Arial MT"/>
              </a:rPr>
              <a:t> difference </a:t>
            </a:r>
            <a:r>
              <a:rPr sz="1452" spc="-5" dirty="0">
                <a:latin typeface="Arial MT"/>
                <a:cs typeface="Arial MT"/>
              </a:rPr>
              <a:t>between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these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two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arrays?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21487" y="3979080"/>
            <a:ext cx="743430" cy="177501"/>
            <a:chOff x="3300670" y="4384357"/>
            <a:chExt cx="819150" cy="195580"/>
          </a:xfrm>
        </p:grpSpPr>
        <p:sp>
          <p:nvSpPr>
            <p:cNvPr id="14" name="object 14"/>
            <p:cNvSpPr/>
            <p:nvPr/>
          </p:nvSpPr>
          <p:spPr>
            <a:xfrm>
              <a:off x="3347628" y="4389120"/>
              <a:ext cx="767715" cy="170815"/>
            </a:xfrm>
            <a:custGeom>
              <a:avLst/>
              <a:gdLst/>
              <a:ahLst/>
              <a:cxnLst/>
              <a:rect l="l" t="t" r="r" b="b"/>
              <a:pathLst>
                <a:path w="767714" h="170814">
                  <a:moveTo>
                    <a:pt x="767170" y="0"/>
                  </a:moveTo>
                  <a:lnTo>
                    <a:pt x="0" y="17048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5432" y="454424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608" y="30716"/>
                  </a:moveTo>
                  <a:lnTo>
                    <a:pt x="0" y="24734"/>
                  </a:lnTo>
                  <a:lnTo>
                    <a:pt x="38783" y="0"/>
                  </a:lnTo>
                  <a:lnTo>
                    <a:pt x="45608" y="30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3305432" y="454424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8783" y="0"/>
                  </a:moveTo>
                  <a:lnTo>
                    <a:pt x="0" y="24734"/>
                  </a:lnTo>
                  <a:lnTo>
                    <a:pt x="45608" y="30716"/>
                  </a:lnTo>
                  <a:lnTo>
                    <a:pt x="38783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919939" y="3979080"/>
            <a:ext cx="660443" cy="176349"/>
            <a:chOff x="4841557" y="4384357"/>
            <a:chExt cx="727710" cy="194310"/>
          </a:xfrm>
        </p:grpSpPr>
        <p:sp>
          <p:nvSpPr>
            <p:cNvPr id="18" name="object 18"/>
            <p:cNvSpPr/>
            <p:nvPr/>
          </p:nvSpPr>
          <p:spPr>
            <a:xfrm>
              <a:off x="4846320" y="4389120"/>
              <a:ext cx="676275" cy="169545"/>
            </a:xfrm>
            <a:custGeom>
              <a:avLst/>
              <a:gdLst/>
              <a:ahLst/>
              <a:cxnLst/>
              <a:rect l="l" t="t" r="r" b="b"/>
              <a:pathLst>
                <a:path w="676275" h="169545">
                  <a:moveTo>
                    <a:pt x="0" y="0"/>
                  </a:moveTo>
                  <a:lnTo>
                    <a:pt x="676075" y="16901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518580" y="4542876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525"/>
                  </a:moveTo>
                  <a:lnTo>
                    <a:pt x="7631" y="0"/>
                  </a:lnTo>
                  <a:lnTo>
                    <a:pt x="45750" y="25746"/>
                  </a:lnTo>
                  <a:lnTo>
                    <a:pt x="0" y="30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518580" y="4542876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525"/>
                  </a:moveTo>
                  <a:lnTo>
                    <a:pt x="45750" y="25746"/>
                  </a:lnTo>
                  <a:lnTo>
                    <a:pt x="7631" y="0"/>
                  </a:lnTo>
                  <a:lnTo>
                    <a:pt x="0" y="305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0313" y="4062068"/>
            <a:ext cx="1639003" cy="423582"/>
            <a:chOff x="2098357" y="4475797"/>
            <a:chExt cx="1805939" cy="466725"/>
          </a:xfrm>
        </p:grpSpPr>
        <p:sp>
          <p:nvSpPr>
            <p:cNvPr id="4" name="object 4"/>
            <p:cNvSpPr/>
            <p:nvPr/>
          </p:nvSpPr>
          <p:spPr>
            <a:xfrm>
              <a:off x="2103120" y="448055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2103120" y="4480559"/>
              <a:ext cx="1753235" cy="457200"/>
            </a:xfrm>
            <a:custGeom>
              <a:avLst/>
              <a:gdLst/>
              <a:ahLst/>
              <a:cxnLst/>
              <a:rect l="l" t="t" r="r" b="b"/>
              <a:pathLst>
                <a:path w="1753235" h="457200">
                  <a:moveTo>
                    <a:pt x="0" y="457199"/>
                  </a:moveTo>
                  <a:lnTo>
                    <a:pt x="914399" y="0"/>
                  </a:lnTo>
                </a:path>
                <a:path w="1753235" h="457200">
                  <a:moveTo>
                    <a:pt x="438479" y="228599"/>
                  </a:moveTo>
                  <a:lnTo>
                    <a:pt x="1752929" y="228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3856050" y="469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3856050" y="469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03486" y="1604484"/>
            <a:ext cx="3622061" cy="2749242"/>
          </a:xfrm>
          <a:prstGeom prst="rect">
            <a:avLst/>
          </a:prstGeom>
        </p:spPr>
        <p:txBody>
          <a:bodyPr vert="horz" wrap="square" lIns="0" tIns="216690" rIns="0" bIns="0" rtlCol="0">
            <a:spAutoFit/>
          </a:bodyPr>
          <a:lstStyle/>
          <a:p>
            <a:pPr marL="11527">
              <a:spcBef>
                <a:spcPts val="1706"/>
              </a:spcBef>
            </a:pPr>
            <a:r>
              <a:rPr sz="2541" spc="-9" dirty="0">
                <a:latin typeface="Arial MT"/>
                <a:cs typeface="Arial MT"/>
              </a:rPr>
              <a:t>Array</a:t>
            </a:r>
            <a:r>
              <a:rPr sz="2541" spc="-36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of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pointers</a:t>
            </a:r>
            <a:endParaRPr sz="2541">
              <a:latin typeface="Arial MT"/>
              <a:cs typeface="Arial MT"/>
            </a:endParaRPr>
          </a:p>
          <a:p>
            <a:pPr marL="669691" marR="4611" indent="18442">
              <a:lnSpc>
                <a:spcPct val="106600"/>
              </a:lnSpc>
              <a:spcBef>
                <a:spcPts val="712"/>
              </a:spcBef>
            </a:pPr>
            <a:r>
              <a:rPr sz="1271" b="1" spc="-5" dirty="0">
                <a:latin typeface="Courier New"/>
                <a:cs typeface="Courier New"/>
              </a:rPr>
              <a:t>Point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*</a:t>
            </a:r>
            <a:r>
              <a:rPr sz="1271" b="1" spc="-5" dirty="0">
                <a:solidFill>
                  <a:srgbClr val="004586"/>
                </a:solidFill>
                <a:latin typeface="Courier New"/>
                <a:cs typeface="Courier New"/>
              </a:rPr>
              <a:t>*</a:t>
            </a:r>
            <a:r>
              <a:rPr sz="1271" b="1" spc="-14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t2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new</a:t>
            </a:r>
            <a:r>
              <a:rPr sz="1271" spc="1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Point*</a:t>
            </a:r>
            <a:r>
              <a:rPr sz="1271" spc="-5" dirty="0">
                <a:latin typeface="Courier New"/>
                <a:cs typeface="Courier New"/>
              </a:rPr>
              <a:t>[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4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];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for(int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i=0;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i&lt;4;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++i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){</a:t>
            </a:r>
            <a:endParaRPr sz="1271">
              <a:latin typeface="Courier New"/>
              <a:cs typeface="Courier New"/>
            </a:endParaRPr>
          </a:p>
          <a:p>
            <a:pPr marL="1153805">
              <a:lnSpc>
                <a:spcPts val="1484"/>
              </a:lnSpc>
            </a:pPr>
            <a:r>
              <a:rPr sz="1271" spc="-5" dirty="0">
                <a:latin typeface="Courier New"/>
                <a:cs typeface="Courier New"/>
              </a:rPr>
              <a:t>t2[i]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new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Point(0,0);</a:t>
            </a:r>
            <a:endParaRPr sz="1271">
              <a:latin typeface="Courier New"/>
              <a:cs typeface="Courier New"/>
            </a:endParaRPr>
          </a:p>
          <a:p>
            <a:pPr marL="669691">
              <a:lnSpc>
                <a:spcPts val="1498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  <a:p>
            <a:pPr marL="1153805" marR="427057" indent="-484114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latin typeface="Courier New"/>
                <a:cs typeface="Courier New"/>
              </a:rPr>
              <a:t>for( int i=0; i&lt;4; ++i ){ 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cout&lt;&lt;*t2[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i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]&lt;&lt;endl;</a:t>
            </a:r>
            <a:endParaRPr sz="1271">
              <a:latin typeface="Courier New"/>
              <a:cs typeface="Courier New"/>
            </a:endParaRPr>
          </a:p>
          <a:p>
            <a:pPr marL="669691">
              <a:lnSpc>
                <a:spcPts val="1452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2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43">
              <a:latin typeface="Courier New"/>
              <a:cs typeface="Courier New"/>
            </a:endParaRPr>
          </a:p>
          <a:p>
            <a:pPr marL="593616"/>
            <a:r>
              <a:rPr sz="1271" spc="-5" dirty="0">
                <a:latin typeface="Arial MT"/>
                <a:cs typeface="Arial MT"/>
              </a:rPr>
              <a:t>t2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90064" y="4062068"/>
            <a:ext cx="3328147" cy="423582"/>
            <a:chOff x="3927157" y="4475797"/>
            <a:chExt cx="3667125" cy="466725"/>
          </a:xfrm>
        </p:grpSpPr>
        <p:sp>
          <p:nvSpPr>
            <p:cNvPr id="10" name="object 10"/>
            <p:cNvSpPr/>
            <p:nvPr/>
          </p:nvSpPr>
          <p:spPr>
            <a:xfrm>
              <a:off x="3931920" y="4480559"/>
              <a:ext cx="3657600" cy="457200"/>
            </a:xfrm>
            <a:custGeom>
              <a:avLst/>
              <a:gdLst/>
              <a:ahLst/>
              <a:cxnLst/>
              <a:rect l="l" t="t" r="r" b="b"/>
              <a:pathLst>
                <a:path w="3657600" h="457200">
                  <a:moveTo>
                    <a:pt x="0" y="0"/>
                  </a:moveTo>
                  <a:lnTo>
                    <a:pt x="3657599" y="0"/>
                  </a:lnTo>
                  <a:lnTo>
                    <a:pt x="36575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3931920" y="4480559"/>
              <a:ext cx="3657600" cy="457200"/>
            </a:xfrm>
            <a:custGeom>
              <a:avLst/>
              <a:gdLst/>
              <a:ahLst/>
              <a:cxnLst/>
              <a:rect l="l" t="t" r="r" b="b"/>
              <a:pathLst>
                <a:path w="3657600" h="457200">
                  <a:moveTo>
                    <a:pt x="914399" y="0"/>
                  </a:moveTo>
                  <a:lnTo>
                    <a:pt x="914399" y="457199"/>
                  </a:lnTo>
                </a:path>
                <a:path w="3657600" h="457200">
                  <a:moveTo>
                    <a:pt x="1828799" y="0"/>
                  </a:moveTo>
                  <a:lnTo>
                    <a:pt x="1828799" y="457199"/>
                  </a:lnTo>
                </a:path>
                <a:path w="3657600" h="457200">
                  <a:moveTo>
                    <a:pt x="2743199" y="0"/>
                  </a:moveTo>
                  <a:lnTo>
                    <a:pt x="2743199" y="457199"/>
                  </a:lnTo>
                </a:path>
                <a:path w="3657600" h="457200">
                  <a:moveTo>
                    <a:pt x="0" y="457199"/>
                  </a:moveTo>
                  <a:lnTo>
                    <a:pt x="914399" y="0"/>
                  </a:lnTo>
                </a:path>
                <a:path w="3657600" h="457200">
                  <a:moveTo>
                    <a:pt x="914399" y="457199"/>
                  </a:moveTo>
                  <a:lnTo>
                    <a:pt x="1828799" y="0"/>
                  </a:lnTo>
                </a:path>
                <a:path w="3657600" h="457200">
                  <a:moveTo>
                    <a:pt x="1828799" y="457199"/>
                  </a:moveTo>
                  <a:lnTo>
                    <a:pt x="2743199" y="0"/>
                  </a:lnTo>
                </a:path>
                <a:path w="3657600" h="457200">
                  <a:moveTo>
                    <a:pt x="2743199" y="457199"/>
                  </a:moveTo>
                  <a:lnTo>
                    <a:pt x="36575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68837" y="4929636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6215">
              <a:spcBef>
                <a:spcPts val="91"/>
              </a:spcBef>
            </a:pPr>
            <a:r>
              <a:rPr sz="1271" spc="-5" dirty="0">
                <a:latin typeface="Arial MT"/>
                <a:cs typeface="Arial MT"/>
              </a:rPr>
              <a:t>:Point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8837" y="5195475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9175">
              <a:lnSpc>
                <a:spcPts val="1510"/>
              </a:lnSpc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x: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0</a:t>
            </a:r>
            <a:endParaRPr sz="1271">
              <a:latin typeface="Arial MT"/>
              <a:cs typeface="Arial MT"/>
            </a:endParaRPr>
          </a:p>
          <a:p>
            <a:pPr marL="239175">
              <a:lnSpc>
                <a:spcPts val="1510"/>
              </a:lnSpc>
            </a:pPr>
            <a:r>
              <a:rPr sz="1271" dirty="0">
                <a:latin typeface="Arial MT"/>
                <a:cs typeface="Arial MT"/>
              </a:rPr>
              <a:t>y: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0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60188" y="4269537"/>
            <a:ext cx="4192025" cy="1414823"/>
            <a:chOff x="3012757" y="4704397"/>
            <a:chExt cx="4618990" cy="1558925"/>
          </a:xfrm>
        </p:grpSpPr>
        <p:sp>
          <p:nvSpPr>
            <p:cNvPr id="15" name="object 15"/>
            <p:cNvSpPr/>
            <p:nvPr/>
          </p:nvSpPr>
          <p:spPr>
            <a:xfrm>
              <a:off x="3017525" y="5395074"/>
              <a:ext cx="914400" cy="849630"/>
            </a:xfrm>
            <a:custGeom>
              <a:avLst/>
              <a:gdLst/>
              <a:ahLst/>
              <a:cxnLst/>
              <a:rect l="l" t="t" r="r" b="b"/>
              <a:pathLst>
                <a:path w="914400" h="849629">
                  <a:moveTo>
                    <a:pt x="0" y="0"/>
                  </a:moveTo>
                  <a:lnTo>
                    <a:pt x="914399" y="0"/>
                  </a:lnTo>
                  <a:lnTo>
                    <a:pt x="914399" y="849599"/>
                  </a:lnTo>
                  <a:lnTo>
                    <a:pt x="0" y="84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3017520" y="4754879"/>
              <a:ext cx="1371600" cy="951865"/>
            </a:xfrm>
            <a:custGeom>
              <a:avLst/>
              <a:gdLst/>
              <a:ahLst/>
              <a:cxnLst/>
              <a:rect l="l" t="t" r="r" b="b"/>
              <a:pathLst>
                <a:path w="1371600" h="951864">
                  <a:moveTo>
                    <a:pt x="0" y="951479"/>
                  </a:moveTo>
                  <a:lnTo>
                    <a:pt x="914399" y="951479"/>
                  </a:lnTo>
                </a:path>
                <a:path w="1371600" h="951864">
                  <a:moveTo>
                    <a:pt x="1371599" y="0"/>
                  </a:moveTo>
                  <a:lnTo>
                    <a:pt x="504016" y="6074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6126" y="5349414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0" y="37679"/>
                  </a:moveTo>
                  <a:lnTo>
                    <a:pt x="26386" y="0"/>
                  </a:lnTo>
                  <a:lnTo>
                    <a:pt x="44432" y="25775"/>
                  </a:lnTo>
                  <a:lnTo>
                    <a:pt x="0" y="37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86126" y="5349414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6386" y="0"/>
                  </a:moveTo>
                  <a:lnTo>
                    <a:pt x="0" y="37679"/>
                  </a:lnTo>
                  <a:lnTo>
                    <a:pt x="44432" y="25775"/>
                  </a:lnTo>
                  <a:lnTo>
                    <a:pt x="2638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8021" y="4709159"/>
              <a:ext cx="426084" cy="638810"/>
            </a:xfrm>
            <a:custGeom>
              <a:avLst/>
              <a:gdLst/>
              <a:ahLst/>
              <a:cxnLst/>
              <a:rect l="l" t="t" r="r" b="b"/>
              <a:pathLst>
                <a:path w="426085" h="638810">
                  <a:moveTo>
                    <a:pt x="425498" y="0"/>
                  </a:moveTo>
                  <a:lnTo>
                    <a:pt x="0" y="6382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4854043" y="5338681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4" h="45085">
                  <a:moveTo>
                    <a:pt x="0" y="44692"/>
                  </a:moveTo>
                  <a:lnTo>
                    <a:pt x="10886" y="0"/>
                  </a:lnTo>
                  <a:lnTo>
                    <a:pt x="37067" y="17453"/>
                  </a:lnTo>
                  <a:lnTo>
                    <a:pt x="0" y="4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4854043" y="5338681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4" h="45085">
                  <a:moveTo>
                    <a:pt x="10886" y="0"/>
                  </a:moveTo>
                  <a:lnTo>
                    <a:pt x="0" y="44692"/>
                  </a:lnTo>
                  <a:lnTo>
                    <a:pt x="37067" y="17453"/>
                  </a:lnTo>
                  <a:lnTo>
                    <a:pt x="1088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6217920" y="4709159"/>
              <a:ext cx="0" cy="583565"/>
            </a:xfrm>
            <a:custGeom>
              <a:avLst/>
              <a:gdLst/>
              <a:ahLst/>
              <a:cxnLst/>
              <a:rect l="l" t="t" r="r" b="b"/>
              <a:pathLst>
                <a:path h="583564">
                  <a:moveTo>
                    <a:pt x="0" y="0"/>
                  </a:moveTo>
                  <a:lnTo>
                    <a:pt x="0" y="5830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2187" y="52922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6202187" y="52922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7132320" y="4709159"/>
              <a:ext cx="469265" cy="640080"/>
            </a:xfrm>
            <a:custGeom>
              <a:avLst/>
              <a:gdLst/>
              <a:ahLst/>
              <a:cxnLst/>
              <a:rect l="l" t="t" r="r" b="b"/>
              <a:pathLst>
                <a:path w="469265" h="640079">
                  <a:moveTo>
                    <a:pt x="0" y="0"/>
                  </a:moveTo>
                  <a:lnTo>
                    <a:pt x="469008" y="63971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7588641" y="5339567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38245" y="44162"/>
                  </a:moveTo>
                  <a:lnTo>
                    <a:pt x="0" y="18604"/>
                  </a:lnTo>
                  <a:lnTo>
                    <a:pt x="25375" y="0"/>
                  </a:lnTo>
                  <a:lnTo>
                    <a:pt x="38245" y="44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8641" y="5339567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0" y="18604"/>
                  </a:moveTo>
                  <a:lnTo>
                    <a:pt x="38245" y="44162"/>
                  </a:lnTo>
                  <a:lnTo>
                    <a:pt x="25375" y="0"/>
                  </a:lnTo>
                  <a:lnTo>
                    <a:pt x="0" y="186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4432325" y="5395074"/>
              <a:ext cx="914400" cy="863600"/>
            </a:xfrm>
            <a:custGeom>
              <a:avLst/>
              <a:gdLst/>
              <a:ahLst/>
              <a:cxnLst/>
              <a:rect l="l" t="t" r="r" b="b"/>
              <a:pathLst>
                <a:path w="914400" h="863600">
                  <a:moveTo>
                    <a:pt x="0" y="0"/>
                  </a:moveTo>
                  <a:lnTo>
                    <a:pt x="914399" y="0"/>
                  </a:lnTo>
                  <a:lnTo>
                    <a:pt x="914399" y="863399"/>
                  </a:lnTo>
                  <a:lnTo>
                    <a:pt x="0" y="86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52858" y="4959244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41200">
              <a:spcBef>
                <a:spcPts val="91"/>
              </a:spcBef>
            </a:pPr>
            <a:r>
              <a:rPr sz="1271" spc="-5" dirty="0">
                <a:latin typeface="Arial MT"/>
                <a:cs typeface="Arial MT"/>
              </a:rPr>
              <a:t>:Point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52858" y="5226400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9175">
              <a:lnSpc>
                <a:spcPts val="1510"/>
              </a:lnSpc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x: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0</a:t>
            </a:r>
            <a:endParaRPr sz="1271">
              <a:latin typeface="Arial MT"/>
              <a:cs typeface="Arial MT"/>
            </a:endParaRPr>
          </a:p>
          <a:p>
            <a:pPr marL="239175">
              <a:lnSpc>
                <a:spcPts val="1510"/>
              </a:lnSpc>
            </a:pPr>
            <a:r>
              <a:rPr sz="1271" dirty="0">
                <a:latin typeface="Arial MT"/>
                <a:cs typeface="Arial MT"/>
              </a:rPr>
              <a:t>y: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0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2742" y="4983703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41200">
              <a:spcBef>
                <a:spcPts val="91"/>
              </a:spcBef>
            </a:pPr>
            <a:r>
              <a:rPr sz="1271" spc="-5" dirty="0">
                <a:latin typeface="Arial MT"/>
                <a:cs typeface="Arial MT"/>
              </a:rPr>
              <a:t>:Point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2742" y="5249544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54160">
              <a:lnSpc>
                <a:spcPts val="1510"/>
              </a:lnSpc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x: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0</a:t>
            </a:r>
            <a:endParaRPr sz="1271">
              <a:latin typeface="Arial MT"/>
              <a:cs typeface="Arial MT"/>
            </a:endParaRPr>
          </a:p>
          <a:p>
            <a:pPr marL="254160">
              <a:lnSpc>
                <a:spcPts val="1510"/>
              </a:lnSpc>
            </a:pPr>
            <a:r>
              <a:rPr sz="1271" dirty="0">
                <a:latin typeface="Arial MT"/>
                <a:cs typeface="Arial MT"/>
              </a:rPr>
              <a:t>y: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0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12626" y="4960560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79237">
              <a:spcBef>
                <a:spcPts val="91"/>
              </a:spcBef>
            </a:pPr>
            <a:r>
              <a:rPr sz="1271" spc="-5" dirty="0">
                <a:latin typeface="Arial MT"/>
                <a:cs typeface="Arial MT"/>
              </a:rPr>
              <a:t>:Point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12626" y="5226400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91621">
              <a:lnSpc>
                <a:spcPts val="1510"/>
              </a:lnSpc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x: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0</a:t>
            </a:r>
            <a:endParaRPr sz="1271">
              <a:latin typeface="Arial MT"/>
              <a:cs typeface="Arial MT"/>
            </a:endParaRPr>
          </a:p>
          <a:p>
            <a:pPr marL="291621">
              <a:lnSpc>
                <a:spcPts val="1510"/>
              </a:lnSpc>
            </a:pPr>
            <a:r>
              <a:rPr sz="1271" dirty="0">
                <a:latin typeface="Arial MT"/>
                <a:cs typeface="Arial MT"/>
              </a:rPr>
              <a:t>y: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0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48531" y="4892048"/>
            <a:ext cx="3294145" cy="792416"/>
            <a:chOff x="4432320" y="5390312"/>
            <a:chExt cx="3629660" cy="873125"/>
          </a:xfrm>
        </p:grpSpPr>
        <p:sp>
          <p:nvSpPr>
            <p:cNvPr id="36" name="object 36"/>
            <p:cNvSpPr/>
            <p:nvPr/>
          </p:nvSpPr>
          <p:spPr>
            <a:xfrm>
              <a:off x="5787475" y="5395074"/>
              <a:ext cx="2270125" cy="863600"/>
            </a:xfrm>
            <a:custGeom>
              <a:avLst/>
              <a:gdLst/>
              <a:ahLst/>
              <a:cxnLst/>
              <a:rect l="l" t="t" r="r" b="b"/>
              <a:pathLst>
                <a:path w="2270125" h="863600">
                  <a:moveTo>
                    <a:pt x="0" y="0"/>
                  </a:moveTo>
                  <a:lnTo>
                    <a:pt x="914399" y="0"/>
                  </a:lnTo>
                  <a:lnTo>
                    <a:pt x="914399" y="863399"/>
                  </a:lnTo>
                  <a:lnTo>
                    <a:pt x="0" y="863399"/>
                  </a:lnTo>
                  <a:lnTo>
                    <a:pt x="0" y="0"/>
                  </a:lnTo>
                  <a:close/>
                </a:path>
                <a:path w="2270125" h="863600">
                  <a:moveTo>
                    <a:pt x="1355149" y="0"/>
                  </a:moveTo>
                  <a:lnTo>
                    <a:pt x="2269549" y="0"/>
                  </a:lnTo>
                  <a:lnTo>
                    <a:pt x="2269549" y="863400"/>
                  </a:lnTo>
                  <a:lnTo>
                    <a:pt x="1355149" y="863400"/>
                  </a:lnTo>
                  <a:lnTo>
                    <a:pt x="135514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7" name="object 37"/>
            <p:cNvSpPr/>
            <p:nvPr/>
          </p:nvSpPr>
          <p:spPr>
            <a:xfrm>
              <a:off x="4432320" y="5709610"/>
              <a:ext cx="3625215" cy="0"/>
            </a:xfrm>
            <a:custGeom>
              <a:avLst/>
              <a:gdLst/>
              <a:ahLst/>
              <a:cxnLst/>
              <a:rect l="l" t="t" r="r" b="b"/>
              <a:pathLst>
                <a:path w="3625215">
                  <a:moveTo>
                    <a:pt x="0" y="0"/>
                  </a:moveTo>
                  <a:lnTo>
                    <a:pt x="914399" y="0"/>
                  </a:lnTo>
                </a:path>
                <a:path w="3625215">
                  <a:moveTo>
                    <a:pt x="1355149" y="0"/>
                  </a:moveTo>
                  <a:lnTo>
                    <a:pt x="2269549" y="0"/>
                  </a:lnTo>
                </a:path>
                <a:path w="3625215">
                  <a:moveTo>
                    <a:pt x="2710299" y="0"/>
                  </a:moveTo>
                  <a:lnTo>
                    <a:pt x="36246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783" y="2651280"/>
            <a:ext cx="7726488" cy="1751382"/>
            <a:chOff x="838357" y="2921317"/>
            <a:chExt cx="8513445" cy="1929764"/>
          </a:xfrm>
        </p:grpSpPr>
        <p:sp>
          <p:nvSpPr>
            <p:cNvPr id="4" name="object 4"/>
            <p:cNvSpPr/>
            <p:nvPr/>
          </p:nvSpPr>
          <p:spPr>
            <a:xfrm>
              <a:off x="843119" y="2926079"/>
              <a:ext cx="8503920" cy="1920239"/>
            </a:xfrm>
            <a:custGeom>
              <a:avLst/>
              <a:gdLst/>
              <a:ahLst/>
              <a:cxnLst/>
              <a:rect l="l" t="t" r="r" b="b"/>
              <a:pathLst>
                <a:path w="8503920" h="1920239">
                  <a:moveTo>
                    <a:pt x="8503919" y="1920239"/>
                  </a:moveTo>
                  <a:lnTo>
                    <a:pt x="0" y="1920239"/>
                  </a:lnTo>
                  <a:lnTo>
                    <a:pt x="0" y="0"/>
                  </a:lnTo>
                  <a:lnTo>
                    <a:pt x="8503919" y="0"/>
                  </a:lnTo>
                  <a:lnTo>
                    <a:pt x="8503919" y="19202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43119" y="2926079"/>
              <a:ext cx="8503920" cy="1920239"/>
            </a:xfrm>
            <a:custGeom>
              <a:avLst/>
              <a:gdLst/>
              <a:ahLst/>
              <a:cxnLst/>
              <a:rect l="l" t="t" r="r" b="b"/>
              <a:pathLst>
                <a:path w="8503920" h="1920239">
                  <a:moveTo>
                    <a:pt x="0" y="0"/>
                  </a:moveTo>
                  <a:lnTo>
                    <a:pt x="8503919" y="0"/>
                  </a:lnTo>
                  <a:lnTo>
                    <a:pt x="8503919" y="1920239"/>
                  </a:lnTo>
                  <a:lnTo>
                    <a:pt x="0" y="19202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57381" y="1810051"/>
            <a:ext cx="7679231" cy="254156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70016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defaul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b="1" spc="-6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d 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delet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178" b="1" spc="-6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specifiers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C+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+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2178" spc="-163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23"/>
              </a:spcBef>
            </a:pPr>
            <a:endParaRPr sz="3222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lnSpc>
                <a:spcPts val="1842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6070442" defTabSz="829909">
              <a:lnSpc>
                <a:spcPts val="1842"/>
              </a:lnSpc>
              <a:spcBef>
                <a:spcPts val="64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4;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{5};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3055104" defTabSz="829909">
              <a:lnSpc>
                <a:spcPts val="1842"/>
              </a:lnSpc>
              <a:spcBef>
                <a:spcPts val="59"/>
              </a:spcBef>
              <a:tabLst>
                <a:tab pos="2853390" algn="l"/>
              </a:tabLst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X(int a)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i{a} {} //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i =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a,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j = 5 </a:t>
            </a:r>
            <a:r>
              <a:rPr sz="1543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X()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543" b="1" spc="-5" dirty="0">
                <a:solidFill>
                  <a:srgbClr val="FF00CC"/>
                </a:solidFill>
                <a:latin typeface="Courier New"/>
                <a:cs typeface="Courier New"/>
              </a:rPr>
              <a:t>default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	//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4,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5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774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6032" y="4311031"/>
            <a:ext cx="174620" cy="838520"/>
            <a:chOff x="2567437" y="4750117"/>
            <a:chExt cx="192405" cy="923925"/>
          </a:xfrm>
        </p:grpSpPr>
        <p:sp>
          <p:nvSpPr>
            <p:cNvPr id="8" name="object 8"/>
            <p:cNvSpPr/>
            <p:nvPr/>
          </p:nvSpPr>
          <p:spPr>
            <a:xfrm>
              <a:off x="2572199" y="4754879"/>
              <a:ext cx="182880" cy="914400"/>
            </a:xfrm>
            <a:custGeom>
              <a:avLst/>
              <a:gdLst/>
              <a:ahLst/>
              <a:cxnLst/>
              <a:rect l="l" t="t" r="r" b="b"/>
              <a:pathLst>
                <a:path w="182880" h="914400">
                  <a:moveTo>
                    <a:pt x="136621" y="914040"/>
                  </a:moveTo>
                  <a:lnTo>
                    <a:pt x="45540" y="914040"/>
                  </a:lnTo>
                  <a:lnTo>
                    <a:pt x="45540" y="228420"/>
                  </a:lnTo>
                  <a:lnTo>
                    <a:pt x="0" y="228420"/>
                  </a:lnTo>
                  <a:lnTo>
                    <a:pt x="91081" y="0"/>
                  </a:lnTo>
                  <a:lnTo>
                    <a:pt x="182521" y="228420"/>
                  </a:lnTo>
                  <a:lnTo>
                    <a:pt x="136621" y="228420"/>
                  </a:lnTo>
                  <a:lnTo>
                    <a:pt x="136621" y="91404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72199" y="4754879"/>
              <a:ext cx="182880" cy="914400"/>
            </a:xfrm>
            <a:custGeom>
              <a:avLst/>
              <a:gdLst/>
              <a:ahLst/>
              <a:cxnLst/>
              <a:rect l="l" t="t" r="r" b="b"/>
              <a:pathLst>
                <a:path w="182880" h="914400">
                  <a:moveTo>
                    <a:pt x="45540" y="914040"/>
                  </a:moveTo>
                  <a:lnTo>
                    <a:pt x="45540" y="228420"/>
                  </a:lnTo>
                  <a:lnTo>
                    <a:pt x="0" y="228420"/>
                  </a:lnTo>
                  <a:lnTo>
                    <a:pt x="91081" y="0"/>
                  </a:lnTo>
                  <a:lnTo>
                    <a:pt x="182521" y="228420"/>
                  </a:lnTo>
                  <a:lnTo>
                    <a:pt x="136621" y="228420"/>
                  </a:lnTo>
                  <a:lnTo>
                    <a:pt x="136621" y="914040"/>
                  </a:lnTo>
                  <a:lnTo>
                    <a:pt x="45540" y="91404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91105" y="5228217"/>
            <a:ext cx="6905833" cy="25081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7086" rIns="0" bIns="0" rtlCol="0">
            <a:spAutoFit/>
          </a:bodyPr>
          <a:lstStyle/>
          <a:p>
            <a:pPr marL="77804" defTabSz="829909">
              <a:spcBef>
                <a:spcPts val="213"/>
              </a:spcBef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Explicitly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forcing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automatic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generation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5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default</a:t>
            </a:r>
            <a:r>
              <a:rPr sz="1452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by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compiler.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777203" cy="368341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5296">
              <a:spcBef>
                <a:spcPts val="91"/>
              </a:spcBef>
            </a:pPr>
            <a:r>
              <a:rPr sz="2541" spc="-9" dirty="0">
                <a:latin typeface="Arial MT"/>
                <a:cs typeface="Arial MT"/>
              </a:rPr>
              <a:t>Static</a:t>
            </a:r>
            <a:r>
              <a:rPr sz="2541" spc="-50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members:</a:t>
            </a:r>
            <a:endParaRPr sz="2541">
              <a:latin typeface="Arial MT"/>
              <a:cs typeface="Arial MT"/>
            </a:endParaRPr>
          </a:p>
          <a:p>
            <a:pPr marL="712339" indent="-277213">
              <a:spcBef>
                <a:spcPts val="77"/>
              </a:spcBef>
              <a:buSzPct val="44642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541" spc="-5" dirty="0">
                <a:latin typeface="Courier New"/>
                <a:cs typeface="Courier New"/>
              </a:rPr>
              <a:t>stati</a:t>
            </a:r>
            <a:r>
              <a:rPr sz="2541" dirty="0">
                <a:latin typeface="Courier New"/>
                <a:cs typeface="Courier New"/>
              </a:rPr>
              <a:t>c</a:t>
            </a:r>
            <a:r>
              <a:rPr sz="2541" spc="-821" dirty="0">
                <a:latin typeface="Courier New"/>
                <a:cs typeface="Courier New"/>
              </a:rPr>
              <a:t> </a:t>
            </a:r>
            <a:r>
              <a:rPr sz="2541" dirty="0">
                <a:latin typeface="Arial MT"/>
                <a:cs typeface="Arial MT"/>
              </a:rPr>
              <a:t>methods</a:t>
            </a:r>
            <a:endParaRPr sz="2541">
              <a:latin typeface="Arial MT"/>
              <a:cs typeface="Arial MT"/>
            </a:endParaRPr>
          </a:p>
          <a:p>
            <a:pPr marL="712339" indent="-277213">
              <a:spcBef>
                <a:spcPts val="785"/>
              </a:spcBef>
              <a:buSzPct val="44642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541" spc="-5" dirty="0">
                <a:latin typeface="Courier New"/>
                <a:cs typeface="Courier New"/>
              </a:rPr>
              <a:t>stati</a:t>
            </a:r>
            <a:r>
              <a:rPr sz="2541" dirty="0">
                <a:latin typeface="Courier New"/>
                <a:cs typeface="Courier New"/>
              </a:rPr>
              <a:t>c</a:t>
            </a:r>
            <a:r>
              <a:rPr sz="2541" spc="-821" dirty="0">
                <a:latin typeface="Courier New"/>
                <a:cs typeface="Courier New"/>
              </a:rPr>
              <a:t> </a:t>
            </a:r>
            <a:r>
              <a:rPr sz="2541" spc="-5" dirty="0">
                <a:latin typeface="Arial MT"/>
                <a:cs typeface="Arial MT"/>
              </a:rPr>
              <a:t>data</a:t>
            </a:r>
            <a:endParaRPr sz="2541">
              <a:latin typeface="Arial MT"/>
              <a:cs typeface="Arial MT"/>
            </a:endParaRPr>
          </a:p>
          <a:p>
            <a:pPr marL="320437" marR="525033" indent="-309487">
              <a:lnSpc>
                <a:spcPct val="100699"/>
              </a:lnSpc>
              <a:spcBef>
                <a:spcPts val="7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Functions belonging to </a:t>
            </a:r>
            <a:r>
              <a:rPr sz="2178" dirty="0">
                <a:latin typeface="Arial MT"/>
                <a:cs typeface="Arial MT"/>
              </a:rPr>
              <a:t>a </a:t>
            </a:r>
            <a:r>
              <a:rPr sz="2178" i="1" dirty="0">
                <a:latin typeface="Arial"/>
                <a:cs typeface="Arial"/>
              </a:rPr>
              <a:t>class scope </a:t>
            </a:r>
            <a:r>
              <a:rPr sz="2178" spc="-5" dirty="0">
                <a:latin typeface="Arial MT"/>
                <a:cs typeface="Arial MT"/>
              </a:rPr>
              <a:t>which don't access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object's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data </a:t>
            </a:r>
            <a:r>
              <a:rPr sz="2178" dirty="0">
                <a:latin typeface="Arial MT"/>
                <a:cs typeface="Arial MT"/>
              </a:rPr>
              <a:t>can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</a:t>
            </a:r>
            <a:r>
              <a:rPr sz="2178" spc="14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static</a:t>
            </a:r>
            <a:endParaRPr sz="2178">
              <a:latin typeface="Courier New"/>
              <a:cs typeface="Courier New"/>
            </a:endParaRPr>
          </a:p>
          <a:p>
            <a:pPr marL="320437" marR="64549" indent="-309487">
              <a:lnSpc>
                <a:spcPct val="101299"/>
              </a:lnSpc>
              <a:spcBef>
                <a:spcPts val="96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Stati</a:t>
            </a:r>
            <a:r>
              <a:rPr sz="2178" dirty="0">
                <a:latin typeface="Arial MT"/>
                <a:cs typeface="Arial MT"/>
              </a:rPr>
              <a:t>c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methods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can't</a:t>
            </a:r>
            <a:r>
              <a:rPr sz="2178" spc="-5" dirty="0">
                <a:latin typeface="Arial MT"/>
                <a:cs typeface="Arial MT"/>
              </a:rPr>
              <a:t> b</a:t>
            </a:r>
            <a:r>
              <a:rPr sz="2178" dirty="0">
                <a:latin typeface="Arial MT"/>
                <a:cs typeface="Arial MT"/>
              </a:rPr>
              <a:t>e</a:t>
            </a:r>
            <a:r>
              <a:rPr sz="2178" spc="32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cons</a:t>
            </a:r>
            <a:r>
              <a:rPr sz="2178" dirty="0">
                <a:latin typeface="Courier New"/>
                <a:cs typeface="Courier New"/>
              </a:rPr>
              <a:t>t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methods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(they</a:t>
            </a:r>
            <a:r>
              <a:rPr sz="2178" spc="-5" dirty="0">
                <a:latin typeface="Arial MT"/>
                <a:cs typeface="Arial MT"/>
              </a:rPr>
              <a:t> d</a:t>
            </a:r>
            <a:r>
              <a:rPr sz="2178" dirty="0">
                <a:latin typeface="Arial MT"/>
                <a:cs typeface="Arial MT"/>
              </a:rPr>
              <a:t>o</a:t>
            </a:r>
            <a:r>
              <a:rPr sz="2178" spc="-5" dirty="0">
                <a:latin typeface="Arial MT"/>
                <a:cs typeface="Arial MT"/>
              </a:rPr>
              <a:t> no</a:t>
            </a:r>
            <a:r>
              <a:rPr sz="2178" dirty="0">
                <a:latin typeface="Arial MT"/>
                <a:cs typeface="Arial MT"/>
              </a:rPr>
              <a:t>t</a:t>
            </a:r>
            <a:r>
              <a:rPr sz="2178" spc="-5" dirty="0">
                <a:latin typeface="Arial MT"/>
                <a:cs typeface="Arial MT"/>
              </a:rPr>
              <a:t> access  object's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state)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1003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They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are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not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called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on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specific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objects</a:t>
            </a:r>
            <a:r>
              <a:rPr sz="2178" spc="27" dirty="0">
                <a:latin typeface="Arial MT"/>
                <a:cs typeface="Arial MT"/>
              </a:rPr>
              <a:t> </a:t>
            </a:r>
            <a:r>
              <a:rPr sz="2178" spc="132" dirty="0">
                <a:latin typeface="Lucida Sans Unicode"/>
                <a:cs typeface="Lucida Sans Unicode"/>
              </a:rPr>
              <a:t>⇒</a:t>
            </a:r>
            <a:r>
              <a:rPr sz="2178" spc="-91" dirty="0">
                <a:latin typeface="Lucida Sans Unicode"/>
                <a:cs typeface="Lucida Sans Unicode"/>
              </a:rPr>
              <a:t> </a:t>
            </a:r>
            <a:r>
              <a:rPr sz="2178" spc="-5" dirty="0">
                <a:latin typeface="Arial MT"/>
                <a:cs typeface="Arial MT"/>
              </a:rPr>
              <a:t>they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have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no</a:t>
            </a:r>
            <a:r>
              <a:rPr sz="2178" spc="18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this</a:t>
            </a:r>
            <a:endParaRPr sz="2178">
              <a:latin typeface="Courier New"/>
              <a:cs typeface="Courier New"/>
            </a:endParaRPr>
          </a:p>
          <a:p>
            <a:pPr marL="320437">
              <a:spcBef>
                <a:spcPts val="32"/>
              </a:spcBef>
            </a:pPr>
            <a:r>
              <a:rPr sz="2178" spc="-5" dirty="0">
                <a:latin typeface="Arial MT"/>
                <a:cs typeface="Arial MT"/>
              </a:rPr>
              <a:t>pointer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703612"/>
            <a:ext cx="9543570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257261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9" dirty="0">
                <a:latin typeface="Arial MT"/>
                <a:cs typeface="Arial MT"/>
              </a:rPr>
              <a:t>Static</a:t>
            </a:r>
            <a:r>
              <a:rPr sz="2541" spc="-82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members</a:t>
            </a:r>
            <a:endParaRPr sz="2541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5499" y="2319330"/>
            <a:ext cx="3743085" cy="2387621"/>
            <a:chOff x="726757" y="2555557"/>
            <a:chExt cx="4124325" cy="2630805"/>
          </a:xfrm>
        </p:grpSpPr>
        <p:sp>
          <p:nvSpPr>
            <p:cNvPr id="5" name="object 5"/>
            <p:cNvSpPr/>
            <p:nvPr/>
          </p:nvSpPr>
          <p:spPr>
            <a:xfrm>
              <a:off x="731519" y="2560320"/>
              <a:ext cx="4114800" cy="2621280"/>
            </a:xfrm>
            <a:custGeom>
              <a:avLst/>
              <a:gdLst/>
              <a:ahLst/>
              <a:cxnLst/>
              <a:rect l="l" t="t" r="r" b="b"/>
              <a:pathLst>
                <a:path w="4114800" h="2621279">
                  <a:moveTo>
                    <a:pt x="4114799" y="2620799"/>
                  </a:moveTo>
                  <a:lnTo>
                    <a:pt x="0" y="2620799"/>
                  </a:lnTo>
                  <a:lnTo>
                    <a:pt x="0" y="0"/>
                  </a:lnTo>
                  <a:lnTo>
                    <a:pt x="4114799" y="0"/>
                  </a:lnTo>
                  <a:lnTo>
                    <a:pt x="4114799" y="2620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731519" y="2560320"/>
              <a:ext cx="4114800" cy="2621280"/>
            </a:xfrm>
            <a:custGeom>
              <a:avLst/>
              <a:gdLst/>
              <a:ahLst/>
              <a:cxnLst/>
              <a:rect l="l" t="t" r="r" b="b"/>
              <a:pathLst>
                <a:path w="4114800" h="2621279">
                  <a:moveTo>
                    <a:pt x="0" y="0"/>
                  </a:moveTo>
                  <a:lnTo>
                    <a:pt x="4114799" y="0"/>
                  </a:lnTo>
                  <a:lnTo>
                    <a:pt x="4114799" y="2620799"/>
                  </a:lnTo>
                  <a:lnTo>
                    <a:pt x="0" y="26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6097" y="2340250"/>
            <a:ext cx="3121254" cy="214863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b="1" spc="-5" dirty="0">
                <a:latin typeface="Courier New"/>
                <a:cs typeface="Courier New"/>
              </a:rPr>
              <a:t>//Complex.h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61">
              <a:latin typeface="Courier New"/>
              <a:cs typeface="Courier New"/>
            </a:endParaRPr>
          </a:p>
          <a:p>
            <a:pPr marL="11527" marR="1736470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5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Complex</a:t>
            </a:r>
            <a:r>
              <a:rPr sz="1271" spc="-5" dirty="0">
                <a:latin typeface="Courier New"/>
                <a:cs typeface="Courier New"/>
              </a:rPr>
              <a:t>{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398818">
              <a:lnSpc>
                <a:spcPts val="1439"/>
              </a:lnSpc>
            </a:pPr>
            <a:r>
              <a:rPr sz="1271" spc="-5" dirty="0">
                <a:latin typeface="Courier New"/>
                <a:cs typeface="Courier New"/>
              </a:rPr>
              <a:t>Complex(int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re=0,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im=0);</a:t>
            </a:r>
            <a:endParaRPr sz="1271">
              <a:latin typeface="Courier New"/>
              <a:cs typeface="Courier New"/>
            </a:endParaRPr>
          </a:p>
          <a:p>
            <a:pPr marL="426481">
              <a:lnSpc>
                <a:spcPts val="1498"/>
              </a:lnSpc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271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getNumComplex();</a:t>
            </a:r>
            <a:endParaRPr sz="1271">
              <a:latin typeface="Courier New"/>
              <a:cs typeface="Courier New"/>
            </a:endParaRPr>
          </a:p>
          <a:p>
            <a:pPr marL="11527" marR="2106472" indent="414955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9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...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private:</a:t>
            </a:r>
            <a:endParaRPr sz="1271">
              <a:latin typeface="Courier New"/>
              <a:cs typeface="Courier New"/>
            </a:endParaRPr>
          </a:p>
          <a:p>
            <a:pPr marL="301995" marR="571715" indent="5187">
              <a:lnSpc>
                <a:spcPts val="1498"/>
              </a:lnSpc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static </a:t>
            </a:r>
            <a:r>
              <a:rPr sz="1271" spc="-5" dirty="0">
                <a:latin typeface="Courier New"/>
                <a:cs typeface="Courier New"/>
              </a:rPr>
              <a:t>int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num_complex</a:t>
            </a:r>
            <a:r>
              <a:rPr sz="1271" spc="-5" dirty="0">
                <a:latin typeface="Courier New"/>
                <a:cs typeface="Courier New"/>
              </a:rPr>
              <a:t>;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double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re,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im;</a:t>
            </a:r>
            <a:endParaRPr sz="1271">
              <a:latin typeface="Courier New"/>
              <a:cs typeface="Courier New"/>
            </a:endParaRPr>
          </a:p>
          <a:p>
            <a:pPr marL="11527">
              <a:lnSpc>
                <a:spcPts val="1452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68902" y="2900243"/>
            <a:ext cx="3909060" cy="2804864"/>
            <a:chOff x="5115877" y="3195637"/>
            <a:chExt cx="4307205" cy="3090545"/>
          </a:xfrm>
        </p:grpSpPr>
        <p:sp>
          <p:nvSpPr>
            <p:cNvPr id="9" name="object 9"/>
            <p:cNvSpPr/>
            <p:nvPr/>
          </p:nvSpPr>
          <p:spPr>
            <a:xfrm>
              <a:off x="5120640" y="3200400"/>
              <a:ext cx="4297680" cy="3081020"/>
            </a:xfrm>
            <a:custGeom>
              <a:avLst/>
              <a:gdLst/>
              <a:ahLst/>
              <a:cxnLst/>
              <a:rect l="l" t="t" r="r" b="b"/>
              <a:pathLst>
                <a:path w="4297680" h="3081020">
                  <a:moveTo>
                    <a:pt x="4297679" y="3080879"/>
                  </a:moveTo>
                  <a:lnTo>
                    <a:pt x="0" y="3080879"/>
                  </a:lnTo>
                  <a:lnTo>
                    <a:pt x="0" y="0"/>
                  </a:lnTo>
                  <a:lnTo>
                    <a:pt x="4297679" y="0"/>
                  </a:lnTo>
                  <a:lnTo>
                    <a:pt x="4297679" y="30808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0640" y="3200400"/>
              <a:ext cx="4297680" cy="3081020"/>
            </a:xfrm>
            <a:custGeom>
              <a:avLst/>
              <a:gdLst/>
              <a:ahLst/>
              <a:cxnLst/>
              <a:rect l="l" t="t" r="r" b="b"/>
              <a:pathLst>
                <a:path w="4297680" h="3081020">
                  <a:moveTo>
                    <a:pt x="0" y="0"/>
                  </a:moveTo>
                  <a:lnTo>
                    <a:pt x="4297679" y="0"/>
                  </a:lnTo>
                  <a:lnTo>
                    <a:pt x="4297679" y="3080879"/>
                  </a:lnTo>
                  <a:lnTo>
                    <a:pt x="0" y="30808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39499" y="2920240"/>
            <a:ext cx="129552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spc="-5" dirty="0">
                <a:latin typeface="Courier New"/>
                <a:cs typeface="Courier New"/>
              </a:rPr>
              <a:t>/</a:t>
            </a:r>
            <a:r>
              <a:rPr sz="1271" b="1" spc="-5" dirty="0">
                <a:latin typeface="Courier New"/>
                <a:cs typeface="Courier New"/>
              </a:rPr>
              <a:t>/Complex.cpp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9499" y="3336101"/>
            <a:ext cx="3218073" cy="215286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int</a:t>
            </a:r>
            <a:r>
              <a:rPr sz="1271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Complex::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num_complex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0;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61">
              <a:latin typeface="Courier New"/>
              <a:cs typeface="Courier New"/>
            </a:endParaRPr>
          </a:p>
          <a:p>
            <a:pPr marL="426481" marR="384409" indent="-414955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int </a:t>
            </a:r>
            <a:r>
              <a:rPr sz="1271" b="1" spc="-5" dirty="0">
                <a:latin typeface="Courier New"/>
                <a:cs typeface="Courier New"/>
              </a:rPr>
              <a:t>Complex::</a:t>
            </a:r>
            <a:r>
              <a:rPr sz="1271" spc="-5" dirty="0">
                <a:latin typeface="Courier New"/>
                <a:cs typeface="Courier New"/>
              </a:rPr>
              <a:t>getNumComplex(){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return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num_complex;</a:t>
            </a:r>
            <a:endParaRPr sz="1271">
              <a:latin typeface="Courier New"/>
              <a:cs typeface="Courier New"/>
            </a:endParaRPr>
          </a:p>
          <a:p>
            <a:pPr marL="11527">
              <a:lnSpc>
                <a:spcPts val="1452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61">
              <a:latin typeface="Courier New"/>
              <a:cs typeface="Courier New"/>
            </a:endParaRPr>
          </a:p>
          <a:p>
            <a:pPr marL="398818" marR="4611" indent="-387291">
              <a:lnSpc>
                <a:spcPts val="1498"/>
              </a:lnSpc>
            </a:pPr>
            <a:r>
              <a:rPr sz="1271" b="1" spc="-5" dirty="0">
                <a:latin typeface="Courier New"/>
                <a:cs typeface="Courier New"/>
              </a:rPr>
              <a:t>Complex</a:t>
            </a:r>
            <a:r>
              <a:rPr sz="1271" spc="-5" dirty="0">
                <a:latin typeface="Courier New"/>
                <a:cs typeface="Courier New"/>
              </a:rPr>
              <a:t>::Complex(int re, int im){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this-&gt;re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re;</a:t>
            </a:r>
            <a:endParaRPr sz="1271">
              <a:latin typeface="Courier New"/>
              <a:cs typeface="Courier New"/>
            </a:endParaRPr>
          </a:p>
          <a:p>
            <a:pPr marL="426481">
              <a:lnSpc>
                <a:spcPts val="1439"/>
              </a:lnSpc>
            </a:pPr>
            <a:r>
              <a:rPr sz="1271" spc="-5" dirty="0">
                <a:latin typeface="Courier New"/>
                <a:cs typeface="Courier New"/>
              </a:rPr>
              <a:t>this-&gt;im</a:t>
            </a:r>
            <a:r>
              <a:rPr sz="1271" spc="-50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im;</a:t>
            </a:r>
            <a:endParaRPr sz="1271">
              <a:latin typeface="Courier New"/>
              <a:cs typeface="Courier New"/>
            </a:endParaRPr>
          </a:p>
          <a:p>
            <a:pPr marL="426481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++num_complex</a:t>
            </a:r>
            <a:r>
              <a:rPr sz="1271" spc="-5" dirty="0">
                <a:latin typeface="Courier New"/>
                <a:cs typeface="Courier New"/>
              </a:rPr>
              <a:t>;</a:t>
            </a:r>
            <a:endParaRPr sz="1271">
              <a:latin typeface="Courier New"/>
              <a:cs typeface="Courier New"/>
            </a:endParaRPr>
          </a:p>
          <a:p>
            <a:pPr marL="11527">
              <a:lnSpc>
                <a:spcPts val="1510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88162" y="1825726"/>
            <a:ext cx="2987552" cy="331950"/>
          </a:xfrm>
          <a:custGeom>
            <a:avLst/>
            <a:gdLst/>
            <a:ahLst/>
            <a:cxnLst/>
            <a:rect l="l" t="t" r="r" b="b"/>
            <a:pathLst>
              <a:path w="3291840" h="365760">
                <a:moveTo>
                  <a:pt x="3291839" y="365759"/>
                </a:moveTo>
                <a:lnTo>
                  <a:pt x="0" y="365759"/>
                </a:lnTo>
                <a:lnTo>
                  <a:pt x="0" y="0"/>
                </a:lnTo>
                <a:lnTo>
                  <a:pt x="3291839" y="0"/>
                </a:lnTo>
                <a:lnTo>
                  <a:pt x="3291839" y="36575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4" name="object 14"/>
          <p:cNvSpPr txBox="1"/>
          <p:nvPr/>
        </p:nvSpPr>
        <p:spPr>
          <a:xfrm>
            <a:off x="6654437" y="1840480"/>
            <a:ext cx="281235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5" dirty="0">
                <a:latin typeface="Arial MT"/>
                <a:cs typeface="Arial MT"/>
              </a:rPr>
              <a:t>initializing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static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class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member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80350" y="2157676"/>
            <a:ext cx="37460" cy="1236745"/>
            <a:chOff x="7111824" y="2377439"/>
            <a:chExt cx="41275" cy="1362710"/>
          </a:xfrm>
        </p:grpSpPr>
        <p:sp>
          <p:nvSpPr>
            <p:cNvPr id="16" name="object 16"/>
            <p:cNvSpPr/>
            <p:nvPr/>
          </p:nvSpPr>
          <p:spPr>
            <a:xfrm>
              <a:off x="7132319" y="2377439"/>
              <a:ext cx="0" cy="1314450"/>
            </a:xfrm>
            <a:custGeom>
              <a:avLst/>
              <a:gdLst/>
              <a:ahLst/>
              <a:cxnLst/>
              <a:rect l="l" t="t" r="r" b="b"/>
              <a:pathLst>
                <a:path h="1314450">
                  <a:moveTo>
                    <a:pt x="0" y="0"/>
                  </a:moveTo>
                  <a:lnTo>
                    <a:pt x="0" y="1314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7116587" y="36918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7116587" y="36918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094213" y="4974931"/>
            <a:ext cx="1751382" cy="506570"/>
            <a:chOff x="2829877" y="5481637"/>
            <a:chExt cx="1929764" cy="558165"/>
          </a:xfrm>
        </p:grpSpPr>
        <p:sp>
          <p:nvSpPr>
            <p:cNvPr id="20" name="object 20"/>
            <p:cNvSpPr/>
            <p:nvPr/>
          </p:nvSpPr>
          <p:spPr>
            <a:xfrm>
              <a:off x="2834639" y="5486400"/>
              <a:ext cx="1920239" cy="548640"/>
            </a:xfrm>
            <a:custGeom>
              <a:avLst/>
              <a:gdLst/>
              <a:ahLst/>
              <a:cxnLst/>
              <a:rect l="l" t="t" r="r" b="b"/>
              <a:pathLst>
                <a:path w="1920239" h="548639">
                  <a:moveTo>
                    <a:pt x="1920239" y="548639"/>
                  </a:moveTo>
                  <a:lnTo>
                    <a:pt x="0" y="548639"/>
                  </a:lnTo>
                  <a:lnTo>
                    <a:pt x="0" y="0"/>
                  </a:lnTo>
                  <a:lnTo>
                    <a:pt x="1920239" y="0"/>
                  </a:lnTo>
                  <a:lnTo>
                    <a:pt x="1920239" y="54863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4639" y="5486400"/>
              <a:ext cx="1920239" cy="548640"/>
            </a:xfrm>
            <a:custGeom>
              <a:avLst/>
              <a:gdLst/>
              <a:ahLst/>
              <a:cxnLst/>
              <a:rect l="l" t="t" r="r" b="b"/>
              <a:pathLst>
                <a:path w="1920239" h="548639">
                  <a:moveTo>
                    <a:pt x="0" y="0"/>
                  </a:moveTo>
                  <a:lnTo>
                    <a:pt x="1920239" y="0"/>
                  </a:lnTo>
                  <a:lnTo>
                    <a:pt x="1920239" y="548639"/>
                  </a:lnTo>
                  <a:lnTo>
                    <a:pt x="0" y="5486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97187" y="5083046"/>
            <a:ext cx="154506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5" dirty="0">
                <a:latin typeface="Arial MT"/>
                <a:cs typeface="Arial MT"/>
              </a:rPr>
              <a:t>instance</a:t>
            </a:r>
            <a:r>
              <a:rPr sz="1634" spc="-73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counter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09810" y="4157693"/>
            <a:ext cx="37460" cy="821807"/>
            <a:chOff x="3728544" y="4581161"/>
            <a:chExt cx="41275" cy="905510"/>
          </a:xfrm>
        </p:grpSpPr>
        <p:sp>
          <p:nvSpPr>
            <p:cNvPr id="24" name="object 24"/>
            <p:cNvSpPr/>
            <p:nvPr/>
          </p:nvSpPr>
          <p:spPr>
            <a:xfrm>
              <a:off x="3749040" y="4629149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3307" y="4585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3307" y="4585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384566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9" dirty="0">
                <a:latin typeface="Arial MT"/>
                <a:cs typeface="Arial MT"/>
              </a:rPr>
              <a:t>Static</a:t>
            </a:r>
            <a:r>
              <a:rPr sz="2541" spc="-50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method</a:t>
            </a:r>
            <a:r>
              <a:rPr sz="2541" spc="-41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invocation</a:t>
            </a:r>
            <a:endParaRPr sz="2541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8486" y="2998912"/>
            <a:ext cx="7394537" cy="1486861"/>
            <a:chOff x="818197" y="3304357"/>
            <a:chExt cx="8147684" cy="1638300"/>
          </a:xfrm>
        </p:grpSpPr>
        <p:sp>
          <p:nvSpPr>
            <p:cNvPr id="5" name="object 5"/>
            <p:cNvSpPr/>
            <p:nvPr/>
          </p:nvSpPr>
          <p:spPr>
            <a:xfrm>
              <a:off x="822960" y="3309120"/>
              <a:ext cx="8138159" cy="1628775"/>
            </a:xfrm>
            <a:custGeom>
              <a:avLst/>
              <a:gdLst/>
              <a:ahLst/>
              <a:cxnLst/>
              <a:rect l="l" t="t" r="r" b="b"/>
              <a:pathLst>
                <a:path w="8138159" h="1628775">
                  <a:moveTo>
                    <a:pt x="8138159" y="1628639"/>
                  </a:moveTo>
                  <a:lnTo>
                    <a:pt x="0" y="1628639"/>
                  </a:lnTo>
                  <a:lnTo>
                    <a:pt x="0" y="0"/>
                  </a:lnTo>
                  <a:lnTo>
                    <a:pt x="8138159" y="0"/>
                  </a:lnTo>
                  <a:lnTo>
                    <a:pt x="8138159" y="16286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822960" y="3309120"/>
              <a:ext cx="8138159" cy="1628775"/>
            </a:xfrm>
            <a:custGeom>
              <a:avLst/>
              <a:gdLst/>
              <a:ahLst/>
              <a:cxnLst/>
              <a:rect l="l" t="t" r="r" b="b"/>
              <a:pathLst>
                <a:path w="8138159" h="1628775">
                  <a:moveTo>
                    <a:pt x="0" y="0"/>
                  </a:moveTo>
                  <a:lnTo>
                    <a:pt x="8138159" y="0"/>
                  </a:lnTo>
                  <a:lnTo>
                    <a:pt x="8138159" y="1628639"/>
                  </a:lnTo>
                  <a:lnTo>
                    <a:pt x="0" y="16286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39083" y="3018910"/>
            <a:ext cx="6612495" cy="91945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Courier New"/>
                <a:cs typeface="Courier New"/>
              </a:rPr>
              <a:t>Complex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z1(1,2),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z2(2,3),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z3;</a:t>
            </a:r>
            <a:endParaRPr sz="1452">
              <a:latin typeface="Courier New"/>
              <a:cs typeface="Courier New"/>
            </a:endParaRPr>
          </a:p>
          <a:p>
            <a:pPr marL="11527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cout&lt;&lt;"Number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of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14" dirty="0">
                <a:latin typeface="Courier New"/>
                <a:cs typeface="Courier New"/>
              </a:rPr>
              <a:t>complexs:"&lt;&lt;</a:t>
            </a:r>
            <a:r>
              <a:rPr sz="1452" b="1" spc="-14" dirty="0">
                <a:latin typeface="Courier New"/>
                <a:cs typeface="Courier New"/>
              </a:rPr>
              <a:t>Complex::</a:t>
            </a:r>
            <a:r>
              <a:rPr sz="1452" spc="-14" dirty="0">
                <a:latin typeface="Courier New"/>
                <a:cs typeface="Courier New"/>
              </a:rPr>
              <a:t>getNumComplex()&lt;&lt;endl;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543">
              <a:latin typeface="Courier New"/>
              <a:cs typeface="Courier New"/>
            </a:endParaRPr>
          </a:p>
          <a:p>
            <a:pPr marL="122181">
              <a:spcBef>
                <a:spcPts val="5"/>
              </a:spcBef>
            </a:pPr>
            <a:r>
              <a:rPr sz="1452" spc="-5" dirty="0">
                <a:latin typeface="Courier New"/>
                <a:cs typeface="Courier New"/>
              </a:rPr>
              <a:t>cout&lt;&lt;"Number of complexes: </a:t>
            </a:r>
            <a:r>
              <a:rPr sz="1452" spc="-23" dirty="0">
                <a:latin typeface="Courier New"/>
                <a:cs typeface="Courier New"/>
              </a:rPr>
              <a:t>"&lt;&lt;</a:t>
            </a:r>
            <a:r>
              <a:rPr sz="1452" b="1" spc="-23" dirty="0">
                <a:latin typeface="Courier New"/>
                <a:cs typeface="Courier New"/>
              </a:rPr>
              <a:t>z1.</a:t>
            </a:r>
            <a:r>
              <a:rPr sz="1452" spc="-23" dirty="0">
                <a:latin typeface="Courier New"/>
                <a:cs typeface="Courier New"/>
              </a:rPr>
              <a:t>getNumComplex()&lt;&lt;endl;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3224" y="2406640"/>
            <a:ext cx="995851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157337">
              <a:spcBef>
                <a:spcPts val="204"/>
              </a:spcBef>
            </a:pPr>
            <a:r>
              <a:rPr sz="1634" spc="-5" dirty="0">
                <a:latin typeface="Arial MT"/>
                <a:cs typeface="Arial MT"/>
              </a:rPr>
              <a:t>elegant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4262" y="4813279"/>
            <a:ext cx="1742738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265686">
              <a:spcBef>
                <a:spcPts val="204"/>
              </a:spcBef>
            </a:pPr>
            <a:r>
              <a:rPr sz="1634" spc="-5" dirty="0">
                <a:latin typeface="Arial MT"/>
                <a:cs typeface="Arial MT"/>
              </a:rPr>
              <a:t>non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-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elegant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52549" y="2738590"/>
            <a:ext cx="120447" cy="2074689"/>
            <a:chOff x="5648784" y="3017520"/>
            <a:chExt cx="132715" cy="2286000"/>
          </a:xfrm>
        </p:grpSpPr>
        <p:sp>
          <p:nvSpPr>
            <p:cNvPr id="11" name="object 11"/>
            <p:cNvSpPr/>
            <p:nvPr/>
          </p:nvSpPr>
          <p:spPr>
            <a:xfrm>
              <a:off x="5669279" y="3017520"/>
              <a:ext cx="0" cy="491490"/>
            </a:xfrm>
            <a:custGeom>
              <a:avLst/>
              <a:gdLst/>
              <a:ahLst/>
              <a:cxnLst/>
              <a:rect l="l" t="t" r="r" b="b"/>
              <a:pathLst>
                <a:path h="491489">
                  <a:moveTo>
                    <a:pt x="0" y="0"/>
                  </a:moveTo>
                  <a:lnTo>
                    <a:pt x="0" y="4914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3547" y="35090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3547" y="35090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5760719" y="4354830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h="948689">
                  <a:moveTo>
                    <a:pt x="0" y="94868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4986" y="43116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5744986" y="43116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976" y="1691817"/>
            <a:ext cx="269709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5" dirty="0">
                <a:latin typeface="Arial MT"/>
                <a:cs typeface="Arial MT"/>
              </a:rPr>
              <a:t>Complex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z1(1,2),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z2(2,3),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z3;</a:t>
            </a:r>
            <a:endParaRPr sz="1634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8766" y="2402309"/>
          <a:ext cx="2074689" cy="3154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94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re: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im:</a:t>
                      </a:r>
                      <a:r>
                        <a:rPr sz="16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410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573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7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46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re: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im:</a:t>
                      </a:r>
                      <a:r>
                        <a:rPr sz="16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319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6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944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re: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im:</a:t>
                      </a:r>
                      <a:r>
                        <a:rPr sz="16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319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2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52595" y="2406640"/>
            <a:ext cx="2074689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marL="276060">
              <a:spcBef>
                <a:spcPts val="581"/>
              </a:spcBef>
            </a:pPr>
            <a:r>
              <a:rPr sz="1634" spc="-5" dirty="0">
                <a:latin typeface="Arial MT"/>
                <a:cs typeface="Arial MT"/>
              </a:rPr>
              <a:t>num_complex:</a:t>
            </a:r>
            <a:r>
              <a:rPr sz="1634" spc="-45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3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3545" y="3086216"/>
            <a:ext cx="2970263" cy="1253937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482887" marR="16137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latin typeface="Arial MT"/>
                <a:cs typeface="Arial MT"/>
              </a:rPr>
              <a:t>Only one </a:t>
            </a:r>
            <a:r>
              <a:rPr sz="1452" dirty="0">
                <a:latin typeface="Arial MT"/>
                <a:cs typeface="Arial MT"/>
              </a:rPr>
              <a:t>copy </a:t>
            </a:r>
            <a:r>
              <a:rPr sz="1452" spc="-5" dirty="0">
                <a:latin typeface="Arial MT"/>
                <a:cs typeface="Arial MT"/>
              </a:rPr>
              <a:t>of 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-50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static</a:t>
            </a:r>
            <a:r>
              <a:rPr sz="1452" spc="-4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member</a:t>
            </a:r>
            <a:endParaRPr sz="1452">
              <a:latin typeface="Arial MT"/>
              <a:cs typeface="Arial MT"/>
            </a:endParaRPr>
          </a:p>
          <a:p>
            <a:pPr>
              <a:spcBef>
                <a:spcPts val="41"/>
              </a:spcBef>
            </a:pPr>
            <a:endParaRPr sz="1997">
              <a:latin typeface="Arial MT"/>
              <a:cs typeface="Arial MT"/>
            </a:endParaRPr>
          </a:p>
          <a:p>
            <a:pPr marL="445500" marR="1043150" indent="-399394">
              <a:lnSpc>
                <a:spcPct val="101600"/>
              </a:lnSpc>
              <a:tabLst>
                <a:tab pos="444924" algn="l"/>
              </a:tabLst>
            </a:pPr>
            <a:r>
              <a:rPr sz="2451" u="sng" baseline="262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2" spc="-5" dirty="0">
                <a:latin typeface="Arial MT"/>
                <a:cs typeface="Arial MT"/>
              </a:rPr>
              <a:t>Each object has 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it</a:t>
            </a:r>
            <a:r>
              <a:rPr sz="1452" dirty="0">
                <a:latin typeface="Arial MT"/>
                <a:cs typeface="Arial MT"/>
              </a:rPr>
              <a:t>s</a:t>
            </a:r>
            <a:r>
              <a:rPr sz="1452" spc="-5" dirty="0">
                <a:latin typeface="Arial MT"/>
                <a:cs typeface="Arial MT"/>
              </a:rPr>
              <a:t> ow</a:t>
            </a:r>
            <a:r>
              <a:rPr sz="1452" dirty="0">
                <a:latin typeface="Arial MT"/>
                <a:cs typeface="Arial MT"/>
              </a:rPr>
              <a:t>n </a:t>
            </a:r>
            <a:r>
              <a:rPr sz="1452" spc="-5" dirty="0">
                <a:latin typeface="Courier New"/>
                <a:cs typeface="Courier New"/>
              </a:rPr>
              <a:t>r</a:t>
            </a:r>
            <a:r>
              <a:rPr sz="1452" dirty="0">
                <a:latin typeface="Courier New"/>
                <a:cs typeface="Courier New"/>
              </a:rPr>
              <a:t>e</a:t>
            </a:r>
            <a:r>
              <a:rPr sz="1452" spc="-49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Arial MT"/>
                <a:cs typeface="Arial MT"/>
              </a:rPr>
              <a:t>an</a:t>
            </a:r>
            <a:r>
              <a:rPr sz="1452" dirty="0">
                <a:latin typeface="Arial MT"/>
                <a:cs typeface="Arial MT"/>
              </a:rPr>
              <a:t>d </a:t>
            </a:r>
            <a:r>
              <a:rPr sz="1452" spc="-5" dirty="0">
                <a:latin typeface="Courier New"/>
                <a:cs typeface="Courier New"/>
              </a:rPr>
              <a:t>im</a:t>
            </a:r>
            <a:endParaRPr sz="1452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12832" y="2829892"/>
            <a:ext cx="37460" cy="323882"/>
            <a:chOff x="6486504" y="3118122"/>
            <a:chExt cx="41275" cy="356870"/>
          </a:xfrm>
        </p:grpSpPr>
        <p:sp>
          <p:nvSpPr>
            <p:cNvPr id="8" name="object 8"/>
            <p:cNvSpPr/>
            <p:nvPr/>
          </p:nvSpPr>
          <p:spPr>
            <a:xfrm>
              <a:off x="6507000" y="3166110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30860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6491267" y="31228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6491267" y="31228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16097" y="4047789"/>
            <a:ext cx="48409" cy="37460"/>
            <a:chOff x="3955842" y="4460064"/>
            <a:chExt cx="53340" cy="41275"/>
          </a:xfrm>
        </p:grpSpPr>
        <p:sp>
          <p:nvSpPr>
            <p:cNvPr id="12" name="object 12"/>
            <p:cNvSpPr/>
            <p:nvPr/>
          </p:nvSpPr>
          <p:spPr>
            <a:xfrm>
              <a:off x="396060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060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7065469" cy="27117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Classes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vs.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Structs</a:t>
            </a:r>
            <a:endParaRPr sz="2541">
              <a:latin typeface="Arial MT"/>
              <a:cs typeface="Arial MT"/>
            </a:endParaRPr>
          </a:p>
          <a:p>
            <a:pPr marL="714644" lvl="1" indent="-274908">
              <a:spcBef>
                <a:spcPts val="1066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latin typeface="Arial MT"/>
                <a:cs typeface="Arial MT"/>
              </a:rPr>
              <a:t>default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access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specifier</a:t>
            </a:r>
            <a:endParaRPr sz="2178">
              <a:latin typeface="Arial MT"/>
              <a:cs typeface="Arial MT"/>
            </a:endParaRPr>
          </a:p>
          <a:p>
            <a:pPr marL="1107122" lvl="2" indent="-211512">
              <a:spcBef>
                <a:spcPts val="803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class</a:t>
            </a:r>
            <a:r>
              <a:rPr sz="2178" dirty="0">
                <a:latin typeface="Arial MT"/>
                <a:cs typeface="Arial MT"/>
              </a:rPr>
              <a:t>: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private</a:t>
            </a:r>
            <a:endParaRPr sz="2178">
              <a:latin typeface="Courier New"/>
              <a:cs typeface="Courier New"/>
            </a:endParaRPr>
          </a:p>
          <a:p>
            <a:pPr marL="1107122" lvl="2" indent="-211512">
              <a:spcBef>
                <a:spcPts val="535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struct</a:t>
            </a:r>
            <a:r>
              <a:rPr sz="2178" dirty="0">
                <a:latin typeface="Arial MT"/>
                <a:cs typeface="Arial MT"/>
              </a:rPr>
              <a:t>: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public</a:t>
            </a:r>
            <a:endParaRPr sz="2178">
              <a:latin typeface="Courier New"/>
              <a:cs typeface="Courier New"/>
            </a:endParaRPr>
          </a:p>
          <a:p>
            <a:pPr marL="714644" lvl="1" indent="-274908">
              <a:spcBef>
                <a:spcPts val="517"/>
              </a:spcBef>
              <a:buClr>
                <a:srgbClr val="000000"/>
              </a:buClr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class</a:t>
            </a:r>
            <a:r>
              <a:rPr sz="2178" dirty="0">
                <a:latin typeface="Arial MT"/>
                <a:cs typeface="Arial MT"/>
              </a:rPr>
              <a:t>: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data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+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methods,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can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used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polymorphically</a:t>
            </a:r>
            <a:endParaRPr sz="2178">
              <a:latin typeface="Arial MT"/>
              <a:cs typeface="Arial MT"/>
            </a:endParaRPr>
          </a:p>
          <a:p>
            <a:pPr marL="714644" lvl="1" indent="-274908">
              <a:spcBef>
                <a:spcPts val="771"/>
              </a:spcBef>
              <a:buClr>
                <a:srgbClr val="000000"/>
              </a:buClr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struct</a:t>
            </a:r>
            <a:r>
              <a:rPr sz="2178" dirty="0">
                <a:latin typeface="Arial MT"/>
                <a:cs typeface="Arial MT"/>
              </a:rPr>
              <a:t>: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mostly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data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+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convenience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methods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49008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5" dirty="0">
                <a:latin typeface="Arial MT"/>
                <a:cs typeface="Arial MT"/>
              </a:rPr>
              <a:t>Classes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vs.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structures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5513" y="2169007"/>
            <a:ext cx="7552445" cy="3218829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7492" rIns="0" bIns="0" rtlCol="0">
            <a:spAutoFit/>
          </a:bodyPr>
          <a:lstStyle/>
          <a:p>
            <a:pPr marL="77804">
              <a:spcBef>
                <a:spcPts val="59"/>
              </a:spcBef>
            </a:pPr>
            <a:r>
              <a:rPr sz="1089" b="1" spc="-5" dirty="0">
                <a:latin typeface="Courier New"/>
                <a:cs typeface="Courier New"/>
              </a:rPr>
              <a:t>c</a:t>
            </a:r>
            <a:r>
              <a:rPr sz="908" b="1" spc="-5" dirty="0">
                <a:latin typeface="Courier New"/>
                <a:cs typeface="Courier New"/>
              </a:rPr>
              <a:t>lass</a:t>
            </a:r>
            <a:r>
              <a:rPr sz="908" b="1" spc="-54" dirty="0">
                <a:latin typeface="Courier New"/>
                <a:cs typeface="Courier New"/>
              </a:rPr>
              <a:t> </a:t>
            </a:r>
            <a:r>
              <a:rPr sz="908" b="1" spc="-5" dirty="0">
                <a:latin typeface="Courier New"/>
                <a:cs typeface="Courier New"/>
              </a:rPr>
              <a:t>list{</a:t>
            </a:r>
            <a:endParaRPr sz="908">
              <a:latin typeface="Courier New"/>
              <a:cs typeface="Courier New"/>
            </a:endParaRPr>
          </a:p>
          <a:p>
            <a:pPr marL="215546" marR="6568387" indent="-138318">
              <a:lnSpc>
                <a:spcPts val="1706"/>
              </a:lnSpc>
              <a:spcBef>
                <a:spcPts val="154"/>
              </a:spcBef>
            </a:pPr>
            <a:r>
              <a:rPr sz="908" b="1" spc="-5" dirty="0">
                <a:latin typeface="Courier New"/>
                <a:cs typeface="Courier New"/>
              </a:rPr>
              <a:t>private: </a:t>
            </a:r>
            <a:r>
              <a:rPr sz="908" b="1" dirty="0"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908" b="1" spc="-8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</a:t>
            </a:r>
            <a:endParaRPr sz="908">
              <a:latin typeface="Courier New"/>
              <a:cs typeface="Courier New"/>
            </a:endParaRPr>
          </a:p>
          <a:p>
            <a:pPr marL="216122">
              <a:spcBef>
                <a:spcPts val="449"/>
              </a:spcBef>
            </a:pP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908">
              <a:latin typeface="Courier New"/>
              <a:cs typeface="Courier New"/>
            </a:endParaRPr>
          </a:p>
          <a:p>
            <a:pPr marL="354440" marR="6430069">
              <a:lnSpc>
                <a:spcPct val="156300"/>
              </a:lnSpc>
            </a:pP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</a:t>
            </a:r>
            <a:r>
              <a:rPr sz="908" b="1" spc="-8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*next; </a:t>
            </a:r>
            <a:r>
              <a:rPr sz="908" b="1" spc="-5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908" b="1" spc="-2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val;</a:t>
            </a:r>
            <a:endParaRPr sz="908">
              <a:latin typeface="Courier New"/>
              <a:cs typeface="Courier New"/>
            </a:endParaRPr>
          </a:p>
          <a:p>
            <a:pPr marL="354440">
              <a:spcBef>
                <a:spcPts val="608"/>
              </a:spcBef>
            </a:pP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node(</a:t>
            </a:r>
            <a:r>
              <a:rPr sz="90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val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0,</a:t>
            </a:r>
            <a:r>
              <a:rPr sz="90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next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90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nullptr):val(val),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next(next){}</a:t>
            </a:r>
            <a:endParaRPr sz="908">
              <a:latin typeface="Courier New"/>
              <a:cs typeface="Courier New"/>
            </a:endParaRPr>
          </a:p>
          <a:p>
            <a:pPr marL="216122">
              <a:spcBef>
                <a:spcPts val="613"/>
              </a:spcBef>
            </a:pP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};</a:t>
            </a:r>
            <a:endParaRPr sz="908">
              <a:latin typeface="Courier New"/>
              <a:cs typeface="Courier New"/>
            </a:endParaRPr>
          </a:p>
          <a:p>
            <a:pPr marL="77804" marR="6430069" indent="138318">
              <a:lnSpc>
                <a:spcPct val="156300"/>
              </a:lnSpc>
            </a:pPr>
            <a:r>
              <a:rPr sz="908" b="1" spc="-5" dirty="0">
                <a:latin typeface="Courier New"/>
                <a:cs typeface="Courier New"/>
              </a:rPr>
              <a:t>node</a:t>
            </a:r>
            <a:r>
              <a:rPr sz="908" b="1" spc="-45" dirty="0">
                <a:latin typeface="Courier New"/>
                <a:cs typeface="Courier New"/>
              </a:rPr>
              <a:t> </a:t>
            </a:r>
            <a:r>
              <a:rPr sz="908" b="1" dirty="0">
                <a:latin typeface="Courier New"/>
                <a:cs typeface="Courier New"/>
              </a:rPr>
              <a:t>*</a:t>
            </a:r>
            <a:r>
              <a:rPr sz="908" b="1" spc="-45" dirty="0">
                <a:latin typeface="Courier New"/>
                <a:cs typeface="Courier New"/>
              </a:rPr>
              <a:t> </a:t>
            </a:r>
            <a:r>
              <a:rPr sz="908" b="1" spc="-5" dirty="0">
                <a:latin typeface="Courier New"/>
                <a:cs typeface="Courier New"/>
              </a:rPr>
              <a:t>mHead; </a:t>
            </a:r>
            <a:r>
              <a:rPr sz="908" b="1" spc="-531" dirty="0">
                <a:latin typeface="Courier New"/>
                <a:cs typeface="Courier New"/>
              </a:rPr>
              <a:t> </a:t>
            </a:r>
            <a:r>
              <a:rPr sz="908" b="1" spc="-5" dirty="0">
                <a:latin typeface="Courier New"/>
                <a:cs typeface="Courier New"/>
              </a:rPr>
              <a:t>public:</a:t>
            </a:r>
            <a:endParaRPr sz="908">
              <a:latin typeface="Courier New"/>
              <a:cs typeface="Courier New"/>
            </a:endParaRPr>
          </a:p>
          <a:p>
            <a:pPr marL="216122">
              <a:spcBef>
                <a:spcPts val="613"/>
              </a:spcBef>
            </a:pPr>
            <a:r>
              <a:rPr sz="908" b="1" spc="-5" dirty="0">
                <a:latin typeface="Courier New"/>
                <a:cs typeface="Courier New"/>
              </a:rPr>
              <a:t>list</a:t>
            </a:r>
            <a:r>
              <a:rPr sz="908" b="1" spc="-64" dirty="0">
                <a:latin typeface="Courier New"/>
                <a:cs typeface="Courier New"/>
              </a:rPr>
              <a:t> </a:t>
            </a:r>
            <a:r>
              <a:rPr sz="908" b="1" spc="-5" dirty="0">
                <a:latin typeface="Courier New"/>
                <a:cs typeface="Courier New"/>
              </a:rPr>
              <a:t>();</a:t>
            </a:r>
            <a:endParaRPr sz="908">
              <a:latin typeface="Courier New"/>
              <a:cs typeface="Courier New"/>
            </a:endParaRPr>
          </a:p>
          <a:p>
            <a:pPr marL="216122">
              <a:spcBef>
                <a:spcPts val="613"/>
              </a:spcBef>
            </a:pPr>
            <a:r>
              <a:rPr sz="908" b="1" spc="-5" dirty="0">
                <a:latin typeface="Courier New"/>
                <a:cs typeface="Courier New"/>
              </a:rPr>
              <a:t>~list</a:t>
            </a:r>
            <a:r>
              <a:rPr sz="908" b="1" spc="-64" dirty="0">
                <a:latin typeface="Courier New"/>
                <a:cs typeface="Courier New"/>
              </a:rPr>
              <a:t> </a:t>
            </a:r>
            <a:r>
              <a:rPr sz="908" b="1" spc="-5" dirty="0">
                <a:latin typeface="Courier New"/>
                <a:cs typeface="Courier New"/>
              </a:rPr>
              <a:t>();</a:t>
            </a:r>
            <a:endParaRPr sz="908">
              <a:latin typeface="Courier New"/>
              <a:cs typeface="Courier New"/>
            </a:endParaRPr>
          </a:p>
          <a:p>
            <a:pPr marL="216122" marR="5876796">
              <a:lnSpc>
                <a:spcPct val="156300"/>
              </a:lnSpc>
            </a:pPr>
            <a:r>
              <a:rPr sz="908" b="1" spc="-5" dirty="0">
                <a:latin typeface="Courier New"/>
                <a:cs typeface="Courier New"/>
              </a:rPr>
              <a:t>void insert (int a); </a:t>
            </a:r>
            <a:r>
              <a:rPr sz="908" b="1" dirty="0">
                <a:latin typeface="Courier New"/>
                <a:cs typeface="Courier New"/>
              </a:rPr>
              <a:t> </a:t>
            </a:r>
            <a:r>
              <a:rPr sz="908" b="1" spc="-5" dirty="0">
                <a:latin typeface="Courier New"/>
                <a:cs typeface="Courier New"/>
              </a:rPr>
              <a:t>void</a:t>
            </a:r>
            <a:r>
              <a:rPr sz="908" b="1" spc="-77" dirty="0">
                <a:latin typeface="Courier New"/>
                <a:cs typeface="Courier New"/>
              </a:rPr>
              <a:t> </a:t>
            </a:r>
            <a:r>
              <a:rPr sz="908" b="1" spc="-5" dirty="0">
                <a:latin typeface="Courier New"/>
                <a:cs typeface="Courier New"/>
              </a:rPr>
              <a:t>printAll()const;</a:t>
            </a:r>
            <a:endParaRPr sz="908">
              <a:latin typeface="Courier New"/>
              <a:cs typeface="Courier New"/>
            </a:endParaRPr>
          </a:p>
          <a:p>
            <a:pPr marL="77804">
              <a:spcBef>
                <a:spcPts val="613"/>
              </a:spcBef>
            </a:pPr>
            <a:r>
              <a:rPr sz="908" b="1" spc="-5" dirty="0">
                <a:latin typeface="Courier New"/>
                <a:cs typeface="Courier New"/>
              </a:rPr>
              <a:t>};</a:t>
            </a:r>
            <a:endParaRPr sz="90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7042992" cy="3262186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9" dirty="0">
                <a:latin typeface="Arial MT"/>
                <a:cs typeface="Arial MT"/>
              </a:rPr>
              <a:t>Passing</a:t>
            </a:r>
            <a:r>
              <a:rPr sz="2541" spc="-36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function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arguments</a:t>
            </a:r>
            <a:endParaRPr sz="2541">
              <a:latin typeface="Arial MT"/>
              <a:cs typeface="Arial MT"/>
            </a:endParaRPr>
          </a:p>
          <a:p>
            <a:pPr marL="714644" lvl="1" indent="-274908">
              <a:spcBef>
                <a:spcPts val="1066"/>
              </a:spcBef>
              <a:buClr>
                <a:srgbClr val="000000"/>
              </a:buClr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2178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endParaRPr sz="2178">
              <a:latin typeface="Arial MT"/>
              <a:cs typeface="Arial MT"/>
            </a:endParaRPr>
          </a:p>
          <a:p>
            <a:pPr marL="1107122" lvl="2" indent="-209205">
              <a:spcBef>
                <a:spcPts val="817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function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works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on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a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copy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of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variable</a:t>
            </a:r>
            <a:endParaRPr sz="1815">
              <a:latin typeface="Arial MT"/>
              <a:cs typeface="Arial MT"/>
            </a:endParaRPr>
          </a:p>
          <a:p>
            <a:pPr marL="714644" lvl="1" indent="-274908">
              <a:spcBef>
                <a:spcPts val="481"/>
              </a:spcBef>
              <a:buClr>
                <a:srgbClr val="000000"/>
              </a:buClr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2178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reference</a:t>
            </a:r>
            <a:endParaRPr sz="2178">
              <a:latin typeface="Arial MT"/>
              <a:cs typeface="Arial MT"/>
            </a:endParaRPr>
          </a:p>
          <a:p>
            <a:pPr marL="1107122" lvl="2" indent="-209205">
              <a:spcBef>
                <a:spcPts val="785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function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works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on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original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variable,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may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modify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it</a:t>
            </a:r>
            <a:endParaRPr sz="1815">
              <a:latin typeface="Arial MT"/>
              <a:cs typeface="Arial MT"/>
            </a:endParaRPr>
          </a:p>
          <a:p>
            <a:pPr marL="714644" lvl="1" indent="-274908">
              <a:spcBef>
                <a:spcPts val="481"/>
              </a:spcBef>
              <a:buClr>
                <a:srgbClr val="000000"/>
              </a:buClr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2178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constant</a:t>
            </a:r>
            <a:r>
              <a:rPr sz="2178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reference</a:t>
            </a:r>
            <a:endParaRPr sz="2178">
              <a:latin typeface="Arial MT"/>
              <a:cs typeface="Arial MT"/>
            </a:endParaRPr>
          </a:p>
          <a:p>
            <a:pPr marL="1107122" marR="4611" lvl="2" indent="-208630">
              <a:lnSpc>
                <a:spcPts val="2160"/>
              </a:lnSpc>
              <a:spcBef>
                <a:spcPts val="876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latin typeface="Arial MT"/>
                <a:cs typeface="Arial MT"/>
              </a:rPr>
              <a:t>the function works on the original </a:t>
            </a:r>
            <a:r>
              <a:rPr sz="1815" dirty="0">
                <a:latin typeface="Arial MT"/>
                <a:cs typeface="Arial MT"/>
              </a:rPr>
              <a:t>variable, may </a:t>
            </a:r>
            <a:r>
              <a:rPr sz="1815" spc="-5" dirty="0">
                <a:latin typeface="Arial MT"/>
                <a:cs typeface="Arial MT"/>
              </a:rPr>
              <a:t>not </a:t>
            </a:r>
            <a:r>
              <a:rPr sz="1815" dirty="0">
                <a:latin typeface="Arial MT"/>
                <a:cs typeface="Arial MT"/>
              </a:rPr>
              <a:t>modify </a:t>
            </a:r>
            <a:r>
              <a:rPr sz="1815" spc="-495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(verified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by the </a:t>
            </a:r>
            <a:r>
              <a:rPr sz="1815" dirty="0">
                <a:latin typeface="Arial MT"/>
                <a:cs typeface="Arial MT"/>
              </a:rPr>
              <a:t>compiler)</a:t>
            </a:r>
            <a:endParaRPr sz="181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430786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9" dirty="0">
                <a:latin typeface="Arial MT"/>
                <a:cs typeface="Arial MT"/>
              </a:rPr>
              <a:t>Passing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function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arguments</a:t>
            </a:r>
            <a:endParaRPr sz="2541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4337" y="2319329"/>
            <a:ext cx="5319849" cy="3054980"/>
            <a:chOff x="1915477" y="2555557"/>
            <a:chExt cx="5861685" cy="3366135"/>
          </a:xfrm>
        </p:grpSpPr>
        <p:sp>
          <p:nvSpPr>
            <p:cNvPr id="5" name="object 5"/>
            <p:cNvSpPr/>
            <p:nvPr/>
          </p:nvSpPr>
          <p:spPr>
            <a:xfrm>
              <a:off x="1920239" y="2560320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5852099" y="3356399"/>
                  </a:moveTo>
                  <a:lnTo>
                    <a:pt x="0" y="3356399"/>
                  </a:lnTo>
                  <a:lnTo>
                    <a:pt x="0" y="0"/>
                  </a:lnTo>
                  <a:lnTo>
                    <a:pt x="5852099" y="0"/>
                  </a:lnTo>
                  <a:lnTo>
                    <a:pt x="5852099" y="3356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920239" y="2560320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0" y="0"/>
                  </a:moveTo>
                  <a:lnTo>
                    <a:pt x="5852099" y="0"/>
                  </a:lnTo>
                  <a:lnTo>
                    <a:pt x="5852099" y="3356399"/>
                  </a:lnTo>
                  <a:lnTo>
                    <a:pt x="0" y="335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34935" y="2326418"/>
            <a:ext cx="3958622" cy="27371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1229303">
              <a:lnSpc>
                <a:spcPct val="107100"/>
              </a:lnSpc>
              <a:spcBef>
                <a:spcPts val="91"/>
              </a:spcBef>
              <a:tabLst>
                <a:tab pos="1560114" algn="l"/>
              </a:tabLst>
            </a:pP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f1(int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x)	{x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x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+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1;}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f2(int&amp;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x)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{x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x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+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1;}</a:t>
            </a:r>
            <a:endParaRPr sz="1271">
              <a:latin typeface="Courier New"/>
              <a:cs typeface="Courier New"/>
            </a:endParaRPr>
          </a:p>
          <a:p>
            <a:pPr marL="11527" marR="4611">
              <a:lnSpc>
                <a:spcPct val="107100"/>
              </a:lnSpc>
            </a:pPr>
            <a:r>
              <a:rPr sz="1271" spc="-5" dirty="0">
                <a:latin typeface="Courier New"/>
                <a:cs typeface="Courier New"/>
              </a:rPr>
              <a:t>voi</a:t>
            </a:r>
            <a:r>
              <a:rPr sz="1271" dirty="0">
                <a:latin typeface="Courier New"/>
                <a:cs typeface="Courier New"/>
              </a:rPr>
              <a:t>d</a:t>
            </a:r>
            <a:r>
              <a:rPr sz="1271" spc="-5" dirty="0">
                <a:latin typeface="Courier New"/>
                <a:cs typeface="Courier New"/>
              </a:rPr>
              <a:t> f3(cons</a:t>
            </a:r>
            <a:r>
              <a:rPr sz="1271" dirty="0">
                <a:latin typeface="Courier New"/>
                <a:cs typeface="Courier New"/>
              </a:rPr>
              <a:t>t</a:t>
            </a:r>
            <a:r>
              <a:rPr sz="1271" spc="-5" dirty="0">
                <a:latin typeface="Courier New"/>
                <a:cs typeface="Courier New"/>
              </a:rPr>
              <a:t> int</a:t>
            </a:r>
            <a:r>
              <a:rPr sz="1271" dirty="0">
                <a:latin typeface="Courier New"/>
                <a:cs typeface="Courier New"/>
              </a:rPr>
              <a:t>&amp;</a:t>
            </a:r>
            <a:r>
              <a:rPr sz="1271" spc="-5" dirty="0">
                <a:latin typeface="Courier New"/>
                <a:cs typeface="Courier New"/>
              </a:rPr>
              <a:t> x</a:t>
            </a:r>
            <a:r>
              <a:rPr sz="1271" dirty="0">
                <a:latin typeface="Courier New"/>
                <a:cs typeface="Courier New"/>
              </a:rPr>
              <a:t>)</a:t>
            </a:r>
            <a:r>
              <a:rPr sz="1271" spc="-5" dirty="0">
                <a:latin typeface="Courier New"/>
                <a:cs typeface="Courier New"/>
              </a:rPr>
              <a:t> {</a:t>
            </a:r>
            <a:r>
              <a:rPr sz="1271" dirty="0">
                <a:latin typeface="Courier New"/>
                <a:cs typeface="Courier New"/>
              </a:rPr>
              <a:t>x</a:t>
            </a:r>
            <a:r>
              <a:rPr sz="1271" spc="-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x</a:t>
            </a:r>
            <a:r>
              <a:rPr sz="1271" spc="-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+</a:t>
            </a:r>
            <a:r>
              <a:rPr sz="1271" spc="-5" dirty="0">
                <a:latin typeface="Courier New"/>
                <a:cs typeface="Courier New"/>
              </a:rPr>
              <a:t> 1;}/</a:t>
            </a:r>
            <a:r>
              <a:rPr sz="1271" dirty="0">
                <a:latin typeface="Courier New"/>
                <a:cs typeface="Courier New"/>
              </a:rPr>
              <a:t>/</a:t>
            </a:r>
            <a:r>
              <a:rPr sz="1271" spc="-268" dirty="0"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FF0000"/>
                </a:solidFill>
                <a:latin typeface="Courier New"/>
                <a:cs typeface="Courier New"/>
              </a:rPr>
              <a:t>!!!! 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f4(int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*x)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{*x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*x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+</a:t>
            </a:r>
            <a:r>
              <a:rPr sz="1271" spc="-5" dirty="0">
                <a:latin typeface="Courier New"/>
                <a:cs typeface="Courier New"/>
              </a:rPr>
              <a:t> 1;}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498">
              <a:latin typeface="Courier New"/>
              <a:cs typeface="Courier New"/>
            </a:endParaRPr>
          </a:p>
          <a:p>
            <a:pPr marL="11527"/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6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main(){</a:t>
            </a:r>
            <a:endParaRPr sz="1271">
              <a:latin typeface="Courier New"/>
              <a:cs typeface="Courier New"/>
            </a:endParaRPr>
          </a:p>
          <a:p>
            <a:pPr marL="426481" marR="2557158">
              <a:lnSpc>
                <a:spcPct val="107100"/>
              </a:lnSpc>
            </a:pP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y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5;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f1(y);</a:t>
            </a:r>
            <a:endParaRPr sz="1271">
              <a:latin typeface="Courier New"/>
              <a:cs typeface="Courier New"/>
            </a:endParaRPr>
          </a:p>
          <a:p>
            <a:pPr marL="426481">
              <a:spcBef>
                <a:spcPts val="109"/>
              </a:spcBef>
            </a:pPr>
            <a:r>
              <a:rPr sz="1271" spc="-5" dirty="0">
                <a:latin typeface="Courier New"/>
                <a:cs typeface="Courier New"/>
              </a:rPr>
              <a:t>f2(y);</a:t>
            </a:r>
            <a:endParaRPr sz="1271">
              <a:latin typeface="Courier New"/>
              <a:cs typeface="Courier New"/>
            </a:endParaRPr>
          </a:p>
          <a:p>
            <a:pPr marL="426481">
              <a:spcBef>
                <a:spcPts val="109"/>
              </a:spcBef>
            </a:pPr>
            <a:r>
              <a:rPr sz="1271" spc="-5" dirty="0">
                <a:latin typeface="Courier New"/>
                <a:cs typeface="Courier New"/>
              </a:rPr>
              <a:t>f3(y);</a:t>
            </a:r>
            <a:endParaRPr sz="1271">
              <a:latin typeface="Courier New"/>
              <a:cs typeface="Courier New"/>
            </a:endParaRPr>
          </a:p>
          <a:p>
            <a:pPr marL="426481" marR="2653981">
              <a:lnSpc>
                <a:spcPct val="107100"/>
              </a:lnSpc>
            </a:pPr>
            <a:r>
              <a:rPr sz="1271" spc="-5" dirty="0">
                <a:latin typeface="Courier New"/>
                <a:cs typeface="Courier New"/>
              </a:rPr>
              <a:t>f4(&amp;y); 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return</a:t>
            </a:r>
            <a:r>
              <a:rPr sz="1271" spc="-8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0;</a:t>
            </a:r>
            <a:endParaRPr sz="1271">
              <a:latin typeface="Courier New"/>
              <a:cs typeface="Courier New"/>
            </a:endParaRPr>
          </a:p>
          <a:p>
            <a:pPr marL="11527">
              <a:spcBef>
                <a:spcPts val="109"/>
              </a:spcBef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087" y="1742739"/>
            <a:ext cx="2489627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marL="143505">
              <a:spcBef>
                <a:spcPts val="581"/>
              </a:spcBef>
            </a:pPr>
            <a:r>
              <a:rPr sz="1634" spc="-5" dirty="0">
                <a:latin typeface="Arial MT"/>
                <a:cs typeface="Arial MT"/>
              </a:rPr>
              <a:t>passing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primitive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values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699" y="589353"/>
            <a:ext cx="8256686" cy="5145805"/>
          </a:xfrm>
          <a:custGeom>
            <a:avLst/>
            <a:gdLst/>
            <a:ahLst/>
            <a:cxnLst/>
            <a:rect l="l" t="t" r="r" b="b"/>
            <a:pathLst>
              <a:path w="9097645" h="5669915">
                <a:moveTo>
                  <a:pt x="0" y="0"/>
                </a:moveTo>
                <a:lnTo>
                  <a:pt x="9097199" y="0"/>
                </a:lnTo>
                <a:lnTo>
                  <a:pt x="9097199" y="5669399"/>
                </a:lnTo>
                <a:lnTo>
                  <a:pt x="0" y="566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4511" y="717169"/>
            <a:ext cx="503457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69883" y="1774231"/>
            <a:ext cx="430786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9" dirty="0">
                <a:latin typeface="Arial MT"/>
                <a:cs typeface="Arial MT"/>
              </a:rPr>
              <a:t>Passing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function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arguments</a:t>
            </a:r>
            <a:endParaRPr sz="2541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47325" y="2355596"/>
            <a:ext cx="5319849" cy="3054980"/>
            <a:chOff x="2006917" y="2595517"/>
            <a:chExt cx="5861685" cy="3366135"/>
          </a:xfrm>
        </p:grpSpPr>
        <p:sp>
          <p:nvSpPr>
            <p:cNvPr id="6" name="object 6"/>
            <p:cNvSpPr/>
            <p:nvPr/>
          </p:nvSpPr>
          <p:spPr>
            <a:xfrm>
              <a:off x="2011667" y="2600286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5852160" y="0"/>
                  </a:moveTo>
                  <a:lnTo>
                    <a:pt x="0" y="0"/>
                  </a:lnTo>
                  <a:lnTo>
                    <a:pt x="0" y="356400"/>
                  </a:lnTo>
                  <a:lnTo>
                    <a:pt x="0" y="3356279"/>
                  </a:lnTo>
                  <a:lnTo>
                    <a:pt x="5852160" y="3356279"/>
                  </a:lnTo>
                  <a:lnTo>
                    <a:pt x="5852160" y="356400"/>
                  </a:lnTo>
                  <a:lnTo>
                    <a:pt x="58521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2011679" y="2600280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0" y="0"/>
                  </a:moveTo>
                  <a:lnTo>
                    <a:pt x="5852159" y="0"/>
                  </a:lnTo>
                  <a:lnTo>
                    <a:pt x="5852159" y="3356279"/>
                  </a:lnTo>
                  <a:lnTo>
                    <a:pt x="0" y="33562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7922" y="2376516"/>
            <a:ext cx="1668972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f1(Point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p);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7922" y="2570153"/>
            <a:ext cx="2346704" cy="636349"/>
          </a:xfrm>
          <a:prstGeom prst="rect">
            <a:avLst/>
          </a:prstGeom>
        </p:spPr>
        <p:txBody>
          <a:bodyPr vert="horz" wrap="square" lIns="0" tIns="25357" rIns="0" bIns="0" rtlCol="0">
            <a:spAutoFit/>
          </a:bodyPr>
          <a:lstStyle/>
          <a:p>
            <a:pPr marL="11527">
              <a:spcBef>
                <a:spcPts val="200"/>
              </a:spcBef>
            </a:pP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f2(Point&amp;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p);</a:t>
            </a:r>
            <a:endParaRPr sz="1271">
              <a:latin typeface="Courier New"/>
              <a:cs typeface="Courier New"/>
            </a:endParaRPr>
          </a:p>
          <a:p>
            <a:pPr marL="11527" marR="4611">
              <a:lnSpc>
                <a:spcPct val="107100"/>
              </a:lnSpc>
            </a:pPr>
            <a:r>
              <a:rPr sz="1271" spc="-5" dirty="0">
                <a:latin typeface="Courier New"/>
                <a:cs typeface="Courier New"/>
              </a:rPr>
              <a:t>void f3(const Point&amp; p);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f4(Point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*p);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7922" y="3400028"/>
            <a:ext cx="1793453" cy="1681699"/>
          </a:xfrm>
          <a:prstGeom prst="rect">
            <a:avLst/>
          </a:prstGeom>
        </p:spPr>
        <p:txBody>
          <a:bodyPr vert="horz" wrap="square" lIns="0" tIns="25357" rIns="0" bIns="0" rtlCol="0">
            <a:spAutoFit/>
          </a:bodyPr>
          <a:lstStyle/>
          <a:p>
            <a:pPr marL="11527">
              <a:spcBef>
                <a:spcPts val="200"/>
              </a:spcBef>
            </a:pP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6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main(){</a:t>
            </a:r>
            <a:endParaRPr sz="1271">
              <a:latin typeface="Courier New"/>
              <a:cs typeface="Courier New"/>
            </a:endParaRPr>
          </a:p>
          <a:p>
            <a:pPr marL="426481">
              <a:spcBef>
                <a:spcPts val="109"/>
              </a:spcBef>
            </a:pPr>
            <a:r>
              <a:rPr sz="1271" spc="-5" dirty="0">
                <a:latin typeface="Courier New"/>
                <a:cs typeface="Courier New"/>
              </a:rPr>
              <a:t>Point</a:t>
            </a:r>
            <a:r>
              <a:rPr sz="1271" spc="-7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p1(3,3);</a:t>
            </a:r>
            <a:endParaRPr sz="1271">
              <a:latin typeface="Courier New"/>
              <a:cs typeface="Courier New"/>
            </a:endParaRPr>
          </a:p>
          <a:p>
            <a:pPr marL="426481">
              <a:spcBef>
                <a:spcPts val="109"/>
              </a:spcBef>
            </a:pPr>
            <a:r>
              <a:rPr sz="1271" spc="-5" dirty="0">
                <a:latin typeface="Courier New"/>
                <a:cs typeface="Courier New"/>
              </a:rPr>
              <a:t>f1(p1);</a:t>
            </a:r>
            <a:endParaRPr sz="1271">
              <a:latin typeface="Courier New"/>
              <a:cs typeface="Courier New"/>
            </a:endParaRPr>
          </a:p>
          <a:p>
            <a:pPr marL="426481">
              <a:spcBef>
                <a:spcPts val="109"/>
              </a:spcBef>
            </a:pPr>
            <a:r>
              <a:rPr sz="1271" spc="-5" dirty="0">
                <a:latin typeface="Courier New"/>
                <a:cs typeface="Courier New"/>
              </a:rPr>
              <a:t>f2(p1);</a:t>
            </a:r>
            <a:endParaRPr sz="1271">
              <a:latin typeface="Courier New"/>
              <a:cs typeface="Courier New"/>
            </a:endParaRPr>
          </a:p>
          <a:p>
            <a:pPr marL="426481">
              <a:spcBef>
                <a:spcPts val="109"/>
              </a:spcBef>
            </a:pPr>
            <a:r>
              <a:rPr sz="1271" spc="-5" dirty="0">
                <a:latin typeface="Courier New"/>
                <a:cs typeface="Courier New"/>
              </a:rPr>
              <a:t>f3(p1);</a:t>
            </a:r>
            <a:endParaRPr sz="1271">
              <a:latin typeface="Courier New"/>
              <a:cs typeface="Courier New"/>
            </a:endParaRPr>
          </a:p>
          <a:p>
            <a:pPr marL="426481" marR="488724">
              <a:lnSpc>
                <a:spcPct val="107100"/>
              </a:lnSpc>
            </a:pPr>
            <a:r>
              <a:rPr sz="1271" spc="-5" dirty="0">
                <a:latin typeface="Courier New"/>
                <a:cs typeface="Courier New"/>
              </a:rPr>
              <a:t>f4(&amp;p1);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return</a:t>
            </a:r>
            <a:r>
              <a:rPr sz="1271" spc="-8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0;</a:t>
            </a:r>
            <a:endParaRPr sz="1271">
              <a:latin typeface="Courier New"/>
              <a:cs typeface="Courier New"/>
            </a:endParaRPr>
          </a:p>
          <a:p>
            <a:pPr marL="11527">
              <a:spcBef>
                <a:spcPts val="109"/>
              </a:spcBef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32803" y="2098029"/>
            <a:ext cx="3328147" cy="590134"/>
            <a:chOff x="5847397" y="2311717"/>
            <a:chExt cx="3667125" cy="650240"/>
          </a:xfrm>
        </p:grpSpPr>
        <p:sp>
          <p:nvSpPr>
            <p:cNvPr id="12" name="object 12"/>
            <p:cNvSpPr/>
            <p:nvPr/>
          </p:nvSpPr>
          <p:spPr>
            <a:xfrm>
              <a:off x="5852159" y="2316479"/>
              <a:ext cx="3657600" cy="640715"/>
            </a:xfrm>
            <a:custGeom>
              <a:avLst/>
              <a:gdLst/>
              <a:ahLst/>
              <a:cxnLst/>
              <a:rect l="l" t="t" r="r" b="b"/>
              <a:pathLst>
                <a:path w="3657600" h="640714">
                  <a:moveTo>
                    <a:pt x="36575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3657599" y="0"/>
                  </a:lnTo>
                  <a:lnTo>
                    <a:pt x="3657599" y="640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2159" y="2316479"/>
              <a:ext cx="3657600" cy="640715"/>
            </a:xfrm>
            <a:custGeom>
              <a:avLst/>
              <a:gdLst/>
              <a:ahLst/>
              <a:cxnLst/>
              <a:rect l="l" t="t" r="r" b="b"/>
              <a:pathLst>
                <a:path w="3657600" h="640714">
                  <a:moveTo>
                    <a:pt x="0" y="0"/>
                  </a:moveTo>
                  <a:lnTo>
                    <a:pt x="3657599" y="0"/>
                  </a:lnTo>
                  <a:lnTo>
                    <a:pt x="36575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48344" y="2293681"/>
            <a:ext cx="3093016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copy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constructor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will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be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used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on</a:t>
            </a:r>
            <a:r>
              <a:rPr sz="1089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the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argument</a:t>
            </a:r>
            <a:endParaRPr sz="1089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00627" y="2471026"/>
            <a:ext cx="4560858" cy="798179"/>
            <a:chOff x="4489722" y="2722704"/>
            <a:chExt cx="5025390" cy="879475"/>
          </a:xfrm>
        </p:grpSpPr>
        <p:sp>
          <p:nvSpPr>
            <p:cNvPr id="16" name="object 16"/>
            <p:cNvSpPr/>
            <p:nvPr/>
          </p:nvSpPr>
          <p:spPr>
            <a:xfrm>
              <a:off x="4537709" y="2743199"/>
              <a:ext cx="1314450" cy="0"/>
            </a:xfrm>
            <a:custGeom>
              <a:avLst/>
              <a:gdLst/>
              <a:ahLst/>
              <a:cxnLst/>
              <a:rect l="l" t="t" r="r" b="b"/>
              <a:pathLst>
                <a:path w="1314450">
                  <a:moveTo>
                    <a:pt x="13144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4484" y="2727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4484" y="2727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852149" y="3052901"/>
              <a:ext cx="3657600" cy="544195"/>
            </a:xfrm>
            <a:custGeom>
              <a:avLst/>
              <a:gdLst/>
              <a:ahLst/>
              <a:cxnLst/>
              <a:rect l="l" t="t" r="r" b="b"/>
              <a:pathLst>
                <a:path w="3657600" h="544195">
                  <a:moveTo>
                    <a:pt x="3657599" y="543899"/>
                  </a:moveTo>
                  <a:lnTo>
                    <a:pt x="0" y="543899"/>
                  </a:lnTo>
                  <a:lnTo>
                    <a:pt x="0" y="0"/>
                  </a:lnTo>
                  <a:lnTo>
                    <a:pt x="3657599" y="0"/>
                  </a:lnTo>
                  <a:lnTo>
                    <a:pt x="3657599" y="5438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852149" y="3052901"/>
              <a:ext cx="3657600" cy="544195"/>
            </a:xfrm>
            <a:custGeom>
              <a:avLst/>
              <a:gdLst/>
              <a:ahLst/>
              <a:cxnLst/>
              <a:rect l="l" t="t" r="r" b="b"/>
              <a:pathLst>
                <a:path w="3657600" h="544195">
                  <a:moveTo>
                    <a:pt x="0" y="0"/>
                  </a:moveTo>
                  <a:lnTo>
                    <a:pt x="3657599" y="0"/>
                  </a:lnTo>
                  <a:lnTo>
                    <a:pt x="3657599" y="543899"/>
                  </a:lnTo>
                  <a:lnTo>
                    <a:pt x="0" y="543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71066" y="2836207"/>
            <a:ext cx="2649839" cy="351464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484114" marR="4611" indent="-473163">
              <a:lnSpc>
                <a:spcPts val="1298"/>
              </a:lnSpc>
              <a:spcBef>
                <a:spcPts val="141"/>
              </a:spcBef>
            </a:pP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onl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089" b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cons</a:t>
            </a:r>
            <a:r>
              <a:rPr sz="1089" b="1" dirty="0">
                <a:solidFill>
                  <a:srgbClr val="3333FF"/>
                </a:solidFill>
                <a:latin typeface="Courier New"/>
                <a:cs typeface="Courier New"/>
              </a:rPr>
              <a:t>t</a:t>
            </a:r>
            <a:r>
              <a:rPr sz="1089" b="1" spc="-35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method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s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o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f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the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clas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s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ca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be  invoked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on</a:t>
            </a:r>
            <a:r>
              <a:rPr sz="1089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this</a:t>
            </a:r>
            <a:r>
              <a:rPr sz="1089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argument</a:t>
            </a:r>
            <a:endParaRPr sz="1089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48119" y="2912852"/>
            <a:ext cx="993546" cy="37460"/>
            <a:chOff x="4762422" y="3209531"/>
            <a:chExt cx="1094740" cy="41275"/>
          </a:xfrm>
        </p:grpSpPr>
        <p:sp>
          <p:nvSpPr>
            <p:cNvPr id="23" name="object 23"/>
            <p:cNvSpPr/>
            <p:nvPr/>
          </p:nvSpPr>
          <p:spPr>
            <a:xfrm>
              <a:off x="4810409" y="3230026"/>
              <a:ext cx="1042035" cy="1270"/>
            </a:xfrm>
            <a:custGeom>
              <a:avLst/>
              <a:gdLst/>
              <a:ahLst/>
              <a:cxnLst/>
              <a:rect l="l" t="t" r="r" b="b"/>
              <a:pathLst>
                <a:path w="1042035" h="1269">
                  <a:moveTo>
                    <a:pt x="1041749" y="85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67184" y="32142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12" y="31465"/>
                  </a:moveTo>
                  <a:lnTo>
                    <a:pt x="0" y="15697"/>
                  </a:lnTo>
                  <a:lnTo>
                    <a:pt x="43238" y="0"/>
                  </a:lnTo>
                  <a:lnTo>
                    <a:pt x="43212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767184" y="32142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38" y="0"/>
                  </a:moveTo>
                  <a:lnTo>
                    <a:pt x="0" y="15697"/>
                  </a:lnTo>
                  <a:lnTo>
                    <a:pt x="43212" y="31465"/>
                  </a:lnTo>
                  <a:lnTo>
                    <a:pt x="43238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7665400" cy="2017359"/>
          </a:xfrm>
          <a:prstGeom prst="rect">
            <a:avLst/>
          </a:prstGeom>
        </p:spPr>
        <p:txBody>
          <a:bodyPr vert="horz" wrap="square" lIns="0" tIns="24205" rIns="0" bIns="0" rtlCol="0">
            <a:spAutoFit/>
          </a:bodyPr>
          <a:lstStyle/>
          <a:p>
            <a:pPr marL="320437" marR="589005" indent="-309487">
              <a:lnSpc>
                <a:spcPts val="2596"/>
              </a:lnSpc>
              <a:spcBef>
                <a:spcPts val="191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Courier New"/>
                <a:cs typeface="Courier New"/>
              </a:rPr>
              <a:t>frien</a:t>
            </a:r>
            <a:r>
              <a:rPr sz="2178" dirty="0">
                <a:latin typeface="Courier New"/>
                <a:cs typeface="Courier New"/>
              </a:rPr>
              <a:t>d </a:t>
            </a:r>
            <a:r>
              <a:rPr sz="2178" spc="-5" dirty="0">
                <a:latin typeface="Arial MT"/>
                <a:cs typeface="Arial MT"/>
              </a:rPr>
              <a:t>functions</a:t>
            </a:r>
            <a:r>
              <a:rPr sz="2178" dirty="0">
                <a:latin typeface="Arial MT"/>
                <a:cs typeface="Arial MT"/>
              </a:rPr>
              <a:t>,</a:t>
            </a:r>
            <a:r>
              <a:rPr sz="2178" spc="32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frien</a:t>
            </a:r>
            <a:r>
              <a:rPr sz="2178" dirty="0">
                <a:latin typeface="Courier New"/>
                <a:cs typeface="Courier New"/>
              </a:rPr>
              <a:t>d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classes, </a:t>
            </a:r>
            <a:r>
              <a:rPr sz="2178" spc="-5" dirty="0">
                <a:latin typeface="Courier New"/>
                <a:cs typeface="Courier New"/>
              </a:rPr>
              <a:t>frien</a:t>
            </a:r>
            <a:r>
              <a:rPr sz="2178" dirty="0">
                <a:latin typeface="Courier New"/>
                <a:cs typeface="Courier New"/>
              </a:rPr>
              <a:t>d </a:t>
            </a:r>
            <a:r>
              <a:rPr sz="2178" dirty="0">
                <a:latin typeface="Arial MT"/>
                <a:cs typeface="Arial MT"/>
              </a:rPr>
              <a:t>member  </a:t>
            </a:r>
            <a:r>
              <a:rPr sz="2178" spc="-5" dirty="0">
                <a:latin typeface="Arial MT"/>
                <a:cs typeface="Arial MT"/>
              </a:rPr>
              <a:t>functions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917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friends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are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allowed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to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access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private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members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of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803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Use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it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rarely</a:t>
            </a:r>
            <a:endParaRPr sz="2178">
              <a:latin typeface="Arial MT"/>
              <a:cs typeface="Arial MT"/>
            </a:endParaRPr>
          </a:p>
          <a:p>
            <a:pPr marL="893305">
              <a:spcBef>
                <a:spcPts val="789"/>
              </a:spcBef>
            </a:pPr>
            <a:r>
              <a:rPr sz="1634" spc="113" dirty="0">
                <a:latin typeface="Lucida Sans Unicode"/>
                <a:cs typeface="Lucida Sans Unicode"/>
              </a:rPr>
              <a:t>–</a:t>
            </a:r>
            <a:r>
              <a:rPr sz="1634" spc="172" dirty="0">
                <a:latin typeface="Lucida Sans Unicode"/>
                <a:cs typeface="Lucida Sans Unicode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overloading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5751" y="1856155"/>
            <a:ext cx="6911596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defaul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b="1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d 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delet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178" b="1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specifiers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C+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+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2178" spc="-163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03795" y="2485304"/>
            <a:ext cx="2729369" cy="1972684"/>
            <a:chOff x="746917" y="2738437"/>
            <a:chExt cx="3007360" cy="2173605"/>
          </a:xfrm>
        </p:grpSpPr>
        <p:sp>
          <p:nvSpPr>
            <p:cNvPr id="5" name="object 5"/>
            <p:cNvSpPr/>
            <p:nvPr/>
          </p:nvSpPr>
          <p:spPr>
            <a:xfrm>
              <a:off x="751679" y="2743200"/>
              <a:ext cx="2997835" cy="2164080"/>
            </a:xfrm>
            <a:custGeom>
              <a:avLst/>
              <a:gdLst/>
              <a:ahLst/>
              <a:cxnLst/>
              <a:rect l="l" t="t" r="r" b="b"/>
              <a:pathLst>
                <a:path w="2997835" h="2164079">
                  <a:moveTo>
                    <a:pt x="2997359" y="2163959"/>
                  </a:moveTo>
                  <a:lnTo>
                    <a:pt x="0" y="2163959"/>
                  </a:lnTo>
                  <a:lnTo>
                    <a:pt x="0" y="0"/>
                  </a:lnTo>
                  <a:lnTo>
                    <a:pt x="2997359" y="0"/>
                  </a:lnTo>
                  <a:lnTo>
                    <a:pt x="2997359" y="21639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51679" y="2743200"/>
              <a:ext cx="2997835" cy="2164080"/>
            </a:xfrm>
            <a:custGeom>
              <a:avLst/>
              <a:gdLst/>
              <a:ahLst/>
              <a:cxnLst/>
              <a:rect l="l" t="t" r="r" b="b"/>
              <a:pathLst>
                <a:path w="2997835" h="2164079">
                  <a:moveTo>
                    <a:pt x="0" y="0"/>
                  </a:moveTo>
                  <a:lnTo>
                    <a:pt x="2997359" y="0"/>
                  </a:lnTo>
                  <a:lnTo>
                    <a:pt x="2997359" y="2163959"/>
                  </a:lnTo>
                  <a:lnTo>
                    <a:pt x="0" y="21639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4392" y="2504841"/>
            <a:ext cx="1966344" cy="945301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1527" marR="1007418" defTabSz="829909">
              <a:lnSpc>
                <a:spcPts val="1842"/>
              </a:lnSpc>
              <a:spcBef>
                <a:spcPts val="159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X(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){}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842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392" y="3671854"/>
            <a:ext cx="1904104" cy="483636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1527" marR="4611" defTabSz="829909">
              <a:lnSpc>
                <a:spcPts val="1842"/>
              </a:lnSpc>
              <a:spcBef>
                <a:spcPts val="159"/>
              </a:spcBef>
            </a:pP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x2(3.14);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OK </a:t>
            </a:r>
            <a:r>
              <a:rPr sz="1543" b="1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x1(10);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OK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2683" y="2522298"/>
            <a:ext cx="4629438" cy="16657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3603766" defTabSz="829909">
              <a:lnSpc>
                <a:spcPts val="1842"/>
              </a:lnSpc>
              <a:spcBef>
                <a:spcPts val="277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X(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)=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FF00CC"/>
                </a:solidFill>
                <a:latin typeface="Courier New"/>
                <a:cs typeface="Courier New"/>
              </a:rPr>
              <a:t>delete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X(</a:t>
            </a:r>
            <a:r>
              <a:rPr sz="1543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545632" defTabSz="829909">
              <a:lnSpc>
                <a:spcPts val="1842"/>
              </a:lnSpc>
              <a:spcBef>
                <a:spcPts val="64"/>
              </a:spcBef>
            </a:pP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x1(10);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543" b="1" spc="-5" dirty="0">
                <a:solidFill>
                  <a:srgbClr val="FF420D"/>
                </a:solidFill>
                <a:latin typeface="Courier New"/>
                <a:cs typeface="Courier New"/>
              </a:rPr>
              <a:t>ERROR </a:t>
            </a:r>
            <a:r>
              <a:rPr sz="1543" b="1" spc="-912" dirty="0">
                <a:solidFill>
                  <a:srgbClr val="FF420D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x2(3.14);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543" b="1" spc="-5" dirty="0">
                <a:solidFill>
                  <a:srgbClr val="006600"/>
                </a:solidFill>
                <a:latin typeface="Courier New"/>
                <a:cs typeface="Courier New"/>
              </a:rPr>
              <a:t>OK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30" y="4564316"/>
            <a:ext cx="3153527" cy="333103"/>
          </a:xfrm>
          <a:custGeom>
            <a:avLst/>
            <a:gdLst/>
            <a:ahLst/>
            <a:cxnLst/>
            <a:rect l="l" t="t" r="r" b="b"/>
            <a:pathLst>
              <a:path w="3474720" h="367029">
                <a:moveTo>
                  <a:pt x="3474599" y="366599"/>
                </a:moveTo>
                <a:lnTo>
                  <a:pt x="0" y="366599"/>
                </a:lnTo>
                <a:lnTo>
                  <a:pt x="0" y="0"/>
                </a:lnTo>
                <a:lnTo>
                  <a:pt x="3474599" y="0"/>
                </a:lnTo>
                <a:lnTo>
                  <a:pt x="3474599" y="3665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8130" y="4579069"/>
            <a:ext cx="257837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→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 doubl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634" spc="-5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conversion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01096" y="4323667"/>
            <a:ext cx="37460" cy="323882"/>
            <a:chOff x="1625424" y="4764041"/>
            <a:chExt cx="41275" cy="356870"/>
          </a:xfrm>
        </p:grpSpPr>
        <p:sp>
          <p:nvSpPr>
            <p:cNvPr id="13" name="object 13"/>
            <p:cNvSpPr/>
            <p:nvPr/>
          </p:nvSpPr>
          <p:spPr>
            <a:xfrm>
              <a:off x="1645919" y="4812029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30861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63018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63018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401337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Courier New"/>
                <a:cs typeface="Courier New"/>
              </a:rPr>
              <a:t>frien</a:t>
            </a:r>
            <a:r>
              <a:rPr sz="2178" dirty="0">
                <a:latin typeface="Courier New"/>
                <a:cs typeface="Courier New"/>
              </a:rPr>
              <a:t>d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vs. </a:t>
            </a:r>
            <a:r>
              <a:rPr sz="2178" spc="-5" dirty="0">
                <a:latin typeface="Courier New"/>
                <a:cs typeface="Courier New"/>
              </a:rPr>
              <a:t>stati</a:t>
            </a:r>
            <a:r>
              <a:rPr sz="2178" dirty="0">
                <a:latin typeface="Courier New"/>
                <a:cs typeface="Courier New"/>
              </a:rPr>
              <a:t>c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functions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710" y="2323652"/>
            <a:ext cx="6224067" cy="1962199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5064177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Test</a:t>
            </a:r>
            <a:r>
              <a:rPr sz="1271" spc="-5" dirty="0">
                <a:latin typeface="Courier New"/>
                <a:cs typeface="Courier New"/>
              </a:rPr>
              <a:t>{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private:</a:t>
            </a:r>
            <a:endParaRPr sz="1271">
              <a:latin typeface="Courier New"/>
              <a:cs typeface="Courier New"/>
            </a:endParaRPr>
          </a:p>
          <a:p>
            <a:pPr marL="465095">
              <a:lnSpc>
                <a:spcPts val="1439"/>
              </a:lnSpc>
            </a:pP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6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iValue;</a:t>
            </a:r>
            <a:endParaRPr sz="1271">
              <a:latin typeface="Courier New"/>
              <a:cs typeface="Courier New"/>
            </a:endParaRPr>
          </a:p>
          <a:p>
            <a:pPr marL="77804" marR="4009500" indent="387291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latin typeface="Courier New"/>
                <a:cs typeface="Courier New"/>
              </a:rPr>
              <a:t>static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sValue;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465095">
              <a:lnSpc>
                <a:spcPts val="1439"/>
              </a:lnSpc>
            </a:pPr>
            <a:r>
              <a:rPr sz="1271" spc="-5" dirty="0">
                <a:latin typeface="Courier New"/>
                <a:cs typeface="Courier New"/>
              </a:rPr>
              <a:t>Test(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):iValue(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){}</a:t>
            </a:r>
            <a:endParaRPr sz="1271">
              <a:latin typeface="Courier New"/>
              <a:cs typeface="Courier New"/>
            </a:endParaRPr>
          </a:p>
          <a:p>
            <a:pPr marL="472011">
              <a:lnSpc>
                <a:spcPts val="1498"/>
              </a:lnSpc>
            </a:pPr>
            <a:r>
              <a:rPr sz="1271" b="1" spc="-5" dirty="0">
                <a:latin typeface="Courier New"/>
                <a:cs typeface="Courier New"/>
              </a:rPr>
              <a:t>void</a:t>
            </a:r>
            <a:r>
              <a:rPr sz="1271" b="1" spc="-41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print()</a:t>
            </a:r>
            <a:r>
              <a:rPr sz="1271" b="1" spc="-36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const;</a:t>
            </a:r>
            <a:endParaRPr sz="1271">
              <a:latin typeface="Courier New"/>
              <a:cs typeface="Courier New"/>
            </a:endParaRPr>
          </a:p>
          <a:p>
            <a:pPr marL="472011" marR="2066129">
              <a:lnSpc>
                <a:spcPts val="1498"/>
              </a:lnSpc>
              <a:spcBef>
                <a:spcPts val="59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static void print( const Test&amp; what ); </a:t>
            </a:r>
            <a:r>
              <a:rPr sz="1271" b="1" spc="-75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friend</a:t>
            </a:r>
            <a:r>
              <a:rPr sz="127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void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print(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const</a:t>
            </a:r>
            <a:r>
              <a:rPr sz="127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Test&amp;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what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);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452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401337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Courier New"/>
                <a:cs typeface="Courier New"/>
              </a:rPr>
              <a:t>frien</a:t>
            </a:r>
            <a:r>
              <a:rPr sz="2178" dirty="0">
                <a:latin typeface="Courier New"/>
                <a:cs typeface="Courier New"/>
              </a:rPr>
              <a:t>d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vs. </a:t>
            </a:r>
            <a:r>
              <a:rPr sz="2178" spc="-5" dirty="0">
                <a:latin typeface="Courier New"/>
                <a:cs typeface="Courier New"/>
              </a:rPr>
              <a:t>stati</a:t>
            </a:r>
            <a:r>
              <a:rPr sz="2178" dirty="0">
                <a:latin typeface="Courier New"/>
                <a:cs typeface="Courier New"/>
              </a:rPr>
              <a:t>c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functions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1481" y="2240229"/>
            <a:ext cx="6224067" cy="334109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228">
              <a:spcBef>
                <a:spcPts val="227"/>
              </a:spcBef>
            </a:pP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Test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::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sValue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=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0;</a:t>
            </a:r>
            <a:endParaRPr sz="1089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135">
              <a:latin typeface="Courier New"/>
              <a:cs typeface="Courier New"/>
            </a:endParaRPr>
          </a:p>
          <a:p>
            <a:pPr marL="409767" marR="3234917" indent="-331964">
              <a:lnSpc>
                <a:spcPts val="1298"/>
              </a:lnSpc>
            </a:pPr>
            <a:r>
              <a:rPr sz="1089" b="1" spc="-5" dirty="0">
                <a:latin typeface="Courier New"/>
                <a:cs typeface="Courier New"/>
              </a:rPr>
              <a:t>void Test::print() const{ </a:t>
            </a:r>
            <a:r>
              <a:rPr sz="1089" b="1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cout&lt;&lt;"Member:</a:t>
            </a:r>
            <a:r>
              <a:rPr sz="1089" b="1" spc="-77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"&lt;&lt;iValue&lt;&lt;endl;</a:t>
            </a:r>
            <a:endParaRPr sz="1089">
              <a:latin typeface="Courier New"/>
              <a:cs typeface="Courier New"/>
            </a:endParaRPr>
          </a:p>
          <a:p>
            <a:pPr marL="77228">
              <a:lnSpc>
                <a:spcPts val="1248"/>
              </a:lnSpc>
            </a:pPr>
            <a:r>
              <a:rPr sz="1089" b="1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135">
              <a:latin typeface="Courier New"/>
              <a:cs typeface="Courier New"/>
            </a:endParaRPr>
          </a:p>
          <a:p>
            <a:pPr marL="409767" marR="2819963" indent="-331964">
              <a:lnSpc>
                <a:spcPts val="1298"/>
              </a:lnSpc>
            </a:pP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void Test::print( const Test&amp; what ){ </a:t>
            </a:r>
            <a:r>
              <a:rPr sz="1089" b="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cout&lt;&lt;"Static:</a:t>
            </a:r>
            <a:r>
              <a:rPr sz="1089" b="1" spc="-9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"&lt;&lt;what.iValue&lt;&lt;endl;</a:t>
            </a:r>
            <a:endParaRPr sz="1089">
              <a:latin typeface="Courier New"/>
              <a:cs typeface="Courier New"/>
            </a:endParaRPr>
          </a:p>
          <a:p>
            <a:pPr marL="77228">
              <a:lnSpc>
                <a:spcPts val="1248"/>
              </a:lnSpc>
            </a:pPr>
            <a:r>
              <a:rPr sz="1089" b="1" dirty="0">
                <a:solidFill>
                  <a:srgbClr val="3333FF"/>
                </a:solidFill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135">
              <a:latin typeface="Courier New"/>
              <a:cs typeface="Courier New"/>
            </a:endParaRPr>
          </a:p>
          <a:p>
            <a:pPr marL="409767" marR="2819963" indent="-331964">
              <a:lnSpc>
                <a:spcPts val="1298"/>
              </a:lnSpc>
            </a:pP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void print( const Test&amp; what ){ </a:t>
            </a:r>
            <a:r>
              <a:rPr sz="1089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cout&lt;&lt;"Friend:</a:t>
            </a:r>
            <a:r>
              <a:rPr sz="1089" b="1" spc="-9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"&lt;&lt;what.iValue&lt;&lt;endl;</a:t>
            </a:r>
            <a:endParaRPr sz="1089">
              <a:latin typeface="Courier New"/>
              <a:cs typeface="Courier New"/>
            </a:endParaRPr>
          </a:p>
          <a:p>
            <a:pPr marL="77228">
              <a:lnSpc>
                <a:spcPts val="1248"/>
              </a:lnSpc>
            </a:pPr>
            <a:r>
              <a:rPr sz="1089" b="1" dirty="0">
                <a:solidFill>
                  <a:srgbClr val="339966"/>
                </a:solidFill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089">
              <a:latin typeface="Courier New"/>
              <a:cs typeface="Courier New"/>
            </a:endParaRPr>
          </a:p>
          <a:p>
            <a:pPr marL="77228">
              <a:lnSpc>
                <a:spcPts val="1298"/>
              </a:lnSpc>
            </a:pP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41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main()</a:t>
            </a:r>
            <a:r>
              <a:rPr sz="1089" spc="-36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{</a:t>
            </a:r>
            <a:endParaRPr sz="1089">
              <a:latin typeface="Courier New"/>
              <a:cs typeface="Courier New"/>
            </a:endParaRPr>
          </a:p>
          <a:p>
            <a:pPr marL="409767" marR="4147818" indent="-576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Test test( 10 );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test.print(); </a:t>
            </a:r>
            <a:r>
              <a:rPr sz="1089" b="1" dirty="0"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Test::print(</a:t>
            </a:r>
            <a:r>
              <a:rPr sz="1089" b="1" spc="-45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test</a:t>
            </a:r>
            <a:r>
              <a:rPr sz="1089" b="1" spc="-4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); </a:t>
            </a:r>
            <a:r>
              <a:rPr sz="1089" b="1" spc="-640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print(</a:t>
            </a:r>
            <a:r>
              <a:rPr sz="1089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test</a:t>
            </a:r>
            <a:r>
              <a:rPr sz="1089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);</a:t>
            </a:r>
            <a:endParaRPr sz="1089">
              <a:latin typeface="Courier New"/>
              <a:cs typeface="Courier New"/>
            </a:endParaRPr>
          </a:p>
          <a:p>
            <a:pPr marL="77228">
              <a:lnSpc>
                <a:spcPts val="1239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67312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Courier New"/>
                <a:cs typeface="Courier New"/>
              </a:rPr>
              <a:t>frien</a:t>
            </a:r>
            <a:r>
              <a:rPr sz="2178" dirty="0">
                <a:latin typeface="Courier New"/>
                <a:cs typeface="Courier New"/>
              </a:rPr>
              <a:t>d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vs. </a:t>
            </a:r>
            <a:r>
              <a:rPr sz="2178" spc="-5" dirty="0">
                <a:latin typeface="Courier New"/>
                <a:cs typeface="Courier New"/>
              </a:rPr>
              <a:t>frien</a:t>
            </a:r>
            <a:r>
              <a:rPr sz="2178" dirty="0">
                <a:latin typeface="Courier New"/>
                <a:cs typeface="Courier New"/>
              </a:rPr>
              <a:t>d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member</a:t>
            </a:r>
            <a:r>
              <a:rPr sz="2178" spc="-5" dirty="0">
                <a:latin typeface="Arial MT"/>
                <a:cs typeface="Arial MT"/>
              </a:rPr>
              <a:t> function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809" y="2276604"/>
            <a:ext cx="2655602" cy="11898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228" marR="1657514">
              <a:lnSpc>
                <a:spcPts val="1298"/>
              </a:lnSpc>
              <a:spcBef>
                <a:spcPts val="277"/>
              </a:spcBef>
            </a:pPr>
            <a:r>
              <a:rPr sz="1089" spc="-5" dirty="0">
                <a:latin typeface="Courier New"/>
                <a:cs typeface="Courier New"/>
              </a:rPr>
              <a:t>class</a:t>
            </a:r>
            <a:r>
              <a:rPr sz="1089" spc="-73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List</a:t>
            </a:r>
            <a:r>
              <a:rPr sz="1089" spc="-5" dirty="0">
                <a:latin typeface="Courier New"/>
                <a:cs typeface="Courier New"/>
              </a:rPr>
              <a:t>{ </a:t>
            </a:r>
            <a:r>
              <a:rPr sz="1089" spc="-640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private:</a:t>
            </a:r>
            <a:endParaRPr sz="1089">
              <a:latin typeface="Courier New"/>
              <a:cs typeface="Courier New"/>
            </a:endParaRPr>
          </a:p>
          <a:p>
            <a:pPr marL="492182"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ListElement</a:t>
            </a:r>
            <a:r>
              <a:rPr sz="1089" spc="-41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*</a:t>
            </a:r>
            <a:r>
              <a:rPr sz="1089" spc="-36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head;</a:t>
            </a:r>
            <a:endParaRPr sz="1089">
              <a:latin typeface="Courier New"/>
              <a:cs typeface="Courier New"/>
            </a:endParaRPr>
          </a:p>
          <a:p>
            <a:pPr marL="77228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public:</a:t>
            </a:r>
            <a:endParaRPr sz="1089">
              <a:latin typeface="Courier New"/>
              <a:cs typeface="Courier New"/>
            </a:endParaRPr>
          </a:p>
          <a:p>
            <a:pPr marL="492182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bool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find(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key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);</a:t>
            </a:r>
            <a:endParaRPr sz="1089">
              <a:latin typeface="Courier New"/>
              <a:cs typeface="Courier New"/>
            </a:endParaRPr>
          </a:p>
          <a:p>
            <a:pPr marL="492182">
              <a:lnSpc>
                <a:spcPts val="1293"/>
              </a:lnSpc>
            </a:pPr>
            <a:r>
              <a:rPr sz="1089" dirty="0">
                <a:latin typeface="Courier New"/>
                <a:cs typeface="Courier New"/>
              </a:rPr>
              <a:t>…</a:t>
            </a:r>
            <a:endParaRPr sz="1089">
              <a:latin typeface="Courier New"/>
              <a:cs typeface="Courier New"/>
            </a:endParaRPr>
          </a:p>
          <a:p>
            <a:pPr marL="77228">
              <a:lnSpc>
                <a:spcPts val="1298"/>
              </a:lnSpc>
            </a:pPr>
            <a:r>
              <a:rPr sz="1089" spc="-5" dirty="0">
                <a:latin typeface="Courier New"/>
                <a:cs typeface="Courier New"/>
              </a:rPr>
              <a:t>};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7248" y="2276604"/>
            <a:ext cx="4066391" cy="11898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2487423">
              <a:lnSpc>
                <a:spcPts val="1298"/>
              </a:lnSpc>
              <a:spcBef>
                <a:spcPts val="277"/>
              </a:spcBef>
            </a:pPr>
            <a:r>
              <a:rPr sz="1089" spc="-5" dirty="0">
                <a:latin typeface="Courier New"/>
                <a:cs typeface="Courier New"/>
              </a:rPr>
              <a:t>class</a:t>
            </a:r>
            <a:r>
              <a:rPr sz="1089" spc="-73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ListElement</a:t>
            </a:r>
            <a:r>
              <a:rPr sz="1089" spc="-5" dirty="0">
                <a:latin typeface="Courier New"/>
                <a:cs typeface="Courier New"/>
              </a:rPr>
              <a:t>{ </a:t>
            </a:r>
            <a:r>
              <a:rPr sz="1089" spc="-640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private:</a:t>
            </a:r>
            <a:endParaRPr sz="1089">
              <a:latin typeface="Courier New"/>
              <a:cs typeface="Courier New"/>
            </a:endParaRPr>
          </a:p>
          <a:p>
            <a:pPr marL="492759"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6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key;</a:t>
            </a:r>
            <a:endParaRPr sz="1089">
              <a:latin typeface="Courier New"/>
              <a:cs typeface="Courier New"/>
            </a:endParaRPr>
          </a:p>
          <a:p>
            <a:pPr marL="492759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ListElement</a:t>
            </a:r>
            <a:r>
              <a:rPr sz="1089" spc="-41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*</a:t>
            </a:r>
            <a:r>
              <a:rPr sz="1089" spc="-36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next;</a:t>
            </a:r>
            <a:endParaRPr sz="1089">
              <a:latin typeface="Courier New"/>
              <a:cs typeface="Courier New"/>
            </a:endParaRPr>
          </a:p>
          <a:p>
            <a:pPr marL="492759">
              <a:lnSpc>
                <a:spcPts val="1293"/>
              </a:lnSpc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friend</a:t>
            </a:r>
            <a:r>
              <a:rPr sz="1089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089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List;</a:t>
            </a:r>
            <a:endParaRPr sz="1089">
              <a:latin typeface="Courier New"/>
              <a:cs typeface="Courier New"/>
            </a:endParaRPr>
          </a:p>
          <a:p>
            <a:pPr marL="492759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...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98"/>
              </a:lnSpc>
            </a:pPr>
            <a:r>
              <a:rPr sz="1089" spc="-5" dirty="0">
                <a:latin typeface="Courier New"/>
                <a:cs typeface="Courier New"/>
              </a:rPr>
              <a:t>};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7248" y="3983404"/>
            <a:ext cx="4066391" cy="1209639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54749" rIns="0" bIns="0" rtlCol="0">
            <a:spAutoFit/>
          </a:bodyPr>
          <a:lstStyle/>
          <a:p>
            <a:pPr marL="77804" marR="2471862">
              <a:lnSpc>
                <a:spcPts val="1325"/>
              </a:lnSpc>
              <a:spcBef>
                <a:spcPts val="431"/>
              </a:spcBef>
            </a:pPr>
            <a:r>
              <a:rPr sz="1271" dirty="0">
                <a:latin typeface="Courier New"/>
                <a:cs typeface="Courier New"/>
              </a:rPr>
              <a:t>c</a:t>
            </a:r>
            <a:r>
              <a:rPr sz="1089" dirty="0">
                <a:latin typeface="Courier New"/>
                <a:cs typeface="Courier New"/>
              </a:rPr>
              <a:t>lass</a:t>
            </a:r>
            <a:r>
              <a:rPr sz="1089" spc="-77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ListElement</a:t>
            </a:r>
            <a:r>
              <a:rPr sz="1089" spc="-5" dirty="0">
                <a:latin typeface="Courier New"/>
                <a:cs typeface="Courier New"/>
              </a:rPr>
              <a:t>{ </a:t>
            </a:r>
            <a:r>
              <a:rPr sz="1089" spc="-640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private:</a:t>
            </a:r>
            <a:endParaRPr sz="1089">
              <a:latin typeface="Courier New"/>
              <a:cs typeface="Courier New"/>
            </a:endParaRPr>
          </a:p>
          <a:p>
            <a:pPr marL="492759"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6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key;</a:t>
            </a:r>
            <a:endParaRPr sz="1089">
              <a:latin typeface="Courier New"/>
              <a:cs typeface="Courier New"/>
            </a:endParaRPr>
          </a:p>
          <a:p>
            <a:pPr marL="492759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ListElement</a:t>
            </a:r>
            <a:r>
              <a:rPr sz="1089" spc="-41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*</a:t>
            </a:r>
            <a:r>
              <a:rPr sz="1089" spc="-36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next;</a:t>
            </a:r>
            <a:endParaRPr sz="1089">
              <a:latin typeface="Courier New"/>
              <a:cs typeface="Courier New"/>
            </a:endParaRPr>
          </a:p>
          <a:p>
            <a:pPr marL="492759">
              <a:lnSpc>
                <a:spcPts val="1293"/>
              </a:lnSpc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friend</a:t>
            </a:r>
            <a:r>
              <a:rPr sz="1089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089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List::find(</a:t>
            </a:r>
            <a:r>
              <a:rPr sz="1089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089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key);</a:t>
            </a:r>
            <a:endParaRPr sz="1089">
              <a:latin typeface="Courier New"/>
              <a:cs typeface="Courier New"/>
            </a:endParaRPr>
          </a:p>
          <a:p>
            <a:pPr marL="492759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...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302"/>
              </a:lnSpc>
            </a:pPr>
            <a:r>
              <a:rPr sz="1089" spc="-5" dirty="0">
                <a:latin typeface="Courier New"/>
                <a:cs typeface="Courier New"/>
              </a:rPr>
              <a:t>};</a:t>
            </a:r>
            <a:endParaRPr sz="108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674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Returnin</a:t>
            </a:r>
            <a:r>
              <a:rPr sz="2178" dirty="0">
                <a:latin typeface="Arial MT"/>
                <a:cs typeface="Arial MT"/>
              </a:rPr>
              <a:t>g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reference</a:t>
            </a:r>
            <a:r>
              <a:rPr sz="2178" spc="-5" dirty="0">
                <a:latin typeface="Arial MT"/>
                <a:cs typeface="Arial MT"/>
              </a:rPr>
              <a:t> t</a:t>
            </a:r>
            <a:r>
              <a:rPr sz="2178" dirty="0">
                <a:latin typeface="Arial MT"/>
                <a:cs typeface="Arial MT"/>
              </a:rPr>
              <a:t>o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18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cons</a:t>
            </a:r>
            <a:r>
              <a:rPr sz="2178" dirty="0">
                <a:latin typeface="Courier New"/>
                <a:cs typeface="Courier New"/>
              </a:rPr>
              <a:t>t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endParaRPr sz="217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5499" y="2153355"/>
            <a:ext cx="7809475" cy="3195597"/>
            <a:chOff x="726757" y="2372677"/>
            <a:chExt cx="8604885" cy="3521075"/>
          </a:xfrm>
        </p:grpSpPr>
        <p:sp>
          <p:nvSpPr>
            <p:cNvPr id="5" name="object 5"/>
            <p:cNvSpPr/>
            <p:nvPr/>
          </p:nvSpPr>
          <p:spPr>
            <a:xfrm>
              <a:off x="731507" y="2377439"/>
              <a:ext cx="8595360" cy="3511550"/>
            </a:xfrm>
            <a:custGeom>
              <a:avLst/>
              <a:gdLst/>
              <a:ahLst/>
              <a:cxnLst/>
              <a:rect l="l" t="t" r="r" b="b"/>
              <a:pathLst>
                <a:path w="8595360" h="3511550">
                  <a:moveTo>
                    <a:pt x="8595360" y="0"/>
                  </a:moveTo>
                  <a:lnTo>
                    <a:pt x="0" y="0"/>
                  </a:lnTo>
                  <a:lnTo>
                    <a:pt x="0" y="3191764"/>
                  </a:lnTo>
                  <a:lnTo>
                    <a:pt x="0" y="3511448"/>
                  </a:lnTo>
                  <a:lnTo>
                    <a:pt x="8595360" y="3511448"/>
                  </a:lnTo>
                  <a:lnTo>
                    <a:pt x="8595360" y="3191764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731519" y="2377439"/>
              <a:ext cx="8595360" cy="3511550"/>
            </a:xfrm>
            <a:custGeom>
              <a:avLst/>
              <a:gdLst/>
              <a:ahLst/>
              <a:cxnLst/>
              <a:rect l="l" t="t" r="r" b="b"/>
              <a:pathLst>
                <a:path w="8595360" h="3511550">
                  <a:moveTo>
                    <a:pt x="0" y="0"/>
                  </a:moveTo>
                  <a:lnTo>
                    <a:pt x="8595359" y="0"/>
                  </a:lnTo>
                  <a:lnTo>
                    <a:pt x="8595359" y="3511439"/>
                  </a:lnTo>
                  <a:lnTo>
                    <a:pt x="0" y="35114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39084" y="2197326"/>
            <a:ext cx="5334256" cy="3468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4782">
              <a:spcBef>
                <a:spcPts val="91"/>
              </a:spcBef>
            </a:pPr>
            <a:r>
              <a:rPr sz="1089" b="1" spc="-5" dirty="0">
                <a:latin typeface="Courier New"/>
                <a:cs typeface="Courier New"/>
              </a:rPr>
              <a:t>//</a:t>
            </a:r>
            <a:r>
              <a:rPr sz="1089" b="1" spc="-41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version</a:t>
            </a:r>
            <a:r>
              <a:rPr sz="1089" b="1" spc="-36" dirty="0">
                <a:latin typeface="Courier New"/>
                <a:cs typeface="Courier New"/>
              </a:rPr>
              <a:t> </a:t>
            </a:r>
            <a:r>
              <a:rPr sz="1089" b="1" dirty="0">
                <a:latin typeface="Courier New"/>
                <a:cs typeface="Courier New"/>
              </a:rPr>
              <a:t>1</a:t>
            </a:r>
            <a:endParaRPr sz="1089">
              <a:latin typeface="Courier New"/>
              <a:cs typeface="Courier New"/>
            </a:endParaRPr>
          </a:p>
          <a:p>
            <a:pPr marL="11527">
              <a:spcBef>
                <a:spcPts val="14"/>
              </a:spcBef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vector&lt;int&gt;</a:t>
            </a:r>
            <a:r>
              <a:rPr sz="1089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Max</a:t>
            </a:r>
            <a:r>
              <a:rPr sz="1089" spc="-5" dirty="0">
                <a:latin typeface="Courier New"/>
                <a:cs typeface="Courier New"/>
              </a:rPr>
              <a:t>(const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vector&lt;int&gt;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&amp;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v1,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const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vector&lt;int&gt;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&amp;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v2){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1034" y="2529623"/>
            <a:ext cx="2180729" cy="672258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426481" marR="4611" indent="-414955">
              <a:lnSpc>
                <a:spcPts val="1298"/>
              </a:lnSpc>
              <a:spcBef>
                <a:spcPts val="141"/>
              </a:spcBef>
            </a:pPr>
            <a:r>
              <a:rPr sz="1089" spc="-5" dirty="0">
                <a:latin typeface="Courier New"/>
                <a:cs typeface="Courier New"/>
              </a:rPr>
              <a:t>if (v1.size() </a:t>
            </a:r>
            <a:r>
              <a:rPr sz="1089" dirty="0">
                <a:latin typeface="Courier New"/>
                <a:cs typeface="Courier New"/>
              </a:rPr>
              <a:t>&gt; </a:t>
            </a:r>
            <a:r>
              <a:rPr sz="1089" spc="-5" dirty="0">
                <a:latin typeface="Courier New"/>
                <a:cs typeface="Courier New"/>
              </a:rPr>
              <a:t>v2.size()) </a:t>
            </a:r>
            <a:r>
              <a:rPr sz="1089" spc="-64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return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v1;</a:t>
            </a:r>
            <a:endParaRPr sz="1089">
              <a:latin typeface="Courier New"/>
              <a:cs typeface="Courier New"/>
            </a:endParaRPr>
          </a:p>
          <a:p>
            <a:pPr marL="11527"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else</a:t>
            </a:r>
            <a:endParaRPr sz="1089">
              <a:latin typeface="Courier New"/>
              <a:cs typeface="Courier New"/>
            </a:endParaRPr>
          </a:p>
          <a:p>
            <a:pPr marL="426481">
              <a:lnSpc>
                <a:spcPts val="1298"/>
              </a:lnSpc>
            </a:pPr>
            <a:r>
              <a:rPr sz="1089" spc="-5" dirty="0">
                <a:latin typeface="Courier New"/>
                <a:cs typeface="Courier New"/>
              </a:rPr>
              <a:t>return</a:t>
            </a:r>
            <a:r>
              <a:rPr sz="1089" spc="-6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v2;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6097" y="3186607"/>
            <a:ext cx="106616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9084" y="3515100"/>
            <a:ext cx="5998157" cy="6690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1298"/>
              </a:lnSpc>
              <a:spcBef>
                <a:spcPts val="91"/>
              </a:spcBef>
            </a:pPr>
            <a:r>
              <a:rPr sz="1089" b="1" spc="-5" dirty="0">
                <a:latin typeface="Courier New"/>
                <a:cs typeface="Courier New"/>
              </a:rPr>
              <a:t>//</a:t>
            </a:r>
            <a:r>
              <a:rPr sz="1089" b="1" spc="-41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version</a:t>
            </a:r>
            <a:r>
              <a:rPr sz="1089" b="1" spc="-36" dirty="0">
                <a:latin typeface="Courier New"/>
                <a:cs typeface="Courier New"/>
              </a:rPr>
              <a:t> </a:t>
            </a:r>
            <a:r>
              <a:rPr sz="1089" b="1" dirty="0">
                <a:latin typeface="Courier New"/>
                <a:cs typeface="Courier New"/>
              </a:rPr>
              <a:t>2</a:t>
            </a:r>
            <a:endParaRPr sz="1089">
              <a:latin typeface="Courier New"/>
              <a:cs typeface="Courier New"/>
            </a:endParaRPr>
          </a:p>
          <a:p>
            <a:pPr marL="343490" marR="4611" indent="-331964">
              <a:lnSpc>
                <a:spcPts val="1298"/>
              </a:lnSpc>
              <a:spcBef>
                <a:spcPts val="41"/>
              </a:spcBef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const vector&lt;int&gt; </a:t>
            </a:r>
            <a:r>
              <a:rPr sz="1089" b="1" dirty="0">
                <a:solidFill>
                  <a:srgbClr val="0000FF"/>
                </a:solidFill>
                <a:latin typeface="Courier New"/>
                <a:cs typeface="Courier New"/>
              </a:rPr>
              <a:t>&amp; </a:t>
            </a:r>
            <a:r>
              <a:rPr sz="1089" b="1" spc="-5" dirty="0">
                <a:latin typeface="Courier New"/>
                <a:cs typeface="Courier New"/>
              </a:rPr>
              <a:t>Max</a:t>
            </a:r>
            <a:r>
              <a:rPr sz="1089" spc="-5" dirty="0">
                <a:latin typeface="Courier New"/>
                <a:cs typeface="Courier New"/>
              </a:rPr>
              <a:t>(const vector&lt;int&gt; </a:t>
            </a:r>
            <a:r>
              <a:rPr sz="1089" dirty="0">
                <a:latin typeface="Courier New"/>
                <a:cs typeface="Courier New"/>
              </a:rPr>
              <a:t>&amp; </a:t>
            </a:r>
            <a:r>
              <a:rPr sz="1089" spc="-5" dirty="0">
                <a:latin typeface="Courier New"/>
                <a:cs typeface="Courier New"/>
              </a:rPr>
              <a:t>v1, const vector&lt;int&gt; </a:t>
            </a:r>
            <a:r>
              <a:rPr sz="1089" dirty="0">
                <a:latin typeface="Courier New"/>
                <a:cs typeface="Courier New"/>
              </a:rPr>
              <a:t>&amp; </a:t>
            </a:r>
            <a:r>
              <a:rPr sz="1089" spc="-5" dirty="0">
                <a:latin typeface="Courier New"/>
                <a:cs typeface="Courier New"/>
              </a:rPr>
              <a:t>v2){ </a:t>
            </a:r>
            <a:r>
              <a:rPr sz="1089" spc="-64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if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(v1.size() </a:t>
            </a:r>
            <a:r>
              <a:rPr sz="1089" dirty="0">
                <a:latin typeface="Courier New"/>
                <a:cs typeface="Courier New"/>
              </a:rPr>
              <a:t>&gt;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v2.size())</a:t>
            </a:r>
            <a:endParaRPr sz="1089">
              <a:latin typeface="Courier New"/>
              <a:cs typeface="Courier New"/>
            </a:endParaRPr>
          </a:p>
          <a:p>
            <a:pPr marL="758445">
              <a:lnSpc>
                <a:spcPts val="1248"/>
              </a:lnSpc>
            </a:pPr>
            <a:r>
              <a:rPr sz="1089" spc="-5" dirty="0">
                <a:latin typeface="Courier New"/>
                <a:cs typeface="Courier New"/>
              </a:rPr>
              <a:t>return</a:t>
            </a:r>
            <a:r>
              <a:rPr sz="1089" spc="-6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v1;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1034" y="4172085"/>
            <a:ext cx="355002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089" spc="-5" dirty="0">
                <a:latin typeface="Courier New"/>
                <a:cs typeface="Courier New"/>
              </a:rPr>
              <a:t>else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5972" y="4336331"/>
            <a:ext cx="852928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089" spc="-5" dirty="0">
                <a:latin typeface="Courier New"/>
                <a:cs typeface="Courier New"/>
              </a:rPr>
              <a:t>return</a:t>
            </a:r>
            <a:r>
              <a:rPr sz="1089" spc="-77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v2;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9084" y="4500577"/>
            <a:ext cx="106616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3100" y="2705590"/>
            <a:ext cx="1327801" cy="69314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3627" rIns="0" bIns="0" rtlCol="0">
            <a:spAutoFit/>
          </a:bodyPr>
          <a:lstStyle/>
          <a:p>
            <a:pPr marL="207477" marR="200561" indent="-576" algn="ctr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Arial MT"/>
                <a:cs typeface="Arial MT"/>
              </a:rPr>
              <a:t>Copy </a:t>
            </a:r>
            <a:r>
              <a:rPr sz="1452" dirty="0">
                <a:latin typeface="Arial MT"/>
                <a:cs typeface="Arial MT"/>
              </a:rPr>
              <a:t> constructor  </a:t>
            </a:r>
            <a:r>
              <a:rPr sz="1452" spc="-5" dirty="0">
                <a:latin typeface="Arial MT"/>
                <a:cs typeface="Arial MT"/>
              </a:rPr>
              <a:t>invocation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68676" y="3051939"/>
            <a:ext cx="1739281" cy="37460"/>
            <a:chOff x="4123961" y="3362784"/>
            <a:chExt cx="1916430" cy="41275"/>
          </a:xfrm>
        </p:grpSpPr>
        <p:sp>
          <p:nvSpPr>
            <p:cNvPr id="16" name="object 16"/>
            <p:cNvSpPr/>
            <p:nvPr/>
          </p:nvSpPr>
          <p:spPr>
            <a:xfrm>
              <a:off x="4171949" y="3383279"/>
              <a:ext cx="1863089" cy="0"/>
            </a:xfrm>
            <a:custGeom>
              <a:avLst/>
              <a:gdLst/>
              <a:ahLst/>
              <a:cxnLst/>
              <a:rect l="l" t="t" r="r" b="b"/>
              <a:pathLst>
                <a:path w="1863089">
                  <a:moveTo>
                    <a:pt x="186308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8724" y="33675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8724" y="33675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16931" y="4177040"/>
            <a:ext cx="1328377" cy="46519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3627" rIns="0" bIns="0" rtlCol="0">
            <a:spAutoFit/>
          </a:bodyPr>
          <a:lstStyle/>
          <a:p>
            <a:pPr marL="347525" marR="341761" indent="105468">
              <a:lnSpc>
                <a:spcPct val="101600"/>
              </a:lnSpc>
              <a:spcBef>
                <a:spcPts val="185"/>
              </a:spcBef>
            </a:pPr>
            <a:r>
              <a:rPr sz="1452" dirty="0">
                <a:latin typeface="Arial MT"/>
                <a:cs typeface="Arial MT"/>
              </a:rPr>
              <a:t>More 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</a:t>
            </a:r>
            <a:r>
              <a:rPr sz="1452" spc="-27" dirty="0">
                <a:latin typeface="Arial MT"/>
                <a:cs typeface="Arial MT"/>
              </a:rPr>
              <a:t>f</a:t>
            </a:r>
            <a:r>
              <a:rPr sz="1452" spc="-5" dirty="0">
                <a:latin typeface="Arial MT"/>
                <a:cs typeface="Arial MT"/>
              </a:rPr>
              <a:t>ficient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82453" y="4407402"/>
            <a:ext cx="1739281" cy="37460"/>
            <a:chOff x="4139142" y="4856304"/>
            <a:chExt cx="1916430" cy="41275"/>
          </a:xfrm>
        </p:grpSpPr>
        <p:sp>
          <p:nvSpPr>
            <p:cNvPr id="21" name="object 21"/>
            <p:cNvSpPr/>
            <p:nvPr/>
          </p:nvSpPr>
          <p:spPr>
            <a:xfrm>
              <a:off x="4187130" y="4876799"/>
              <a:ext cx="1863725" cy="0"/>
            </a:xfrm>
            <a:custGeom>
              <a:avLst/>
              <a:gdLst/>
              <a:ahLst/>
              <a:cxnLst/>
              <a:rect l="l" t="t" r="r" b="b"/>
              <a:pathLst>
                <a:path w="1863725">
                  <a:moveTo>
                    <a:pt x="18631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43904" y="4861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4143904" y="4861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38784" y="5054399"/>
            <a:ext cx="2656178" cy="46519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3627" rIns="0" bIns="0" rtlCol="0">
            <a:spAutoFit/>
          </a:bodyPr>
          <a:lstStyle/>
          <a:p>
            <a:pPr marL="681794" marR="144082" indent="-533102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reference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should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be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to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non-local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object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99254" y="4157535"/>
            <a:ext cx="37460" cy="876556"/>
            <a:chOff x="2174320" y="4580987"/>
            <a:chExt cx="41275" cy="965835"/>
          </a:xfrm>
        </p:grpSpPr>
        <p:sp>
          <p:nvSpPr>
            <p:cNvPr id="26" name="object 26"/>
            <p:cNvSpPr/>
            <p:nvPr/>
          </p:nvSpPr>
          <p:spPr>
            <a:xfrm>
              <a:off x="2194815" y="4628974"/>
              <a:ext cx="4445" cy="913130"/>
            </a:xfrm>
            <a:custGeom>
              <a:avLst/>
              <a:gdLst/>
              <a:ahLst/>
              <a:cxnLst/>
              <a:rect l="l" t="t" r="r" b="b"/>
              <a:pathLst>
                <a:path w="4444" h="913129">
                  <a:moveTo>
                    <a:pt x="4234" y="912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2179082" y="45857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97"/>
                  </a:moveTo>
                  <a:lnTo>
                    <a:pt x="15532" y="0"/>
                  </a:lnTo>
                  <a:lnTo>
                    <a:pt x="31465" y="43151"/>
                  </a:lnTo>
                  <a:lnTo>
                    <a:pt x="0" y="43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2179082" y="45857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51"/>
                  </a:moveTo>
                  <a:lnTo>
                    <a:pt x="15532" y="0"/>
                  </a:lnTo>
                  <a:lnTo>
                    <a:pt x="0" y="43297"/>
                  </a:lnTo>
                  <a:lnTo>
                    <a:pt x="31465" y="431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895102" y="1425541"/>
            <a:ext cx="64603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C++03</a:t>
            </a:r>
            <a:endParaRPr sz="163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674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Returnin</a:t>
            </a:r>
            <a:r>
              <a:rPr sz="2178" dirty="0">
                <a:latin typeface="Arial MT"/>
                <a:cs typeface="Arial MT"/>
              </a:rPr>
              <a:t>g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reference</a:t>
            </a:r>
            <a:r>
              <a:rPr sz="2178" spc="-5" dirty="0">
                <a:latin typeface="Arial MT"/>
                <a:cs typeface="Arial MT"/>
              </a:rPr>
              <a:t> t</a:t>
            </a:r>
            <a:r>
              <a:rPr sz="2178" dirty="0">
                <a:latin typeface="Arial MT"/>
                <a:cs typeface="Arial MT"/>
              </a:rPr>
              <a:t>o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18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cons</a:t>
            </a:r>
            <a:r>
              <a:rPr sz="2178" dirty="0">
                <a:latin typeface="Courier New"/>
                <a:cs typeface="Courier New"/>
              </a:rPr>
              <a:t>t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endParaRPr sz="217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5499" y="2153354"/>
            <a:ext cx="7809475" cy="3078608"/>
            <a:chOff x="726757" y="2372677"/>
            <a:chExt cx="8604885" cy="3392170"/>
          </a:xfrm>
        </p:grpSpPr>
        <p:sp>
          <p:nvSpPr>
            <p:cNvPr id="5" name="object 5"/>
            <p:cNvSpPr/>
            <p:nvPr/>
          </p:nvSpPr>
          <p:spPr>
            <a:xfrm>
              <a:off x="731519" y="2377439"/>
              <a:ext cx="8595360" cy="3382645"/>
            </a:xfrm>
            <a:custGeom>
              <a:avLst/>
              <a:gdLst/>
              <a:ahLst/>
              <a:cxnLst/>
              <a:rect l="l" t="t" r="r" b="b"/>
              <a:pathLst>
                <a:path w="8595360" h="3382645">
                  <a:moveTo>
                    <a:pt x="8595359" y="3382559"/>
                  </a:moveTo>
                  <a:lnTo>
                    <a:pt x="0" y="3382559"/>
                  </a:lnTo>
                  <a:lnTo>
                    <a:pt x="0" y="0"/>
                  </a:lnTo>
                  <a:lnTo>
                    <a:pt x="8595359" y="0"/>
                  </a:lnTo>
                  <a:lnTo>
                    <a:pt x="8595359" y="33825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731519" y="2377439"/>
              <a:ext cx="8595360" cy="3382645"/>
            </a:xfrm>
            <a:custGeom>
              <a:avLst/>
              <a:gdLst/>
              <a:ahLst/>
              <a:cxnLst/>
              <a:rect l="l" t="t" r="r" b="b"/>
              <a:pathLst>
                <a:path w="8595360" h="3382645">
                  <a:moveTo>
                    <a:pt x="0" y="0"/>
                  </a:moveTo>
                  <a:lnTo>
                    <a:pt x="8595359" y="0"/>
                  </a:lnTo>
                  <a:lnTo>
                    <a:pt x="8595359" y="3382559"/>
                  </a:lnTo>
                  <a:lnTo>
                    <a:pt x="0" y="33825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0610" y="2197326"/>
            <a:ext cx="3759798" cy="2670104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248973" marR="4611" indent="-235717">
              <a:lnSpc>
                <a:spcPct val="101200"/>
              </a:lnSpc>
              <a:spcBef>
                <a:spcPts val="73"/>
              </a:spcBef>
            </a:pPr>
            <a:r>
              <a:rPr sz="1089" b="1" spc="-5" dirty="0">
                <a:latin typeface="Courier New"/>
                <a:cs typeface="Courier New"/>
              </a:rPr>
              <a:t>vector&lt;int&gt; </a:t>
            </a:r>
            <a:r>
              <a:rPr sz="1089" b="1" spc="-5" dirty="0">
                <a:solidFill>
                  <a:srgbClr val="003366"/>
                </a:solidFill>
                <a:latin typeface="Courier New"/>
                <a:cs typeface="Courier New"/>
              </a:rPr>
              <a:t>selectOdd</a:t>
            </a:r>
            <a:r>
              <a:rPr sz="1089" spc="-5" dirty="0">
                <a:latin typeface="Courier New"/>
                <a:cs typeface="Courier New"/>
              </a:rPr>
              <a:t>( const vector&lt;int&gt;&amp; v){ </a:t>
            </a:r>
            <a:r>
              <a:rPr sz="1089" spc="-64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vector&lt;int&gt;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odds;</a:t>
            </a:r>
            <a:endParaRPr sz="1089">
              <a:latin typeface="Courier New"/>
              <a:cs typeface="Courier New"/>
            </a:endParaRPr>
          </a:p>
          <a:p>
            <a:pPr marL="248973">
              <a:lnSpc>
                <a:spcPts val="1289"/>
              </a:lnSpc>
            </a:pPr>
            <a:r>
              <a:rPr sz="1089" spc="-5" dirty="0">
                <a:latin typeface="Courier New"/>
                <a:cs typeface="Courier New"/>
              </a:rPr>
              <a:t>for(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a: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v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){</a:t>
            </a:r>
            <a:endParaRPr sz="1089">
              <a:latin typeface="Courier New"/>
              <a:cs typeface="Courier New"/>
            </a:endParaRPr>
          </a:p>
          <a:p>
            <a:pPr marL="580937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if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(a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%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2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==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1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){</a:t>
            </a:r>
            <a:endParaRPr sz="1089">
              <a:latin typeface="Courier New"/>
              <a:cs typeface="Courier New"/>
            </a:endParaRPr>
          </a:p>
          <a:p>
            <a:pPr marL="912900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odds.push_back(</a:t>
            </a:r>
            <a:r>
              <a:rPr sz="1089" spc="-41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a</a:t>
            </a:r>
            <a:r>
              <a:rPr sz="1089" spc="-36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);</a:t>
            </a:r>
            <a:endParaRPr sz="1089">
              <a:latin typeface="Courier New"/>
              <a:cs typeface="Courier New"/>
            </a:endParaRPr>
          </a:p>
          <a:p>
            <a:pPr marL="580937">
              <a:lnSpc>
                <a:spcPts val="1293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 marL="248973">
              <a:lnSpc>
                <a:spcPts val="1293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 marL="248973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return</a:t>
            </a:r>
            <a:r>
              <a:rPr sz="1089" spc="-6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odds;</a:t>
            </a:r>
            <a:endParaRPr sz="1089">
              <a:latin typeface="Courier New"/>
              <a:cs typeface="Courier New"/>
            </a:endParaRPr>
          </a:p>
          <a:p>
            <a:pPr>
              <a:lnSpc>
                <a:spcPts val="1298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089">
              <a:latin typeface="Courier New"/>
              <a:cs typeface="Courier New"/>
            </a:endParaRPr>
          </a:p>
          <a:p>
            <a:pPr>
              <a:lnSpc>
                <a:spcPts val="1298"/>
              </a:lnSpc>
            </a:pPr>
            <a:r>
              <a:rPr sz="1089" b="1" spc="-5" dirty="0">
                <a:latin typeface="Courier New"/>
                <a:cs typeface="Courier New"/>
              </a:rPr>
              <a:t>//...</a:t>
            </a:r>
            <a:endParaRPr sz="1089">
              <a:latin typeface="Courier New"/>
              <a:cs typeface="Courier New"/>
            </a:endParaRPr>
          </a:p>
          <a:p>
            <a:pPr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vector&lt;int&gt;</a:t>
            </a:r>
            <a:r>
              <a:rPr sz="1089" spc="-6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v(N);</a:t>
            </a:r>
            <a:endParaRPr sz="1089">
              <a:latin typeface="Courier New"/>
              <a:cs typeface="Courier New"/>
            </a:endParaRPr>
          </a:p>
          <a:p>
            <a:pPr marL="331964" marR="1429288" indent="-331964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for( int i=0; i&lt;N; ++i){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v.push_back(</a:t>
            </a:r>
            <a:r>
              <a:rPr sz="1089" spc="-45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rand()%</a:t>
            </a:r>
            <a:r>
              <a:rPr sz="1089" spc="-41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M);</a:t>
            </a:r>
            <a:endParaRPr sz="1089">
              <a:latin typeface="Courier New"/>
              <a:cs typeface="Courier New"/>
            </a:endParaRPr>
          </a:p>
          <a:p>
            <a:pPr>
              <a:lnSpc>
                <a:spcPts val="1239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>
              <a:lnSpc>
                <a:spcPts val="1302"/>
              </a:lnSpc>
            </a:pPr>
            <a:r>
              <a:rPr sz="1089" spc="-5" dirty="0">
                <a:latin typeface="Courier New"/>
                <a:cs typeface="Courier New"/>
              </a:rPr>
              <a:t>vector&lt;int&gt;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result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=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selectOdd(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v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);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9989" y="4066390"/>
            <a:ext cx="1743315" cy="1039073"/>
          </a:xfrm>
          <a:custGeom>
            <a:avLst/>
            <a:gdLst/>
            <a:ahLst/>
            <a:cxnLst/>
            <a:rect l="l" t="t" r="r" b="b"/>
            <a:pathLst>
              <a:path w="1920875" h="1144904">
                <a:moveTo>
                  <a:pt x="1920299" y="1144499"/>
                </a:moveTo>
                <a:lnTo>
                  <a:pt x="0" y="1144499"/>
                </a:lnTo>
                <a:lnTo>
                  <a:pt x="0" y="0"/>
                </a:lnTo>
                <a:lnTo>
                  <a:pt x="1920299" y="0"/>
                </a:lnTo>
                <a:lnTo>
                  <a:pt x="1920299" y="11444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 txBox="1"/>
          <p:nvPr/>
        </p:nvSpPr>
        <p:spPr>
          <a:xfrm>
            <a:off x="8045020" y="4081144"/>
            <a:ext cx="1164131" cy="100678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5763" algn="ctr">
              <a:spcBef>
                <a:spcPts val="91"/>
              </a:spcBef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EFFICIENT!</a:t>
            </a:r>
            <a:endParaRPr sz="1634">
              <a:latin typeface="Arial"/>
              <a:cs typeface="Arial"/>
            </a:endParaRPr>
          </a:p>
          <a:p>
            <a:pPr marR="4034" algn="ctr">
              <a:spcBef>
                <a:spcPts val="14"/>
              </a:spcBef>
            </a:pPr>
            <a:r>
              <a:rPr sz="1634" b="1" dirty="0">
                <a:solidFill>
                  <a:srgbClr val="FF00CC"/>
                </a:solidFill>
                <a:latin typeface="Arial"/>
                <a:cs typeface="Arial"/>
              </a:rPr>
              <a:t>MOVE</a:t>
            </a:r>
            <a:endParaRPr sz="1634">
              <a:latin typeface="Arial"/>
              <a:cs typeface="Arial"/>
            </a:endParaRPr>
          </a:p>
          <a:p>
            <a:pPr marR="4611" algn="ctr">
              <a:lnSpc>
                <a:spcPct val="100699"/>
              </a:lnSpc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constructor  invocation</a:t>
            </a:r>
            <a:endParaRPr sz="1634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15510" y="4739352"/>
            <a:ext cx="1734671" cy="37460"/>
            <a:chOff x="4946862" y="5222064"/>
            <a:chExt cx="1911350" cy="41275"/>
          </a:xfrm>
        </p:grpSpPr>
        <p:sp>
          <p:nvSpPr>
            <p:cNvPr id="11" name="object 11"/>
            <p:cNvSpPr/>
            <p:nvPr/>
          </p:nvSpPr>
          <p:spPr>
            <a:xfrm>
              <a:off x="4994850" y="5242559"/>
              <a:ext cx="1863725" cy="0"/>
            </a:xfrm>
            <a:custGeom>
              <a:avLst/>
              <a:gdLst/>
              <a:ahLst/>
              <a:cxnLst/>
              <a:rect l="l" t="t" r="r" b="b"/>
              <a:pathLst>
                <a:path w="1863725">
                  <a:moveTo>
                    <a:pt x="18631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1624" y="5226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1624" y="5226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95102" y="1425541"/>
            <a:ext cx="63450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C++</a:t>
            </a:r>
            <a:r>
              <a:rPr sz="1634" b="1" spc="-91" dirty="0">
                <a:solidFill>
                  <a:srgbClr val="FF00CC"/>
                </a:solidFill>
                <a:latin typeface="Arial"/>
                <a:cs typeface="Arial"/>
              </a:rPr>
              <a:t>1</a:t>
            </a:r>
            <a:r>
              <a:rPr sz="1634" b="1" dirty="0">
                <a:solidFill>
                  <a:srgbClr val="FF00CC"/>
                </a:solidFill>
                <a:latin typeface="Arial"/>
                <a:cs typeface="Arial"/>
              </a:rPr>
              <a:t>1</a:t>
            </a:r>
            <a:endParaRPr sz="163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32434"/>
            <a:ext cx="7770863" cy="1940915"/>
          </a:xfrm>
          <a:prstGeom prst="rect">
            <a:avLst/>
          </a:prstGeom>
        </p:spPr>
        <p:txBody>
          <a:bodyPr vert="horz" wrap="square" lIns="0" tIns="144652" rIns="0" bIns="0" rtlCol="0">
            <a:spAutoFit/>
          </a:bodyPr>
          <a:lstStyle/>
          <a:p>
            <a:pPr marL="322743" indent="-311792">
              <a:spcBef>
                <a:spcPts val="1139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Nested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classes</a:t>
            </a:r>
            <a:endParaRPr sz="2541">
              <a:latin typeface="Arial MT"/>
              <a:cs typeface="Arial MT"/>
            </a:endParaRPr>
          </a:p>
          <a:p>
            <a:pPr marL="714644" lvl="1" indent="-277213">
              <a:spcBef>
                <a:spcPts val="1048"/>
              </a:spcBef>
              <a:buSzPct val="44642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latin typeface="Arial MT"/>
                <a:cs typeface="Arial MT"/>
              </a:rPr>
              <a:t>the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class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declared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within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another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class</a:t>
            </a:r>
            <a:r>
              <a:rPr sz="2541" spc="-9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is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called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a</a:t>
            </a:r>
            <a:endParaRPr sz="2541">
              <a:latin typeface="Arial MT"/>
              <a:cs typeface="Arial MT"/>
            </a:endParaRPr>
          </a:p>
          <a:p>
            <a:pPr marL="714644">
              <a:spcBef>
                <a:spcPts val="9"/>
              </a:spcBef>
            </a:pPr>
            <a:r>
              <a:rPr sz="2541" i="1" spc="-5" dirty="0">
                <a:latin typeface="Arial"/>
                <a:cs typeface="Arial"/>
              </a:rPr>
              <a:t>nested</a:t>
            </a:r>
            <a:r>
              <a:rPr sz="2541" i="1" spc="-45" dirty="0">
                <a:latin typeface="Arial"/>
                <a:cs typeface="Arial"/>
              </a:rPr>
              <a:t> </a:t>
            </a:r>
            <a:r>
              <a:rPr sz="2541" i="1" dirty="0">
                <a:latin typeface="Arial"/>
                <a:cs typeface="Arial"/>
              </a:rPr>
              <a:t>class</a:t>
            </a:r>
            <a:endParaRPr sz="2541">
              <a:latin typeface="Arial"/>
              <a:cs typeface="Arial"/>
            </a:endParaRPr>
          </a:p>
          <a:p>
            <a:pPr marL="714644" lvl="1" indent="-277213">
              <a:spcBef>
                <a:spcPts val="785"/>
              </a:spcBef>
              <a:buSzPct val="44642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latin typeface="Arial MT"/>
                <a:cs typeface="Arial MT"/>
              </a:rPr>
              <a:t>usually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helper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classes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are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declared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as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nested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543" y="3642300"/>
            <a:ext cx="6887968" cy="186196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>
              <a:spcBef>
                <a:spcPts val="222"/>
              </a:spcBef>
            </a:pPr>
            <a:r>
              <a:rPr sz="1180" b="1" spc="-5" dirty="0">
                <a:latin typeface="Courier New"/>
                <a:cs typeface="Courier New"/>
              </a:rPr>
              <a:t>//</a:t>
            </a:r>
            <a:r>
              <a:rPr sz="1180" b="1" spc="-41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Version</a:t>
            </a:r>
            <a:r>
              <a:rPr sz="1180" b="1" spc="-36" dirty="0">
                <a:latin typeface="Courier New"/>
                <a:cs typeface="Courier New"/>
              </a:rPr>
              <a:t> </a:t>
            </a:r>
            <a:r>
              <a:rPr sz="1180" b="1" dirty="0">
                <a:latin typeface="Courier New"/>
                <a:cs typeface="Courier New"/>
              </a:rPr>
              <a:t>1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271">
              <a:latin typeface="Courier New"/>
              <a:cs typeface="Courier New"/>
            </a:endParaRPr>
          </a:p>
          <a:p>
            <a:pPr marL="77804"/>
            <a:r>
              <a:rPr sz="1180" spc="-5" dirty="0">
                <a:latin typeface="Courier New"/>
                <a:cs typeface="Courier New"/>
              </a:rPr>
              <a:t>class</a:t>
            </a:r>
            <a:r>
              <a:rPr sz="1180" spc="-136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Queue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{</a:t>
            </a:r>
            <a:endParaRPr sz="1180">
              <a:latin typeface="Courier New"/>
              <a:cs typeface="Courier New"/>
            </a:endParaRPr>
          </a:p>
          <a:p>
            <a:pPr marL="16771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private:</a:t>
            </a:r>
            <a:endParaRPr sz="1180">
              <a:latin typeface="Courier New"/>
              <a:cs typeface="Courier New"/>
            </a:endParaRPr>
          </a:p>
          <a:p>
            <a:pPr marL="492759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//</a:t>
            </a:r>
            <a:r>
              <a:rPr sz="1180" spc="-27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class</a:t>
            </a:r>
            <a:r>
              <a:rPr sz="1180" spc="-27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scope</a:t>
            </a:r>
            <a:r>
              <a:rPr sz="1180" spc="-27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definitions</a:t>
            </a:r>
            <a:endParaRPr sz="1180">
              <a:latin typeface="Courier New"/>
              <a:cs typeface="Courier New"/>
            </a:endParaRPr>
          </a:p>
          <a:p>
            <a:pPr marL="492759" marR="994162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// Node is </a:t>
            </a:r>
            <a:r>
              <a:rPr sz="1180" dirty="0">
                <a:latin typeface="Courier New"/>
                <a:cs typeface="Courier New"/>
              </a:rPr>
              <a:t>a </a:t>
            </a:r>
            <a:r>
              <a:rPr sz="1180" spc="-5" dirty="0">
                <a:latin typeface="Courier New"/>
                <a:cs typeface="Courier New"/>
              </a:rPr>
              <a:t>nested structure definition local to this class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struct</a:t>
            </a:r>
            <a:r>
              <a:rPr sz="1180" spc="-100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Node</a:t>
            </a:r>
            <a:r>
              <a:rPr sz="1180" b="1" spc="-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{Item item;</a:t>
            </a:r>
            <a:r>
              <a:rPr sz="1180" spc="-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struct</a:t>
            </a:r>
            <a:r>
              <a:rPr sz="1180" spc="-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Node </a:t>
            </a:r>
            <a:r>
              <a:rPr sz="1180" dirty="0">
                <a:latin typeface="Courier New"/>
                <a:cs typeface="Courier New"/>
              </a:rPr>
              <a:t>*</a:t>
            </a:r>
            <a:r>
              <a:rPr sz="1180" spc="-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next;};</a:t>
            </a:r>
            <a:endParaRPr sz="1180">
              <a:latin typeface="Courier New"/>
              <a:cs typeface="Courier New"/>
            </a:endParaRPr>
          </a:p>
          <a:p>
            <a:pPr marL="492759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...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};</a:t>
            </a:r>
            <a:endParaRPr sz="118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561550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5" dirty="0">
                <a:latin typeface="Arial MT"/>
                <a:cs typeface="Arial MT"/>
              </a:rPr>
              <a:t>Nested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classes</a:t>
            </a:r>
            <a:r>
              <a:rPr sz="2541" spc="-36" dirty="0"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3333FF"/>
                </a:solidFill>
                <a:latin typeface="Arial MT"/>
                <a:cs typeface="Arial MT"/>
              </a:rPr>
              <a:t>[Prata]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7747" y="2323652"/>
            <a:ext cx="6887968" cy="3236515"/>
          </a:xfrm>
          <a:custGeom>
            <a:avLst/>
            <a:gdLst/>
            <a:ahLst/>
            <a:cxnLst/>
            <a:rect l="l" t="t" r="r" b="b"/>
            <a:pathLst>
              <a:path w="7589520" h="3566160">
                <a:moveTo>
                  <a:pt x="7589519" y="3566159"/>
                </a:moveTo>
                <a:lnTo>
                  <a:pt x="0" y="3566159"/>
                </a:lnTo>
                <a:lnTo>
                  <a:pt x="0" y="0"/>
                </a:lnTo>
                <a:lnTo>
                  <a:pt x="7589519" y="0"/>
                </a:lnTo>
                <a:lnTo>
                  <a:pt x="7589519" y="356615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 txBox="1"/>
          <p:nvPr/>
        </p:nvSpPr>
        <p:spPr>
          <a:xfrm>
            <a:off x="2687747" y="2323652"/>
            <a:ext cx="6887968" cy="2921100"/>
          </a:xfrm>
          <a:prstGeom prst="rect">
            <a:avLst/>
          </a:prstGeom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>
              <a:spcBef>
                <a:spcPts val="221"/>
              </a:spcBef>
            </a:pP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41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Version</a:t>
            </a:r>
            <a:r>
              <a:rPr sz="1271" b="1" spc="-36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2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23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Queue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498"/>
              </a:lnSpc>
            </a:pPr>
            <a:r>
              <a:rPr sz="1271" dirty="0">
                <a:latin typeface="Courier New"/>
                <a:cs typeface="Courier New"/>
              </a:rPr>
              <a:t>{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scope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definitions</a:t>
            </a:r>
            <a:endParaRPr sz="1271">
              <a:latin typeface="Courier New"/>
              <a:cs typeface="Courier New"/>
            </a:endParaRPr>
          </a:p>
          <a:p>
            <a:pPr marL="492759" marR="901950">
              <a:lnSpc>
                <a:spcPts val="1498"/>
              </a:lnSpc>
              <a:spcBef>
                <a:spcPts val="59"/>
              </a:spcBef>
              <a:tabLst>
                <a:tab pos="4139173" algn="l"/>
              </a:tabLst>
            </a:pPr>
            <a:r>
              <a:rPr sz="1271" spc="-5" dirty="0">
                <a:latin typeface="Courier New"/>
                <a:cs typeface="Courier New"/>
              </a:rPr>
              <a:t>// Node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is</a:t>
            </a:r>
            <a:r>
              <a:rPr sz="1271" dirty="0">
                <a:latin typeface="Courier New"/>
                <a:cs typeface="Courier New"/>
              </a:rPr>
              <a:t> a </a:t>
            </a:r>
            <a:r>
              <a:rPr sz="1271" spc="-5" dirty="0">
                <a:latin typeface="Courier New"/>
                <a:cs typeface="Courier New"/>
              </a:rPr>
              <a:t>nested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definition	</a:t>
            </a:r>
            <a:r>
              <a:rPr sz="1271" b="1" spc="-5" dirty="0">
                <a:solidFill>
                  <a:srgbClr val="FF3366"/>
                </a:solidFill>
                <a:latin typeface="Courier New"/>
                <a:cs typeface="Courier New"/>
              </a:rPr>
              <a:t>local</a:t>
            </a:r>
            <a:r>
              <a:rPr sz="1271" b="1" spc="-32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to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this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class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7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Node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39"/>
              </a:lnSpc>
            </a:pPr>
            <a:r>
              <a:rPr sz="1271" dirty="0">
                <a:latin typeface="Courier New"/>
                <a:cs typeface="Courier New"/>
              </a:rPr>
              <a:t>{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907713" marR="4811746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latin typeface="Courier New"/>
                <a:cs typeface="Courier New"/>
              </a:rPr>
              <a:t>Item item; 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Node</a:t>
            </a:r>
            <a:r>
              <a:rPr sz="1271" spc="-50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*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next;</a:t>
            </a:r>
            <a:endParaRPr sz="1271">
              <a:latin typeface="Courier New"/>
              <a:cs typeface="Courier New"/>
            </a:endParaRPr>
          </a:p>
          <a:p>
            <a:pPr marL="907713">
              <a:lnSpc>
                <a:spcPts val="1439"/>
              </a:lnSpc>
            </a:pPr>
            <a:r>
              <a:rPr sz="1271" b="1" spc="-5" dirty="0">
                <a:latin typeface="Courier New"/>
                <a:cs typeface="Courier New"/>
              </a:rPr>
              <a:t>Node(const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Item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&amp;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i)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:</a:t>
            </a:r>
            <a:r>
              <a:rPr sz="1271" b="1" spc="-9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item(i),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next(0)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{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//...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1025" y="1825725"/>
            <a:ext cx="2323652" cy="284067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2273" rIns="0" bIns="0" rtlCol="0">
            <a:spAutoFit/>
          </a:bodyPr>
          <a:lstStyle/>
          <a:p>
            <a:pPr marL="354440">
              <a:spcBef>
                <a:spcPts val="254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1634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visibility!!!</a:t>
            </a:r>
            <a:endParaRPr sz="1634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2177" y="2153354"/>
            <a:ext cx="4229484" cy="1417128"/>
            <a:chOff x="3025967" y="2372677"/>
            <a:chExt cx="4660265" cy="1561465"/>
          </a:xfrm>
        </p:grpSpPr>
        <p:sp>
          <p:nvSpPr>
            <p:cNvPr id="8" name="object 8"/>
            <p:cNvSpPr/>
            <p:nvPr/>
          </p:nvSpPr>
          <p:spPr>
            <a:xfrm>
              <a:off x="3071737" y="2377439"/>
              <a:ext cx="4609465" cy="1536700"/>
            </a:xfrm>
            <a:custGeom>
              <a:avLst/>
              <a:gdLst/>
              <a:ahLst/>
              <a:cxnLst/>
              <a:rect l="l" t="t" r="r" b="b"/>
              <a:pathLst>
                <a:path w="4609465" h="1536700">
                  <a:moveTo>
                    <a:pt x="4609222" y="0"/>
                  </a:moveTo>
                  <a:lnTo>
                    <a:pt x="0" y="153640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030730" y="3898922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5">
                  <a:moveTo>
                    <a:pt x="45982" y="29850"/>
                  </a:moveTo>
                  <a:lnTo>
                    <a:pt x="0" y="28594"/>
                  </a:lnTo>
                  <a:lnTo>
                    <a:pt x="36032" y="0"/>
                  </a:lnTo>
                  <a:lnTo>
                    <a:pt x="45982" y="29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030730" y="3898922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5">
                  <a:moveTo>
                    <a:pt x="36032" y="0"/>
                  </a:moveTo>
                  <a:lnTo>
                    <a:pt x="0" y="28594"/>
                  </a:lnTo>
                  <a:lnTo>
                    <a:pt x="45982" y="29850"/>
                  </a:lnTo>
                  <a:lnTo>
                    <a:pt x="3603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8240" y="1638658"/>
            <a:ext cx="7683842" cy="3499069"/>
          </a:xfrm>
          <a:prstGeom prst="rect">
            <a:avLst/>
          </a:prstGeom>
        </p:spPr>
        <p:txBody>
          <a:bodyPr vert="horz" wrap="square" lIns="0" tIns="141194" rIns="0" bIns="0" rtlCol="0">
            <a:spAutoFit/>
          </a:bodyPr>
          <a:lstStyle/>
          <a:p>
            <a:pPr marL="318708" indent="-307758">
              <a:spcBef>
                <a:spcPts val="1112"/>
              </a:spcBef>
              <a:buSzPct val="75000"/>
              <a:buFont typeface="Lucida Sans Unicode"/>
              <a:buChar char="–"/>
              <a:tabLst>
                <a:tab pos="318708" algn="l"/>
                <a:tab pos="319285" algn="l"/>
              </a:tabLst>
            </a:pPr>
            <a:r>
              <a:rPr sz="1997" spc="-5" dirty="0">
                <a:latin typeface="Arial MT"/>
                <a:cs typeface="Arial MT"/>
              </a:rPr>
              <a:t>Nested</a:t>
            </a:r>
            <a:r>
              <a:rPr sz="1997" spc="-45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classes</a:t>
            </a:r>
            <a:endParaRPr sz="1997">
              <a:latin typeface="Arial MT"/>
              <a:cs typeface="Arial MT"/>
            </a:endParaRPr>
          </a:p>
          <a:p>
            <a:pPr marL="711186" lvl="1" indent="-273755">
              <a:spcBef>
                <a:spcPts val="1026"/>
              </a:spcBef>
              <a:buSzPct val="45454"/>
              <a:buChar char="●"/>
              <a:tabLst>
                <a:tab pos="711186" algn="l"/>
                <a:tab pos="711763" algn="l"/>
              </a:tabLst>
            </a:pPr>
            <a:r>
              <a:rPr sz="1997" dirty="0">
                <a:latin typeface="Arial MT"/>
                <a:cs typeface="Arial MT"/>
              </a:rPr>
              <a:t>a</a:t>
            </a:r>
            <a:r>
              <a:rPr sz="1997" spc="-14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nested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latin typeface="Arial MT"/>
                <a:cs typeface="Arial MT"/>
              </a:rPr>
              <a:t>declared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in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a </a:t>
            </a:r>
            <a:r>
              <a:rPr sz="1997" b="1" spc="-5" dirty="0">
                <a:latin typeface="Arial"/>
                <a:cs typeface="Arial"/>
              </a:rPr>
              <a:t>private</a:t>
            </a:r>
            <a:r>
              <a:rPr sz="1997" b="1" dirty="0">
                <a:latin typeface="Arial"/>
                <a:cs typeface="Arial"/>
              </a:rPr>
              <a:t> </a:t>
            </a:r>
            <a:r>
              <a:rPr sz="1997" dirty="0">
                <a:latin typeface="Arial MT"/>
                <a:cs typeface="Arial MT"/>
              </a:rPr>
              <a:t>section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of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a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 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spc="-5" dirty="0">
                <a:latin typeface="Arial MT"/>
                <a:cs typeface="Arial MT"/>
              </a:rPr>
              <a:t>:</a:t>
            </a:r>
            <a:endParaRPr sz="1997">
              <a:latin typeface="Arial MT"/>
              <a:cs typeface="Arial MT"/>
            </a:endParaRPr>
          </a:p>
          <a:p>
            <a:pPr marL="1103088" lvl="2" indent="-210359">
              <a:spcBef>
                <a:spcPts val="749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1103664" algn="l"/>
              </a:tabLst>
            </a:pP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latin typeface="Arial MT"/>
                <a:cs typeface="Arial MT"/>
              </a:rPr>
              <a:t>is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local</a:t>
            </a:r>
            <a:r>
              <a:rPr sz="1997" spc="-14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to</a:t>
            </a:r>
            <a:r>
              <a:rPr sz="1997" spc="-14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</a:t>
            </a:r>
            <a:r>
              <a:rPr sz="1997" spc="9" dirty="0">
                <a:latin typeface="Arial MT"/>
                <a:cs typeface="Arial MT"/>
              </a:rPr>
              <a:t>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b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dirty="0">
                <a:latin typeface="Arial MT"/>
                <a:cs typeface="Arial MT"/>
              </a:rPr>
              <a:t>(only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</a:t>
            </a:r>
            <a:r>
              <a:rPr sz="1997" spc="-118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A</a:t>
            </a:r>
            <a:r>
              <a:rPr sz="1997" spc="-118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can</a:t>
            </a:r>
            <a:r>
              <a:rPr sz="1997" spc="-14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use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it)</a:t>
            </a:r>
            <a:endParaRPr sz="1997">
              <a:latin typeface="Arial MT"/>
              <a:cs typeface="Arial MT"/>
            </a:endParaRPr>
          </a:p>
          <a:p>
            <a:pPr lvl="2">
              <a:spcBef>
                <a:spcPts val="36"/>
              </a:spcBef>
              <a:buFont typeface="Yu Gothic UI"/>
              <a:buChar char="–"/>
            </a:pPr>
            <a:endParaRPr sz="2541">
              <a:latin typeface="Arial MT"/>
              <a:cs typeface="Arial MT"/>
            </a:endParaRPr>
          </a:p>
          <a:p>
            <a:pPr marL="711186" lvl="1" indent="-273755">
              <a:buSzPct val="45454"/>
              <a:buChar char="●"/>
              <a:tabLst>
                <a:tab pos="711186" algn="l"/>
                <a:tab pos="711763" algn="l"/>
              </a:tabLst>
            </a:pPr>
            <a:r>
              <a:rPr sz="1997" dirty="0">
                <a:latin typeface="Arial MT"/>
                <a:cs typeface="Arial MT"/>
              </a:rPr>
              <a:t>a</a:t>
            </a:r>
            <a:r>
              <a:rPr sz="1997" spc="-14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nested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latin typeface="Arial MT"/>
                <a:cs typeface="Arial MT"/>
              </a:rPr>
              <a:t>declared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in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a </a:t>
            </a:r>
            <a:r>
              <a:rPr sz="1997" b="1" spc="-5" dirty="0">
                <a:latin typeface="Arial"/>
                <a:cs typeface="Arial"/>
              </a:rPr>
              <a:t>protected</a:t>
            </a:r>
            <a:r>
              <a:rPr sz="1997" b="1" dirty="0">
                <a:latin typeface="Arial"/>
                <a:cs typeface="Arial"/>
              </a:rPr>
              <a:t> </a:t>
            </a:r>
            <a:r>
              <a:rPr sz="1997" dirty="0">
                <a:latin typeface="Arial MT"/>
                <a:cs typeface="Arial MT"/>
              </a:rPr>
              <a:t>section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of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a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 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spc="-5" dirty="0">
                <a:latin typeface="Arial MT"/>
                <a:cs typeface="Arial MT"/>
              </a:rPr>
              <a:t>:</a:t>
            </a:r>
            <a:endParaRPr sz="1997">
              <a:latin typeface="Arial MT"/>
              <a:cs typeface="Arial MT"/>
            </a:endParaRPr>
          </a:p>
          <a:p>
            <a:pPr marL="1103088" lvl="2" indent="-210359">
              <a:spcBef>
                <a:spcPts val="758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1103664" algn="l"/>
              </a:tabLst>
            </a:pP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dirty="0">
                <a:latin typeface="Arial MT"/>
                <a:cs typeface="Arial MT"/>
              </a:rPr>
              <a:t>can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be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used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both in</a:t>
            </a:r>
            <a:r>
              <a:rPr sz="1997" spc="5" dirty="0">
                <a:latin typeface="Arial MT"/>
                <a:cs typeface="Arial MT"/>
              </a:rPr>
              <a:t>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latin typeface="Arial MT"/>
                <a:cs typeface="Arial MT"/>
              </a:rPr>
              <a:t>and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in the</a:t>
            </a:r>
            <a:r>
              <a:rPr sz="1997" spc="-14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derived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classes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of</a:t>
            </a:r>
            <a:r>
              <a:rPr sz="1997" spc="18" dirty="0">
                <a:latin typeface="Arial MT"/>
                <a:cs typeface="Arial MT"/>
              </a:rPr>
              <a:t>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997">
              <a:latin typeface="Arial"/>
              <a:cs typeface="Arial"/>
            </a:endParaRPr>
          </a:p>
          <a:p>
            <a:pPr lvl="2">
              <a:spcBef>
                <a:spcPts val="36"/>
              </a:spcBef>
              <a:buFont typeface="Yu Gothic UI"/>
              <a:buChar char="–"/>
            </a:pPr>
            <a:endParaRPr sz="2541">
              <a:latin typeface="Arial"/>
              <a:cs typeface="Arial"/>
            </a:endParaRPr>
          </a:p>
          <a:p>
            <a:pPr marL="272602" marR="413226" lvl="1" indent="-272602" algn="r">
              <a:buSzPct val="45454"/>
              <a:buChar char="●"/>
              <a:tabLst>
                <a:tab pos="272602" algn="l"/>
                <a:tab pos="711763" algn="l"/>
              </a:tabLst>
            </a:pPr>
            <a:r>
              <a:rPr sz="1997" dirty="0">
                <a:latin typeface="Arial MT"/>
                <a:cs typeface="Arial MT"/>
              </a:rPr>
              <a:t>a</a:t>
            </a:r>
            <a:r>
              <a:rPr sz="1997" spc="-14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nested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latin typeface="Arial MT"/>
                <a:cs typeface="Arial MT"/>
              </a:rPr>
              <a:t>declared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in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a</a:t>
            </a:r>
            <a:r>
              <a:rPr sz="1997" spc="-5" dirty="0">
                <a:latin typeface="Arial MT"/>
                <a:cs typeface="Arial MT"/>
              </a:rPr>
              <a:t> </a:t>
            </a:r>
            <a:r>
              <a:rPr sz="1997" b="1" spc="-5" dirty="0">
                <a:latin typeface="Arial"/>
                <a:cs typeface="Arial"/>
              </a:rPr>
              <a:t>public</a:t>
            </a:r>
            <a:r>
              <a:rPr sz="1997" b="1" spc="9" dirty="0">
                <a:latin typeface="Arial"/>
                <a:cs typeface="Arial"/>
              </a:rPr>
              <a:t> </a:t>
            </a:r>
            <a:r>
              <a:rPr sz="1997" dirty="0">
                <a:latin typeface="Arial MT"/>
                <a:cs typeface="Arial MT"/>
              </a:rPr>
              <a:t>section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of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a</a:t>
            </a:r>
            <a:r>
              <a:rPr sz="1997" spc="-9" dirty="0">
                <a:latin typeface="Arial MT"/>
                <a:cs typeface="Arial MT"/>
              </a:rPr>
              <a:t> </a:t>
            </a:r>
            <a:r>
              <a:rPr sz="1997" dirty="0">
                <a:latin typeface="Arial MT"/>
                <a:cs typeface="Arial MT"/>
              </a:rPr>
              <a:t>class</a:t>
            </a:r>
            <a:r>
              <a:rPr sz="1997" spc="-5" dirty="0">
                <a:latin typeface="Arial MT"/>
                <a:cs typeface="Arial MT"/>
              </a:rPr>
              <a:t> 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spc="-5" dirty="0">
                <a:latin typeface="Arial MT"/>
                <a:cs typeface="Arial MT"/>
              </a:rPr>
              <a:t>:</a:t>
            </a:r>
            <a:endParaRPr sz="1997">
              <a:latin typeface="Arial MT"/>
              <a:cs typeface="Arial MT"/>
            </a:endParaRPr>
          </a:p>
          <a:p>
            <a:pPr marL="209783" marR="395936" lvl="2" indent="-209783" algn="r">
              <a:spcBef>
                <a:spcPts val="758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209783" algn="l"/>
                <a:tab pos="5998401" algn="l"/>
              </a:tabLst>
            </a:pP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latin typeface="Arial MT"/>
                <a:cs typeface="Arial MT"/>
              </a:rPr>
              <a:t>is</a:t>
            </a:r>
            <a:r>
              <a:rPr sz="1997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available</a:t>
            </a:r>
            <a:r>
              <a:rPr sz="1997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to the outside</a:t>
            </a:r>
            <a:r>
              <a:rPr sz="1997" dirty="0">
                <a:latin typeface="Arial MT"/>
                <a:cs typeface="Arial MT"/>
              </a:rPr>
              <a:t> </a:t>
            </a:r>
            <a:r>
              <a:rPr sz="1997" spc="-5" dirty="0">
                <a:latin typeface="Arial MT"/>
                <a:cs typeface="Arial MT"/>
              </a:rPr>
              <a:t>world</a:t>
            </a:r>
            <a:r>
              <a:rPr sz="1997" dirty="0">
                <a:latin typeface="Arial MT"/>
                <a:cs typeface="Arial MT"/>
              </a:rPr>
              <a:t> ( </a:t>
            </a:r>
            <a:r>
              <a:rPr sz="1997" spc="-5" dirty="0">
                <a:latin typeface="Arial MT"/>
                <a:cs typeface="Arial MT"/>
              </a:rPr>
              <a:t>Usage:</a:t>
            </a:r>
            <a:r>
              <a:rPr sz="1997" spc="45" dirty="0">
                <a:latin typeface="Arial MT"/>
                <a:cs typeface="Arial MT"/>
              </a:rPr>
              <a:t> </a:t>
            </a:r>
            <a:r>
              <a:rPr sz="1997" b="1" spc="-5" dirty="0">
                <a:latin typeface="Courier New"/>
                <a:cs typeface="Courier New"/>
              </a:rPr>
              <a:t>A::B	b;</a:t>
            </a:r>
            <a:r>
              <a:rPr sz="1997" spc="-5" dirty="0">
                <a:latin typeface="Arial MT"/>
                <a:cs typeface="Arial MT"/>
              </a:rPr>
              <a:t>)</a:t>
            </a:r>
            <a:endParaRPr sz="199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6"/>
            <a:ext cx="7141541" cy="3755718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Features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of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a</a:t>
            </a:r>
            <a:r>
              <a:rPr sz="2541" spc="27" dirty="0">
                <a:latin typeface="Arial MT"/>
                <a:cs typeface="Arial MT"/>
              </a:rPr>
              <a:t> </a:t>
            </a:r>
            <a:r>
              <a:rPr sz="2541" i="1" spc="-5" dirty="0">
                <a:latin typeface="Arial"/>
                <a:cs typeface="Arial"/>
              </a:rPr>
              <a:t>well-behaved</a:t>
            </a:r>
            <a:r>
              <a:rPr sz="2541" i="1" spc="-14" dirty="0">
                <a:latin typeface="Arial"/>
                <a:cs typeface="Arial"/>
              </a:rPr>
              <a:t> </a:t>
            </a:r>
            <a:r>
              <a:rPr sz="2541" spc="-5" dirty="0">
                <a:latin typeface="Arial MT"/>
                <a:cs typeface="Arial MT"/>
              </a:rPr>
              <a:t>C++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class</a:t>
            </a:r>
            <a:endParaRPr sz="2541">
              <a:latin typeface="Arial MT"/>
              <a:cs typeface="Arial MT"/>
            </a:endParaRPr>
          </a:p>
          <a:p>
            <a:pPr marL="1107122" lvl="1" indent="-211512">
              <a:spcBef>
                <a:spcPts val="1066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spc="-5" dirty="0">
                <a:latin typeface="Arial MT"/>
                <a:cs typeface="Arial MT"/>
              </a:rPr>
              <a:t>implicit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constructor</a:t>
            </a:r>
            <a:endParaRPr sz="2178">
              <a:latin typeface="Arial MT"/>
              <a:cs typeface="Arial MT"/>
            </a:endParaRPr>
          </a:p>
          <a:p>
            <a:pPr marL="1575674" lvl="2" indent="-286434">
              <a:spcBef>
                <a:spcPts val="549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T(){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latin typeface="Courier New"/>
              <a:cs typeface="Courier New"/>
            </a:endParaRPr>
          </a:p>
          <a:p>
            <a:pPr marL="1107122" lvl="1" indent="-211512">
              <a:spcBef>
                <a:spcPts val="25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spc="-5" dirty="0">
                <a:latin typeface="Arial MT"/>
                <a:cs typeface="Arial MT"/>
              </a:rPr>
              <a:t>destructor</a:t>
            </a:r>
            <a:endParaRPr sz="2178">
              <a:latin typeface="Arial MT"/>
              <a:cs typeface="Arial MT"/>
            </a:endParaRPr>
          </a:p>
          <a:p>
            <a:pPr marL="1499024" indent="-209783">
              <a:spcBef>
                <a:spcPts val="504"/>
              </a:spcBef>
              <a:buClr>
                <a:srgbClr val="000000"/>
              </a:buClr>
              <a:buSzPct val="43750"/>
              <a:buFont typeface="Arial"/>
              <a:buChar char="●"/>
              <a:tabLst>
                <a:tab pos="1499024" algn="l"/>
                <a:tab pos="1499600" algn="l"/>
              </a:tabLst>
            </a:pP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~T(){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latin typeface="Courier New"/>
              <a:cs typeface="Courier New"/>
            </a:endParaRPr>
          </a:p>
          <a:p>
            <a:pPr marL="1107122" indent="-211512">
              <a:spcBef>
                <a:spcPts val="25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dirty="0">
                <a:latin typeface="Arial MT"/>
                <a:cs typeface="Arial MT"/>
              </a:rPr>
              <a:t>copy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constructor</a:t>
            </a:r>
            <a:endParaRPr sz="2178">
              <a:latin typeface="Arial MT"/>
              <a:cs typeface="Arial MT"/>
            </a:endParaRPr>
          </a:p>
          <a:p>
            <a:pPr marL="1575674" lvl="1" indent="-286434">
              <a:spcBef>
                <a:spcPts val="504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){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latin typeface="Courier New"/>
              <a:cs typeface="Courier New"/>
            </a:endParaRPr>
          </a:p>
          <a:p>
            <a:pPr marL="1107122" indent="-211512">
              <a:spcBef>
                <a:spcPts val="25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spc="-5" dirty="0">
                <a:latin typeface="Arial MT"/>
                <a:cs typeface="Arial MT"/>
              </a:rPr>
              <a:t>assignment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(</a:t>
            </a:r>
            <a:r>
              <a:rPr sz="2178" i="1" dirty="0">
                <a:solidFill>
                  <a:srgbClr val="339966"/>
                </a:solidFill>
                <a:latin typeface="Arial"/>
                <a:cs typeface="Arial"/>
              </a:rPr>
              <a:t>see</a:t>
            </a:r>
            <a:r>
              <a:rPr sz="2178" i="1" spc="-18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srgbClr val="339966"/>
                </a:solidFill>
                <a:latin typeface="Arial"/>
                <a:cs typeface="Arial"/>
              </a:rPr>
              <a:t>next</a:t>
            </a:r>
            <a:r>
              <a:rPr sz="2178" i="1" spc="-14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srgbClr val="339966"/>
                </a:solidFill>
                <a:latin typeface="Arial"/>
                <a:cs typeface="Arial"/>
              </a:rPr>
              <a:t>module</a:t>
            </a:r>
            <a:r>
              <a:rPr sz="2178" dirty="0">
                <a:latin typeface="Arial MT"/>
                <a:cs typeface="Arial MT"/>
              </a:rPr>
              <a:t>)</a:t>
            </a:r>
            <a:endParaRPr sz="2178">
              <a:latin typeface="Arial MT"/>
              <a:cs typeface="Arial MT"/>
            </a:endParaRPr>
          </a:p>
          <a:p>
            <a:pPr marL="1575674" lvl="1" indent="-286434">
              <a:spcBef>
                <a:spcPts val="504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2178" b="1" spc="-70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: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operator=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cons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T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)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483114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5" dirty="0">
                <a:latin typeface="Arial MT"/>
                <a:cs typeface="Arial MT"/>
              </a:rPr>
              <a:t>Constructor</a:t>
            </a:r>
            <a:r>
              <a:rPr sz="2541" spc="-41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delegation</a:t>
            </a:r>
            <a:r>
              <a:rPr sz="2541" spc="-41" dirty="0">
                <a:latin typeface="Arial MT"/>
                <a:cs typeface="Arial MT"/>
              </a:rPr>
              <a:t> </a:t>
            </a:r>
            <a:r>
              <a:rPr sz="2541" spc="-27" dirty="0">
                <a:latin typeface="Arial MT"/>
                <a:cs typeface="Arial MT"/>
              </a:rPr>
              <a:t>(</a:t>
            </a:r>
            <a:r>
              <a:rPr sz="2541" spc="-27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7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2695" y="2206911"/>
            <a:ext cx="6554289" cy="151687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228">
              <a:lnSpc>
                <a:spcPts val="1298"/>
              </a:lnSpc>
              <a:spcBef>
                <a:spcPts val="227"/>
              </a:spcBef>
            </a:pPr>
            <a:r>
              <a:rPr sz="1089" b="1" spc="-5" dirty="0">
                <a:latin typeface="Courier New"/>
                <a:cs typeface="Courier New"/>
              </a:rPr>
              <a:t>//</a:t>
            </a:r>
            <a:r>
              <a:rPr sz="1089" b="1" spc="-64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C++03</a:t>
            </a:r>
            <a:endParaRPr sz="1089">
              <a:latin typeface="Courier New"/>
              <a:cs typeface="Courier New"/>
            </a:endParaRPr>
          </a:p>
          <a:p>
            <a:pPr marL="77228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class</a:t>
            </a:r>
            <a:r>
              <a:rPr sz="1089" spc="-64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A</a:t>
            </a:r>
            <a:endParaRPr sz="1089">
              <a:latin typeface="Courier New"/>
              <a:cs typeface="Courier New"/>
            </a:endParaRPr>
          </a:p>
          <a:p>
            <a:pPr marL="77228">
              <a:lnSpc>
                <a:spcPts val="1293"/>
              </a:lnSpc>
            </a:pPr>
            <a:r>
              <a:rPr sz="1089" dirty="0">
                <a:latin typeface="Courier New"/>
                <a:cs typeface="Courier New"/>
              </a:rPr>
              <a:t>{</a:t>
            </a:r>
            <a:endParaRPr sz="1089">
              <a:latin typeface="Courier New"/>
              <a:cs typeface="Courier New"/>
            </a:endParaRPr>
          </a:p>
          <a:p>
            <a:pPr marL="409191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void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init()</a:t>
            </a:r>
            <a:r>
              <a:rPr sz="1089" b="1" spc="-9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{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std::cout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&lt;&lt;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"init()";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 marL="77228" marR="992433" indent="331964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void doSomethingElse() </a:t>
            </a:r>
            <a:r>
              <a:rPr sz="1089" dirty="0">
                <a:latin typeface="Courier New"/>
                <a:cs typeface="Courier New"/>
              </a:rPr>
              <a:t>{ </a:t>
            </a:r>
            <a:r>
              <a:rPr sz="1089" spc="-5" dirty="0">
                <a:latin typeface="Courier New"/>
                <a:cs typeface="Courier New"/>
              </a:rPr>
              <a:t>std::cout &lt;&lt; "doSomethingElse()\n"; </a:t>
            </a:r>
            <a:r>
              <a:rPr sz="1089" dirty="0">
                <a:latin typeface="Courier New"/>
                <a:cs typeface="Courier New"/>
              </a:rPr>
              <a:t>} </a:t>
            </a:r>
            <a:r>
              <a:rPr sz="1089" spc="-64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public:</a:t>
            </a:r>
            <a:endParaRPr sz="1089">
              <a:latin typeface="Courier New"/>
              <a:cs typeface="Courier New"/>
            </a:endParaRPr>
          </a:p>
          <a:p>
            <a:pPr marL="409191"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A()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{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init()</a:t>
            </a:r>
            <a:r>
              <a:rPr sz="1089" spc="-5" dirty="0">
                <a:latin typeface="Courier New"/>
                <a:cs typeface="Courier New"/>
              </a:rPr>
              <a:t>;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 marL="409191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A(int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a)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{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init()</a:t>
            </a:r>
            <a:r>
              <a:rPr sz="1089" spc="-5" dirty="0">
                <a:latin typeface="Courier New"/>
                <a:cs typeface="Courier New"/>
              </a:rPr>
              <a:t>;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doSomethingElse();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 marL="77228">
              <a:lnSpc>
                <a:spcPts val="1298"/>
              </a:lnSpc>
            </a:pPr>
            <a:r>
              <a:rPr sz="1089" spc="-5" dirty="0">
                <a:latin typeface="Courier New"/>
                <a:cs typeface="Courier New"/>
              </a:rPr>
              <a:t>};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6857" y="4078258"/>
            <a:ext cx="7467152" cy="135016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804">
              <a:lnSpc>
                <a:spcPts val="1298"/>
              </a:lnSpc>
              <a:spcBef>
                <a:spcPts val="227"/>
              </a:spcBef>
            </a:pPr>
            <a:r>
              <a:rPr sz="1089" spc="-5" dirty="0">
                <a:latin typeface="Courier New"/>
                <a:cs typeface="Courier New"/>
              </a:rPr>
              <a:t>//</a:t>
            </a:r>
            <a:r>
              <a:rPr sz="1089" spc="-59" dirty="0"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FF00CC"/>
                </a:solidFill>
                <a:latin typeface="Courier New"/>
                <a:cs typeface="Courier New"/>
              </a:rPr>
              <a:t>C++11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class</a:t>
            </a:r>
            <a:r>
              <a:rPr sz="1089" spc="-91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A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93"/>
              </a:lnSpc>
            </a:pPr>
            <a:r>
              <a:rPr sz="1089" dirty="0">
                <a:latin typeface="Courier New"/>
                <a:cs typeface="Courier New"/>
              </a:rPr>
              <a:t>{</a:t>
            </a:r>
            <a:endParaRPr sz="1089">
              <a:latin typeface="Courier New"/>
              <a:cs typeface="Courier New"/>
            </a:endParaRPr>
          </a:p>
          <a:p>
            <a:pPr marL="77804" marR="1905334" indent="331964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void doSomethingElse() </a:t>
            </a:r>
            <a:r>
              <a:rPr sz="1089" dirty="0">
                <a:latin typeface="Courier New"/>
                <a:cs typeface="Courier New"/>
              </a:rPr>
              <a:t>{ </a:t>
            </a:r>
            <a:r>
              <a:rPr sz="1089" spc="-5" dirty="0">
                <a:latin typeface="Courier New"/>
                <a:cs typeface="Courier New"/>
              </a:rPr>
              <a:t>std::cout &lt;&lt; "doSomethingElse()\n"; </a:t>
            </a:r>
            <a:r>
              <a:rPr sz="1089" dirty="0">
                <a:latin typeface="Courier New"/>
                <a:cs typeface="Courier New"/>
              </a:rPr>
              <a:t>} </a:t>
            </a:r>
            <a:r>
              <a:rPr sz="1089" spc="-64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public:</a:t>
            </a:r>
            <a:endParaRPr sz="1089">
              <a:latin typeface="Courier New"/>
              <a:cs typeface="Courier New"/>
            </a:endParaRPr>
          </a:p>
          <a:p>
            <a:pPr marL="409767"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A()</a:t>
            </a:r>
            <a:r>
              <a:rPr sz="1089" spc="-32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{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...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 marL="409767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A(int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a)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: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A()</a:t>
            </a:r>
            <a:r>
              <a:rPr sz="1089" b="1" spc="-9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{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doSomethingElse();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302"/>
              </a:lnSpc>
            </a:pPr>
            <a:r>
              <a:rPr sz="1089" spc="-5" dirty="0">
                <a:latin typeface="Courier New"/>
                <a:cs typeface="Courier New"/>
              </a:rPr>
              <a:t>};</a:t>
            </a:r>
            <a:endParaRPr sz="108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60709" y="3864573"/>
            <a:ext cx="1723721" cy="1425772"/>
          </a:xfrm>
          <a:custGeom>
            <a:avLst/>
            <a:gdLst/>
            <a:ahLst/>
            <a:cxnLst/>
            <a:rect l="l" t="t" r="r" b="b"/>
            <a:pathLst>
              <a:path w="1899284" h="1570989">
                <a:moveTo>
                  <a:pt x="1898999" y="1570499"/>
                </a:moveTo>
                <a:lnTo>
                  <a:pt x="0" y="1570499"/>
                </a:lnTo>
                <a:lnTo>
                  <a:pt x="0" y="0"/>
                </a:lnTo>
                <a:lnTo>
                  <a:pt x="1898999" y="0"/>
                </a:lnTo>
                <a:lnTo>
                  <a:pt x="1898999" y="15704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66227"/>
              </p:ext>
            </p:extLst>
          </p:nvPr>
        </p:nvGraphicFramePr>
        <p:xfrm>
          <a:off x="1435332" y="129394"/>
          <a:ext cx="8256109" cy="6243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2903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2165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Classes</a:t>
                      </a:r>
                      <a:r>
                        <a:rPr sz="2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2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objects</a:t>
                      </a:r>
                      <a:endParaRPr sz="2900">
                        <a:latin typeface="Arial MT"/>
                        <a:cs typeface="Arial MT"/>
                      </a:endParaRPr>
                    </a:p>
                    <a:p>
                      <a:pPr marR="1386840" indent="98425">
                        <a:lnSpc>
                          <a:spcPts val="3379"/>
                        </a:lnSpc>
                        <a:spcBef>
                          <a:spcPts val="1320"/>
                        </a:spcBef>
                      </a:pPr>
                      <a:r>
                        <a:rPr sz="2500" b="1" spc="-5" dirty="0">
                          <a:latin typeface="Arial"/>
                          <a:cs typeface="Arial"/>
                        </a:rPr>
                        <a:t>Best practice: </a:t>
                      </a:r>
                      <a:r>
                        <a:rPr sz="2500" i="1" spc="-5" dirty="0">
                          <a:latin typeface="Arial"/>
                          <a:cs typeface="Arial"/>
                        </a:rPr>
                        <a:t>always provide default </a:t>
                      </a:r>
                      <a:r>
                        <a:rPr sz="2500" i="1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2500" i="1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500" i="1" spc="-7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i="1" dirty="0">
                          <a:latin typeface="Arial"/>
                          <a:cs typeface="Arial"/>
                        </a:rPr>
                        <a:t>members!</a:t>
                      </a:r>
                      <a:r>
                        <a:rPr sz="25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CC"/>
                          </a:solidFill>
                          <a:latin typeface="Arial MT"/>
                          <a:cs typeface="Arial MT"/>
                        </a:rPr>
                        <a:t>C++ </a:t>
                      </a:r>
                      <a:r>
                        <a:rPr sz="2200" spc="-90" dirty="0">
                          <a:solidFill>
                            <a:srgbClr val="FF00CC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23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4112260" algn="r">
                        <a:lnSpc>
                          <a:spcPts val="143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struct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R="4112895" algn="r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x,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y;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sz="11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0,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):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x(x),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y(y){}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Foo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451484" marR="3837940">
                        <a:lnSpc>
                          <a:spcPts val="1430"/>
                        </a:lnSpc>
                        <a:spcBef>
                          <a:spcPts val="50"/>
                        </a:spcBef>
                        <a:tabLst>
                          <a:tab pos="1091565" algn="l"/>
                        </a:tabLst>
                      </a:pPr>
                      <a:r>
                        <a:rPr lang="en-US" sz="1100" spc="-5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100" spc="-5">
                          <a:latin typeface="Courier New"/>
                          <a:cs typeface="Courier New"/>
                        </a:rPr>
                        <a:t>nt</a:t>
                      </a:r>
                      <a:r>
                        <a:rPr lang="en-US" sz="11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100" spc="-5" dirty="0" err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1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1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36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sz="11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1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print(){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817244" marR="2558415" algn="just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cout &lt;&lt;"i: "&lt;&lt;i&lt;&lt;endl; </a:t>
                      </a:r>
                      <a:r>
                        <a:rPr sz="1100" spc="-7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cout &lt;&lt;"d: "&lt;&lt;d&lt;&lt;endl; </a:t>
                      </a:r>
                      <a:r>
                        <a:rPr sz="1100" spc="-7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&lt;&lt;"c: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"&lt;&lt;c&lt;&lt;endl;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817244" algn="just">
                        <a:lnSpc>
                          <a:spcPts val="136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&lt;&lt;"p: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"&lt;&lt;p.x&lt;&lt;",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"&lt;&lt;p.y&lt;&lt;endl;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42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pPr marL="85725">
                        <a:lnSpc>
                          <a:spcPts val="14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28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3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main()</a:t>
                      </a:r>
                      <a:r>
                        <a:rPr sz="13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dirty="0">
                          <a:latin typeface="Courier New"/>
                          <a:cs typeface="Courier New"/>
                        </a:rPr>
                        <a:t>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12445" marR="1339850">
                        <a:lnSpc>
                          <a:spcPts val="1650"/>
                        </a:lnSpc>
                        <a:spcBef>
                          <a:spcPts val="65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Foo f; </a:t>
                      </a:r>
                      <a:r>
                        <a:rPr sz="13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f.print();  return</a:t>
                      </a:r>
                      <a:r>
                        <a:rPr sz="13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0;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600"/>
                        </a:lnSpc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6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72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OUTPUT: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i: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d: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c: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p: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0,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1763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573929"/>
            <a:ext cx="7600854" cy="3712023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322743" indent="-311792">
              <a:spcBef>
                <a:spcPts val="1602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Lvalues:</a:t>
            </a:r>
            <a:endParaRPr sz="2541">
              <a:latin typeface="Arial MT"/>
              <a:cs typeface="Arial MT"/>
            </a:endParaRPr>
          </a:p>
          <a:p>
            <a:pPr marL="714644" lvl="1" indent="-259923">
              <a:spcBef>
                <a:spcPts val="1076"/>
              </a:spcBef>
              <a:buSzPct val="40000"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latin typeface="Arial MT"/>
                <a:cs typeface="Arial MT"/>
              </a:rPr>
              <a:t>Refer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to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objects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accessible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at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more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than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one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point in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a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source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code</a:t>
            </a:r>
            <a:endParaRPr sz="1815">
              <a:latin typeface="Arial MT"/>
              <a:cs typeface="Arial MT"/>
            </a:endParaRPr>
          </a:p>
          <a:p>
            <a:pPr marL="1107122" lvl="2" indent="-197103">
              <a:spcBef>
                <a:spcPts val="767"/>
              </a:spcBef>
              <a:buSzPct val="725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latin typeface="Arial MT"/>
                <a:cs typeface="Arial MT"/>
              </a:rPr>
              <a:t>Named</a:t>
            </a:r>
            <a:r>
              <a:rPr sz="1815" spc="-45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objects</a:t>
            </a:r>
            <a:endParaRPr sz="1815">
              <a:latin typeface="Arial MT"/>
              <a:cs typeface="Arial MT"/>
            </a:endParaRPr>
          </a:p>
          <a:p>
            <a:pPr marL="1107122" lvl="2" indent="-197103">
              <a:spcBef>
                <a:spcPts val="490"/>
              </a:spcBef>
              <a:buSzPct val="725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latin typeface="Arial MT"/>
                <a:cs typeface="Arial MT"/>
              </a:rPr>
              <a:t>Objects</a:t>
            </a:r>
            <a:r>
              <a:rPr sz="1815" spc="-27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accessible</a:t>
            </a:r>
            <a:r>
              <a:rPr sz="1815" spc="-23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via</a:t>
            </a:r>
            <a:r>
              <a:rPr sz="1815" spc="-23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pointers/references</a:t>
            </a:r>
            <a:endParaRPr sz="1815">
              <a:latin typeface="Arial MT"/>
              <a:cs typeface="Arial MT"/>
            </a:endParaRPr>
          </a:p>
          <a:p>
            <a:pPr marL="714644" lvl="1" indent="-259923">
              <a:spcBef>
                <a:spcPts val="545"/>
              </a:spcBef>
              <a:buSzPct val="40000"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latin typeface="Arial MT"/>
                <a:cs typeface="Arial MT"/>
              </a:rPr>
              <a:t>Lvalues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may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not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be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moved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from</a:t>
            </a:r>
            <a:endParaRPr sz="1815">
              <a:latin typeface="Arial MT"/>
              <a:cs typeface="Arial MT"/>
            </a:endParaRPr>
          </a:p>
          <a:p>
            <a:pPr marL="322743" indent="-311792">
              <a:spcBef>
                <a:spcPts val="771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Rvalues:</a:t>
            </a:r>
            <a:endParaRPr sz="2541">
              <a:latin typeface="Arial MT"/>
              <a:cs typeface="Arial MT"/>
            </a:endParaRPr>
          </a:p>
          <a:p>
            <a:pPr marL="714644" lvl="1" indent="-259923">
              <a:spcBef>
                <a:spcPts val="1048"/>
              </a:spcBef>
              <a:buSzPct val="40000"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latin typeface="Arial MT"/>
                <a:cs typeface="Arial MT"/>
              </a:rPr>
              <a:t>Refer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to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objects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accessible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at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exactly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one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point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in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source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code</a:t>
            </a:r>
            <a:endParaRPr sz="1815">
              <a:latin typeface="Arial MT"/>
              <a:cs typeface="Arial MT"/>
            </a:endParaRPr>
          </a:p>
          <a:p>
            <a:pPr marL="1107122" lvl="2" indent="-197103">
              <a:spcBef>
                <a:spcPts val="767"/>
              </a:spcBef>
              <a:buSzPct val="72500"/>
              <a:buFont typeface="Lucida Sans Unicode"/>
              <a:buChar char="–"/>
              <a:tabLst>
                <a:tab pos="1107699" algn="l"/>
              </a:tabLst>
            </a:pPr>
            <a:r>
              <a:rPr sz="1815" spc="-27" dirty="0">
                <a:latin typeface="Arial MT"/>
                <a:cs typeface="Arial MT"/>
              </a:rPr>
              <a:t>Temporary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objects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(e.g.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by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value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function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return)</a:t>
            </a:r>
            <a:endParaRPr sz="1815">
              <a:latin typeface="Arial MT"/>
              <a:cs typeface="Arial MT"/>
            </a:endParaRPr>
          </a:p>
          <a:p>
            <a:pPr marL="714644" lvl="1" indent="-259923">
              <a:spcBef>
                <a:spcPts val="490"/>
              </a:spcBef>
              <a:buSzPct val="40000"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latin typeface="Arial MT"/>
                <a:cs typeface="Arial MT"/>
              </a:rPr>
              <a:t>Rvalues</a:t>
            </a:r>
            <a:r>
              <a:rPr sz="1815" spc="-23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may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be</a:t>
            </a:r>
            <a:r>
              <a:rPr sz="1815" spc="-23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moved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from</a:t>
            </a:r>
            <a:endParaRPr sz="181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14573" y="2199277"/>
            <a:ext cx="1585408" cy="1170470"/>
            <a:chOff x="4064347" y="2423277"/>
            <a:chExt cx="1746885" cy="1289685"/>
          </a:xfrm>
        </p:grpSpPr>
        <p:sp>
          <p:nvSpPr>
            <p:cNvPr id="4" name="object 4"/>
            <p:cNvSpPr/>
            <p:nvPr/>
          </p:nvSpPr>
          <p:spPr>
            <a:xfrm>
              <a:off x="4069110" y="2428039"/>
              <a:ext cx="1737360" cy="1280160"/>
            </a:xfrm>
            <a:custGeom>
              <a:avLst/>
              <a:gdLst/>
              <a:ahLst/>
              <a:cxnLst/>
              <a:rect l="l" t="t" r="r" b="b"/>
              <a:pathLst>
                <a:path w="1737360" h="1280160">
                  <a:moveTo>
                    <a:pt x="1737299" y="1280100"/>
                  </a:moveTo>
                  <a:lnTo>
                    <a:pt x="0" y="1280100"/>
                  </a:lnTo>
                  <a:lnTo>
                    <a:pt x="0" y="0"/>
                  </a:lnTo>
                  <a:lnTo>
                    <a:pt x="1737299" y="0"/>
                  </a:lnTo>
                  <a:lnTo>
                    <a:pt x="1737299" y="128010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4069110" y="2428039"/>
              <a:ext cx="1737360" cy="1280160"/>
            </a:xfrm>
            <a:custGeom>
              <a:avLst/>
              <a:gdLst/>
              <a:ahLst/>
              <a:cxnLst/>
              <a:rect l="l" t="t" r="r" b="b"/>
              <a:pathLst>
                <a:path w="1737360" h="1280160">
                  <a:moveTo>
                    <a:pt x="0" y="0"/>
                  </a:moveTo>
                  <a:lnTo>
                    <a:pt x="1737299" y="0"/>
                  </a:lnTo>
                  <a:lnTo>
                    <a:pt x="1737299" y="1280100"/>
                  </a:lnTo>
                  <a:lnTo>
                    <a:pt x="0" y="12801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44518" y="2648455"/>
            <a:ext cx="268845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2743" algn="l"/>
                <a:tab pos="1487497" algn="l"/>
                <a:tab pos="2676458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Lvalue	</a:t>
            </a:r>
            <a:r>
              <a:rPr sz="2541" u="sng" spc="-5" dirty="0">
                <a:solidFill>
                  <a:srgbClr val="0066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541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8196" y="2968951"/>
            <a:ext cx="48409" cy="37460"/>
            <a:chOff x="3870007" y="3271344"/>
            <a:chExt cx="53340" cy="41275"/>
          </a:xfrm>
        </p:grpSpPr>
        <p:sp>
          <p:nvSpPr>
            <p:cNvPr id="8" name="object 8"/>
            <p:cNvSpPr/>
            <p:nvPr/>
          </p:nvSpPr>
          <p:spPr>
            <a:xfrm>
              <a:off x="3874770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874770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928428" y="2968951"/>
            <a:ext cx="48409" cy="37460"/>
            <a:chOff x="5952762" y="3271344"/>
            <a:chExt cx="53340" cy="41275"/>
          </a:xfrm>
        </p:grpSpPr>
        <p:sp>
          <p:nvSpPr>
            <p:cNvPr id="11" name="object 11"/>
            <p:cNvSpPr/>
            <p:nvPr/>
          </p:nvSpPr>
          <p:spPr>
            <a:xfrm>
              <a:off x="5957525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7525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51701" y="2460258"/>
            <a:ext cx="3752306" cy="57589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053">
              <a:lnSpc>
                <a:spcPts val="1879"/>
              </a:lnSpc>
              <a:spcBef>
                <a:spcPts val="91"/>
              </a:spcBef>
              <a:tabLst>
                <a:tab pos="783227" algn="l"/>
                <a:tab pos="1519772" algn="l"/>
                <a:tab pos="2608451" algn="l"/>
              </a:tabLst>
            </a:pPr>
            <a:r>
              <a:rPr sz="1997" spc="-5" dirty="0">
                <a:latin typeface="Courier New"/>
                <a:cs typeface="Courier New"/>
              </a:rPr>
              <a:t>int	x;	</a:t>
            </a:r>
            <a:r>
              <a:rPr sz="1997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997">
              <a:latin typeface="Times New Roman"/>
              <a:cs typeface="Times New Roman"/>
            </a:endParaRPr>
          </a:p>
          <a:p>
            <a:pPr marL="23053">
              <a:lnSpc>
                <a:spcPts val="2532"/>
              </a:lnSpc>
              <a:tabLst>
                <a:tab pos="2712766" algn="l"/>
              </a:tabLst>
            </a:pPr>
            <a:r>
              <a:rPr sz="2995" baseline="-13888" dirty="0">
                <a:latin typeface="Courier New"/>
                <a:cs typeface="Courier New"/>
              </a:rPr>
              <a:t>x</a:t>
            </a:r>
            <a:r>
              <a:rPr sz="2995" spc="-6" baseline="-13888" dirty="0">
                <a:latin typeface="Courier New"/>
                <a:cs typeface="Courier New"/>
              </a:rPr>
              <a:t> </a:t>
            </a:r>
            <a:r>
              <a:rPr sz="2995" baseline="-13888" dirty="0">
                <a:latin typeface="Courier New"/>
                <a:cs typeface="Courier New"/>
              </a:rPr>
              <a:t>=</a:t>
            </a:r>
            <a:r>
              <a:rPr sz="2995" spc="-6" baseline="-13888" dirty="0">
                <a:latin typeface="Courier New"/>
                <a:cs typeface="Courier New"/>
              </a:rPr>
              <a:t> 10;	</a:t>
            </a: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Rvalue</a:t>
            </a:r>
            <a:endParaRPr sz="254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969572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dirty="0">
                <a:latin typeface="Arial MT"/>
                <a:cs typeface="Arial MT"/>
              </a:rPr>
              <a:t>Move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spc="-9" dirty="0">
                <a:latin typeface="Arial MT"/>
                <a:cs typeface="Arial MT"/>
              </a:rPr>
              <a:t>Semantics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spc="-23" dirty="0">
                <a:latin typeface="Arial MT"/>
                <a:cs typeface="Arial MT"/>
              </a:rPr>
              <a:t>(</a:t>
            </a:r>
            <a:r>
              <a:rPr sz="2541" spc="-23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3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0824" y="2345541"/>
            <a:ext cx="3228447" cy="150667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>
              <a:spcBef>
                <a:spcPts val="218"/>
              </a:spcBef>
            </a:pPr>
            <a:r>
              <a:rPr sz="1361" spc="-5" dirty="0">
                <a:latin typeface="Courier New"/>
                <a:cs typeface="Courier New"/>
              </a:rPr>
              <a:t>class</a:t>
            </a:r>
            <a:r>
              <a:rPr sz="1361" spc="-64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string{</a:t>
            </a:r>
            <a:endParaRPr sz="1361">
              <a:latin typeface="Courier New"/>
              <a:cs typeface="Courier New"/>
            </a:endParaRPr>
          </a:p>
          <a:p>
            <a:pPr marL="77804" marR="1587201" indent="414955"/>
            <a:r>
              <a:rPr sz="1361" spc="-5" dirty="0">
                <a:latin typeface="Courier New"/>
                <a:cs typeface="Courier New"/>
              </a:rPr>
              <a:t>char*</a:t>
            </a:r>
            <a:r>
              <a:rPr sz="1361" spc="-86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data; </a:t>
            </a:r>
            <a:r>
              <a:rPr sz="1361" spc="-803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public:</a:t>
            </a:r>
            <a:endParaRPr sz="1361">
              <a:latin typeface="Courier New"/>
              <a:cs typeface="Courier New"/>
            </a:endParaRPr>
          </a:p>
          <a:p>
            <a:pPr marL="389020" marR="342338"/>
            <a:r>
              <a:rPr sz="1361" spc="-5" dirty="0">
                <a:latin typeface="Courier New"/>
                <a:cs typeface="Courier New"/>
              </a:rPr>
              <a:t>string( const char* ); </a:t>
            </a:r>
            <a:r>
              <a:rPr sz="1361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string(</a:t>
            </a:r>
            <a:r>
              <a:rPr sz="1361" spc="-32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const</a:t>
            </a:r>
            <a:r>
              <a:rPr sz="1361" spc="-27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string&amp;</a:t>
            </a:r>
            <a:r>
              <a:rPr sz="1361" spc="-32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);</a:t>
            </a:r>
            <a:endParaRPr sz="1361">
              <a:latin typeface="Courier New"/>
              <a:cs typeface="Courier New"/>
            </a:endParaRPr>
          </a:p>
          <a:p>
            <a:pPr marL="389020"/>
            <a:r>
              <a:rPr sz="1361" spc="-5" dirty="0">
                <a:latin typeface="Courier New"/>
                <a:cs typeface="Courier New"/>
              </a:rPr>
              <a:t>~string();</a:t>
            </a:r>
            <a:endParaRPr sz="1361">
              <a:latin typeface="Courier New"/>
              <a:cs typeface="Courier New"/>
            </a:endParaRPr>
          </a:p>
          <a:p>
            <a:pPr marL="77804">
              <a:spcBef>
                <a:spcPts val="86"/>
              </a:spcBef>
            </a:pPr>
            <a:r>
              <a:rPr sz="1361" spc="-5" dirty="0">
                <a:latin typeface="Courier New"/>
                <a:cs typeface="Courier New"/>
              </a:rPr>
              <a:t>};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6067" y="2307969"/>
            <a:ext cx="4556248" cy="274177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492182" marR="1345145" indent="-414955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latin typeface="Courier New"/>
                <a:cs typeface="Courier New"/>
              </a:rPr>
              <a:t>string :: string(const char* p){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size_t size </a:t>
            </a:r>
            <a:r>
              <a:rPr sz="1271" dirty="0">
                <a:latin typeface="Courier New"/>
                <a:cs typeface="Courier New"/>
              </a:rPr>
              <a:t>= </a:t>
            </a:r>
            <a:r>
              <a:rPr sz="1271" spc="-5" dirty="0">
                <a:latin typeface="Courier New"/>
                <a:cs typeface="Courier New"/>
              </a:rPr>
              <a:t>strlen(p) </a:t>
            </a:r>
            <a:r>
              <a:rPr sz="1271" dirty="0">
                <a:latin typeface="Courier New"/>
                <a:cs typeface="Courier New"/>
              </a:rPr>
              <a:t>+ </a:t>
            </a:r>
            <a:r>
              <a:rPr sz="1271" spc="-5" dirty="0">
                <a:latin typeface="Courier New"/>
                <a:cs typeface="Courier New"/>
              </a:rPr>
              <a:t>1;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data </a:t>
            </a:r>
            <a:r>
              <a:rPr sz="1271" dirty="0">
                <a:latin typeface="Courier New"/>
                <a:cs typeface="Courier New"/>
              </a:rPr>
              <a:t>= </a:t>
            </a:r>
            <a:r>
              <a:rPr sz="1271" spc="-5" dirty="0">
                <a:latin typeface="Courier New"/>
                <a:cs typeface="Courier New"/>
              </a:rPr>
              <a:t>new char[size]; 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memcpy(data,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p,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size);</a:t>
            </a:r>
            <a:endParaRPr sz="1271">
              <a:latin typeface="Courier New"/>
              <a:cs typeface="Courier New"/>
            </a:endParaRPr>
          </a:p>
          <a:p>
            <a:pPr marL="77228">
              <a:lnSpc>
                <a:spcPts val="1439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  <a:p>
            <a:pPr marL="464518" marR="571139" indent="-387291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latin typeface="Courier New"/>
                <a:cs typeface="Courier New"/>
              </a:rPr>
              <a:t>string :: string(const string&amp; that){ 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size_t size </a:t>
            </a:r>
            <a:r>
              <a:rPr sz="1271" dirty="0">
                <a:latin typeface="Courier New"/>
                <a:cs typeface="Courier New"/>
              </a:rPr>
              <a:t>= </a:t>
            </a:r>
            <a:r>
              <a:rPr sz="1271" spc="-5" dirty="0">
                <a:latin typeface="Courier New"/>
                <a:cs typeface="Courier New"/>
              </a:rPr>
              <a:t>strlen(that.data) </a:t>
            </a:r>
            <a:r>
              <a:rPr sz="1271" dirty="0">
                <a:latin typeface="Courier New"/>
                <a:cs typeface="Courier New"/>
              </a:rPr>
              <a:t>+ </a:t>
            </a:r>
            <a:r>
              <a:rPr sz="1271" spc="-5" dirty="0">
                <a:latin typeface="Courier New"/>
                <a:cs typeface="Courier New"/>
              </a:rPr>
              <a:t>1;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data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new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char[size];</a:t>
            </a:r>
            <a:endParaRPr sz="1271">
              <a:latin typeface="Courier New"/>
              <a:cs typeface="Courier New"/>
            </a:endParaRPr>
          </a:p>
          <a:p>
            <a:pPr marL="464518">
              <a:lnSpc>
                <a:spcPts val="1439"/>
              </a:lnSpc>
            </a:pPr>
            <a:r>
              <a:rPr sz="1271" spc="-5" dirty="0">
                <a:latin typeface="Courier New"/>
                <a:cs typeface="Courier New"/>
              </a:rPr>
              <a:t>memcpy(data,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that.data,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size);</a:t>
            </a:r>
            <a:endParaRPr sz="1271">
              <a:latin typeface="Courier New"/>
              <a:cs typeface="Courier New"/>
            </a:endParaRPr>
          </a:p>
          <a:p>
            <a:pPr marL="77228">
              <a:lnSpc>
                <a:spcPts val="1510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316">
              <a:latin typeface="Courier New"/>
              <a:cs typeface="Courier New"/>
            </a:endParaRPr>
          </a:p>
          <a:p>
            <a:pPr marL="492182" marR="2534682" indent="-414955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string :: ~string(){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delete[]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data;</a:t>
            </a:r>
            <a:endParaRPr sz="1271">
              <a:latin typeface="Courier New"/>
              <a:cs typeface="Courier New"/>
            </a:endParaRPr>
          </a:p>
          <a:p>
            <a:pPr marL="77228">
              <a:lnSpc>
                <a:spcPts val="1452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604944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dirty="0">
                <a:latin typeface="Arial MT"/>
                <a:cs typeface="Arial MT"/>
              </a:rPr>
              <a:t>Move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9" dirty="0">
                <a:latin typeface="Arial MT"/>
                <a:cs typeface="Arial MT"/>
              </a:rPr>
              <a:t>Semantics</a:t>
            </a:r>
            <a:r>
              <a:rPr sz="2541" spc="-23" dirty="0">
                <a:latin typeface="Arial MT"/>
                <a:cs typeface="Arial MT"/>
              </a:rPr>
              <a:t> (</a:t>
            </a:r>
            <a:r>
              <a:rPr sz="2541" spc="-23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3" dirty="0">
                <a:latin typeface="Arial MT"/>
                <a:cs typeface="Arial MT"/>
              </a:rPr>
              <a:t>):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4586"/>
                </a:solidFill>
                <a:latin typeface="Arial MT"/>
                <a:cs typeface="Arial MT"/>
              </a:rPr>
              <a:t>lvalue,</a:t>
            </a:r>
            <a:r>
              <a:rPr sz="2541" spc="-18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004586"/>
                </a:solidFill>
                <a:latin typeface="Arial MT"/>
                <a:cs typeface="Arial MT"/>
              </a:rPr>
              <a:t>rvalue</a:t>
            </a:r>
            <a:endParaRPr sz="2541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9455" y="2403696"/>
          <a:ext cx="6572154" cy="755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366">
                <a:tc>
                  <a:txBody>
                    <a:bodyPr/>
                    <a:lstStyle/>
                    <a:p>
                      <a:pPr marR="29209"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a(x);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00">
                <a:tc>
                  <a:txBody>
                    <a:bodyPr/>
                    <a:lstStyle/>
                    <a:p>
                      <a:pPr marR="29209" algn="ctr">
                        <a:lnSpc>
                          <a:spcPts val="20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b(x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y);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0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010"/>
                        </a:lnSpc>
                      </a:pPr>
                      <a:r>
                        <a:rPr sz="1600" b="1" spc="-5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10"/>
                        </a:lnSpc>
                      </a:pPr>
                      <a:r>
                        <a:rPr sz="1600" b="1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57">
                <a:tc>
                  <a:txBody>
                    <a:bodyPr/>
                    <a:lstStyle/>
                    <a:p>
                      <a:pPr marR="29209" algn="ctr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c(function_returning_a_string());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925"/>
                        </a:lnSpc>
                      </a:pPr>
                      <a:r>
                        <a:rPr sz="1600" b="1" spc="-5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925"/>
                        </a:lnSpc>
                      </a:pPr>
                      <a:r>
                        <a:rPr sz="1600" b="1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50722" y="2996082"/>
            <a:ext cx="5259913" cy="1863961"/>
          </a:xfrm>
          <a:prstGeom prst="rect">
            <a:avLst/>
          </a:prstGeom>
        </p:spPr>
        <p:txBody>
          <a:bodyPr vert="horz" wrap="square" lIns="0" tIns="143499" rIns="0" bIns="0" rtlCol="0">
            <a:spAutoFit/>
          </a:bodyPr>
          <a:lstStyle/>
          <a:p>
            <a:pPr marL="316403" indent="-305453">
              <a:spcBef>
                <a:spcPts val="1130"/>
              </a:spcBef>
              <a:buSzPct val="75000"/>
              <a:buFont typeface="Yu Gothic UI"/>
              <a:buChar char="–"/>
              <a:tabLst>
                <a:tab pos="316403" algn="l"/>
                <a:tab pos="316979" algn="l"/>
              </a:tabLst>
            </a:pPr>
            <a:r>
              <a:rPr sz="1634" b="1" spc="-5" dirty="0">
                <a:latin typeface="Courier New"/>
                <a:cs typeface="Courier New"/>
              </a:rPr>
              <a:t>lvalue</a:t>
            </a:r>
            <a:r>
              <a:rPr sz="1634" b="1" dirty="0">
                <a:latin typeface="Courier New"/>
                <a:cs typeface="Courier New"/>
              </a:rPr>
              <a:t>:</a:t>
            </a:r>
            <a:r>
              <a:rPr sz="1634" b="1" spc="-526" dirty="0">
                <a:latin typeface="Courier New"/>
                <a:cs typeface="Courier New"/>
              </a:rPr>
              <a:t> </a:t>
            </a:r>
            <a:r>
              <a:rPr sz="1634" dirty="0">
                <a:latin typeface="Arial MT"/>
                <a:cs typeface="Arial MT"/>
              </a:rPr>
              <a:t>real</a:t>
            </a:r>
            <a:r>
              <a:rPr sz="1634" spc="-5" dirty="0">
                <a:latin typeface="Arial MT"/>
                <a:cs typeface="Arial MT"/>
              </a:rPr>
              <a:t> objec</a:t>
            </a:r>
            <a:r>
              <a:rPr sz="1634" dirty="0">
                <a:latin typeface="Arial MT"/>
                <a:cs typeface="Arial MT"/>
              </a:rPr>
              <a:t>t</a:t>
            </a:r>
            <a:r>
              <a:rPr sz="1634" spc="-5" dirty="0">
                <a:latin typeface="Arial MT"/>
                <a:cs typeface="Arial MT"/>
              </a:rPr>
              <a:t> havin</a:t>
            </a:r>
            <a:r>
              <a:rPr sz="1634" dirty="0">
                <a:latin typeface="Arial MT"/>
                <a:cs typeface="Arial MT"/>
              </a:rPr>
              <a:t>g</a:t>
            </a:r>
            <a:r>
              <a:rPr sz="1634" spc="-5" dirty="0">
                <a:latin typeface="Arial MT"/>
                <a:cs typeface="Arial MT"/>
              </a:rPr>
              <a:t> a</a:t>
            </a:r>
            <a:r>
              <a:rPr sz="1634" dirty="0">
                <a:latin typeface="Arial MT"/>
                <a:cs typeface="Arial MT"/>
              </a:rPr>
              <a:t>n</a:t>
            </a:r>
            <a:r>
              <a:rPr sz="1634" spc="-5" dirty="0">
                <a:latin typeface="Arial MT"/>
                <a:cs typeface="Arial MT"/>
              </a:rPr>
              <a:t> address</a:t>
            </a:r>
            <a:endParaRPr sz="1634">
              <a:latin typeface="Arial MT"/>
              <a:cs typeface="Arial MT"/>
            </a:endParaRPr>
          </a:p>
          <a:p>
            <a:pPr marL="708305" lvl="1" indent="-271450">
              <a:spcBef>
                <a:spcPts val="1044"/>
              </a:spcBef>
              <a:buClr>
                <a:srgbClr val="000000"/>
              </a:buClr>
              <a:buSzPct val="44444"/>
              <a:buFont typeface="Arial"/>
              <a:buChar char="●"/>
              <a:tabLst>
                <a:tab pos="708305" algn="l"/>
                <a:tab pos="708881" algn="l"/>
              </a:tabLst>
            </a:pP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Line</a:t>
            </a:r>
            <a:r>
              <a:rPr sz="1634" b="1" spc="-41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1:</a:t>
            </a:r>
            <a:r>
              <a:rPr sz="1634" b="1" spc="-32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latin typeface="Courier New"/>
                <a:cs typeface="Courier New"/>
              </a:rPr>
              <a:t>x</a:t>
            </a:r>
            <a:endParaRPr sz="1634">
              <a:latin typeface="Courier New"/>
              <a:cs typeface="Courier New"/>
            </a:endParaRPr>
          </a:p>
          <a:p>
            <a:pPr marL="316403" indent="-305453">
              <a:spcBef>
                <a:spcPts val="776"/>
              </a:spcBef>
              <a:buSzPct val="75000"/>
              <a:buFont typeface="Yu Gothic UI"/>
              <a:buChar char="–"/>
              <a:tabLst>
                <a:tab pos="316403" algn="l"/>
                <a:tab pos="316979" algn="l"/>
              </a:tabLst>
            </a:pPr>
            <a:r>
              <a:rPr sz="1634" b="1" spc="-5" dirty="0">
                <a:latin typeface="Courier New"/>
                <a:cs typeface="Courier New"/>
              </a:rPr>
              <a:t>rvalue</a:t>
            </a:r>
            <a:r>
              <a:rPr sz="1634" b="1" dirty="0">
                <a:latin typeface="Courier New"/>
                <a:cs typeface="Courier New"/>
              </a:rPr>
              <a:t>:</a:t>
            </a:r>
            <a:r>
              <a:rPr sz="1634" b="1" spc="-531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Arial MT"/>
                <a:cs typeface="Arial MT"/>
              </a:rPr>
              <a:t>temporar</a:t>
            </a:r>
            <a:r>
              <a:rPr sz="1634" dirty="0">
                <a:latin typeface="Arial MT"/>
                <a:cs typeface="Arial MT"/>
              </a:rPr>
              <a:t>y</a:t>
            </a:r>
            <a:r>
              <a:rPr sz="1634" spc="-5" dirty="0">
                <a:latin typeface="Arial MT"/>
                <a:cs typeface="Arial MT"/>
              </a:rPr>
              <a:t> objec</a:t>
            </a:r>
            <a:r>
              <a:rPr sz="1634" dirty="0">
                <a:latin typeface="Arial MT"/>
                <a:cs typeface="Arial MT"/>
              </a:rPr>
              <a:t>t</a:t>
            </a:r>
            <a:r>
              <a:rPr sz="1634" spc="-5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–</a:t>
            </a:r>
            <a:r>
              <a:rPr sz="1634" spc="-5" dirty="0">
                <a:latin typeface="Arial MT"/>
                <a:cs typeface="Arial MT"/>
              </a:rPr>
              <a:t> n</a:t>
            </a:r>
            <a:r>
              <a:rPr sz="1634" dirty="0">
                <a:latin typeface="Arial MT"/>
                <a:cs typeface="Arial MT"/>
              </a:rPr>
              <a:t>o</a:t>
            </a:r>
            <a:r>
              <a:rPr sz="1634" spc="-5" dirty="0">
                <a:latin typeface="Arial MT"/>
                <a:cs typeface="Arial MT"/>
              </a:rPr>
              <a:t> name</a:t>
            </a:r>
            <a:endParaRPr sz="1634">
              <a:latin typeface="Arial MT"/>
              <a:cs typeface="Arial MT"/>
            </a:endParaRPr>
          </a:p>
          <a:p>
            <a:pPr marL="708305" lvl="1" indent="-271450">
              <a:spcBef>
                <a:spcPts val="1021"/>
              </a:spcBef>
              <a:buClr>
                <a:srgbClr val="000000"/>
              </a:buClr>
              <a:buSzPct val="44444"/>
              <a:buFont typeface="Arial"/>
              <a:buChar char="●"/>
              <a:tabLst>
                <a:tab pos="708305" algn="l"/>
                <a:tab pos="708881" algn="l"/>
              </a:tabLst>
            </a:pP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Line</a:t>
            </a:r>
            <a:r>
              <a:rPr sz="1634" b="1" spc="-23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2:</a:t>
            </a:r>
            <a:r>
              <a:rPr sz="1634" b="1" spc="-18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latin typeface="Courier New"/>
                <a:cs typeface="Courier New"/>
              </a:rPr>
              <a:t>x</a:t>
            </a:r>
            <a:r>
              <a:rPr sz="1634" spc="-23" dirty="0">
                <a:latin typeface="Courier New"/>
                <a:cs typeface="Courier New"/>
              </a:rPr>
              <a:t> </a:t>
            </a:r>
            <a:r>
              <a:rPr sz="1634" dirty="0">
                <a:latin typeface="Courier New"/>
                <a:cs typeface="Courier New"/>
              </a:rPr>
              <a:t>+</a:t>
            </a:r>
            <a:r>
              <a:rPr sz="1634" spc="-23" dirty="0">
                <a:latin typeface="Courier New"/>
                <a:cs typeface="Courier New"/>
              </a:rPr>
              <a:t> </a:t>
            </a:r>
            <a:r>
              <a:rPr sz="1634" dirty="0">
                <a:latin typeface="Courier New"/>
                <a:cs typeface="Courier New"/>
              </a:rPr>
              <a:t>y</a:t>
            </a:r>
            <a:endParaRPr sz="1634">
              <a:latin typeface="Courier New"/>
              <a:cs typeface="Courier New"/>
            </a:endParaRPr>
          </a:p>
          <a:p>
            <a:pPr marL="708305" lvl="1" indent="-271450">
              <a:spcBef>
                <a:spcPts val="781"/>
              </a:spcBef>
              <a:buClr>
                <a:srgbClr val="000000"/>
              </a:buClr>
              <a:buSzPct val="44444"/>
              <a:buFont typeface="Arial"/>
              <a:buChar char="●"/>
              <a:tabLst>
                <a:tab pos="708305" algn="l"/>
                <a:tab pos="708881" algn="l"/>
              </a:tabLst>
            </a:pP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Lin</a:t>
            </a:r>
            <a:r>
              <a:rPr sz="1634" b="1" dirty="0">
                <a:solidFill>
                  <a:srgbClr val="004586"/>
                </a:solidFill>
                <a:latin typeface="Courier New"/>
                <a:cs typeface="Courier New"/>
              </a:rPr>
              <a:t>e</a:t>
            </a: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 3</a:t>
            </a:r>
            <a:r>
              <a:rPr sz="1634" b="1" dirty="0">
                <a:solidFill>
                  <a:srgbClr val="004586"/>
                </a:solidFill>
                <a:latin typeface="Courier New"/>
                <a:cs typeface="Courier New"/>
              </a:rPr>
              <a:t>:</a:t>
            </a:r>
            <a:r>
              <a:rPr sz="1634" b="1" spc="-526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function_returning_a_string()</a:t>
            </a:r>
            <a:endParaRPr sz="163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9399" y="2817255"/>
            <a:ext cx="6258645" cy="1834371"/>
            <a:chOff x="1458277" y="3104197"/>
            <a:chExt cx="6896100" cy="2021205"/>
          </a:xfrm>
        </p:grpSpPr>
        <p:sp>
          <p:nvSpPr>
            <p:cNvPr id="4" name="object 4"/>
            <p:cNvSpPr/>
            <p:nvPr/>
          </p:nvSpPr>
          <p:spPr>
            <a:xfrm>
              <a:off x="1463039" y="3108960"/>
              <a:ext cx="6886575" cy="1645920"/>
            </a:xfrm>
            <a:custGeom>
              <a:avLst/>
              <a:gdLst/>
              <a:ahLst/>
              <a:cxnLst/>
              <a:rect l="l" t="t" r="r" b="b"/>
              <a:pathLst>
                <a:path w="6886575" h="1645920">
                  <a:moveTo>
                    <a:pt x="6886439" y="1645919"/>
                  </a:moveTo>
                  <a:lnTo>
                    <a:pt x="0" y="1645919"/>
                  </a:lnTo>
                  <a:lnTo>
                    <a:pt x="0" y="0"/>
                  </a:lnTo>
                  <a:lnTo>
                    <a:pt x="6886439" y="0"/>
                  </a:lnTo>
                  <a:lnTo>
                    <a:pt x="6886439" y="1645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3108960"/>
              <a:ext cx="6886575" cy="1645920"/>
            </a:xfrm>
            <a:custGeom>
              <a:avLst/>
              <a:gdLst/>
              <a:ahLst/>
              <a:cxnLst/>
              <a:rect l="l" t="t" r="r" b="b"/>
              <a:pathLst>
                <a:path w="6886575" h="1645920">
                  <a:moveTo>
                    <a:pt x="0" y="0"/>
                  </a:moveTo>
                  <a:lnTo>
                    <a:pt x="6886439" y="0"/>
                  </a:lnTo>
                  <a:lnTo>
                    <a:pt x="6886439" y="1645919"/>
                  </a:lnTo>
                  <a:lnTo>
                    <a:pt x="0" y="16459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4663439" y="4754880"/>
              <a:ext cx="182880" cy="365760"/>
            </a:xfrm>
            <a:custGeom>
              <a:avLst/>
              <a:gdLst/>
              <a:ahLst/>
              <a:cxnLst/>
              <a:rect l="l" t="t" r="r" b="b"/>
              <a:pathLst>
                <a:path w="182879" h="365760">
                  <a:moveTo>
                    <a:pt x="136621" y="365400"/>
                  </a:moveTo>
                  <a:lnTo>
                    <a:pt x="45540" y="365400"/>
                  </a:lnTo>
                  <a:lnTo>
                    <a:pt x="45540" y="91260"/>
                  </a:lnTo>
                  <a:lnTo>
                    <a:pt x="0" y="91260"/>
                  </a:lnTo>
                  <a:lnTo>
                    <a:pt x="91080" y="0"/>
                  </a:lnTo>
                  <a:lnTo>
                    <a:pt x="182521" y="91260"/>
                  </a:lnTo>
                  <a:lnTo>
                    <a:pt x="136621" y="91260"/>
                  </a:lnTo>
                  <a:lnTo>
                    <a:pt x="136621" y="36540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4663439" y="4754880"/>
              <a:ext cx="182880" cy="365760"/>
            </a:xfrm>
            <a:custGeom>
              <a:avLst/>
              <a:gdLst/>
              <a:ahLst/>
              <a:cxnLst/>
              <a:rect l="l" t="t" r="r" b="b"/>
              <a:pathLst>
                <a:path w="182879" h="365760">
                  <a:moveTo>
                    <a:pt x="45540" y="365400"/>
                  </a:moveTo>
                  <a:lnTo>
                    <a:pt x="45540" y="91260"/>
                  </a:lnTo>
                  <a:lnTo>
                    <a:pt x="0" y="91260"/>
                  </a:lnTo>
                  <a:lnTo>
                    <a:pt x="91080" y="0"/>
                  </a:lnTo>
                  <a:lnTo>
                    <a:pt x="182521" y="91260"/>
                  </a:lnTo>
                  <a:lnTo>
                    <a:pt x="136621" y="91260"/>
                  </a:lnTo>
                  <a:lnTo>
                    <a:pt x="136621" y="365400"/>
                  </a:lnTo>
                  <a:lnTo>
                    <a:pt x="45540" y="36540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44518" y="1765792"/>
            <a:ext cx="7448710" cy="394423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322743" marR="4611" indent="-311792">
              <a:lnSpc>
                <a:spcPct val="100699"/>
              </a:lnSpc>
              <a:spcBef>
                <a:spcPts val="68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dirty="0">
                <a:latin typeface="Arial MT"/>
                <a:cs typeface="Arial MT"/>
              </a:rPr>
              <a:t>Move </a:t>
            </a:r>
            <a:r>
              <a:rPr sz="2541" spc="-9" dirty="0">
                <a:latin typeface="Arial MT"/>
                <a:cs typeface="Arial MT"/>
              </a:rPr>
              <a:t>Semantics </a:t>
            </a:r>
            <a:r>
              <a:rPr sz="2541" spc="-23" dirty="0">
                <a:latin typeface="Arial MT"/>
                <a:cs typeface="Arial MT"/>
              </a:rPr>
              <a:t>(</a:t>
            </a:r>
            <a:r>
              <a:rPr sz="2541" spc="-23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3" dirty="0">
                <a:latin typeface="Arial MT"/>
                <a:cs typeface="Arial MT"/>
              </a:rPr>
              <a:t>): </a:t>
            </a:r>
            <a:r>
              <a:rPr sz="2541" dirty="0">
                <a:solidFill>
                  <a:srgbClr val="004586"/>
                </a:solidFill>
                <a:latin typeface="Arial MT"/>
                <a:cs typeface="Arial MT"/>
              </a:rPr>
              <a:t>rvalue reference, move </a:t>
            </a:r>
            <a:r>
              <a:rPr sz="2541" spc="-694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004586"/>
                </a:solidFill>
                <a:latin typeface="Arial MT"/>
                <a:cs typeface="Arial MT"/>
              </a:rPr>
              <a:t>constructor</a:t>
            </a:r>
            <a:endParaRPr sz="2541">
              <a:latin typeface="Arial MT"/>
              <a:cs typeface="Arial MT"/>
            </a:endParaRPr>
          </a:p>
          <a:p>
            <a:pPr marL="486995">
              <a:spcBef>
                <a:spcPts val="2310"/>
              </a:spcBef>
            </a:pPr>
            <a:r>
              <a:rPr sz="1634" spc="-5" dirty="0">
                <a:latin typeface="Courier New"/>
                <a:cs typeface="Courier New"/>
              </a:rPr>
              <a:t>//</a:t>
            </a:r>
            <a:r>
              <a:rPr sz="1634" b="1" spc="-5" dirty="0">
                <a:latin typeface="Courier New"/>
                <a:cs typeface="Courier New"/>
              </a:rPr>
              <a:t>string&amp;&amp;</a:t>
            </a:r>
            <a:r>
              <a:rPr sz="1634" b="1" spc="-9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is</a:t>
            </a:r>
            <a:r>
              <a:rPr sz="1634" spc="-14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an</a:t>
            </a:r>
            <a:r>
              <a:rPr sz="1634" spc="-9" dirty="0"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Courier New"/>
                <a:cs typeface="Courier New"/>
              </a:rPr>
              <a:t>rvalue</a:t>
            </a:r>
            <a:r>
              <a:rPr sz="1634" b="1" spc="-9" dirty="0">
                <a:solidFill>
                  <a:srgbClr val="0066CC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Courier New"/>
                <a:cs typeface="Courier New"/>
              </a:rPr>
              <a:t>reference</a:t>
            </a:r>
            <a:r>
              <a:rPr sz="1634" b="1" spc="-9" dirty="0">
                <a:solidFill>
                  <a:srgbClr val="0066CC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to</a:t>
            </a:r>
            <a:r>
              <a:rPr sz="1634" spc="-14" dirty="0">
                <a:latin typeface="Courier New"/>
                <a:cs typeface="Courier New"/>
              </a:rPr>
              <a:t> </a:t>
            </a:r>
            <a:r>
              <a:rPr sz="1634" dirty="0">
                <a:latin typeface="Courier New"/>
                <a:cs typeface="Courier New"/>
              </a:rPr>
              <a:t>a</a:t>
            </a:r>
            <a:r>
              <a:rPr sz="1634" spc="-14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string</a:t>
            </a:r>
            <a:endParaRPr sz="1634">
              <a:latin typeface="Courier New"/>
              <a:cs typeface="Courier New"/>
            </a:endParaRPr>
          </a:p>
          <a:p>
            <a:pPr marL="901950" marR="2528918" indent="-414955">
              <a:spcBef>
                <a:spcPts val="5"/>
              </a:spcBef>
            </a:pPr>
            <a:r>
              <a:rPr sz="1815" spc="-5" dirty="0">
                <a:latin typeface="Courier New"/>
                <a:cs typeface="Courier New"/>
              </a:rPr>
              <a:t>string :: string(</a:t>
            </a:r>
            <a:r>
              <a:rPr sz="1815" b="1" spc="-5" dirty="0">
                <a:latin typeface="Courier New"/>
                <a:cs typeface="Courier New"/>
              </a:rPr>
              <a:t>string&amp;&amp; </a:t>
            </a:r>
            <a:r>
              <a:rPr sz="1815" spc="-5" dirty="0">
                <a:latin typeface="Courier New"/>
                <a:cs typeface="Courier New"/>
              </a:rPr>
              <a:t>that){ </a:t>
            </a:r>
            <a:r>
              <a:rPr sz="1815" spc="-1080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data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=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that.data;</a:t>
            </a:r>
            <a:endParaRPr sz="1815">
              <a:latin typeface="Courier New"/>
              <a:cs typeface="Courier New"/>
            </a:endParaRPr>
          </a:p>
          <a:p>
            <a:pPr marL="901950"/>
            <a:r>
              <a:rPr sz="1815" spc="-5" dirty="0">
                <a:latin typeface="Courier New"/>
                <a:cs typeface="Courier New"/>
              </a:rPr>
              <a:t>that.data</a:t>
            </a:r>
            <a:r>
              <a:rPr sz="1815" spc="-41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=</a:t>
            </a:r>
            <a:r>
              <a:rPr sz="1815" spc="-36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nullptr;</a:t>
            </a:r>
            <a:endParaRPr sz="1815">
              <a:latin typeface="Courier New"/>
              <a:cs typeface="Courier New"/>
            </a:endParaRPr>
          </a:p>
          <a:p>
            <a:pPr marL="486995"/>
            <a:r>
              <a:rPr sz="1815" dirty="0">
                <a:latin typeface="Courier New"/>
                <a:cs typeface="Courier New"/>
              </a:rPr>
              <a:t>}</a:t>
            </a:r>
            <a:endParaRPr sz="1815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97">
              <a:latin typeface="Courier New"/>
              <a:cs typeface="Courier New"/>
            </a:endParaRPr>
          </a:p>
          <a:p>
            <a:pPr marL="1761829" lvl="1" indent="-206324">
              <a:spcBef>
                <a:spcPts val="1439"/>
              </a:spcBef>
              <a:buClr>
                <a:srgbClr val="000000"/>
              </a:buClr>
              <a:buSzPct val="44444"/>
              <a:buChar char="●"/>
              <a:tabLst>
                <a:tab pos="1761829" algn="l"/>
                <a:tab pos="1762405" algn="l"/>
              </a:tabLst>
            </a:pPr>
            <a:r>
              <a:rPr sz="1634" b="1" dirty="0">
                <a:solidFill>
                  <a:srgbClr val="0066CC"/>
                </a:solidFill>
                <a:latin typeface="Arial"/>
                <a:cs typeface="Arial"/>
              </a:rPr>
              <a:t>Move</a:t>
            </a:r>
            <a:r>
              <a:rPr sz="1634" b="1" spc="-5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constructor</a:t>
            </a:r>
            <a:endParaRPr sz="1634">
              <a:latin typeface="Arial"/>
              <a:cs typeface="Arial"/>
            </a:endParaRPr>
          </a:p>
          <a:p>
            <a:pPr marL="1957779" lvl="2" indent="-206324">
              <a:spcBef>
                <a:spcPts val="14"/>
              </a:spcBef>
              <a:buSzPct val="44444"/>
              <a:buChar char="●"/>
              <a:tabLst>
                <a:tab pos="1957779" algn="l"/>
                <a:tab pos="1958356" algn="l"/>
              </a:tabLst>
            </a:pPr>
            <a:r>
              <a:rPr sz="1634" b="1" spc="-5" dirty="0">
                <a:latin typeface="Arial"/>
                <a:cs typeface="Arial"/>
              </a:rPr>
              <a:t>Shallow</a:t>
            </a:r>
            <a:r>
              <a:rPr sz="1634" b="1" spc="-23" dirty="0">
                <a:latin typeface="Arial"/>
                <a:cs typeface="Arial"/>
              </a:rPr>
              <a:t> </a:t>
            </a:r>
            <a:r>
              <a:rPr sz="1634" b="1" spc="-5" dirty="0">
                <a:latin typeface="Arial"/>
                <a:cs typeface="Arial"/>
              </a:rPr>
              <a:t>copy</a:t>
            </a:r>
            <a:r>
              <a:rPr sz="1634" b="1" spc="5" dirty="0">
                <a:latin typeface="Arial"/>
                <a:cs typeface="Arial"/>
              </a:rPr>
              <a:t> </a:t>
            </a:r>
            <a:r>
              <a:rPr sz="1634" spc="-5" dirty="0">
                <a:latin typeface="Arial MT"/>
                <a:cs typeface="Arial MT"/>
              </a:rPr>
              <a:t>of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the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argument</a:t>
            </a:r>
            <a:endParaRPr sz="1634">
              <a:latin typeface="Arial MT"/>
              <a:cs typeface="Arial MT"/>
            </a:endParaRPr>
          </a:p>
          <a:p>
            <a:pPr marL="1957779" marR="2568109" lvl="2" indent="-205748">
              <a:lnSpc>
                <a:spcPct val="100699"/>
              </a:lnSpc>
              <a:buSzPct val="44444"/>
              <a:buChar char="●"/>
              <a:tabLst>
                <a:tab pos="1957779" algn="l"/>
                <a:tab pos="1958356" algn="l"/>
              </a:tabLst>
            </a:pPr>
            <a:r>
              <a:rPr sz="1634" b="1" spc="-5" dirty="0">
                <a:latin typeface="Arial"/>
                <a:cs typeface="Arial"/>
              </a:rPr>
              <a:t>Ownership</a:t>
            </a:r>
            <a:r>
              <a:rPr sz="1634" b="1" spc="-27" dirty="0">
                <a:latin typeface="Arial"/>
                <a:cs typeface="Arial"/>
              </a:rPr>
              <a:t> </a:t>
            </a:r>
            <a:r>
              <a:rPr sz="1634" b="1" dirty="0">
                <a:latin typeface="Arial"/>
                <a:cs typeface="Arial"/>
              </a:rPr>
              <a:t>transfer</a:t>
            </a:r>
            <a:r>
              <a:rPr sz="1634" b="1" spc="5" dirty="0">
                <a:latin typeface="Arial"/>
                <a:cs typeface="Arial"/>
              </a:rPr>
              <a:t> </a:t>
            </a:r>
            <a:r>
              <a:rPr sz="1634" spc="-5" dirty="0">
                <a:latin typeface="Arial MT"/>
                <a:cs typeface="Arial MT"/>
              </a:rPr>
              <a:t>to</a:t>
            </a:r>
            <a:r>
              <a:rPr sz="1634" spc="-23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the</a:t>
            </a:r>
            <a:r>
              <a:rPr sz="1634" spc="-23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new </a:t>
            </a:r>
            <a:r>
              <a:rPr sz="1634" spc="-439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object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492162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b="1" dirty="0">
                <a:latin typeface="Arial"/>
                <a:cs typeface="Arial"/>
              </a:rPr>
              <a:t>Move</a:t>
            </a:r>
            <a:r>
              <a:rPr sz="2541" b="1" spc="-27" dirty="0">
                <a:latin typeface="Arial"/>
                <a:cs typeface="Arial"/>
              </a:rPr>
              <a:t> </a:t>
            </a:r>
            <a:r>
              <a:rPr sz="2541" dirty="0">
                <a:latin typeface="Arial MT"/>
                <a:cs typeface="Arial MT"/>
              </a:rPr>
              <a:t>constructor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–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9" dirty="0">
                <a:latin typeface="Arial MT"/>
                <a:cs typeface="Arial MT"/>
              </a:rPr>
              <a:t>Stack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class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4132" y="2352403"/>
            <a:ext cx="4589097" cy="252181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R="1571065" algn="ctr">
              <a:spcBef>
                <a:spcPts val="213"/>
              </a:spcBef>
            </a:pPr>
            <a:r>
              <a:rPr sz="1452" spc="-14" dirty="0">
                <a:latin typeface="Courier New"/>
                <a:cs typeface="Courier New"/>
              </a:rPr>
              <a:t>Stack::Stack(</a:t>
            </a:r>
            <a:r>
              <a:rPr sz="1452" b="1" spc="-14" dirty="0">
                <a:latin typeface="Courier New"/>
                <a:cs typeface="Courier New"/>
              </a:rPr>
              <a:t>Stack&amp;&amp;</a:t>
            </a:r>
            <a:r>
              <a:rPr sz="1452" b="1" spc="-5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rhs){</a:t>
            </a:r>
            <a:endParaRPr sz="1452">
              <a:latin typeface="Courier New"/>
              <a:cs typeface="Courier New"/>
            </a:endParaRPr>
          </a:p>
          <a:p>
            <a:pPr marR="1604491" algn="ctr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//move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rhs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to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this</a:t>
            </a:r>
            <a:endParaRPr sz="1452">
              <a:latin typeface="Courier New"/>
              <a:cs typeface="Courier New"/>
            </a:endParaRPr>
          </a:p>
          <a:p>
            <a:pPr marL="492759" marR="548086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this-&gt;mCapacity </a:t>
            </a:r>
            <a:r>
              <a:rPr sz="1452" dirty="0">
                <a:latin typeface="Courier New"/>
                <a:cs typeface="Courier New"/>
              </a:rPr>
              <a:t>= </a:t>
            </a:r>
            <a:r>
              <a:rPr sz="1452" spc="-5" dirty="0">
                <a:latin typeface="Courier New"/>
                <a:cs typeface="Courier New"/>
              </a:rPr>
              <a:t>rhs.mCapacity;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this-&gt;mTop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rhs.mTop;</a:t>
            </a:r>
            <a:endParaRPr sz="1452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this-&gt;mElements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rhs.mElements;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543">
              <a:latin typeface="Courier New"/>
              <a:cs typeface="Courier New"/>
            </a:endParaRPr>
          </a:p>
          <a:p>
            <a:pPr marL="492759" marR="1212014">
              <a:lnSpc>
                <a:spcPct val="101600"/>
              </a:lnSpc>
            </a:pPr>
            <a:r>
              <a:rPr sz="1452" b="1" spc="-5" dirty="0">
                <a:latin typeface="Courier New"/>
                <a:cs typeface="Courier New"/>
              </a:rPr>
              <a:t>//leave rhs in valid state </a:t>
            </a:r>
            <a:r>
              <a:rPr sz="1452" b="1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rhs.mElements </a:t>
            </a:r>
            <a:r>
              <a:rPr sz="1452" dirty="0">
                <a:latin typeface="Courier New"/>
                <a:cs typeface="Courier New"/>
              </a:rPr>
              <a:t>= </a:t>
            </a:r>
            <a:r>
              <a:rPr sz="1452" spc="-45" dirty="0">
                <a:latin typeface="Courier New"/>
                <a:cs typeface="Courier New"/>
              </a:rPr>
              <a:t>nullptr</a:t>
            </a:r>
            <a:r>
              <a:rPr sz="1452" b="1" spc="-45" dirty="0">
                <a:latin typeface="Courier New"/>
                <a:cs typeface="Courier New"/>
              </a:rPr>
              <a:t>; </a:t>
            </a:r>
            <a:r>
              <a:rPr sz="1452" b="1" spc="-4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rhs.mCapacity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0;</a:t>
            </a:r>
            <a:endParaRPr sz="1452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rhs.mTop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0;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7538037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Copy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constructor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vs.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move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constructor</a:t>
            </a:r>
            <a:endParaRPr sz="2541">
              <a:latin typeface="Arial MT"/>
              <a:cs typeface="Arial MT"/>
            </a:endParaRPr>
          </a:p>
          <a:p>
            <a:pPr marL="714644" lvl="1" indent="-274908">
              <a:spcBef>
                <a:spcPts val="1066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latin typeface="Arial MT"/>
                <a:cs typeface="Arial MT"/>
              </a:rPr>
              <a:t>Copy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constructor: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deep</a:t>
            </a:r>
            <a:r>
              <a:rPr sz="2178" b="1" spc="-27" dirty="0"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copy</a:t>
            </a:r>
            <a:endParaRPr sz="2178">
              <a:latin typeface="Arial"/>
              <a:cs typeface="Arial"/>
            </a:endParaRPr>
          </a:p>
          <a:p>
            <a:pPr marL="714644" lvl="1" indent="-274908">
              <a:spcBef>
                <a:spcPts val="803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latin typeface="Arial MT"/>
                <a:cs typeface="Arial MT"/>
              </a:rPr>
              <a:t>Move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constructor: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shallow</a:t>
            </a:r>
            <a:r>
              <a:rPr sz="2178" b="1" spc="-18" dirty="0"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copy</a:t>
            </a:r>
            <a:r>
              <a:rPr sz="2178" b="1" spc="-14" dirty="0">
                <a:latin typeface="Arial"/>
                <a:cs typeface="Arial"/>
              </a:rPr>
              <a:t> </a:t>
            </a:r>
            <a:r>
              <a:rPr sz="2178" b="1" dirty="0">
                <a:latin typeface="Arial"/>
                <a:cs typeface="Arial"/>
              </a:rPr>
              <a:t>+</a:t>
            </a:r>
            <a:r>
              <a:rPr sz="2178" b="1" spc="-23" dirty="0"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ownership</a:t>
            </a:r>
            <a:r>
              <a:rPr sz="2178" b="1" spc="-23" dirty="0">
                <a:latin typeface="Arial"/>
                <a:cs typeface="Arial"/>
              </a:rPr>
              <a:t> </a:t>
            </a:r>
            <a:r>
              <a:rPr sz="2178" b="1" dirty="0">
                <a:latin typeface="Arial"/>
                <a:cs typeface="Arial"/>
              </a:rPr>
              <a:t>transfer</a:t>
            </a:r>
            <a:endParaRPr sz="217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7911" y="3485477"/>
            <a:ext cx="6250001" cy="118286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>
              <a:lnSpc>
                <a:spcPts val="1510"/>
              </a:lnSpc>
              <a:spcBef>
                <a:spcPts val="218"/>
              </a:spcBef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constructor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string</a:t>
            </a:r>
            <a:r>
              <a:rPr sz="1271" spc="-6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s=”apple”;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copy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constructor</a:t>
            </a:r>
            <a:r>
              <a:rPr sz="1271" spc="-5" dirty="0">
                <a:latin typeface="Courier New"/>
                <a:cs typeface="Courier New"/>
              </a:rPr>
              <a:t>:</a:t>
            </a:r>
            <a:r>
              <a:rPr sz="1271" spc="18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s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is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an</a:t>
            </a:r>
            <a:r>
              <a:rPr sz="1271" spc="86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lvalue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string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s1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s;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32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move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constructor: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right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side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is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an</a:t>
            </a:r>
            <a:r>
              <a:rPr sz="1271" spc="231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rvalue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string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s2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s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+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s1;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39672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9" dirty="0">
                <a:latin typeface="Arial MT"/>
                <a:cs typeface="Arial MT"/>
              </a:rPr>
              <a:t>Passing</a:t>
            </a:r>
            <a:r>
              <a:rPr sz="2541" spc="-45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large</a:t>
            </a:r>
            <a:r>
              <a:rPr sz="2541" spc="-41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objects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6044" y="2361966"/>
            <a:ext cx="138889" cy="1358397"/>
          </a:xfrm>
          <a:prstGeom prst="rect">
            <a:avLst/>
          </a:prstGeom>
        </p:spPr>
        <p:txBody>
          <a:bodyPr vert="horz" wrap="square" lIns="0" tIns="16713" rIns="0" bIns="0" rtlCol="0">
            <a:spAutoFit/>
          </a:bodyPr>
          <a:lstStyle/>
          <a:p>
            <a:pPr>
              <a:spcBef>
                <a:spcPts val="132"/>
              </a:spcBef>
            </a:pPr>
            <a:r>
              <a:rPr sz="1906" spc="136" dirty="0">
                <a:latin typeface="Lucida Sans Unicode"/>
                <a:cs typeface="Lucida Sans Unicode"/>
              </a:rPr>
              <a:t>–</a:t>
            </a:r>
            <a:endParaRPr sz="1906">
              <a:latin typeface="Lucida Sans Unicode"/>
              <a:cs typeface="Lucida Sans Unicode"/>
            </a:endParaRPr>
          </a:p>
          <a:p>
            <a:pPr>
              <a:spcBef>
                <a:spcPts val="1797"/>
              </a:spcBef>
            </a:pPr>
            <a:r>
              <a:rPr sz="1906" spc="136" dirty="0">
                <a:latin typeface="Lucida Sans Unicode"/>
                <a:cs typeface="Lucida Sans Unicode"/>
              </a:rPr>
              <a:t>–</a:t>
            </a:r>
            <a:endParaRPr sz="1906">
              <a:latin typeface="Lucida Sans Unicode"/>
              <a:cs typeface="Lucida Sans Unicode"/>
            </a:endParaRPr>
          </a:p>
          <a:p>
            <a:pPr>
              <a:spcBef>
                <a:spcPts val="1797"/>
              </a:spcBef>
            </a:pPr>
            <a:r>
              <a:rPr sz="1906" spc="136" dirty="0">
                <a:latin typeface="Lucida Sans Unicode"/>
                <a:cs typeface="Lucida Sans Unicode"/>
              </a:rPr>
              <a:t>–</a:t>
            </a:r>
            <a:endParaRPr sz="1906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3412" y="4235132"/>
            <a:ext cx="7472338" cy="829428"/>
          </a:xfrm>
          <a:prstGeom prst="rect">
            <a:avLst/>
          </a:prstGeom>
        </p:spPr>
        <p:txBody>
          <a:bodyPr vert="horz" wrap="square" lIns="0" tIns="141194" rIns="0" bIns="0" rtlCol="0">
            <a:spAutoFit/>
          </a:bodyPr>
          <a:lstStyle/>
          <a:p>
            <a:pPr marL="293926" indent="-282976">
              <a:spcBef>
                <a:spcPts val="1112"/>
              </a:spcBef>
              <a:buClr>
                <a:srgbClr val="000000"/>
              </a:buClr>
              <a:buSzPct val="70000"/>
              <a:buFont typeface="Lucida Sans Unicode"/>
              <a:buChar char="–"/>
              <a:tabLst>
                <a:tab pos="293926" algn="l"/>
                <a:tab pos="294503" algn="l"/>
              </a:tabLst>
            </a:pPr>
            <a:r>
              <a:rPr sz="1815" spc="-5" dirty="0">
                <a:solidFill>
                  <a:srgbClr val="FF00CC"/>
                </a:solidFill>
                <a:latin typeface="Arial MT"/>
                <a:cs typeface="Arial MT"/>
              </a:rPr>
              <a:t>All</a:t>
            </a:r>
            <a:r>
              <a:rPr sz="1815" spc="-18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srgbClr val="FF00CC"/>
                </a:solidFill>
                <a:latin typeface="Arial MT"/>
                <a:cs typeface="Arial MT"/>
              </a:rPr>
              <a:t>STL</a:t>
            </a:r>
            <a:r>
              <a:rPr sz="1815" spc="-77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srgbClr val="FF00CC"/>
                </a:solidFill>
                <a:latin typeface="Arial MT"/>
                <a:cs typeface="Arial MT"/>
              </a:rPr>
              <a:t>classes</a:t>
            </a:r>
            <a:r>
              <a:rPr sz="1815" spc="5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have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been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extended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to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support </a:t>
            </a:r>
            <a:r>
              <a:rPr sz="1815" b="1" spc="-5" dirty="0">
                <a:latin typeface="Arial"/>
                <a:cs typeface="Arial"/>
              </a:rPr>
              <a:t>move</a:t>
            </a:r>
            <a:r>
              <a:rPr sz="1815" b="1" spc="-9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semantics</a:t>
            </a:r>
            <a:endParaRPr sz="1815">
              <a:latin typeface="Arial"/>
              <a:cs typeface="Arial"/>
            </a:endParaRPr>
          </a:p>
          <a:p>
            <a:pPr marL="293926" indent="-282976">
              <a:spcBef>
                <a:spcPts val="1021"/>
              </a:spcBef>
              <a:buSzPct val="70000"/>
              <a:buFont typeface="Lucida Sans Unicode"/>
              <a:buChar char="–"/>
              <a:tabLst>
                <a:tab pos="293926" algn="l"/>
                <a:tab pos="294503" algn="l"/>
              </a:tabLst>
            </a:pP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content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of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temporary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created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vector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is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moved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in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v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(not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copied)</a:t>
            </a:r>
            <a:endParaRPr sz="1815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9821" y="2271050"/>
            <a:ext cx="3734440" cy="144255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6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C++98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avoid</a:t>
            </a:r>
            <a:r>
              <a:rPr sz="1271" b="1" spc="-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expense</a:t>
            </a:r>
            <a:r>
              <a:rPr sz="1271" b="1" spc="-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copying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298"/>
              </a:lnSpc>
            </a:pPr>
            <a:r>
              <a:rPr sz="1089" spc="-5" dirty="0">
                <a:latin typeface="Courier New"/>
                <a:cs typeface="Courier New"/>
              </a:rPr>
              <a:t>void</a:t>
            </a:r>
            <a:r>
              <a:rPr sz="1089" spc="-41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makeBigVector(vector&lt;int&gt;&amp;</a:t>
            </a:r>
            <a:r>
              <a:rPr sz="1089" spc="-36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out){</a:t>
            </a:r>
            <a:endParaRPr sz="1089">
              <a:latin typeface="Courier New"/>
              <a:cs typeface="Courier New"/>
            </a:endParaRPr>
          </a:p>
          <a:p>
            <a:pPr marL="160795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...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93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 marL="77804" marR="2073045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vector&lt;int&gt; v;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makeBigVector(</a:t>
            </a:r>
            <a:r>
              <a:rPr sz="1089" spc="-45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v</a:t>
            </a:r>
            <a:r>
              <a:rPr sz="1089" spc="-45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);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6211" y="2271050"/>
            <a:ext cx="3734440" cy="127584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50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C++11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41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move</a:t>
            </a:r>
            <a:r>
              <a:rPr sz="1271" b="1" spc="-36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semantics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298"/>
              </a:lnSpc>
            </a:pPr>
            <a:r>
              <a:rPr sz="1089" spc="-5" dirty="0">
                <a:latin typeface="Courier New"/>
                <a:cs typeface="Courier New"/>
              </a:rPr>
              <a:t>vector&lt;int&gt;</a:t>
            </a:r>
            <a:r>
              <a:rPr sz="1089" spc="-6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makeBigVector(){</a:t>
            </a:r>
            <a:endParaRPr sz="1089">
              <a:latin typeface="Courier New"/>
              <a:cs typeface="Courier New"/>
            </a:endParaRPr>
          </a:p>
          <a:p>
            <a:pPr marL="160795">
              <a:lnSpc>
                <a:spcPts val="1293"/>
              </a:lnSpc>
            </a:pPr>
            <a:r>
              <a:rPr sz="1089" dirty="0">
                <a:latin typeface="Courier New"/>
                <a:cs typeface="Courier New"/>
              </a:rPr>
              <a:t>…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93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98"/>
              </a:lnSpc>
            </a:pPr>
            <a:r>
              <a:rPr sz="1089" spc="-5" dirty="0">
                <a:latin typeface="Courier New"/>
                <a:cs typeface="Courier New"/>
              </a:rPr>
              <a:t>auto</a:t>
            </a:r>
            <a:r>
              <a:rPr sz="1089" spc="-32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v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=</a:t>
            </a:r>
            <a:r>
              <a:rPr sz="1089" spc="-32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makeBigVector();</a:t>
            </a:r>
            <a:endParaRPr sz="108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9145" y="1158830"/>
            <a:ext cx="503457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9" dirty="0">
                <a:latin typeface="Arial MT"/>
                <a:cs typeface="Arial MT"/>
              </a:rPr>
              <a:t>OOP:</a:t>
            </a:r>
            <a:r>
              <a:rPr sz="2904" spc="-191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Advanced</a:t>
            </a:r>
            <a:r>
              <a:rPr sz="2904" spc="-32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class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features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02512" y="1600539"/>
            <a:ext cx="6315699" cy="1969802"/>
            <a:chOff x="635317" y="1763557"/>
            <a:chExt cx="6958965" cy="2170430"/>
          </a:xfrm>
        </p:grpSpPr>
        <p:sp>
          <p:nvSpPr>
            <p:cNvPr id="4" name="object 4"/>
            <p:cNvSpPr/>
            <p:nvPr/>
          </p:nvSpPr>
          <p:spPr>
            <a:xfrm>
              <a:off x="640080" y="1768319"/>
              <a:ext cx="6949440" cy="2160905"/>
            </a:xfrm>
            <a:custGeom>
              <a:avLst/>
              <a:gdLst/>
              <a:ahLst/>
              <a:cxnLst/>
              <a:rect l="l" t="t" r="r" b="b"/>
              <a:pathLst>
                <a:path w="6949440" h="2160904">
                  <a:moveTo>
                    <a:pt x="6949439" y="2160719"/>
                  </a:moveTo>
                  <a:lnTo>
                    <a:pt x="0" y="2160719"/>
                  </a:lnTo>
                  <a:lnTo>
                    <a:pt x="0" y="0"/>
                  </a:lnTo>
                  <a:lnTo>
                    <a:pt x="6949439" y="0"/>
                  </a:lnTo>
                  <a:lnTo>
                    <a:pt x="6949439" y="21607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640080" y="1768319"/>
              <a:ext cx="6949440" cy="2160905"/>
            </a:xfrm>
            <a:custGeom>
              <a:avLst/>
              <a:gdLst/>
              <a:ahLst/>
              <a:cxnLst/>
              <a:rect l="l" t="t" r="r" b="b"/>
              <a:pathLst>
                <a:path w="6949440" h="2160904">
                  <a:moveTo>
                    <a:pt x="0" y="0"/>
                  </a:moveTo>
                  <a:lnTo>
                    <a:pt x="6949439" y="0"/>
                  </a:lnTo>
                  <a:lnTo>
                    <a:pt x="6949439" y="2160719"/>
                  </a:lnTo>
                  <a:lnTo>
                    <a:pt x="0" y="21607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73109" y="1621460"/>
            <a:ext cx="4521670" cy="97421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-6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A{</a:t>
            </a:r>
            <a:endParaRPr sz="1271">
              <a:latin typeface="Courier New"/>
              <a:cs typeface="Courier New"/>
            </a:endParaRPr>
          </a:p>
          <a:p>
            <a:pPr marL="426481" marR="2345070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latin typeface="Courier New"/>
                <a:cs typeface="Courier New"/>
              </a:rPr>
              <a:t>int value {10}; 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static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A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instance;</a:t>
            </a:r>
            <a:endParaRPr sz="1271">
              <a:latin typeface="Courier New"/>
              <a:cs typeface="Courier New"/>
            </a:endParaRPr>
          </a:p>
          <a:p>
            <a:pPr marL="11527">
              <a:lnSpc>
                <a:spcPts val="1439"/>
              </a:lnSpc>
            </a:pP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426481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static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A&amp;</a:t>
            </a:r>
            <a:r>
              <a:rPr sz="1271" spc="1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getInstance</a:t>
            </a:r>
            <a:r>
              <a:rPr sz="1271" spc="-5" dirty="0">
                <a:latin typeface="Courier New"/>
                <a:cs typeface="Courier New"/>
              </a:rPr>
              <a:t>(){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return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instance;}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8047" y="2572359"/>
            <a:ext cx="4494007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997044" algn="l"/>
              </a:tabLst>
            </a:pPr>
            <a:r>
              <a:rPr sz="1271" spc="-5" dirty="0">
                <a:latin typeface="Courier New"/>
                <a:cs typeface="Courier New"/>
              </a:rPr>
              <a:t>static </a:t>
            </a:r>
            <a:r>
              <a:rPr sz="1271" dirty="0">
                <a:latin typeface="Courier New"/>
                <a:cs typeface="Courier New"/>
              </a:rPr>
              <a:t>A	</a:t>
            </a:r>
            <a:r>
              <a:rPr sz="1271" b="1" spc="-5" dirty="0">
                <a:latin typeface="Courier New"/>
                <a:cs typeface="Courier New"/>
              </a:rPr>
              <a:t>getInstanceCopy</a:t>
            </a:r>
            <a:r>
              <a:rPr sz="1271" spc="-5" dirty="0">
                <a:latin typeface="Courier New"/>
                <a:cs typeface="Courier New"/>
              </a:rPr>
              <a:t>(){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return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instance;}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8046" y="2762538"/>
            <a:ext cx="3605349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getValue()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const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return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value;}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3109" y="2952718"/>
            <a:ext cx="5182112" cy="42335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26481">
              <a:lnSpc>
                <a:spcPts val="1507"/>
              </a:lnSpc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setValue(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value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){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this-&gt;value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value;}</a:t>
            </a:r>
            <a:endParaRPr sz="1271">
              <a:latin typeface="Courier New"/>
              <a:cs typeface="Courier New"/>
            </a:endParaRPr>
          </a:p>
          <a:p>
            <a:pPr marL="11527">
              <a:lnSpc>
                <a:spcPts val="1724"/>
              </a:lnSpc>
            </a:pPr>
            <a:r>
              <a:rPr sz="1271" spc="5" dirty="0">
                <a:latin typeface="Courier New"/>
                <a:cs typeface="Courier New"/>
              </a:rPr>
              <a:t>}</a:t>
            </a:r>
            <a:r>
              <a:rPr sz="1452" spc="5" dirty="0">
                <a:latin typeface="Courier New"/>
                <a:cs typeface="Courier New"/>
              </a:rPr>
              <a:t>;</a:t>
            </a:r>
            <a:endParaRPr sz="1452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02507" y="3565123"/>
            <a:ext cx="6316276" cy="2062587"/>
            <a:chOff x="635312" y="3928237"/>
            <a:chExt cx="6959600" cy="2272665"/>
          </a:xfrm>
        </p:grpSpPr>
        <p:sp>
          <p:nvSpPr>
            <p:cNvPr id="11" name="object 11"/>
            <p:cNvSpPr/>
            <p:nvPr/>
          </p:nvSpPr>
          <p:spPr>
            <a:xfrm>
              <a:off x="640074" y="3932999"/>
              <a:ext cx="6950075" cy="2263140"/>
            </a:xfrm>
            <a:custGeom>
              <a:avLst/>
              <a:gdLst/>
              <a:ahLst/>
              <a:cxnLst/>
              <a:rect l="l" t="t" r="r" b="b"/>
              <a:pathLst>
                <a:path w="6950075" h="2263140">
                  <a:moveTo>
                    <a:pt x="6949499" y="2262899"/>
                  </a:moveTo>
                  <a:lnTo>
                    <a:pt x="0" y="2262899"/>
                  </a:lnTo>
                  <a:lnTo>
                    <a:pt x="0" y="0"/>
                  </a:lnTo>
                  <a:lnTo>
                    <a:pt x="6949499" y="0"/>
                  </a:lnTo>
                  <a:lnTo>
                    <a:pt x="6949499" y="2262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074" y="3932999"/>
              <a:ext cx="6950075" cy="2263140"/>
            </a:xfrm>
            <a:custGeom>
              <a:avLst/>
              <a:gdLst/>
              <a:ahLst/>
              <a:cxnLst/>
              <a:rect l="l" t="t" r="r" b="b"/>
              <a:pathLst>
                <a:path w="6950075" h="2263140">
                  <a:moveTo>
                    <a:pt x="0" y="0"/>
                  </a:moveTo>
                  <a:lnTo>
                    <a:pt x="6949499" y="0"/>
                  </a:lnTo>
                  <a:lnTo>
                    <a:pt x="6949499" y="2262899"/>
                  </a:lnTo>
                  <a:lnTo>
                    <a:pt x="0" y="226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73104" y="3586043"/>
            <a:ext cx="3729830" cy="1945323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2355444">
              <a:lnSpc>
                <a:spcPts val="1498"/>
              </a:lnSpc>
              <a:spcBef>
                <a:spcPts val="163"/>
              </a:spcBef>
            </a:pPr>
            <a:r>
              <a:rPr sz="1271" b="1" dirty="0">
                <a:latin typeface="Courier New"/>
                <a:cs typeface="Courier New"/>
              </a:rPr>
              <a:t>A</a:t>
            </a:r>
            <a:r>
              <a:rPr sz="1271" b="1" spc="-91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A::instance; </a:t>
            </a:r>
            <a:r>
              <a:rPr sz="1271" b="1" spc="-749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int</a:t>
            </a:r>
            <a:r>
              <a:rPr sz="1271" b="1" spc="-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main(){</a:t>
            </a:r>
            <a:endParaRPr sz="1271">
              <a:latin typeface="Courier New"/>
              <a:cs typeface="Courier New"/>
            </a:endParaRPr>
          </a:p>
          <a:p>
            <a:pPr marL="426481" marR="4611">
              <a:lnSpc>
                <a:spcPts val="1498"/>
              </a:lnSpc>
            </a:pPr>
            <a:r>
              <a:rPr sz="1271" b="1" spc="-5" dirty="0">
                <a:latin typeface="Courier New"/>
                <a:cs typeface="Courier New"/>
              </a:rPr>
              <a:t>A&amp; v1 </a:t>
            </a:r>
            <a:r>
              <a:rPr sz="1271" b="1" dirty="0">
                <a:latin typeface="Courier New"/>
                <a:cs typeface="Courier New"/>
              </a:rPr>
              <a:t>= </a:t>
            </a:r>
            <a:r>
              <a:rPr sz="1271" b="1" spc="-5" dirty="0">
                <a:latin typeface="Courier New"/>
                <a:cs typeface="Courier New"/>
              </a:rPr>
              <a:t>A::getInstance(); </a:t>
            </a:r>
            <a:r>
              <a:rPr sz="1271" b="1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cout&lt;&lt;"v1: "&lt;&lt;v1.getValue()&lt;&lt;endl; </a:t>
            </a:r>
            <a:r>
              <a:rPr sz="1271" b="1" spc="-753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v1.setValue(20);</a:t>
            </a:r>
            <a:endParaRPr sz="1271">
              <a:latin typeface="Courier New"/>
              <a:cs typeface="Courier New"/>
            </a:endParaRPr>
          </a:p>
          <a:p>
            <a:pPr marL="426481" marR="4611">
              <a:lnSpc>
                <a:spcPts val="1498"/>
              </a:lnSpc>
            </a:pPr>
            <a:r>
              <a:rPr sz="1271" b="1" spc="-5" dirty="0">
                <a:latin typeface="Courier New"/>
                <a:cs typeface="Courier New"/>
              </a:rPr>
              <a:t>cout&lt;&lt;"v1: "&lt;&lt;v1.getValue()&lt;&lt;endl; </a:t>
            </a:r>
            <a:r>
              <a:rPr sz="1271" b="1" spc="-753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A </a:t>
            </a:r>
            <a:r>
              <a:rPr sz="1271" b="1" spc="-5" dirty="0">
                <a:latin typeface="Courier New"/>
                <a:cs typeface="Courier New"/>
              </a:rPr>
              <a:t>v2 </a:t>
            </a:r>
            <a:r>
              <a:rPr sz="1271" b="1" dirty="0">
                <a:latin typeface="Courier New"/>
                <a:cs typeface="Courier New"/>
              </a:rPr>
              <a:t>= </a:t>
            </a:r>
            <a:r>
              <a:rPr sz="1271" b="1" spc="-5" dirty="0">
                <a:latin typeface="Courier New"/>
                <a:cs typeface="Courier New"/>
              </a:rPr>
              <a:t>A::getInstanceCopy(); </a:t>
            </a:r>
            <a:r>
              <a:rPr sz="1271" b="1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cout&lt;&lt;"v2: "&lt;&lt;v2.getValue()&lt;&lt;endl; </a:t>
            </a:r>
            <a:r>
              <a:rPr sz="1271" b="1" spc="-753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return</a:t>
            </a:r>
            <a:r>
              <a:rPr sz="1271" b="1" spc="-9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0;</a:t>
            </a:r>
            <a:endParaRPr sz="1271">
              <a:latin typeface="Courier New"/>
              <a:cs typeface="Courier New"/>
            </a:endParaRPr>
          </a:p>
          <a:p>
            <a:pPr marL="11527">
              <a:lnSpc>
                <a:spcPts val="1452"/>
              </a:lnSpc>
            </a:pPr>
            <a:r>
              <a:rPr sz="1271" b="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936705" y="805885"/>
            <a:ext cx="6415976" cy="25081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7086" rIns="0" bIns="0" rtlCol="0" anchor="ctr">
            <a:spAutoFit/>
          </a:bodyPr>
          <a:lstStyle/>
          <a:p>
            <a:pPr marL="421293">
              <a:lnSpc>
                <a:spcPct val="100000"/>
              </a:lnSpc>
              <a:spcBef>
                <a:spcPts val="213"/>
              </a:spcBef>
            </a:pPr>
            <a:r>
              <a:rPr sz="1452" spc="-9" dirty="0">
                <a:hlinkClick r:id="rId2"/>
              </a:rPr>
              <a:t>http://geant4.web.cern.ch/geant4/collaboration/c++11_guidelines.pdf</a:t>
            </a:r>
            <a:endParaRPr sz="1452"/>
          </a:p>
        </p:txBody>
      </p:sp>
      <p:sp>
        <p:nvSpPr>
          <p:cNvPr id="15" name="object 15"/>
          <p:cNvSpPr txBox="1"/>
          <p:nvPr/>
        </p:nvSpPr>
        <p:spPr>
          <a:xfrm>
            <a:off x="8812113" y="1627339"/>
            <a:ext cx="1080567" cy="598031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latin typeface="Arial MT"/>
                <a:cs typeface="Arial MT"/>
              </a:rPr>
              <a:t>Reference</a:t>
            </a:r>
            <a:r>
              <a:rPr sz="1271" spc="-45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to</a:t>
            </a:r>
            <a:r>
              <a:rPr sz="1271" spc="-41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a </a:t>
            </a:r>
            <a:r>
              <a:rPr sz="1271" spc="-340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static</a:t>
            </a:r>
            <a:r>
              <a:rPr sz="1271" spc="-41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variable</a:t>
            </a:r>
            <a:endParaRPr sz="1271">
              <a:latin typeface="Arial MT"/>
              <a:cs typeface="Arial MT"/>
            </a:endParaRPr>
          </a:p>
          <a:p>
            <a:pPr marL="11527">
              <a:lnSpc>
                <a:spcPts val="1452"/>
              </a:lnSpc>
            </a:pPr>
            <a:r>
              <a:rPr sz="1271" dirty="0">
                <a:latin typeface="Arial MT"/>
                <a:cs typeface="Arial MT"/>
              </a:rPr>
              <a:t>→</a:t>
            </a:r>
            <a:r>
              <a:rPr sz="1271" spc="-50" dirty="0">
                <a:latin typeface="Arial MT"/>
                <a:cs typeface="Arial MT"/>
              </a:rPr>
              <a:t> </a:t>
            </a:r>
            <a:r>
              <a:rPr sz="1271" b="1" spc="-5" dirty="0">
                <a:latin typeface="Arial"/>
                <a:cs typeface="Arial"/>
              </a:rPr>
              <a:t>lvalue</a:t>
            </a:r>
            <a:endParaRPr sz="127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38905" y="2423237"/>
            <a:ext cx="1275934" cy="598031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>
              <a:lnSpc>
                <a:spcPts val="1498"/>
              </a:lnSpc>
              <a:spcBef>
                <a:spcPts val="163"/>
              </a:spcBef>
            </a:pPr>
            <a:r>
              <a:rPr sz="1271" dirty="0">
                <a:latin typeface="Arial MT"/>
                <a:cs typeface="Arial MT"/>
              </a:rPr>
              <a:t>A</a:t>
            </a:r>
            <a:r>
              <a:rPr sz="1271" spc="-73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temporar</a:t>
            </a:r>
            <a:r>
              <a:rPr sz="1271" dirty="0">
                <a:latin typeface="Arial MT"/>
                <a:cs typeface="Arial MT"/>
              </a:rPr>
              <a:t>y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copy  </a:t>
            </a:r>
            <a:r>
              <a:rPr sz="1271" spc="-5" dirty="0">
                <a:latin typeface="Arial MT"/>
                <a:cs typeface="Arial MT"/>
              </a:rPr>
              <a:t>of instance </a:t>
            </a:r>
            <a:r>
              <a:rPr sz="1271" dirty="0">
                <a:latin typeface="Arial MT"/>
                <a:cs typeface="Arial MT"/>
              </a:rPr>
              <a:t>→ 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b="1" spc="-5" dirty="0">
                <a:latin typeface="Arial"/>
                <a:cs typeface="Arial"/>
              </a:rPr>
              <a:t>rvalue</a:t>
            </a:r>
            <a:endParaRPr sz="1271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37836" y="1904392"/>
            <a:ext cx="2591632" cy="2747234"/>
            <a:chOff x="6293683" y="2098357"/>
            <a:chExt cx="2855595" cy="3027045"/>
          </a:xfrm>
        </p:grpSpPr>
        <p:sp>
          <p:nvSpPr>
            <p:cNvPr id="18" name="object 18"/>
            <p:cNvSpPr/>
            <p:nvPr/>
          </p:nvSpPr>
          <p:spPr>
            <a:xfrm>
              <a:off x="6732270" y="3033360"/>
              <a:ext cx="1271270" cy="0"/>
            </a:xfrm>
            <a:custGeom>
              <a:avLst/>
              <a:gdLst/>
              <a:ahLst/>
              <a:cxnLst/>
              <a:rect l="l" t="t" r="r" b="b"/>
              <a:pathLst>
                <a:path w="1271270">
                  <a:moveTo>
                    <a:pt x="127088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6689045" y="30176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689045" y="30176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5991" y="2103120"/>
              <a:ext cx="1549400" cy="619125"/>
            </a:xfrm>
            <a:custGeom>
              <a:avLst/>
              <a:gdLst/>
              <a:ahLst/>
              <a:cxnLst/>
              <a:rect l="l" t="t" r="r" b="b"/>
              <a:pathLst>
                <a:path w="1549400" h="619125">
                  <a:moveTo>
                    <a:pt x="1549288" y="0"/>
                  </a:moveTo>
                  <a:lnTo>
                    <a:pt x="0" y="6188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6365850" y="270738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644"/>
                  </a:moveTo>
                  <a:lnTo>
                    <a:pt x="34304" y="0"/>
                  </a:lnTo>
                  <a:lnTo>
                    <a:pt x="45977" y="29220"/>
                  </a:lnTo>
                  <a:lnTo>
                    <a:pt x="0" y="30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365850" y="270738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4304" y="0"/>
                  </a:moveTo>
                  <a:lnTo>
                    <a:pt x="0" y="30644"/>
                  </a:lnTo>
                  <a:lnTo>
                    <a:pt x="45977" y="29220"/>
                  </a:lnTo>
                  <a:lnTo>
                    <a:pt x="3430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8446" y="4023360"/>
              <a:ext cx="2846070" cy="1097280"/>
            </a:xfrm>
            <a:custGeom>
              <a:avLst/>
              <a:gdLst/>
              <a:ahLst/>
              <a:cxnLst/>
              <a:rect l="l" t="t" r="r" b="b"/>
              <a:pathLst>
                <a:path w="2846070" h="1097279">
                  <a:moveTo>
                    <a:pt x="2662673" y="1097280"/>
                  </a:moveTo>
                  <a:lnTo>
                    <a:pt x="1931153" y="1097280"/>
                  </a:lnTo>
                  <a:lnTo>
                    <a:pt x="1882537" y="1090747"/>
                  </a:lnTo>
                  <a:lnTo>
                    <a:pt x="1838851" y="1072311"/>
                  </a:lnTo>
                  <a:lnTo>
                    <a:pt x="1801838" y="1043715"/>
                  </a:lnTo>
                  <a:lnTo>
                    <a:pt x="1773242" y="1006703"/>
                  </a:lnTo>
                  <a:lnTo>
                    <a:pt x="1754806" y="963016"/>
                  </a:lnTo>
                  <a:lnTo>
                    <a:pt x="1748273" y="914399"/>
                  </a:lnTo>
                  <a:lnTo>
                    <a:pt x="0" y="680510"/>
                  </a:lnTo>
                  <a:lnTo>
                    <a:pt x="1748273" y="640080"/>
                  </a:lnTo>
                  <a:lnTo>
                    <a:pt x="1748273" y="182880"/>
                  </a:lnTo>
                  <a:lnTo>
                    <a:pt x="1754806" y="134263"/>
                  </a:lnTo>
                  <a:lnTo>
                    <a:pt x="1773242" y="90577"/>
                  </a:lnTo>
                  <a:lnTo>
                    <a:pt x="1801838" y="53564"/>
                  </a:lnTo>
                  <a:lnTo>
                    <a:pt x="1838851" y="24968"/>
                  </a:lnTo>
                  <a:lnTo>
                    <a:pt x="1882537" y="6532"/>
                  </a:lnTo>
                  <a:lnTo>
                    <a:pt x="1931153" y="0"/>
                  </a:lnTo>
                  <a:lnTo>
                    <a:pt x="2662673" y="0"/>
                  </a:lnTo>
                  <a:lnTo>
                    <a:pt x="2732659" y="13920"/>
                  </a:lnTo>
                  <a:lnTo>
                    <a:pt x="2791989" y="53564"/>
                  </a:lnTo>
                  <a:lnTo>
                    <a:pt x="2831633" y="112895"/>
                  </a:lnTo>
                  <a:lnTo>
                    <a:pt x="2845553" y="182880"/>
                  </a:lnTo>
                  <a:lnTo>
                    <a:pt x="2845553" y="914399"/>
                  </a:lnTo>
                  <a:lnTo>
                    <a:pt x="2839021" y="963016"/>
                  </a:lnTo>
                  <a:lnTo>
                    <a:pt x="2820585" y="1006703"/>
                  </a:lnTo>
                  <a:lnTo>
                    <a:pt x="2791989" y="1043715"/>
                  </a:lnTo>
                  <a:lnTo>
                    <a:pt x="2754977" y="1072311"/>
                  </a:lnTo>
                  <a:lnTo>
                    <a:pt x="2711290" y="1090747"/>
                  </a:lnTo>
                  <a:lnTo>
                    <a:pt x="2662673" y="109728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6298446" y="4023360"/>
              <a:ext cx="2846070" cy="1097280"/>
            </a:xfrm>
            <a:custGeom>
              <a:avLst/>
              <a:gdLst/>
              <a:ahLst/>
              <a:cxnLst/>
              <a:rect l="l" t="t" r="r" b="b"/>
              <a:pathLst>
                <a:path w="2846070" h="1097279">
                  <a:moveTo>
                    <a:pt x="1748273" y="182880"/>
                  </a:moveTo>
                  <a:lnTo>
                    <a:pt x="1754806" y="134263"/>
                  </a:lnTo>
                  <a:lnTo>
                    <a:pt x="1773242" y="90577"/>
                  </a:lnTo>
                  <a:lnTo>
                    <a:pt x="1801838" y="53564"/>
                  </a:lnTo>
                  <a:lnTo>
                    <a:pt x="1838851" y="24968"/>
                  </a:lnTo>
                  <a:lnTo>
                    <a:pt x="1882537" y="6532"/>
                  </a:lnTo>
                  <a:lnTo>
                    <a:pt x="1931153" y="0"/>
                  </a:lnTo>
                  <a:lnTo>
                    <a:pt x="2205473" y="0"/>
                  </a:lnTo>
                  <a:lnTo>
                    <a:pt x="2662673" y="0"/>
                  </a:lnTo>
                  <a:lnTo>
                    <a:pt x="2698519" y="3546"/>
                  </a:lnTo>
                  <a:lnTo>
                    <a:pt x="2732659" y="13920"/>
                  </a:lnTo>
                  <a:lnTo>
                    <a:pt x="2791989" y="53564"/>
                  </a:lnTo>
                  <a:lnTo>
                    <a:pt x="2831633" y="112895"/>
                  </a:lnTo>
                  <a:lnTo>
                    <a:pt x="2845553" y="182880"/>
                  </a:lnTo>
                  <a:lnTo>
                    <a:pt x="2845553" y="640080"/>
                  </a:lnTo>
                  <a:lnTo>
                    <a:pt x="2845553" y="914399"/>
                  </a:lnTo>
                  <a:lnTo>
                    <a:pt x="2839021" y="963016"/>
                  </a:lnTo>
                  <a:lnTo>
                    <a:pt x="2820585" y="1006703"/>
                  </a:lnTo>
                  <a:lnTo>
                    <a:pt x="2791989" y="1043715"/>
                  </a:lnTo>
                  <a:lnTo>
                    <a:pt x="2754977" y="1072311"/>
                  </a:lnTo>
                  <a:lnTo>
                    <a:pt x="2711290" y="1090747"/>
                  </a:lnTo>
                  <a:lnTo>
                    <a:pt x="2662673" y="1097280"/>
                  </a:lnTo>
                  <a:lnTo>
                    <a:pt x="2205473" y="1097280"/>
                  </a:lnTo>
                  <a:lnTo>
                    <a:pt x="1931153" y="1097280"/>
                  </a:lnTo>
                  <a:lnTo>
                    <a:pt x="1882537" y="1090747"/>
                  </a:lnTo>
                  <a:lnTo>
                    <a:pt x="1838851" y="1072311"/>
                  </a:lnTo>
                  <a:lnTo>
                    <a:pt x="1801838" y="1043715"/>
                  </a:lnTo>
                  <a:lnTo>
                    <a:pt x="1773242" y="1006703"/>
                  </a:lnTo>
                  <a:lnTo>
                    <a:pt x="1754806" y="963016"/>
                  </a:lnTo>
                  <a:lnTo>
                    <a:pt x="1748273" y="914399"/>
                  </a:lnTo>
                  <a:lnTo>
                    <a:pt x="0" y="680510"/>
                  </a:lnTo>
                  <a:lnTo>
                    <a:pt x="1748273" y="640080"/>
                  </a:lnTo>
                  <a:lnTo>
                    <a:pt x="1748273" y="18288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56881" y="4018097"/>
            <a:ext cx="73939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spc="-5" dirty="0">
                <a:latin typeface="Arial"/>
                <a:cs typeface="Arial"/>
              </a:rPr>
              <a:t>Output?</a:t>
            </a:r>
            <a:endParaRPr sz="145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1918965"/>
            <a:ext cx="1540457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>
              <a:spcBef>
                <a:spcPts val="1570"/>
              </a:spcBef>
            </a:pPr>
            <a:r>
              <a:rPr sz="2904" spc="-9" dirty="0">
                <a:latin typeface="Arial MT"/>
                <a:cs typeface="Arial MT"/>
              </a:rPr>
              <a:t>Object-Oriented</a:t>
            </a:r>
            <a:r>
              <a:rPr sz="2904" spc="-73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Programming</a:t>
            </a:r>
            <a:endParaRPr sz="2904">
              <a:latin typeface="Arial MT"/>
              <a:cs typeface="Arial MT"/>
            </a:endParaRPr>
          </a:p>
          <a:p>
            <a:pPr marL="7492" algn="ctr">
              <a:spcBef>
                <a:spcPts val="1293"/>
              </a:spcBef>
            </a:pPr>
            <a:r>
              <a:rPr sz="2541" spc="-5" dirty="0">
                <a:latin typeface="Arial MT"/>
                <a:cs typeface="Arial MT"/>
              </a:rPr>
              <a:t>Operator</a:t>
            </a:r>
            <a:r>
              <a:rPr sz="2541" spc="-50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overloading</a:t>
            </a:r>
            <a:endParaRPr sz="254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9" y="1810051"/>
            <a:ext cx="3034233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initializer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323652"/>
            <a:ext cx="7136930" cy="2586699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 marR="5703898" defTabSz="829909">
              <a:lnSpc>
                <a:spcPct val="101000"/>
              </a:lnSpc>
              <a:spcBef>
                <a:spcPts val="208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ConstRef{ </a:t>
            </a:r>
            <a:r>
              <a:rPr sz="1180" b="1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6855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ConstRef(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int&amp;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6855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mI;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5434178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mCi;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int&amp;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mRi;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6855" marR="4265389" indent="-359627" defTabSz="829909">
              <a:lnSpc>
                <a:spcPct val="101000"/>
              </a:lnSpc>
              <a:tabLst>
                <a:tab pos="1425831" algn="l"/>
              </a:tabLst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ConstRef: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:ConstRef( int&amp; inI ){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mI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inI;	//OK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mC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inI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180" spc="-2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//ERROR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canno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assig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t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const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mR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inI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180" spc="-2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//ERROR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uninitialize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referenc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member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9010" y="5140904"/>
          <a:ext cx="8256109" cy="978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6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ConstRef: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:ConstRef(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int&amp;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inI ):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mI(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inI ),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mCi(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inI ),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mRi( inI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){}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76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0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0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dirty="0">
                          <a:latin typeface="Arial"/>
                          <a:cs typeface="Arial"/>
                        </a:rPr>
                        <a:t>ctor</a:t>
                      </a:r>
                      <a:r>
                        <a:rPr sz="160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latin typeface="Arial"/>
                          <a:cs typeface="Arial"/>
                        </a:rPr>
                        <a:t>initializer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934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0723" y="5402506"/>
            <a:ext cx="37460" cy="48409"/>
            <a:chOff x="4368624" y="5952761"/>
            <a:chExt cx="41275" cy="53340"/>
          </a:xfrm>
        </p:grpSpPr>
        <p:sp>
          <p:nvSpPr>
            <p:cNvPr id="7" name="object 7"/>
            <p:cNvSpPr/>
            <p:nvPr/>
          </p:nvSpPr>
          <p:spPr>
            <a:xfrm>
              <a:off x="4373386" y="5957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73386" y="5957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1235" y="1788818"/>
            <a:ext cx="4748733" cy="3769961"/>
          </a:xfrm>
          <a:prstGeom prst="rect">
            <a:avLst/>
          </a:prstGeom>
        </p:spPr>
        <p:txBody>
          <a:bodyPr vert="horz" wrap="square" lIns="0" tIns="32848" rIns="0" bIns="0" rtlCol="0">
            <a:spAutoFit/>
          </a:bodyPr>
          <a:lstStyle/>
          <a:p>
            <a:pPr marL="11527">
              <a:spcBef>
                <a:spcPts val="258"/>
              </a:spcBef>
            </a:pPr>
            <a:r>
              <a:rPr sz="2541" spc="-5" dirty="0">
                <a:latin typeface="Arial MT"/>
                <a:cs typeface="Arial MT"/>
              </a:rPr>
              <a:t>Content</a:t>
            </a:r>
            <a:endParaRPr sz="2541">
              <a:latin typeface="Arial MT"/>
              <a:cs typeface="Arial MT"/>
            </a:endParaRPr>
          </a:p>
          <a:p>
            <a:pPr marL="637993" indent="-253007">
              <a:spcBef>
                <a:spcPts val="113"/>
              </a:spcBef>
              <a:buSzPct val="36842"/>
              <a:buChar char="●"/>
              <a:tabLst>
                <a:tab pos="637993" algn="l"/>
                <a:tab pos="638569" algn="l"/>
              </a:tabLst>
            </a:pPr>
            <a:r>
              <a:rPr sz="1724" spc="-5" dirty="0">
                <a:latin typeface="Arial MT"/>
                <a:cs typeface="Arial MT"/>
              </a:rPr>
              <a:t>Objectives</a:t>
            </a:r>
            <a:endParaRPr sz="1724">
              <a:latin typeface="Arial MT"/>
              <a:cs typeface="Arial MT"/>
            </a:endParaRPr>
          </a:p>
          <a:p>
            <a:pPr marL="637993" indent="-253007">
              <a:spcBef>
                <a:spcPts val="744"/>
              </a:spcBef>
              <a:buSzPct val="36842"/>
              <a:buChar char="●"/>
              <a:tabLst>
                <a:tab pos="637993" algn="l"/>
                <a:tab pos="638569" algn="l"/>
              </a:tabLst>
            </a:pPr>
            <a:r>
              <a:rPr sz="1724" spc="-23" dirty="0">
                <a:latin typeface="Arial MT"/>
                <a:cs typeface="Arial MT"/>
              </a:rPr>
              <a:t>Types</a:t>
            </a:r>
            <a:r>
              <a:rPr sz="1724" spc="-27" dirty="0">
                <a:latin typeface="Arial MT"/>
                <a:cs typeface="Arial MT"/>
              </a:rPr>
              <a:t> </a:t>
            </a:r>
            <a:r>
              <a:rPr sz="1724" spc="-5" dirty="0">
                <a:latin typeface="Arial MT"/>
                <a:cs typeface="Arial MT"/>
              </a:rPr>
              <a:t>of</a:t>
            </a:r>
            <a:r>
              <a:rPr sz="1724" spc="-27" dirty="0">
                <a:latin typeface="Arial MT"/>
                <a:cs typeface="Arial MT"/>
              </a:rPr>
              <a:t> </a:t>
            </a:r>
            <a:r>
              <a:rPr sz="1724" spc="-5" dirty="0">
                <a:latin typeface="Arial MT"/>
                <a:cs typeface="Arial MT"/>
              </a:rPr>
              <a:t>operators</a:t>
            </a:r>
            <a:endParaRPr sz="1724">
              <a:latin typeface="Arial MT"/>
              <a:cs typeface="Arial MT"/>
            </a:endParaRPr>
          </a:p>
          <a:p>
            <a:pPr marL="637993" indent="-253007">
              <a:spcBef>
                <a:spcPts val="790"/>
              </a:spcBef>
              <a:buSzPct val="36842"/>
              <a:buChar char="●"/>
              <a:tabLst>
                <a:tab pos="637993" algn="l"/>
                <a:tab pos="638569" algn="l"/>
              </a:tabLst>
            </a:pPr>
            <a:r>
              <a:rPr sz="1724" spc="-5" dirty="0">
                <a:latin typeface="Arial MT"/>
                <a:cs typeface="Arial MT"/>
              </a:rPr>
              <a:t>Operators</a:t>
            </a:r>
            <a:endParaRPr sz="1724">
              <a:latin typeface="Arial MT"/>
              <a:cs typeface="Arial MT"/>
            </a:endParaRPr>
          </a:p>
          <a:p>
            <a:pPr marL="1029895" lvl="1" indent="-190188">
              <a:spcBef>
                <a:spcPts val="790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latin typeface="Arial MT"/>
                <a:cs typeface="Arial MT"/>
              </a:rPr>
              <a:t>Arithmetic</a:t>
            </a:r>
            <a:r>
              <a:rPr sz="1724" spc="-50" dirty="0">
                <a:latin typeface="Arial MT"/>
                <a:cs typeface="Arial MT"/>
              </a:rPr>
              <a:t> </a:t>
            </a:r>
            <a:r>
              <a:rPr sz="1724" spc="-5" dirty="0">
                <a:latin typeface="Arial MT"/>
                <a:cs typeface="Arial MT"/>
              </a:rPr>
              <a:t>operators</a:t>
            </a:r>
            <a:endParaRPr sz="1724">
              <a:latin typeface="Arial MT"/>
              <a:cs typeface="Arial MT"/>
            </a:endParaRPr>
          </a:p>
          <a:p>
            <a:pPr marL="1029895" lvl="1" indent="-190188">
              <a:spcBef>
                <a:spcPts val="531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latin typeface="Arial MT"/>
                <a:cs typeface="Arial MT"/>
              </a:rPr>
              <a:t>Increment/decrement</a:t>
            </a:r>
            <a:endParaRPr sz="1724">
              <a:latin typeface="Arial MT"/>
              <a:cs typeface="Arial MT"/>
            </a:endParaRPr>
          </a:p>
          <a:p>
            <a:pPr marL="1029895" lvl="1" indent="-190188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latin typeface="Arial MT"/>
                <a:cs typeface="Arial MT"/>
              </a:rPr>
              <a:t>Inserter/extractor</a:t>
            </a:r>
            <a:r>
              <a:rPr sz="1724" spc="-45" dirty="0">
                <a:latin typeface="Arial MT"/>
                <a:cs typeface="Arial MT"/>
              </a:rPr>
              <a:t> </a:t>
            </a:r>
            <a:r>
              <a:rPr sz="1724" spc="-5" dirty="0">
                <a:latin typeface="Arial MT"/>
                <a:cs typeface="Arial MT"/>
              </a:rPr>
              <a:t>operators</a:t>
            </a:r>
            <a:endParaRPr sz="1724">
              <a:latin typeface="Arial MT"/>
              <a:cs typeface="Arial MT"/>
            </a:endParaRPr>
          </a:p>
          <a:p>
            <a:pPr marL="1029895" lvl="1" indent="-190188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latin typeface="Arial MT"/>
                <a:cs typeface="Arial MT"/>
              </a:rPr>
              <a:t>Assignment</a:t>
            </a:r>
            <a:r>
              <a:rPr sz="1724" spc="-27" dirty="0">
                <a:latin typeface="Arial MT"/>
                <a:cs typeface="Arial MT"/>
              </a:rPr>
              <a:t> </a:t>
            </a:r>
            <a:r>
              <a:rPr sz="1724" spc="-5" dirty="0">
                <a:latin typeface="Arial MT"/>
                <a:cs typeface="Arial MT"/>
              </a:rPr>
              <a:t>operator</a:t>
            </a:r>
            <a:r>
              <a:rPr sz="1724" spc="-23" dirty="0">
                <a:latin typeface="Arial MT"/>
                <a:cs typeface="Arial MT"/>
              </a:rPr>
              <a:t> </a:t>
            </a:r>
            <a:r>
              <a:rPr sz="1724" dirty="0">
                <a:latin typeface="Arial MT"/>
                <a:cs typeface="Arial MT"/>
              </a:rPr>
              <a:t>(copy</a:t>
            </a:r>
            <a:r>
              <a:rPr sz="1724" spc="-23" dirty="0">
                <a:latin typeface="Arial MT"/>
                <a:cs typeface="Arial MT"/>
              </a:rPr>
              <a:t> </a:t>
            </a:r>
            <a:r>
              <a:rPr sz="1724" spc="-5" dirty="0">
                <a:latin typeface="Arial MT"/>
                <a:cs typeface="Arial MT"/>
              </a:rPr>
              <a:t>and</a:t>
            </a:r>
            <a:r>
              <a:rPr sz="1724" spc="-23" dirty="0">
                <a:latin typeface="Arial MT"/>
                <a:cs typeface="Arial MT"/>
              </a:rPr>
              <a:t> </a:t>
            </a:r>
            <a:r>
              <a:rPr sz="1724" dirty="0">
                <a:latin typeface="Arial MT"/>
                <a:cs typeface="Arial MT"/>
              </a:rPr>
              <a:t>move)</a:t>
            </a:r>
            <a:endParaRPr sz="1724">
              <a:latin typeface="Arial MT"/>
              <a:cs typeface="Arial MT"/>
            </a:endParaRPr>
          </a:p>
          <a:p>
            <a:pPr marL="1029895" lvl="1" indent="-190188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latin typeface="Arial MT"/>
                <a:cs typeface="Arial MT"/>
              </a:rPr>
              <a:t>Index</a:t>
            </a:r>
            <a:r>
              <a:rPr sz="1724" spc="-45" dirty="0">
                <a:latin typeface="Arial MT"/>
                <a:cs typeface="Arial MT"/>
              </a:rPr>
              <a:t> </a:t>
            </a:r>
            <a:r>
              <a:rPr sz="1724" spc="-5" dirty="0">
                <a:latin typeface="Arial MT"/>
                <a:cs typeface="Arial MT"/>
              </a:rPr>
              <a:t>operator</a:t>
            </a:r>
            <a:endParaRPr sz="1724">
              <a:latin typeface="Arial MT"/>
              <a:cs typeface="Arial MT"/>
            </a:endParaRPr>
          </a:p>
          <a:p>
            <a:pPr marL="1029895" lvl="1" indent="-190188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latin typeface="Arial MT"/>
                <a:cs typeface="Arial MT"/>
              </a:rPr>
              <a:t>Relational</a:t>
            </a:r>
            <a:r>
              <a:rPr sz="1724" spc="-27" dirty="0">
                <a:latin typeface="Arial MT"/>
                <a:cs typeface="Arial MT"/>
              </a:rPr>
              <a:t> </a:t>
            </a:r>
            <a:r>
              <a:rPr sz="1724" spc="-5" dirty="0">
                <a:latin typeface="Arial MT"/>
                <a:cs typeface="Arial MT"/>
              </a:rPr>
              <a:t>and</a:t>
            </a:r>
            <a:r>
              <a:rPr sz="1724" spc="-23" dirty="0">
                <a:latin typeface="Arial MT"/>
                <a:cs typeface="Arial MT"/>
              </a:rPr>
              <a:t> </a:t>
            </a:r>
            <a:r>
              <a:rPr sz="1724" spc="-5" dirty="0">
                <a:latin typeface="Arial MT"/>
                <a:cs typeface="Arial MT"/>
              </a:rPr>
              <a:t>equality</a:t>
            </a:r>
            <a:r>
              <a:rPr sz="1724" spc="-23" dirty="0">
                <a:latin typeface="Arial MT"/>
                <a:cs typeface="Arial MT"/>
              </a:rPr>
              <a:t> </a:t>
            </a:r>
            <a:r>
              <a:rPr sz="1724" spc="-5" dirty="0">
                <a:latin typeface="Arial MT"/>
                <a:cs typeface="Arial MT"/>
              </a:rPr>
              <a:t>operators</a:t>
            </a:r>
            <a:endParaRPr sz="1724">
              <a:latin typeface="Arial MT"/>
              <a:cs typeface="Arial MT"/>
            </a:endParaRPr>
          </a:p>
          <a:p>
            <a:pPr marL="1029895" lvl="1" indent="-190188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latin typeface="Arial MT"/>
                <a:cs typeface="Arial MT"/>
              </a:rPr>
              <a:t>Conversion</a:t>
            </a:r>
            <a:r>
              <a:rPr sz="1724" spc="-45" dirty="0">
                <a:latin typeface="Arial MT"/>
                <a:cs typeface="Arial MT"/>
              </a:rPr>
              <a:t> </a:t>
            </a:r>
            <a:r>
              <a:rPr sz="1724" spc="-5" dirty="0">
                <a:latin typeface="Arial MT"/>
                <a:cs typeface="Arial MT"/>
              </a:rPr>
              <a:t>operators</a:t>
            </a:r>
            <a:endParaRPr sz="172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1"/>
            <a:ext cx="7204934" cy="305939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8178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Objective</a:t>
            </a:r>
            <a:endParaRPr sz="2541">
              <a:latin typeface="Arial MT"/>
              <a:cs typeface="Arial MT"/>
            </a:endParaRPr>
          </a:p>
          <a:p>
            <a:pPr marL="322743" indent="-311792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145" dirty="0">
                <a:latin typeface="Arial MT"/>
                <a:cs typeface="Arial MT"/>
              </a:rPr>
              <a:t>To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make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the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class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usage</a:t>
            </a:r>
            <a:r>
              <a:rPr sz="2541" spc="-9" dirty="0">
                <a:latin typeface="Arial MT"/>
                <a:cs typeface="Arial MT"/>
              </a:rPr>
              <a:t> </a:t>
            </a:r>
            <a:r>
              <a:rPr sz="2541" spc="-27" dirty="0">
                <a:latin typeface="Arial MT"/>
                <a:cs typeface="Arial MT"/>
              </a:rPr>
              <a:t>easier,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more</a:t>
            </a:r>
            <a:r>
              <a:rPr sz="2541" spc="-9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intuitive</a:t>
            </a:r>
            <a:endParaRPr sz="2541">
              <a:latin typeface="Arial MT"/>
              <a:cs typeface="Arial MT"/>
            </a:endParaRPr>
          </a:p>
          <a:p>
            <a:pPr marL="714644" lvl="1" indent="-272602">
              <a:spcBef>
                <a:spcPts val="1076"/>
              </a:spcBef>
              <a:buSzPct val="45000"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latin typeface="Arial MT"/>
                <a:cs typeface="Arial MT"/>
              </a:rPr>
              <a:t>th</a:t>
            </a:r>
            <a:r>
              <a:rPr sz="1815" dirty="0">
                <a:latin typeface="Arial MT"/>
                <a:cs typeface="Arial MT"/>
              </a:rPr>
              <a:t>e</a:t>
            </a:r>
            <a:r>
              <a:rPr sz="1815" spc="-5" dirty="0">
                <a:latin typeface="Arial MT"/>
                <a:cs typeface="Arial MT"/>
              </a:rPr>
              <a:t> abilit</a:t>
            </a:r>
            <a:r>
              <a:rPr sz="1815" dirty="0">
                <a:latin typeface="Arial MT"/>
                <a:cs typeface="Arial MT"/>
              </a:rPr>
              <a:t>y</a:t>
            </a:r>
            <a:r>
              <a:rPr sz="1815" spc="-5" dirty="0">
                <a:latin typeface="Arial MT"/>
                <a:cs typeface="Arial MT"/>
              </a:rPr>
              <a:t> t</a:t>
            </a:r>
            <a:r>
              <a:rPr sz="1815" dirty="0">
                <a:latin typeface="Arial MT"/>
                <a:cs typeface="Arial MT"/>
              </a:rPr>
              <a:t>o</a:t>
            </a:r>
            <a:r>
              <a:rPr sz="1815" spc="-5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read</a:t>
            </a:r>
            <a:r>
              <a:rPr sz="1815" spc="-5" dirty="0">
                <a:latin typeface="Arial MT"/>
                <a:cs typeface="Arial MT"/>
              </a:rPr>
              <a:t> a</a:t>
            </a:r>
            <a:r>
              <a:rPr sz="1815" dirty="0">
                <a:latin typeface="Arial MT"/>
                <a:cs typeface="Arial MT"/>
              </a:rPr>
              <a:t>n</a:t>
            </a:r>
            <a:r>
              <a:rPr sz="1815" spc="-5" dirty="0">
                <a:latin typeface="Arial MT"/>
                <a:cs typeface="Arial MT"/>
              </a:rPr>
              <a:t> objec</a:t>
            </a:r>
            <a:r>
              <a:rPr sz="1815" dirty="0">
                <a:latin typeface="Arial MT"/>
                <a:cs typeface="Arial MT"/>
              </a:rPr>
              <a:t>t</a:t>
            </a:r>
            <a:r>
              <a:rPr sz="1815" spc="-5" dirty="0">
                <a:latin typeface="Arial MT"/>
                <a:cs typeface="Arial MT"/>
              </a:rPr>
              <a:t> usin</a:t>
            </a:r>
            <a:r>
              <a:rPr sz="1815" dirty="0">
                <a:latin typeface="Arial MT"/>
                <a:cs typeface="Arial MT"/>
              </a:rPr>
              <a:t>g</a:t>
            </a:r>
            <a:r>
              <a:rPr sz="1815" spc="-5" dirty="0">
                <a:latin typeface="Arial MT"/>
                <a:cs typeface="Arial MT"/>
              </a:rPr>
              <a:t> th</a:t>
            </a:r>
            <a:r>
              <a:rPr sz="1815" dirty="0">
                <a:latin typeface="Arial MT"/>
                <a:cs typeface="Arial MT"/>
              </a:rPr>
              <a:t>e</a:t>
            </a:r>
            <a:r>
              <a:rPr sz="1815" spc="27" dirty="0">
                <a:latin typeface="Arial MT"/>
                <a:cs typeface="Arial MT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extracto</a:t>
            </a:r>
            <a:r>
              <a:rPr sz="1815" dirty="0">
                <a:latin typeface="Courier New"/>
                <a:cs typeface="Courier New"/>
              </a:rPr>
              <a:t>r</a:t>
            </a:r>
            <a:r>
              <a:rPr sz="1815" spc="-590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Arial MT"/>
                <a:cs typeface="Arial MT"/>
              </a:rPr>
              <a:t>operato</a:t>
            </a:r>
            <a:r>
              <a:rPr sz="1815" dirty="0">
                <a:latin typeface="Arial MT"/>
                <a:cs typeface="Arial MT"/>
              </a:rPr>
              <a:t>r</a:t>
            </a:r>
            <a:r>
              <a:rPr sz="1815" spc="-5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(</a:t>
            </a:r>
            <a:r>
              <a:rPr sz="1815" spc="-5" dirty="0">
                <a:latin typeface="Courier New"/>
                <a:cs typeface="Courier New"/>
              </a:rPr>
              <a:t>&gt;&gt;</a:t>
            </a:r>
            <a:r>
              <a:rPr sz="1815" dirty="0">
                <a:latin typeface="Arial MT"/>
                <a:cs typeface="Arial MT"/>
              </a:rPr>
              <a:t>)</a:t>
            </a:r>
            <a:endParaRPr sz="1815">
              <a:latin typeface="Arial MT"/>
              <a:cs typeface="Arial MT"/>
            </a:endParaRPr>
          </a:p>
          <a:p>
            <a:pPr marL="1107122" lvl="2" indent="-209205">
              <a:spcBef>
                <a:spcPts val="762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latin typeface="Courier New"/>
                <a:cs typeface="Courier New"/>
              </a:rPr>
              <a:t>Employee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e1;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cin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&gt;&gt;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e;</a:t>
            </a:r>
            <a:endParaRPr sz="1815">
              <a:latin typeface="Courier New"/>
              <a:cs typeface="Courier New"/>
            </a:endParaRPr>
          </a:p>
          <a:p>
            <a:pPr marL="714644" lvl="1" indent="-272602">
              <a:spcBef>
                <a:spcPts val="490"/>
              </a:spcBef>
              <a:buSzPct val="45000"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ability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to write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an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object using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27" dirty="0">
                <a:latin typeface="Arial MT"/>
                <a:cs typeface="Arial MT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inserter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Arial MT"/>
                <a:cs typeface="Arial MT"/>
              </a:rPr>
              <a:t>operator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(</a:t>
            </a:r>
            <a:r>
              <a:rPr sz="1815" spc="-5" dirty="0">
                <a:latin typeface="Courier New"/>
                <a:cs typeface="Courier New"/>
              </a:rPr>
              <a:t>&lt;&lt;</a:t>
            </a:r>
            <a:r>
              <a:rPr sz="1815" spc="-5" dirty="0">
                <a:latin typeface="Arial MT"/>
                <a:cs typeface="Arial MT"/>
              </a:rPr>
              <a:t>)</a:t>
            </a:r>
            <a:endParaRPr sz="1815">
              <a:latin typeface="Arial MT"/>
              <a:cs typeface="Arial MT"/>
            </a:endParaRPr>
          </a:p>
          <a:p>
            <a:pPr marL="1107122" lvl="2" indent="-209205">
              <a:spcBef>
                <a:spcPts val="803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latin typeface="Courier New"/>
                <a:cs typeface="Courier New"/>
              </a:rPr>
              <a:t>Employee</a:t>
            </a:r>
            <a:r>
              <a:rPr sz="1815" spc="-41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e2;</a:t>
            </a:r>
            <a:r>
              <a:rPr sz="1815" spc="-36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cout&lt;&lt;e&lt;&lt;endl;</a:t>
            </a:r>
            <a:endParaRPr sz="1815">
              <a:latin typeface="Courier New"/>
              <a:cs typeface="Courier New"/>
            </a:endParaRPr>
          </a:p>
          <a:p>
            <a:pPr marL="714644" lvl="1" indent="-272602">
              <a:spcBef>
                <a:spcPts val="490"/>
              </a:spcBef>
              <a:buSzPct val="45000"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ability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to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compare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objects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of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a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given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class</a:t>
            </a:r>
            <a:endParaRPr sz="1815">
              <a:latin typeface="Arial MT"/>
              <a:cs typeface="Arial MT"/>
            </a:endParaRPr>
          </a:p>
          <a:p>
            <a:pPr marL="1107122" lvl="2" indent="-209205">
              <a:spcBef>
                <a:spcPts val="803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latin typeface="Courier New"/>
                <a:cs typeface="Courier New"/>
              </a:rPr>
              <a:t>cout&lt;&lt;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((e1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&lt;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e2)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?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"less"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: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"greater");</a:t>
            </a:r>
            <a:endParaRPr sz="1815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7622" y="5162546"/>
            <a:ext cx="5394192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i="1" spc="-5" dirty="0">
                <a:latin typeface="Arial"/>
                <a:cs typeface="Arial"/>
              </a:rPr>
              <a:t>Operator</a:t>
            </a:r>
            <a:r>
              <a:rPr sz="1634" i="1" spc="-14" dirty="0">
                <a:latin typeface="Arial"/>
                <a:cs typeface="Arial"/>
              </a:rPr>
              <a:t> </a:t>
            </a:r>
            <a:r>
              <a:rPr sz="1634" i="1" spc="-5" dirty="0">
                <a:latin typeface="Arial"/>
                <a:cs typeface="Arial"/>
              </a:rPr>
              <a:t>overloading:</a:t>
            </a:r>
            <a:r>
              <a:rPr sz="1634" i="1" spc="-9" dirty="0">
                <a:latin typeface="Arial"/>
                <a:cs typeface="Arial"/>
              </a:rPr>
              <a:t> </a:t>
            </a:r>
            <a:r>
              <a:rPr sz="1634" i="1" dirty="0">
                <a:latin typeface="Arial"/>
                <a:cs typeface="Arial"/>
              </a:rPr>
              <a:t>a</a:t>
            </a:r>
            <a:r>
              <a:rPr sz="1634" i="1" spc="-14" dirty="0">
                <a:latin typeface="Arial"/>
                <a:cs typeface="Arial"/>
              </a:rPr>
              <a:t> </a:t>
            </a:r>
            <a:r>
              <a:rPr sz="1634" i="1" dirty="0">
                <a:latin typeface="Arial"/>
                <a:cs typeface="Arial"/>
              </a:rPr>
              <a:t>service</a:t>
            </a:r>
            <a:r>
              <a:rPr sz="1634" i="1" spc="-9" dirty="0">
                <a:latin typeface="Arial"/>
                <a:cs typeface="Arial"/>
              </a:rPr>
              <a:t> </a:t>
            </a:r>
            <a:r>
              <a:rPr sz="1634" i="1" spc="-5" dirty="0">
                <a:latin typeface="Arial"/>
                <a:cs typeface="Arial"/>
              </a:rPr>
              <a:t>to</a:t>
            </a:r>
            <a:r>
              <a:rPr sz="1634" i="1" spc="-9" dirty="0">
                <a:latin typeface="Arial"/>
                <a:cs typeface="Arial"/>
              </a:rPr>
              <a:t> </a:t>
            </a:r>
            <a:r>
              <a:rPr sz="1634" i="1" spc="-5" dirty="0">
                <a:latin typeface="Arial"/>
                <a:cs typeface="Arial"/>
              </a:rPr>
              <a:t>the</a:t>
            </a:r>
            <a:r>
              <a:rPr sz="1634" i="1" spc="-14" dirty="0">
                <a:latin typeface="Arial"/>
                <a:cs typeface="Arial"/>
              </a:rPr>
              <a:t> </a:t>
            </a:r>
            <a:r>
              <a:rPr sz="1634" i="1" dirty="0">
                <a:latin typeface="Arial"/>
                <a:cs typeface="Arial"/>
              </a:rPr>
              <a:t>clients</a:t>
            </a:r>
            <a:r>
              <a:rPr sz="1634" i="1" spc="-9" dirty="0">
                <a:latin typeface="Arial"/>
                <a:cs typeface="Arial"/>
              </a:rPr>
              <a:t> </a:t>
            </a:r>
            <a:r>
              <a:rPr sz="1634" i="1" spc="-5" dirty="0">
                <a:latin typeface="Arial"/>
                <a:cs typeface="Arial"/>
              </a:rPr>
              <a:t>of</a:t>
            </a:r>
            <a:r>
              <a:rPr sz="1634" i="1" spc="-9" dirty="0">
                <a:latin typeface="Arial"/>
                <a:cs typeface="Arial"/>
              </a:rPr>
              <a:t> </a:t>
            </a:r>
            <a:r>
              <a:rPr sz="1634" i="1" spc="-5" dirty="0">
                <a:latin typeface="Arial"/>
                <a:cs typeface="Arial"/>
              </a:rPr>
              <a:t>the</a:t>
            </a:r>
            <a:r>
              <a:rPr sz="1634" i="1" spc="-14" dirty="0">
                <a:latin typeface="Arial"/>
                <a:cs typeface="Arial"/>
              </a:rPr>
              <a:t> </a:t>
            </a:r>
            <a:r>
              <a:rPr sz="1634" i="1" dirty="0">
                <a:latin typeface="Arial"/>
                <a:cs typeface="Arial"/>
              </a:rPr>
              <a:t>class</a:t>
            </a:r>
            <a:endParaRPr sz="163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7581835" cy="3520712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82991">
              <a:spcBef>
                <a:spcPts val="245"/>
              </a:spcBef>
            </a:pPr>
            <a:r>
              <a:rPr sz="2541" spc="-5" dirty="0">
                <a:latin typeface="Arial MT"/>
                <a:cs typeface="Arial MT"/>
              </a:rPr>
              <a:t>Limitations</a:t>
            </a:r>
            <a:endParaRPr sz="2541">
              <a:latin typeface="Arial MT"/>
              <a:cs typeface="Arial MT"/>
            </a:endParaRPr>
          </a:p>
          <a:p>
            <a:pPr marL="317556" marR="44953" indent="-306605">
              <a:spcBef>
                <a:spcPts val="109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9" dirty="0">
                <a:latin typeface="Arial MT"/>
                <a:cs typeface="Arial MT"/>
              </a:rPr>
              <a:t>You </a:t>
            </a:r>
            <a:r>
              <a:rPr sz="1815" dirty="0">
                <a:latin typeface="Arial MT"/>
                <a:cs typeface="Arial MT"/>
              </a:rPr>
              <a:t>cannot </a:t>
            </a:r>
            <a:r>
              <a:rPr sz="1815" spc="-5" dirty="0">
                <a:latin typeface="Arial MT"/>
                <a:cs typeface="Arial MT"/>
              </a:rPr>
              <a:t>add new operator </a:t>
            </a:r>
            <a:r>
              <a:rPr sz="1815" dirty="0">
                <a:latin typeface="Arial MT"/>
                <a:cs typeface="Arial MT"/>
              </a:rPr>
              <a:t>symbols. </a:t>
            </a:r>
            <a:r>
              <a:rPr sz="1815" spc="-5" dirty="0">
                <a:latin typeface="Arial MT"/>
                <a:cs typeface="Arial MT"/>
              </a:rPr>
              <a:t>Only the existing operators </a:t>
            </a:r>
            <a:r>
              <a:rPr sz="1815" dirty="0">
                <a:latin typeface="Arial MT"/>
                <a:cs typeface="Arial MT"/>
              </a:rPr>
              <a:t>can </a:t>
            </a:r>
            <a:r>
              <a:rPr sz="1815" spc="-495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be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redefined.</a:t>
            </a:r>
            <a:endParaRPr sz="1815">
              <a:latin typeface="Arial MT"/>
              <a:cs typeface="Arial MT"/>
            </a:endParaRPr>
          </a:p>
          <a:p>
            <a:pPr marL="317556" indent="-306605">
              <a:spcBef>
                <a:spcPts val="1030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latin typeface="Arial MT"/>
                <a:cs typeface="Arial MT"/>
              </a:rPr>
              <a:t>Some</a:t>
            </a:r>
            <a:r>
              <a:rPr sz="1815" spc="-27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operators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cannot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be</a:t>
            </a:r>
            <a:r>
              <a:rPr sz="1815" spc="-23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overloaded:</a:t>
            </a:r>
            <a:endParaRPr sz="1815">
              <a:latin typeface="Arial MT"/>
              <a:cs typeface="Arial MT"/>
            </a:endParaRPr>
          </a:p>
          <a:p>
            <a:pPr marL="710034" lvl="1" indent="-270873">
              <a:spcBef>
                <a:spcPts val="1035"/>
              </a:spcBef>
              <a:buSzPct val="43750"/>
              <a:buFont typeface="Arial MT"/>
              <a:buChar char="●"/>
              <a:tabLst>
                <a:tab pos="709457" algn="l"/>
                <a:tab pos="710610" algn="l"/>
              </a:tabLst>
            </a:pPr>
            <a:r>
              <a:rPr sz="1452" b="1" dirty="0">
                <a:latin typeface="Courier New"/>
                <a:cs typeface="Courier New"/>
              </a:rPr>
              <a:t>.</a:t>
            </a:r>
            <a:r>
              <a:rPr sz="1452" b="1" spc="-472" dirty="0">
                <a:latin typeface="Courier New"/>
                <a:cs typeface="Courier New"/>
              </a:rPr>
              <a:t> </a:t>
            </a:r>
            <a:r>
              <a:rPr sz="1452" dirty="0">
                <a:latin typeface="Arial MT"/>
                <a:cs typeface="Arial MT"/>
              </a:rPr>
              <a:t>(member</a:t>
            </a:r>
            <a:r>
              <a:rPr sz="1452" spc="-5" dirty="0">
                <a:latin typeface="Arial MT"/>
                <a:cs typeface="Arial MT"/>
              </a:rPr>
              <a:t> acces</a:t>
            </a:r>
            <a:r>
              <a:rPr sz="1452" dirty="0">
                <a:latin typeface="Arial MT"/>
                <a:cs typeface="Arial MT"/>
              </a:rPr>
              <a:t>s</a:t>
            </a:r>
            <a:r>
              <a:rPr sz="1452" spc="-5" dirty="0">
                <a:latin typeface="Arial MT"/>
                <a:cs typeface="Arial MT"/>
              </a:rPr>
              <a:t> i</a:t>
            </a:r>
            <a:r>
              <a:rPr sz="1452" dirty="0">
                <a:latin typeface="Arial MT"/>
                <a:cs typeface="Arial MT"/>
              </a:rPr>
              <a:t>n</a:t>
            </a:r>
            <a:r>
              <a:rPr sz="1452" spc="-5" dirty="0">
                <a:latin typeface="Arial MT"/>
                <a:cs typeface="Arial MT"/>
              </a:rPr>
              <a:t> a</a:t>
            </a:r>
            <a:r>
              <a:rPr sz="1452" dirty="0">
                <a:latin typeface="Arial MT"/>
                <a:cs typeface="Arial MT"/>
              </a:rPr>
              <a:t>n</a:t>
            </a:r>
            <a:r>
              <a:rPr sz="1452" spc="-5" dirty="0">
                <a:latin typeface="Arial MT"/>
                <a:cs typeface="Arial MT"/>
              </a:rPr>
              <a:t> object)</a:t>
            </a:r>
            <a:endParaRPr sz="1452">
              <a:latin typeface="Arial MT"/>
              <a:cs typeface="Arial MT"/>
            </a:endParaRPr>
          </a:p>
          <a:p>
            <a:pPr marL="710034" lvl="1" indent="-270873">
              <a:spcBef>
                <a:spcPts val="789"/>
              </a:spcBef>
              <a:buSzPct val="43750"/>
              <a:buFont typeface="Arial MT"/>
              <a:buChar char="●"/>
              <a:tabLst>
                <a:tab pos="709457" algn="l"/>
                <a:tab pos="710610" algn="l"/>
              </a:tabLst>
            </a:pPr>
            <a:r>
              <a:rPr sz="1452" b="1" spc="-5" dirty="0">
                <a:latin typeface="Courier New"/>
                <a:cs typeface="Courier New"/>
              </a:rPr>
              <a:t>::</a:t>
            </a:r>
            <a:r>
              <a:rPr sz="1452" spc="-5" dirty="0">
                <a:latin typeface="Arial MT"/>
                <a:cs typeface="Arial MT"/>
              </a:rPr>
              <a:t>(scope</a:t>
            </a:r>
            <a:r>
              <a:rPr sz="1452" spc="-27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resolution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operator)</a:t>
            </a:r>
            <a:endParaRPr sz="1452">
              <a:latin typeface="Arial MT"/>
              <a:cs typeface="Arial MT"/>
            </a:endParaRPr>
          </a:p>
          <a:p>
            <a:pPr marL="710034" indent="-270873">
              <a:spcBef>
                <a:spcPts val="776"/>
              </a:spcBef>
              <a:buSzPct val="43750"/>
              <a:buFont typeface="Arial"/>
              <a:buChar char="●"/>
              <a:tabLst>
                <a:tab pos="709457" algn="l"/>
                <a:tab pos="710610" algn="l"/>
              </a:tabLst>
            </a:pPr>
            <a:r>
              <a:rPr sz="1452" b="1" spc="-5" dirty="0">
                <a:latin typeface="Courier New"/>
                <a:cs typeface="Courier New"/>
              </a:rPr>
              <a:t>sizeof</a:t>
            </a:r>
            <a:endParaRPr sz="1452">
              <a:latin typeface="Courier New"/>
              <a:cs typeface="Courier New"/>
            </a:endParaRPr>
          </a:p>
          <a:p>
            <a:pPr marL="710034" indent="-270873">
              <a:spcBef>
                <a:spcPts val="776"/>
              </a:spcBef>
              <a:buSzPct val="43750"/>
              <a:buFont typeface="Arial"/>
              <a:buChar char="●"/>
              <a:tabLst>
                <a:tab pos="709457" algn="l"/>
                <a:tab pos="710610" algn="l"/>
              </a:tabLst>
            </a:pPr>
            <a:r>
              <a:rPr sz="1452" b="1" spc="-5" dirty="0">
                <a:latin typeface="Courier New"/>
                <a:cs typeface="Courier New"/>
              </a:rPr>
              <a:t>?:</a:t>
            </a:r>
            <a:endParaRPr sz="1452">
              <a:latin typeface="Courier New"/>
              <a:cs typeface="Courier New"/>
            </a:endParaRPr>
          </a:p>
          <a:p>
            <a:pPr marL="317556" indent="-306605">
              <a:spcBef>
                <a:spcPts val="762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9" dirty="0">
                <a:latin typeface="Arial MT"/>
                <a:cs typeface="Arial MT"/>
              </a:rPr>
              <a:t>You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cannot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change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dirty="0">
                <a:latin typeface="Arial MT"/>
                <a:cs typeface="Arial MT"/>
              </a:rPr>
              <a:t> </a:t>
            </a:r>
            <a:r>
              <a:rPr sz="1815" b="1" spc="-5" dirty="0">
                <a:latin typeface="Arial"/>
                <a:cs typeface="Arial"/>
              </a:rPr>
              <a:t>arity</a:t>
            </a:r>
            <a:r>
              <a:rPr sz="1815" b="1" spc="-9" dirty="0">
                <a:latin typeface="Arial"/>
                <a:cs typeface="Arial"/>
              </a:rPr>
              <a:t> </a:t>
            </a:r>
            <a:r>
              <a:rPr sz="1815" dirty="0">
                <a:latin typeface="Arial MT"/>
                <a:cs typeface="Arial MT"/>
              </a:rPr>
              <a:t>(the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number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of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arguments)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of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operator</a:t>
            </a:r>
            <a:endParaRPr sz="1815">
              <a:latin typeface="Arial MT"/>
              <a:cs typeface="Arial MT"/>
            </a:endParaRPr>
          </a:p>
          <a:p>
            <a:pPr marL="317556" indent="-306605">
              <a:spcBef>
                <a:spcPts val="1007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9" dirty="0">
                <a:latin typeface="Arial MT"/>
                <a:cs typeface="Arial MT"/>
              </a:rPr>
              <a:t>You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cannot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change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dirty="0">
                <a:latin typeface="Arial MT"/>
                <a:cs typeface="Arial MT"/>
              </a:rPr>
              <a:t> </a:t>
            </a:r>
            <a:r>
              <a:rPr sz="1815" b="1" spc="-5" dirty="0">
                <a:latin typeface="Arial"/>
                <a:cs typeface="Arial"/>
              </a:rPr>
              <a:t>precedence </a:t>
            </a:r>
            <a:r>
              <a:rPr sz="1815" spc="-5" dirty="0">
                <a:latin typeface="Arial MT"/>
                <a:cs typeface="Arial MT"/>
              </a:rPr>
              <a:t>or </a:t>
            </a:r>
            <a:r>
              <a:rPr sz="1815" b="1" spc="-5" dirty="0">
                <a:latin typeface="Arial"/>
                <a:cs typeface="Arial"/>
              </a:rPr>
              <a:t>associativity</a:t>
            </a:r>
            <a:r>
              <a:rPr sz="1815" b="1" spc="-14" dirty="0">
                <a:latin typeface="Arial"/>
                <a:cs typeface="Arial"/>
              </a:rPr>
              <a:t> </a:t>
            </a:r>
            <a:r>
              <a:rPr sz="1815" spc="-5" dirty="0">
                <a:latin typeface="Arial MT"/>
                <a:cs typeface="Arial MT"/>
              </a:rPr>
              <a:t>of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operator</a:t>
            </a:r>
            <a:endParaRPr sz="181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810051"/>
            <a:ext cx="6724298" cy="29730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5296">
              <a:spcBef>
                <a:spcPts val="91"/>
              </a:spcBef>
            </a:pPr>
            <a:r>
              <a:rPr sz="2541" spc="-5" dirty="0">
                <a:latin typeface="Arial MT"/>
                <a:cs typeface="Arial MT"/>
              </a:rPr>
              <a:t>How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to</a:t>
            </a:r>
            <a:r>
              <a:rPr sz="2541" spc="-36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implement?</a:t>
            </a:r>
            <a:endParaRPr sz="2541">
              <a:latin typeface="Arial MT"/>
              <a:cs typeface="Arial MT"/>
            </a:endParaRPr>
          </a:p>
          <a:p>
            <a:pPr marL="320437" indent="-309487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write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with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name</a:t>
            </a:r>
            <a:r>
              <a:rPr sz="2178" spc="41" dirty="0"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Courier New"/>
                <a:cs typeface="Courier New"/>
              </a:rPr>
              <a:t>operator&lt;symbol&gt;</a:t>
            </a:r>
            <a:endParaRPr sz="2178">
              <a:latin typeface="Courier New"/>
              <a:cs typeface="Courier New"/>
            </a:endParaRPr>
          </a:p>
          <a:p>
            <a:pPr marL="320437" indent="-309487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alternatives:</a:t>
            </a:r>
            <a:endParaRPr sz="2178">
              <a:latin typeface="Arial MT"/>
              <a:cs typeface="Arial MT"/>
            </a:endParaRPr>
          </a:p>
          <a:p>
            <a:pPr marL="712339" lvl="1" indent="-272602">
              <a:spcBef>
                <a:spcPts val="1080"/>
              </a:spcBef>
              <a:buSzPct val="45000"/>
              <a:buChar char="●"/>
              <a:tabLst>
                <a:tab pos="712339" algn="l"/>
                <a:tab pos="712915" algn="l"/>
              </a:tabLst>
            </a:pPr>
            <a:r>
              <a:rPr sz="1815" dirty="0">
                <a:latin typeface="Arial MT"/>
                <a:cs typeface="Arial MT"/>
              </a:rPr>
              <a:t>method</a:t>
            </a:r>
            <a:r>
              <a:rPr sz="1815" spc="-27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of</a:t>
            </a:r>
            <a:r>
              <a:rPr sz="1815" spc="-27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your</a:t>
            </a:r>
            <a:r>
              <a:rPr sz="1815" spc="-23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class</a:t>
            </a:r>
            <a:endParaRPr sz="1815">
              <a:latin typeface="Arial MT"/>
              <a:cs typeface="Arial MT"/>
            </a:endParaRPr>
          </a:p>
          <a:p>
            <a:pPr marL="712339" lvl="1" indent="-272602">
              <a:spcBef>
                <a:spcPts val="762"/>
              </a:spcBef>
              <a:buSzPct val="45000"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latin typeface="Arial MT"/>
                <a:cs typeface="Arial MT"/>
              </a:rPr>
              <a:t>global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function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(usually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a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friend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of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class)</a:t>
            </a:r>
            <a:endParaRPr sz="1815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97">
              <a:latin typeface="Arial MT"/>
              <a:cs typeface="Arial MT"/>
            </a:endParaRPr>
          </a:p>
          <a:p>
            <a:pPr>
              <a:spcBef>
                <a:spcPts val="18"/>
              </a:spcBef>
            </a:pPr>
            <a:endParaRPr sz="2405">
              <a:latin typeface="Arial MT"/>
              <a:cs typeface="Arial MT"/>
            </a:endParaRPr>
          </a:p>
          <a:p>
            <a:pPr marL="494488" algn="ctr"/>
            <a:r>
              <a:rPr sz="1815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http://en.cppreference.com/w/cpp/language/operators</a:t>
            </a:r>
            <a:endParaRPr sz="181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858000"/>
            <a:ext cx="7471762" cy="3750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073" indent="-401122">
              <a:buSzPct val="10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1815" spc="-5" dirty="0">
                <a:latin typeface="Arial MT"/>
                <a:cs typeface="Arial MT"/>
              </a:rPr>
              <a:t>There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are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3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types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of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operators:</a:t>
            </a:r>
            <a:endParaRPr sz="1815">
              <a:latin typeface="Arial MT"/>
              <a:cs typeface="Arial MT"/>
            </a:endParaRPr>
          </a:p>
          <a:p>
            <a:pPr marL="714644" lvl="1" indent="-271450">
              <a:spcBef>
                <a:spcPts val="1212"/>
              </a:spcBef>
              <a:buSzPct val="44444"/>
              <a:buChar char="●"/>
              <a:tabLst>
                <a:tab pos="714644" algn="l"/>
                <a:tab pos="715221" algn="l"/>
              </a:tabLst>
            </a:pPr>
            <a:r>
              <a:rPr sz="1634" spc="-5" dirty="0">
                <a:latin typeface="Arial MT"/>
                <a:cs typeface="Arial MT"/>
              </a:rPr>
              <a:t>operators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that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must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be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methods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(</a:t>
            </a:r>
            <a:r>
              <a:rPr sz="1634" b="1" dirty="0">
                <a:solidFill>
                  <a:srgbClr val="0066FF"/>
                </a:solidFill>
                <a:latin typeface="Arial"/>
                <a:cs typeface="Arial"/>
              </a:rPr>
              <a:t>member</a:t>
            </a:r>
            <a:r>
              <a:rPr sz="1634" b="1" spc="-14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srgbClr val="0066FF"/>
                </a:solidFill>
                <a:latin typeface="Arial"/>
                <a:cs typeface="Arial"/>
              </a:rPr>
              <a:t>functions</a:t>
            </a:r>
            <a:r>
              <a:rPr sz="1634" dirty="0">
                <a:latin typeface="Arial MT"/>
                <a:cs typeface="Arial MT"/>
              </a:rPr>
              <a:t>)</a:t>
            </a:r>
            <a:endParaRPr sz="1634">
              <a:latin typeface="Arial MT"/>
              <a:cs typeface="Arial MT"/>
            </a:endParaRPr>
          </a:p>
          <a:p>
            <a:pPr marL="1107122" lvl="2" indent="-206901">
              <a:spcBef>
                <a:spcPts val="785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latin typeface="Arial MT"/>
                <a:cs typeface="Arial MT"/>
              </a:rPr>
              <a:t>they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don't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make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sense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outside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of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class:</a:t>
            </a:r>
            <a:endParaRPr sz="1452">
              <a:latin typeface="Arial MT"/>
              <a:cs typeface="Arial MT"/>
            </a:endParaRPr>
          </a:p>
          <a:p>
            <a:pPr marL="1499024" lvl="3" indent="-205172">
              <a:spcBef>
                <a:spcPts val="517"/>
              </a:spcBef>
              <a:buSzPct val="43750"/>
              <a:buFont typeface="Arial MT"/>
              <a:buChar char="●"/>
              <a:tabLst>
                <a:tab pos="1499024" algn="l"/>
                <a:tab pos="1499600" algn="l"/>
              </a:tabLst>
            </a:pPr>
            <a:r>
              <a:rPr sz="1452" spc="-5" dirty="0">
                <a:latin typeface="Courier New"/>
                <a:cs typeface="Courier New"/>
              </a:rPr>
              <a:t>operator=,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operator(),operator[],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operator-&gt;</a:t>
            </a:r>
            <a:endParaRPr sz="1452">
              <a:latin typeface="Courier New"/>
              <a:cs typeface="Courier New"/>
            </a:endParaRPr>
          </a:p>
          <a:p>
            <a:pPr marL="714644" lvl="1" indent="-271450">
              <a:spcBef>
                <a:spcPts val="241"/>
              </a:spcBef>
              <a:buSzPct val="44444"/>
              <a:buChar char="●"/>
              <a:tabLst>
                <a:tab pos="714644" algn="l"/>
                <a:tab pos="715221" algn="l"/>
              </a:tabLst>
            </a:pPr>
            <a:r>
              <a:rPr sz="1634" spc="-5" dirty="0">
                <a:latin typeface="Arial MT"/>
                <a:cs typeface="Arial MT"/>
              </a:rPr>
              <a:t>operators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that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must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be</a:t>
            </a:r>
            <a:r>
              <a:rPr sz="1634" spc="5" dirty="0"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FF"/>
                </a:solidFill>
                <a:latin typeface="Arial"/>
                <a:cs typeface="Arial"/>
              </a:rPr>
              <a:t>global</a:t>
            </a:r>
            <a:r>
              <a:rPr sz="1634" b="1" spc="-14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srgbClr val="0066FF"/>
                </a:solidFill>
                <a:latin typeface="Arial"/>
                <a:cs typeface="Arial"/>
              </a:rPr>
              <a:t>functions</a:t>
            </a:r>
            <a:endParaRPr sz="1634">
              <a:latin typeface="Arial"/>
              <a:cs typeface="Arial"/>
            </a:endParaRPr>
          </a:p>
          <a:p>
            <a:pPr marL="1107122" lvl="2" indent="-206901">
              <a:spcBef>
                <a:spcPts val="808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left-hand </a:t>
            </a:r>
            <a:r>
              <a:rPr sz="1452" dirty="0">
                <a:latin typeface="Arial MT"/>
                <a:cs typeface="Arial MT"/>
              </a:rPr>
              <a:t>side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of the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operator is </a:t>
            </a:r>
            <a:r>
              <a:rPr sz="1452" dirty="0">
                <a:latin typeface="Arial MT"/>
                <a:cs typeface="Arial MT"/>
              </a:rPr>
              <a:t>a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variable</a:t>
            </a:r>
            <a:r>
              <a:rPr sz="1452" spc="-5" dirty="0">
                <a:latin typeface="Arial MT"/>
                <a:cs typeface="Arial MT"/>
              </a:rPr>
              <a:t> of</a:t>
            </a:r>
            <a:r>
              <a:rPr sz="1452" spc="-9" dirty="0">
                <a:latin typeface="Arial MT"/>
                <a:cs typeface="Arial MT"/>
              </a:rPr>
              <a:t> different</a:t>
            </a:r>
            <a:r>
              <a:rPr sz="1452" spc="-5" dirty="0">
                <a:latin typeface="Arial MT"/>
                <a:cs typeface="Arial MT"/>
              </a:rPr>
              <a:t> type than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your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class:</a:t>
            </a:r>
            <a:endParaRPr sz="1452">
              <a:latin typeface="Arial MT"/>
              <a:cs typeface="Arial MT"/>
            </a:endParaRPr>
          </a:p>
          <a:p>
            <a:pPr marL="1107122">
              <a:spcBef>
                <a:spcPts val="5"/>
              </a:spcBef>
            </a:pPr>
            <a:r>
              <a:rPr sz="1452" spc="-5" dirty="0">
                <a:latin typeface="Courier New"/>
                <a:cs typeface="Courier New"/>
              </a:rPr>
              <a:t>operator&lt;&lt;,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operator&gt;&gt;</a:t>
            </a:r>
            <a:endParaRPr sz="1452">
              <a:latin typeface="Courier New"/>
              <a:cs typeface="Courier New"/>
            </a:endParaRPr>
          </a:p>
          <a:p>
            <a:pPr marL="1499024" indent="-205172">
              <a:spcBef>
                <a:spcPts val="540"/>
              </a:spcBef>
              <a:buSzPct val="43750"/>
              <a:buFont typeface="Arial"/>
              <a:buChar char="●"/>
              <a:tabLst>
                <a:tab pos="1499024" algn="l"/>
                <a:tab pos="1499600" algn="l"/>
              </a:tabLst>
            </a:pPr>
            <a:r>
              <a:rPr sz="1452" b="1" spc="-5" dirty="0">
                <a:latin typeface="Courier New"/>
                <a:cs typeface="Courier New"/>
              </a:rPr>
              <a:t>cout</a:t>
            </a:r>
            <a:r>
              <a:rPr sz="1452" b="1" spc="-4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&lt;&lt;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emp;</a:t>
            </a:r>
            <a:endParaRPr sz="1452">
              <a:latin typeface="Courier New"/>
              <a:cs typeface="Courier New"/>
            </a:endParaRPr>
          </a:p>
          <a:p>
            <a:pPr marL="1890926" lvl="1" indent="-205172">
              <a:spcBef>
                <a:spcPts val="250"/>
              </a:spcBef>
              <a:buSzPct val="43750"/>
              <a:buFont typeface="Arial MT"/>
              <a:buChar char="●"/>
              <a:tabLst>
                <a:tab pos="1890926" algn="l"/>
                <a:tab pos="1891502" algn="l"/>
              </a:tabLst>
            </a:pPr>
            <a:r>
              <a:rPr sz="1452" spc="-5" dirty="0">
                <a:latin typeface="Courier New"/>
                <a:cs typeface="Courier New"/>
              </a:rPr>
              <a:t>cout:</a:t>
            </a:r>
            <a:r>
              <a:rPr sz="1452" spc="-9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ostream</a:t>
            </a:r>
            <a:endParaRPr sz="1452">
              <a:latin typeface="Courier New"/>
              <a:cs typeface="Courier New"/>
            </a:endParaRPr>
          </a:p>
          <a:p>
            <a:pPr marL="1890926" lvl="1" indent="-205172">
              <a:spcBef>
                <a:spcPts val="231"/>
              </a:spcBef>
              <a:buSzPct val="43750"/>
              <a:buFont typeface="Arial MT"/>
              <a:buChar char="●"/>
              <a:tabLst>
                <a:tab pos="1890926" algn="l"/>
                <a:tab pos="1891502" algn="l"/>
              </a:tabLst>
            </a:pPr>
            <a:r>
              <a:rPr sz="1452" spc="-5" dirty="0">
                <a:latin typeface="Courier New"/>
                <a:cs typeface="Courier New"/>
              </a:rPr>
              <a:t>emp:</a:t>
            </a:r>
            <a:r>
              <a:rPr sz="1452" spc="-9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Employee</a:t>
            </a:r>
            <a:endParaRPr sz="1452">
              <a:latin typeface="Courier New"/>
              <a:cs typeface="Courier New"/>
            </a:endParaRPr>
          </a:p>
          <a:p>
            <a:pPr marL="714644" indent="-271450">
              <a:spcBef>
                <a:spcPts val="222"/>
              </a:spcBef>
              <a:buSzPct val="44444"/>
              <a:buChar char="●"/>
              <a:tabLst>
                <a:tab pos="714644" algn="l"/>
                <a:tab pos="715221" algn="l"/>
              </a:tabLst>
            </a:pPr>
            <a:r>
              <a:rPr sz="1634" spc="-5" dirty="0">
                <a:latin typeface="Arial MT"/>
                <a:cs typeface="Arial MT"/>
              </a:rPr>
              <a:t>operators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that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can</a:t>
            </a:r>
            <a:r>
              <a:rPr sz="1634" spc="-9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be</a:t>
            </a:r>
            <a:r>
              <a:rPr sz="1634" spc="9" dirty="0"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FF"/>
                </a:solidFill>
                <a:latin typeface="Arial"/>
                <a:cs typeface="Arial"/>
              </a:rPr>
              <a:t>either</a:t>
            </a:r>
            <a:r>
              <a:rPr sz="1634" b="1" spc="-9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634" dirty="0">
                <a:latin typeface="Arial MT"/>
                <a:cs typeface="Arial MT"/>
              </a:rPr>
              <a:t>methods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or</a:t>
            </a:r>
            <a:r>
              <a:rPr sz="1634" spc="-9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global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functions</a:t>
            </a:r>
            <a:endParaRPr sz="1634">
              <a:latin typeface="Arial MT"/>
              <a:cs typeface="Arial MT"/>
            </a:endParaRPr>
          </a:p>
          <a:p>
            <a:pPr marL="1107122" marR="180390" indent="-206324">
              <a:spcBef>
                <a:spcPts val="808"/>
              </a:spcBef>
              <a:tabLst>
                <a:tab pos="1106546" algn="l"/>
              </a:tabLst>
            </a:pPr>
            <a:r>
              <a:rPr sz="1089" b="1" spc="77" dirty="0">
                <a:latin typeface="Yu Gothic UI"/>
                <a:cs typeface="Yu Gothic UI"/>
              </a:rPr>
              <a:t>–	</a:t>
            </a:r>
            <a:r>
              <a:rPr sz="1452" b="1" spc="-5" dirty="0">
                <a:latin typeface="Arial"/>
                <a:cs typeface="Arial"/>
              </a:rPr>
              <a:t>Gregoire: </a:t>
            </a:r>
            <a:r>
              <a:rPr sz="1452" dirty="0">
                <a:latin typeface="Arial MT"/>
                <a:cs typeface="Arial MT"/>
              </a:rPr>
              <a:t>“Make </a:t>
            </a:r>
            <a:r>
              <a:rPr sz="1452" spc="-5" dirty="0">
                <a:latin typeface="Arial MT"/>
                <a:cs typeface="Arial MT"/>
              </a:rPr>
              <a:t>every operator </a:t>
            </a:r>
            <a:r>
              <a:rPr sz="1452" dirty="0">
                <a:latin typeface="Arial MT"/>
                <a:cs typeface="Arial MT"/>
              </a:rPr>
              <a:t>a method </a:t>
            </a:r>
            <a:r>
              <a:rPr sz="1452" spc="-5" dirty="0">
                <a:latin typeface="Arial MT"/>
                <a:cs typeface="Arial MT"/>
              </a:rPr>
              <a:t>unless </a:t>
            </a:r>
            <a:r>
              <a:rPr sz="1452" dirty="0">
                <a:latin typeface="Arial MT"/>
                <a:cs typeface="Arial MT"/>
              </a:rPr>
              <a:t>you must make </a:t>
            </a:r>
            <a:r>
              <a:rPr sz="1452" spc="-5" dirty="0">
                <a:latin typeface="Arial MT"/>
                <a:cs typeface="Arial MT"/>
              </a:rPr>
              <a:t>it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5" dirty="0">
                <a:latin typeface="Arial MT"/>
                <a:cs typeface="Arial MT"/>
              </a:rPr>
              <a:t>global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function.”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573929"/>
            <a:ext cx="7332873" cy="3907269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322743" indent="-311792">
              <a:spcBef>
                <a:spcPts val="1602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Choosing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argument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types</a:t>
            </a:r>
            <a:r>
              <a:rPr sz="1815" dirty="0">
                <a:latin typeface="Arial MT"/>
                <a:cs typeface="Arial MT"/>
              </a:rPr>
              <a:t>:</a:t>
            </a:r>
            <a:endParaRPr sz="1815">
              <a:latin typeface="Arial MT"/>
              <a:cs typeface="Arial MT"/>
            </a:endParaRPr>
          </a:p>
          <a:p>
            <a:pPr marL="714644" lvl="1" indent="-272602">
              <a:spcBef>
                <a:spcPts val="1076"/>
              </a:spcBef>
              <a:buSzPct val="45000"/>
              <a:buChar char="●"/>
              <a:tabLst>
                <a:tab pos="714644" algn="l"/>
                <a:tab pos="715221" algn="l"/>
              </a:tabLst>
            </a:pPr>
            <a:r>
              <a:rPr sz="1815" dirty="0">
                <a:latin typeface="Arial MT"/>
                <a:cs typeface="Arial MT"/>
              </a:rPr>
              <a:t>value</a:t>
            </a:r>
            <a:r>
              <a:rPr sz="1815" spc="-36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vs.</a:t>
            </a:r>
            <a:r>
              <a:rPr sz="1815" spc="-32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reference</a:t>
            </a:r>
            <a:endParaRPr sz="1815">
              <a:latin typeface="Arial MT"/>
              <a:cs typeface="Arial MT"/>
            </a:endParaRPr>
          </a:p>
          <a:p>
            <a:pPr marL="1107122" lvl="2" indent="-206901">
              <a:spcBef>
                <a:spcPts val="781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latin typeface="Arial MT"/>
                <a:cs typeface="Arial MT"/>
              </a:rPr>
              <a:t>Prefer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passing-by-reference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instead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of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passing-by-value.</a:t>
            </a:r>
            <a:endParaRPr sz="1452">
              <a:latin typeface="Arial MT"/>
              <a:cs typeface="Arial MT"/>
            </a:endParaRPr>
          </a:p>
          <a:p>
            <a:pPr marL="714644" lvl="1" indent="-270297">
              <a:spcBef>
                <a:spcPts val="517"/>
              </a:spcBef>
              <a:buSzPct val="43750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1452" spc="-5" dirty="0">
                <a:latin typeface="Courier New"/>
                <a:cs typeface="Courier New"/>
              </a:rPr>
              <a:t>const</a:t>
            </a:r>
            <a:r>
              <a:rPr sz="1452" spc="-113" dirty="0">
                <a:latin typeface="Courier New"/>
                <a:cs typeface="Courier New"/>
              </a:rPr>
              <a:t> </a:t>
            </a:r>
            <a:r>
              <a:rPr sz="1452" dirty="0">
                <a:latin typeface="Arial MT"/>
                <a:cs typeface="Arial MT"/>
              </a:rPr>
              <a:t>vs.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non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const</a:t>
            </a:r>
            <a:endParaRPr sz="1452">
              <a:latin typeface="Arial MT"/>
              <a:cs typeface="Arial MT"/>
            </a:endParaRPr>
          </a:p>
          <a:p>
            <a:pPr marL="1107122" lvl="2" indent="-206901">
              <a:spcBef>
                <a:spcPts val="762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latin typeface="Arial MT"/>
                <a:cs typeface="Arial MT"/>
              </a:rPr>
              <a:t>Prefer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const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unless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you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modify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it.</a:t>
            </a:r>
            <a:endParaRPr sz="1452">
              <a:latin typeface="Arial MT"/>
              <a:cs typeface="Arial MT"/>
            </a:endParaRPr>
          </a:p>
          <a:p>
            <a:pPr marL="322743" indent="-311792">
              <a:spcBef>
                <a:spcPts val="476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Choosing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return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types</a:t>
            </a:r>
            <a:endParaRPr sz="2541">
              <a:latin typeface="Arial MT"/>
              <a:cs typeface="Arial MT"/>
            </a:endParaRPr>
          </a:p>
          <a:p>
            <a:pPr marL="714644" lvl="1" indent="-272602">
              <a:spcBef>
                <a:spcPts val="1030"/>
              </a:spcBef>
              <a:buSzPct val="45000"/>
              <a:buChar char="●"/>
              <a:tabLst>
                <a:tab pos="714644" algn="l"/>
                <a:tab pos="715221" algn="l"/>
              </a:tabLst>
            </a:pPr>
            <a:r>
              <a:rPr sz="1815" dirty="0">
                <a:latin typeface="Arial MT"/>
                <a:cs typeface="Arial MT"/>
              </a:rPr>
              <a:t>you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can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specify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any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return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type,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however</a:t>
            </a:r>
            <a:endParaRPr sz="1815">
              <a:latin typeface="Arial MT"/>
              <a:cs typeface="Arial MT"/>
            </a:endParaRPr>
          </a:p>
          <a:p>
            <a:pPr marL="1107122" lvl="2" indent="-206901">
              <a:spcBef>
                <a:spcPts val="781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latin typeface="Arial MT"/>
                <a:cs typeface="Arial MT"/>
              </a:rPr>
              <a:t>follow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built-in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types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rule:</a:t>
            </a:r>
            <a:endParaRPr sz="1452">
              <a:latin typeface="Arial MT"/>
              <a:cs typeface="Arial MT"/>
            </a:endParaRPr>
          </a:p>
          <a:p>
            <a:pPr marL="1499024" lvl="3" indent="-205172">
              <a:spcBef>
                <a:spcPts val="517"/>
              </a:spcBef>
              <a:buSzPct val="43750"/>
              <a:buChar char="●"/>
              <a:tabLst>
                <a:tab pos="1499024" algn="l"/>
                <a:tab pos="1499600" algn="l"/>
              </a:tabLst>
            </a:pPr>
            <a:r>
              <a:rPr sz="1452" dirty="0">
                <a:latin typeface="Arial MT"/>
                <a:cs typeface="Arial MT"/>
              </a:rPr>
              <a:t>comparison</a:t>
            </a:r>
            <a:r>
              <a:rPr sz="1452" spc="-27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always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return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bool</a:t>
            </a:r>
            <a:endParaRPr sz="1452">
              <a:latin typeface="Courier New"/>
              <a:cs typeface="Courier New"/>
            </a:endParaRPr>
          </a:p>
          <a:p>
            <a:pPr marL="1499024" marR="4611" indent="-205172">
              <a:lnSpc>
                <a:spcPts val="1714"/>
              </a:lnSpc>
              <a:spcBef>
                <a:spcPts val="327"/>
              </a:spcBef>
              <a:buSzPct val="43750"/>
              <a:buChar char="●"/>
              <a:tabLst>
                <a:tab pos="1499024" algn="l"/>
                <a:tab pos="1499600" algn="l"/>
              </a:tabLst>
            </a:pPr>
            <a:r>
              <a:rPr sz="1452" b="1" spc="-5" dirty="0">
                <a:latin typeface="Arial"/>
                <a:cs typeface="Arial"/>
              </a:rPr>
              <a:t>arithmetic operators return an object representing </a:t>
            </a:r>
            <a:r>
              <a:rPr sz="1452" b="1" dirty="0">
                <a:latin typeface="Arial"/>
                <a:cs typeface="Arial"/>
              </a:rPr>
              <a:t>the </a:t>
            </a:r>
            <a:r>
              <a:rPr sz="1452" b="1" spc="-5" dirty="0">
                <a:latin typeface="Arial"/>
                <a:cs typeface="Arial"/>
              </a:rPr>
              <a:t>result of </a:t>
            </a:r>
            <a:r>
              <a:rPr sz="1452" b="1" dirty="0">
                <a:latin typeface="Arial"/>
                <a:cs typeface="Arial"/>
              </a:rPr>
              <a:t>the </a:t>
            </a:r>
            <a:r>
              <a:rPr sz="1452" b="1" spc="-390" dirty="0">
                <a:latin typeface="Arial"/>
                <a:cs typeface="Arial"/>
              </a:rPr>
              <a:t> </a:t>
            </a:r>
            <a:r>
              <a:rPr sz="1452" b="1" spc="-5" dirty="0">
                <a:latin typeface="Arial"/>
                <a:cs typeface="Arial"/>
              </a:rPr>
              <a:t>arithmetic</a:t>
            </a:r>
            <a:endParaRPr sz="145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2250" y="1846573"/>
            <a:ext cx="3856616" cy="343460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89034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#ifndef</a:t>
            </a:r>
            <a:r>
              <a:rPr sz="1452" spc="-8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COMPLEX_H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#define</a:t>
            </a:r>
            <a:r>
              <a:rPr sz="1452" spc="-8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COMPLEX_H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543">
              <a:latin typeface="Courier New"/>
              <a:cs typeface="Courier New"/>
            </a:endParaRPr>
          </a:p>
          <a:p>
            <a:pPr marL="77804" marR="2232687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5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Complex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759" marR="590158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Complex(double, double );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setRe(</a:t>
            </a:r>
            <a:r>
              <a:rPr sz="1452" spc="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double</a:t>
            </a:r>
            <a:r>
              <a:rPr sz="1452" spc="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); </a:t>
            </a:r>
            <a:r>
              <a:rPr sz="145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 setIm( double im); </a:t>
            </a:r>
            <a:r>
              <a:rPr sz="145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double getRe() const; </a:t>
            </a:r>
            <a:r>
              <a:rPr sz="145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double</a:t>
            </a:r>
            <a:r>
              <a:rPr sz="1452" spc="5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getIm()</a:t>
            </a:r>
            <a:r>
              <a:rPr sz="1452" spc="5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const; </a:t>
            </a:r>
            <a:r>
              <a:rPr sz="145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print()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const;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private:</a:t>
            </a:r>
            <a:endParaRPr sz="1452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double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re,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im;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#endif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9011" y="576590"/>
          <a:ext cx="8256109" cy="5135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229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latin typeface="Arial MT"/>
                          <a:cs typeface="Arial MT"/>
                        </a:rPr>
                        <a:t>Operator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overloading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624649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#include</a:t>
                      </a:r>
                      <a:r>
                        <a:rPr sz="15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"Complex.h" </a:t>
                      </a:r>
                      <a:r>
                        <a:rPr sz="1500" spc="-94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#include &lt;iostream&gt;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using</a:t>
                      </a:r>
                      <a:r>
                        <a:rPr sz="15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namespace</a:t>
                      </a:r>
                      <a:r>
                        <a:rPr sz="15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std;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85725" marR="1858010">
                        <a:lnSpc>
                          <a:spcPct val="2031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Complex::Complex(double re, double im):re( re),im(im) {} </a:t>
                      </a:r>
                      <a:r>
                        <a:rPr sz="1500" spc="-9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Complex::setRe(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re){this-&gt;re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re;}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85725" marR="2833370" algn="just">
                        <a:lnSpc>
                          <a:spcPct val="2031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void Complex::setIm( double im){ this-&gt;im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im;} </a:t>
                      </a:r>
                      <a:r>
                        <a:rPr sz="1500" spc="-9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double Complex::getRe() const{ return this-&gt;re;} </a:t>
                      </a:r>
                      <a:r>
                        <a:rPr sz="1500" spc="-9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Complex::getIm()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const{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this-&gt;im;}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3620770" algn="l"/>
                        </a:tabLst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Complex::print()const{	cout&lt;&lt;re&lt;&lt;"+"&lt;&lt;im&lt;&lt;"i";}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6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7688452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94207" indent="-383257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94207" algn="l"/>
                <a:tab pos="394783" algn="l"/>
              </a:tabLst>
            </a:pPr>
            <a:r>
              <a:rPr sz="2541" spc="-9" dirty="0">
                <a:latin typeface="Arial MT"/>
                <a:cs typeface="Arial MT"/>
              </a:rPr>
              <a:t>Arithmetic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operators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5" dirty="0">
                <a:latin typeface="Arial MT"/>
                <a:cs typeface="Arial MT"/>
              </a:rPr>
              <a:t>(</a:t>
            </a:r>
            <a:r>
              <a:rPr sz="2541" b="1" spc="5" dirty="0">
                <a:solidFill>
                  <a:srgbClr val="0066FF"/>
                </a:solidFill>
                <a:latin typeface="Arial"/>
                <a:cs typeface="Arial"/>
              </a:rPr>
              <a:t>member</a:t>
            </a:r>
            <a:r>
              <a:rPr sz="2541" b="1" spc="-9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or</a:t>
            </a:r>
            <a:r>
              <a:rPr sz="2541" spc="-14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0066FF"/>
                </a:solidFill>
                <a:latin typeface="Arial MT"/>
                <a:cs typeface="Arial MT"/>
              </a:rPr>
              <a:t>standalone</a:t>
            </a:r>
            <a:r>
              <a:rPr sz="2541" spc="-14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  <a:p>
            <a:pPr marL="714644" lvl="1" indent="-274908">
              <a:spcBef>
                <a:spcPts val="1066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latin typeface="Arial MT"/>
                <a:cs typeface="Arial MT"/>
              </a:rPr>
              <a:t>unary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minus</a:t>
            </a:r>
            <a:endParaRPr sz="2178">
              <a:latin typeface="Arial MT"/>
              <a:cs typeface="Arial MT"/>
            </a:endParaRPr>
          </a:p>
          <a:p>
            <a:pPr marL="714644" lvl="1" indent="-274908">
              <a:spcBef>
                <a:spcPts val="803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latin typeface="Arial MT"/>
                <a:cs typeface="Arial MT"/>
              </a:rPr>
              <a:t>binary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minus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5683" y="3164309"/>
            <a:ext cx="6637276" cy="207589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520422" marR="2237298" indent="-442618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Complex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18" dirty="0">
                <a:latin typeface="Courier New"/>
                <a:cs typeface="Courier New"/>
              </a:rPr>
              <a:t>Complex::</a:t>
            </a:r>
            <a:r>
              <a:rPr sz="1452" b="1" spc="-18" dirty="0">
                <a:latin typeface="Courier New"/>
                <a:cs typeface="Courier New"/>
              </a:rPr>
              <a:t>operator-()</a:t>
            </a:r>
            <a:r>
              <a:rPr sz="1452" b="1" spc="-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const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Complex temp(-this-&gt;re, -this-&gt;im);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temp;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543">
              <a:latin typeface="Courier New"/>
              <a:cs typeface="Courier New"/>
            </a:endParaRPr>
          </a:p>
          <a:p>
            <a:pPr marL="520422" marR="827604" indent="-442618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Complex </a:t>
            </a:r>
            <a:r>
              <a:rPr sz="1452" spc="-18" dirty="0">
                <a:latin typeface="Courier New"/>
                <a:cs typeface="Courier New"/>
              </a:rPr>
              <a:t>Complex::</a:t>
            </a:r>
            <a:r>
              <a:rPr sz="1452" b="1" spc="-18" dirty="0">
                <a:latin typeface="Courier New"/>
                <a:cs typeface="Courier New"/>
              </a:rPr>
              <a:t>operator-( </a:t>
            </a:r>
            <a:r>
              <a:rPr sz="1452" b="1" spc="-5" dirty="0">
                <a:latin typeface="Courier New"/>
                <a:cs typeface="Courier New"/>
              </a:rPr>
              <a:t>const Complex&amp; z) const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Complex temp(this-&gt;re </a:t>
            </a:r>
            <a:r>
              <a:rPr sz="1452" dirty="0">
                <a:latin typeface="Courier New"/>
                <a:cs typeface="Courier New"/>
              </a:rPr>
              <a:t>- </a:t>
            </a:r>
            <a:r>
              <a:rPr sz="1452" spc="-5" dirty="0">
                <a:latin typeface="Courier New"/>
                <a:cs typeface="Courier New"/>
              </a:rPr>
              <a:t>z.re, this-&gt;im- z.im); </a:t>
            </a:r>
            <a:r>
              <a:rPr sz="145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temp;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86574" y="2074689"/>
            <a:ext cx="37460" cy="1081720"/>
            <a:chOff x="5465904" y="2286000"/>
            <a:chExt cx="41275" cy="1191895"/>
          </a:xfrm>
        </p:grpSpPr>
        <p:sp>
          <p:nvSpPr>
            <p:cNvPr id="6" name="object 6"/>
            <p:cNvSpPr/>
            <p:nvPr/>
          </p:nvSpPr>
          <p:spPr>
            <a:xfrm>
              <a:off x="5486399" y="2286000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547066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47066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7740895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94207" indent="-383257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94207" algn="l"/>
                <a:tab pos="394783" algn="l"/>
              </a:tabLst>
            </a:pPr>
            <a:r>
              <a:rPr sz="2541" spc="-9" dirty="0">
                <a:latin typeface="Arial MT"/>
                <a:cs typeface="Arial MT"/>
              </a:rPr>
              <a:t>Arithmetic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operators</a:t>
            </a:r>
            <a:r>
              <a:rPr sz="2541" spc="-9" dirty="0">
                <a:latin typeface="Arial MT"/>
                <a:cs typeface="Arial MT"/>
              </a:rPr>
              <a:t> </a:t>
            </a:r>
            <a:r>
              <a:rPr sz="2541" spc="5" dirty="0"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9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or </a:t>
            </a:r>
            <a:r>
              <a:rPr sz="2541" b="1" spc="-5" dirty="0">
                <a:solidFill>
                  <a:srgbClr val="0066FF"/>
                </a:solidFill>
                <a:latin typeface="Arial"/>
                <a:cs typeface="Arial"/>
              </a:rPr>
              <a:t>standalone</a:t>
            </a:r>
            <a:r>
              <a:rPr sz="2541" b="1" spc="-9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  <a:p>
            <a:pPr marL="714644" lvl="1" indent="-274908">
              <a:spcBef>
                <a:spcPts val="1066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latin typeface="Arial MT"/>
                <a:cs typeface="Arial MT"/>
              </a:rPr>
              <a:t>unary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minus</a:t>
            </a:r>
            <a:endParaRPr sz="2178">
              <a:latin typeface="Arial MT"/>
              <a:cs typeface="Arial MT"/>
            </a:endParaRPr>
          </a:p>
          <a:p>
            <a:pPr marL="714644" lvl="1" indent="-274908">
              <a:spcBef>
                <a:spcPts val="803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latin typeface="Arial MT"/>
                <a:cs typeface="Arial MT"/>
              </a:rPr>
              <a:t>binary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minus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5226" y="3164309"/>
            <a:ext cx="7384164" cy="207589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520422" marR="2798639" indent="-442618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Complex </a:t>
            </a:r>
            <a:r>
              <a:rPr sz="1452" b="1" spc="-5" dirty="0">
                <a:latin typeface="Courier New"/>
                <a:cs typeface="Courier New"/>
              </a:rPr>
              <a:t>operator-( const Complex&amp; </a:t>
            </a:r>
            <a:r>
              <a:rPr sz="1452" b="1" dirty="0">
                <a:latin typeface="Courier New"/>
                <a:cs typeface="Courier New"/>
              </a:rPr>
              <a:t>z )</a:t>
            </a:r>
            <a:r>
              <a:rPr sz="1452" dirty="0">
                <a:latin typeface="Courier New"/>
                <a:cs typeface="Courier New"/>
              </a:rPr>
              <a:t>{ </a:t>
            </a:r>
            <a:r>
              <a:rPr sz="1452" spc="5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Complex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23" dirty="0">
                <a:latin typeface="Courier New"/>
                <a:cs typeface="Courier New"/>
              </a:rPr>
              <a:t>temp(-</a:t>
            </a:r>
            <a:r>
              <a:rPr sz="1452" b="1" spc="-23" dirty="0">
                <a:latin typeface="Courier New"/>
                <a:cs typeface="Courier New"/>
              </a:rPr>
              <a:t>z.getRe()</a:t>
            </a:r>
            <a:r>
              <a:rPr sz="1452" spc="-23" dirty="0">
                <a:latin typeface="Courier New"/>
                <a:cs typeface="Courier New"/>
              </a:rPr>
              <a:t>,</a:t>
            </a:r>
            <a:r>
              <a:rPr sz="1452" spc="-9" dirty="0">
                <a:latin typeface="Courier New"/>
                <a:cs typeface="Courier New"/>
              </a:rPr>
              <a:t> -</a:t>
            </a:r>
            <a:r>
              <a:rPr sz="1452" b="1" spc="-9" dirty="0">
                <a:latin typeface="Courier New"/>
                <a:cs typeface="Courier New"/>
              </a:rPr>
              <a:t>z.getIm()</a:t>
            </a:r>
            <a:r>
              <a:rPr sz="1452" spc="-9" dirty="0">
                <a:latin typeface="Courier New"/>
                <a:cs typeface="Courier New"/>
              </a:rPr>
              <a:t>);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temp;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543">
              <a:latin typeface="Courier New"/>
              <a:cs typeface="Courier New"/>
            </a:endParaRPr>
          </a:p>
          <a:p>
            <a:pPr marL="520422" marR="384986" indent="-442618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Complex </a:t>
            </a:r>
            <a:r>
              <a:rPr sz="1452" b="1" spc="-5" dirty="0">
                <a:latin typeface="Courier New"/>
                <a:cs typeface="Courier New"/>
              </a:rPr>
              <a:t>operator-( const Complex&amp; z1, const Complex&amp; z2 </a:t>
            </a:r>
            <a:r>
              <a:rPr sz="1452" b="1" dirty="0">
                <a:latin typeface="Courier New"/>
                <a:cs typeface="Courier New"/>
              </a:rPr>
              <a:t>)</a:t>
            </a:r>
            <a:r>
              <a:rPr sz="1452" dirty="0">
                <a:latin typeface="Courier New"/>
                <a:cs typeface="Courier New"/>
              </a:rPr>
              <a:t>{ </a:t>
            </a:r>
            <a:r>
              <a:rPr sz="1452" spc="5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Complex</a:t>
            </a:r>
            <a:r>
              <a:rPr sz="1452" spc="23" dirty="0">
                <a:latin typeface="Courier New"/>
                <a:cs typeface="Courier New"/>
              </a:rPr>
              <a:t> </a:t>
            </a:r>
            <a:r>
              <a:rPr sz="1452" spc="-18" dirty="0">
                <a:latin typeface="Courier New"/>
                <a:cs typeface="Courier New"/>
              </a:rPr>
              <a:t>temp(z1.</a:t>
            </a:r>
            <a:r>
              <a:rPr sz="1452" b="1" spc="-18" dirty="0">
                <a:latin typeface="Courier New"/>
                <a:cs typeface="Courier New"/>
              </a:rPr>
              <a:t>getRe()</a:t>
            </a:r>
            <a:r>
              <a:rPr sz="1452" spc="-18" dirty="0">
                <a:latin typeface="Courier New"/>
                <a:cs typeface="Courier New"/>
              </a:rPr>
              <a:t>-z2.</a:t>
            </a:r>
            <a:r>
              <a:rPr sz="1452" b="1" spc="-18" dirty="0">
                <a:latin typeface="Courier New"/>
                <a:cs typeface="Courier New"/>
              </a:rPr>
              <a:t>getRe()</a:t>
            </a:r>
            <a:r>
              <a:rPr sz="1452" spc="-18" dirty="0">
                <a:latin typeface="Courier New"/>
                <a:cs typeface="Courier New"/>
              </a:rPr>
              <a:t>,</a:t>
            </a:r>
            <a:r>
              <a:rPr sz="1452" spc="23" dirty="0">
                <a:latin typeface="Courier New"/>
                <a:cs typeface="Courier New"/>
              </a:rPr>
              <a:t> </a:t>
            </a:r>
            <a:r>
              <a:rPr sz="1452" spc="-14" dirty="0">
                <a:latin typeface="Courier New"/>
                <a:cs typeface="Courier New"/>
              </a:rPr>
              <a:t>z1.</a:t>
            </a:r>
            <a:r>
              <a:rPr sz="1452" b="1" spc="-14" dirty="0">
                <a:latin typeface="Courier New"/>
                <a:cs typeface="Courier New"/>
              </a:rPr>
              <a:t>getIm()</a:t>
            </a:r>
            <a:r>
              <a:rPr sz="1452" spc="-14" dirty="0">
                <a:latin typeface="Courier New"/>
                <a:cs typeface="Courier New"/>
              </a:rPr>
              <a:t>-z2.</a:t>
            </a:r>
            <a:r>
              <a:rPr sz="1452" b="1" spc="-14" dirty="0">
                <a:latin typeface="Courier New"/>
                <a:cs typeface="Courier New"/>
              </a:rPr>
              <a:t>getIm()</a:t>
            </a:r>
            <a:r>
              <a:rPr sz="1452" spc="-14" dirty="0">
                <a:latin typeface="Courier New"/>
                <a:cs typeface="Courier New"/>
              </a:rPr>
              <a:t>);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temp;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12300" y="2074689"/>
            <a:ext cx="37460" cy="1081720"/>
            <a:chOff x="7477584" y="2286000"/>
            <a:chExt cx="41275" cy="1191895"/>
          </a:xfrm>
        </p:grpSpPr>
        <p:sp>
          <p:nvSpPr>
            <p:cNvPr id="6" name="object 6"/>
            <p:cNvSpPr/>
            <p:nvPr/>
          </p:nvSpPr>
          <p:spPr>
            <a:xfrm>
              <a:off x="7498080" y="2286000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748234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748234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1"/>
            <a:ext cx="7706317" cy="31975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2991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initializer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initialized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3333FF"/>
                </a:solidFill>
                <a:latin typeface="Arial MT"/>
                <a:cs typeface="Arial MT"/>
              </a:rPr>
              <a:t>ctor-initializer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7213" defTabSz="829909">
              <a:spcBef>
                <a:spcPts val="1044"/>
              </a:spcBef>
              <a:buSzPct val="44642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dat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7213" defTabSz="829909">
              <a:spcBef>
                <a:spcPts val="781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marR="1426407" lvl="1" indent="-276636" defTabSz="829909">
              <a:spcBef>
                <a:spcPts val="762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 data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members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having no default </a:t>
            </a:r>
            <a:r>
              <a:rPr sz="2541" spc="-6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7213" defTabSz="829909">
              <a:spcBef>
                <a:spcPts val="776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superclasses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without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573928"/>
            <a:ext cx="7676926" cy="2786128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412073" indent="-401122">
              <a:spcBef>
                <a:spcPts val="1602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spc="-5" dirty="0">
                <a:latin typeface="Arial MT"/>
                <a:cs typeface="Arial MT"/>
              </a:rPr>
              <a:t>Increment/Decrement</a:t>
            </a:r>
            <a:r>
              <a:rPr sz="2541" spc="-50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operators</a:t>
            </a:r>
            <a:endParaRPr sz="2541">
              <a:latin typeface="Arial MT"/>
              <a:cs typeface="Arial MT"/>
            </a:endParaRPr>
          </a:p>
          <a:p>
            <a:pPr marL="714644" lvl="1" indent="-272602">
              <a:spcBef>
                <a:spcPts val="1076"/>
              </a:spcBef>
              <a:buSzPct val="45000"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latin typeface="Arial MT"/>
                <a:cs typeface="Arial MT"/>
              </a:rPr>
              <a:t>postincrement:</a:t>
            </a:r>
            <a:endParaRPr sz="1815">
              <a:latin typeface="Arial MT"/>
              <a:cs typeface="Arial MT"/>
            </a:endParaRPr>
          </a:p>
          <a:p>
            <a:pPr marL="898492">
              <a:spcBef>
                <a:spcPts val="767"/>
              </a:spcBef>
            </a:pPr>
            <a:r>
              <a:rPr sz="1361" spc="95" dirty="0">
                <a:latin typeface="Lucida Sans Unicode"/>
                <a:cs typeface="Lucida Sans Unicode"/>
              </a:rPr>
              <a:t>–</a:t>
            </a:r>
            <a:r>
              <a:rPr sz="1361" spc="422" dirty="0">
                <a:latin typeface="Lucida Sans Unicode"/>
                <a:cs typeface="Lucida Sans Unicode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int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i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=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10;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int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j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=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i++;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//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j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→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10</a:t>
            </a:r>
            <a:endParaRPr sz="1815">
              <a:latin typeface="Courier New"/>
              <a:cs typeface="Courier New"/>
            </a:endParaRPr>
          </a:p>
          <a:p>
            <a:pPr marL="714644" lvl="1" indent="-272602">
              <a:spcBef>
                <a:spcPts val="840"/>
              </a:spcBef>
              <a:buSzPct val="45000"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latin typeface="Arial MT"/>
                <a:cs typeface="Arial MT"/>
              </a:rPr>
              <a:t>preincrement:</a:t>
            </a:r>
            <a:endParaRPr sz="1815">
              <a:latin typeface="Arial MT"/>
              <a:cs typeface="Arial MT"/>
            </a:endParaRPr>
          </a:p>
          <a:p>
            <a:pPr marL="898492">
              <a:spcBef>
                <a:spcPts val="862"/>
              </a:spcBef>
            </a:pPr>
            <a:r>
              <a:rPr sz="1361" spc="95" dirty="0">
                <a:latin typeface="Lucida Sans Unicode"/>
                <a:cs typeface="Lucida Sans Unicode"/>
              </a:rPr>
              <a:t>–</a:t>
            </a:r>
            <a:r>
              <a:rPr sz="1361" spc="422" dirty="0">
                <a:latin typeface="Lucida Sans Unicode"/>
                <a:cs typeface="Lucida Sans Unicode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int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i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=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10;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int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j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=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++i;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//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j</a:t>
            </a:r>
            <a:r>
              <a:rPr sz="1815" spc="-9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→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11</a:t>
            </a:r>
            <a:endParaRPr sz="1815">
              <a:latin typeface="Courier New"/>
              <a:cs typeface="Courier New"/>
            </a:endParaRPr>
          </a:p>
          <a:p>
            <a:pPr marL="714644" marR="4611" lvl="1" indent="-272602">
              <a:lnSpc>
                <a:spcPct val="101400"/>
              </a:lnSpc>
              <a:spcBef>
                <a:spcPts val="458"/>
              </a:spcBef>
              <a:buSzPct val="45000"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latin typeface="Arial MT"/>
                <a:cs typeface="Arial MT"/>
              </a:rPr>
              <a:t>The C++ </a:t>
            </a:r>
            <a:r>
              <a:rPr sz="1815" dirty="0">
                <a:latin typeface="Arial MT"/>
                <a:cs typeface="Arial MT"/>
              </a:rPr>
              <a:t>standard specifies </a:t>
            </a:r>
            <a:r>
              <a:rPr sz="1815" spc="-5" dirty="0">
                <a:latin typeface="Arial MT"/>
                <a:cs typeface="Arial MT"/>
              </a:rPr>
              <a:t>that the prefix increment and decrement </a:t>
            </a:r>
            <a:r>
              <a:rPr sz="1815" spc="-495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return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an </a:t>
            </a:r>
            <a:r>
              <a:rPr sz="1815" b="1" spc="-5" dirty="0">
                <a:latin typeface="Arial"/>
                <a:cs typeface="Arial"/>
              </a:rPr>
              <a:t>lvalue</a:t>
            </a:r>
            <a:r>
              <a:rPr sz="1815" b="1" spc="9" dirty="0">
                <a:latin typeface="Arial"/>
                <a:cs typeface="Arial"/>
              </a:rPr>
              <a:t> </a:t>
            </a:r>
            <a:r>
              <a:rPr sz="1815" dirty="0">
                <a:latin typeface="Arial MT"/>
                <a:cs typeface="Arial MT"/>
              </a:rPr>
              <a:t>(left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value).</a:t>
            </a:r>
            <a:endParaRPr sz="181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725680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5" dirty="0">
                <a:latin typeface="Arial MT"/>
                <a:cs typeface="Arial MT"/>
              </a:rPr>
              <a:t>Increment/Decrement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operators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9" dirty="0">
                <a:latin typeface="Arial MT"/>
                <a:cs typeface="Arial MT"/>
              </a:rPr>
              <a:t>(</a:t>
            </a:r>
            <a:r>
              <a:rPr sz="2541" spc="9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98362" y="2402317"/>
          <a:ext cx="7078723" cy="3218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496">
                <a:tc gridSpan="2">
                  <a:txBody>
                    <a:bodyPr/>
                    <a:lstStyle/>
                    <a:p>
                      <a:pPr marL="85725" marR="11303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51612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Complex&amp;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Complex::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operator++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(){	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//prefix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 marR="1130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(this-&gt;re)++;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29">
                <a:tc>
                  <a:txBody>
                    <a:bodyPr/>
                    <a:lstStyle/>
                    <a:p>
                      <a:pPr marL="771525">
                        <a:lnSpc>
                          <a:spcPts val="152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(this-&gt;im)++;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*this;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600" b="1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Which one is more efficient? </a:t>
                      </a:r>
                      <a:r>
                        <a:rPr sz="1600" b="1" spc="-49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Why?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6718">
                <a:tc gridSpan="2">
                  <a:txBody>
                    <a:bodyPr/>
                    <a:lstStyle/>
                    <a:p>
                      <a:pPr marL="85725" marR="113030">
                        <a:lnSpc>
                          <a:spcPts val="10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725" marR="113030">
                        <a:lnSpc>
                          <a:spcPct val="100000"/>
                        </a:lnSpc>
                        <a:tabLst>
                          <a:tab pos="131953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Complex	Complex::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operator++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){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//postfix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 marR="3787775">
                        <a:lnSpc>
                          <a:spcPct val="100699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Complex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temp(*this);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(this-&gt;re)++;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 marR="4747895">
                        <a:lnSpc>
                          <a:spcPct val="100699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(this-&gt;im)++;  return</a:t>
                      </a:r>
                      <a:r>
                        <a:rPr sz="16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temp;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5725" marR="1130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702455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5" dirty="0">
                <a:latin typeface="Arial MT"/>
                <a:cs typeface="Arial MT"/>
              </a:rPr>
              <a:t>Inserter/Extractor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operators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5" dirty="0"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standalone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2256673"/>
            <a:ext cx="7800831" cy="283265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>
              <a:spcBef>
                <a:spcPts val="200"/>
              </a:spcBef>
            </a:pPr>
            <a:r>
              <a:rPr sz="1815" b="1" spc="-5" dirty="0">
                <a:latin typeface="Courier New"/>
                <a:cs typeface="Courier New"/>
              </a:rPr>
              <a:t>//complex.h</a:t>
            </a:r>
            <a:endParaRPr sz="1815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906">
              <a:latin typeface="Courier New"/>
              <a:cs typeface="Courier New"/>
            </a:endParaRPr>
          </a:p>
          <a:p>
            <a:pPr marL="77804" marR="5641655"/>
            <a:r>
              <a:rPr sz="1815" spc="-5" dirty="0">
                <a:latin typeface="Courier New"/>
                <a:cs typeface="Courier New"/>
              </a:rPr>
              <a:t>class</a:t>
            </a:r>
            <a:r>
              <a:rPr sz="1815" spc="-45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Complex</a:t>
            </a:r>
            <a:r>
              <a:rPr sz="1815" spc="-45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{ </a:t>
            </a:r>
            <a:r>
              <a:rPr sz="1815" spc="-1076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public:</a:t>
            </a:r>
            <a:endParaRPr sz="1815">
              <a:latin typeface="Courier New"/>
              <a:cs typeface="Courier New"/>
            </a:endParaRPr>
          </a:p>
          <a:p>
            <a:pPr marL="630501"/>
            <a:r>
              <a:rPr sz="1815" b="1" spc="-5" dirty="0">
                <a:latin typeface="Courier New"/>
                <a:cs typeface="Courier New"/>
              </a:rPr>
              <a:t>friend</a:t>
            </a:r>
            <a:r>
              <a:rPr sz="1815" b="1" spc="-41" dirty="0"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</a:t>
            </a:r>
            <a:r>
              <a:rPr sz="1815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operator&lt;&lt;(</a:t>
            </a:r>
            <a:endParaRPr sz="1815">
              <a:latin typeface="Courier New"/>
              <a:cs typeface="Courier New"/>
            </a:endParaRPr>
          </a:p>
          <a:p>
            <a:pPr marL="2982487"/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</a:t>
            </a:r>
            <a:r>
              <a:rPr sz="1815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os,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const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Complex&amp;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c);</a:t>
            </a:r>
            <a:endParaRPr sz="1815">
              <a:latin typeface="Courier New"/>
              <a:cs typeface="Courier New"/>
            </a:endParaRPr>
          </a:p>
          <a:p>
            <a:pPr marL="630501"/>
            <a:r>
              <a:rPr sz="1815" b="1" spc="-5" dirty="0">
                <a:latin typeface="Courier New"/>
                <a:cs typeface="Courier New"/>
              </a:rPr>
              <a:t>friend</a:t>
            </a:r>
            <a:r>
              <a:rPr sz="1815" b="1" spc="-41" dirty="0"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operator&gt;&gt;(</a:t>
            </a:r>
            <a:endParaRPr sz="1815">
              <a:latin typeface="Courier New"/>
              <a:cs typeface="Courier New"/>
            </a:endParaRPr>
          </a:p>
          <a:p>
            <a:pPr marL="2982487"/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2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is,</a:t>
            </a:r>
            <a:r>
              <a:rPr sz="1815" spc="-27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Complex&amp;</a:t>
            </a:r>
            <a:r>
              <a:rPr sz="1815" spc="-27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c);</a:t>
            </a:r>
            <a:endParaRPr sz="1815">
              <a:latin typeface="Courier New"/>
              <a:cs typeface="Courier New"/>
            </a:endParaRPr>
          </a:p>
          <a:p>
            <a:pPr marL="631077"/>
            <a:r>
              <a:rPr sz="1815" spc="-5" dirty="0">
                <a:latin typeface="Courier New"/>
                <a:cs typeface="Courier New"/>
              </a:rPr>
              <a:t>//...</a:t>
            </a:r>
            <a:endParaRPr sz="1815">
              <a:latin typeface="Courier New"/>
              <a:cs typeface="Courier New"/>
            </a:endParaRPr>
          </a:p>
          <a:p>
            <a:pPr marL="77804"/>
            <a:r>
              <a:rPr sz="1815" spc="-5" dirty="0">
                <a:latin typeface="Courier New"/>
                <a:cs typeface="Courier New"/>
              </a:rPr>
              <a:t>};</a:t>
            </a:r>
            <a:endParaRPr sz="181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702455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5" dirty="0">
                <a:latin typeface="Arial MT"/>
                <a:cs typeface="Arial MT"/>
              </a:rPr>
              <a:t>Inserter/Extractor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operators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5" dirty="0"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standalone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1281" y="2406640"/>
            <a:ext cx="7443522" cy="283016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b="1" spc="-5" dirty="0">
                <a:latin typeface="Courier New"/>
                <a:cs typeface="Courier New"/>
              </a:rPr>
              <a:t>//complex.cpp</a:t>
            </a:r>
            <a:endParaRPr sz="1634">
              <a:latin typeface="Courier New"/>
              <a:cs typeface="Courier New"/>
            </a:endParaRPr>
          </a:p>
          <a:p>
            <a:pPr>
              <a:spcBef>
                <a:spcPts val="23"/>
              </a:spcBef>
            </a:pPr>
            <a:endParaRPr sz="1724">
              <a:latin typeface="Courier New"/>
              <a:cs typeface="Courier New"/>
            </a:endParaRPr>
          </a:p>
          <a:p>
            <a:pPr marL="700236" marR="885237" indent="-622432">
              <a:lnSpc>
                <a:spcPct val="100699"/>
              </a:lnSpc>
            </a:pP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634" spc="-5" dirty="0">
                <a:latin typeface="Courier New"/>
                <a:cs typeface="Courier New"/>
              </a:rPr>
              <a:t>operator&lt;&lt;( </a:t>
            </a: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634" spc="-5" dirty="0">
                <a:latin typeface="Courier New"/>
                <a:cs typeface="Courier New"/>
              </a:rPr>
              <a:t>os, const Complex&amp; c){ </a:t>
            </a:r>
            <a:r>
              <a:rPr sz="1634" spc="-971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os&lt;&lt;c.re&lt;&lt;"+"&lt;&lt;c.im&lt;&lt;"i";</a:t>
            </a:r>
            <a:endParaRPr sz="1634">
              <a:latin typeface="Courier New"/>
              <a:cs typeface="Courier New"/>
            </a:endParaRPr>
          </a:p>
          <a:p>
            <a:pPr marL="700236">
              <a:spcBef>
                <a:spcPts val="14"/>
              </a:spcBef>
            </a:pPr>
            <a:r>
              <a:rPr sz="1634" spc="-5" dirty="0">
                <a:latin typeface="Courier New"/>
                <a:cs typeface="Courier New"/>
              </a:rPr>
              <a:t>return</a:t>
            </a:r>
            <a:r>
              <a:rPr sz="1634" spc="-64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os;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634" dirty="0">
                <a:latin typeface="Courier New"/>
                <a:cs typeface="Courier New"/>
              </a:rPr>
              <a:t>}</a:t>
            </a:r>
            <a:endParaRPr sz="1634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724">
              <a:latin typeface="Courier New"/>
              <a:cs typeface="Courier New"/>
            </a:endParaRPr>
          </a:p>
          <a:p>
            <a:pPr marL="700236" marR="1632155" indent="-622432">
              <a:lnSpc>
                <a:spcPct val="100699"/>
              </a:lnSpc>
            </a:pP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 </a:t>
            </a:r>
            <a:r>
              <a:rPr sz="1634" spc="-5" dirty="0">
                <a:latin typeface="Courier New"/>
                <a:cs typeface="Courier New"/>
              </a:rPr>
              <a:t>operator&gt;&gt;( </a:t>
            </a: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 </a:t>
            </a:r>
            <a:r>
              <a:rPr sz="1634" spc="-5" dirty="0">
                <a:latin typeface="Courier New"/>
                <a:cs typeface="Courier New"/>
              </a:rPr>
              <a:t>is, Complex&amp; c){ </a:t>
            </a:r>
            <a:r>
              <a:rPr sz="1634" spc="-971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is&gt;&gt;c.re&gt;&gt;c.im;</a:t>
            </a:r>
            <a:endParaRPr sz="1634">
              <a:latin typeface="Courier New"/>
              <a:cs typeface="Courier New"/>
            </a:endParaRPr>
          </a:p>
          <a:p>
            <a:pPr marL="700236">
              <a:spcBef>
                <a:spcPts val="14"/>
              </a:spcBef>
            </a:pPr>
            <a:r>
              <a:rPr sz="1634" spc="-5" dirty="0">
                <a:latin typeface="Courier New"/>
                <a:cs typeface="Courier New"/>
              </a:rPr>
              <a:t>return</a:t>
            </a:r>
            <a:r>
              <a:rPr sz="1634" spc="-64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is;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634" dirty="0">
                <a:latin typeface="Courier New"/>
                <a:cs typeface="Courier New"/>
              </a:rPr>
              <a:t>}</a:t>
            </a:r>
            <a:endParaRPr sz="163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32435"/>
            <a:ext cx="7430268" cy="3492430"/>
          </a:xfrm>
          <a:prstGeom prst="rect">
            <a:avLst/>
          </a:prstGeom>
        </p:spPr>
        <p:txBody>
          <a:bodyPr vert="horz" wrap="square" lIns="0" tIns="144652" rIns="0" bIns="0" rtlCol="0">
            <a:spAutoFit/>
          </a:bodyPr>
          <a:lstStyle/>
          <a:p>
            <a:pPr marL="11527">
              <a:spcBef>
                <a:spcPts val="1139"/>
              </a:spcBef>
              <a:tabLst>
                <a:tab pos="32274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spc="-5" dirty="0">
                <a:latin typeface="Arial MT"/>
                <a:cs typeface="Arial MT"/>
              </a:rPr>
              <a:t>Inserter/Extractor</a:t>
            </a:r>
            <a:r>
              <a:rPr sz="2541" spc="-54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operators</a:t>
            </a:r>
            <a:endParaRPr sz="2541">
              <a:latin typeface="Arial MT"/>
              <a:cs typeface="Arial MT"/>
            </a:endParaRPr>
          </a:p>
          <a:p>
            <a:pPr marL="11527">
              <a:spcBef>
                <a:spcPts val="1048"/>
              </a:spcBef>
              <a:tabLst>
                <a:tab pos="322743" algn="l"/>
              </a:tabLst>
            </a:pPr>
            <a:r>
              <a:rPr sz="1906" b="1" spc="136" dirty="0">
                <a:latin typeface="Yu Gothic UI"/>
                <a:cs typeface="Yu Gothic UI"/>
              </a:rPr>
              <a:t>–	</a:t>
            </a:r>
            <a:r>
              <a:rPr sz="2541" b="1" spc="-5" dirty="0">
                <a:latin typeface="Arial"/>
                <a:cs typeface="Arial"/>
              </a:rPr>
              <a:t>Syntax:</a:t>
            </a:r>
            <a:endParaRPr sz="2541">
              <a:latin typeface="Arial"/>
              <a:cs typeface="Arial"/>
            </a:endParaRPr>
          </a:p>
          <a:p>
            <a:pPr marL="229954" marR="693897">
              <a:spcBef>
                <a:spcPts val="1066"/>
              </a:spcBef>
            </a:pP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815" b="1" spc="-5" dirty="0">
                <a:latin typeface="Courier New"/>
                <a:cs typeface="Courier New"/>
              </a:rPr>
              <a:t>operator&lt;&lt;(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815" b="1" spc="-5" dirty="0">
                <a:latin typeface="Courier New"/>
                <a:cs typeface="Courier New"/>
              </a:rPr>
              <a:t>os, const T&amp; out) </a:t>
            </a:r>
            <a:r>
              <a:rPr sz="1815" b="1" spc="-1080" dirty="0"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latin typeface="Courier New"/>
                <a:cs typeface="Courier New"/>
              </a:rPr>
              <a:t>operator&gt;&gt;(</a:t>
            </a:r>
            <a:r>
              <a:rPr sz="1815" b="1" spc="-9" dirty="0"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latin typeface="Courier New"/>
                <a:cs typeface="Courier New"/>
              </a:rPr>
              <a:t>is,</a:t>
            </a:r>
            <a:r>
              <a:rPr sz="1815" b="1" spc="-9" dirty="0">
                <a:latin typeface="Courier New"/>
                <a:cs typeface="Courier New"/>
              </a:rPr>
              <a:t> </a:t>
            </a:r>
            <a:r>
              <a:rPr sz="1815" b="1" spc="-5" dirty="0">
                <a:latin typeface="Courier New"/>
                <a:cs typeface="Courier New"/>
              </a:rPr>
              <a:t>T&amp;</a:t>
            </a:r>
            <a:r>
              <a:rPr sz="1815" b="1" spc="-14" dirty="0">
                <a:latin typeface="Courier New"/>
                <a:cs typeface="Courier New"/>
              </a:rPr>
              <a:t> </a:t>
            </a:r>
            <a:r>
              <a:rPr sz="1815" b="1" spc="-5" dirty="0">
                <a:latin typeface="Courier New"/>
                <a:cs typeface="Courier New"/>
              </a:rPr>
              <a:t>in)</a:t>
            </a:r>
            <a:endParaRPr sz="1815">
              <a:latin typeface="Courier New"/>
              <a:cs typeface="Courier New"/>
            </a:endParaRPr>
          </a:p>
          <a:p>
            <a:pPr marL="322743" indent="-311792">
              <a:lnSpc>
                <a:spcPts val="3013"/>
              </a:lnSpc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Remarks:</a:t>
            </a:r>
            <a:endParaRPr sz="2541">
              <a:latin typeface="Arial MT"/>
              <a:cs typeface="Arial MT"/>
            </a:endParaRPr>
          </a:p>
          <a:p>
            <a:pPr marL="714644" lvl="1" indent="-274908">
              <a:spcBef>
                <a:spcPts val="1057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latin typeface="Arial MT"/>
                <a:cs typeface="Arial MT"/>
              </a:rPr>
              <a:t>Streams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are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always</a:t>
            </a:r>
            <a:r>
              <a:rPr sz="2178" spc="23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passed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by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reference</a:t>
            </a:r>
            <a:endParaRPr sz="2178">
              <a:latin typeface="Arial"/>
              <a:cs typeface="Arial"/>
            </a:endParaRPr>
          </a:p>
          <a:p>
            <a:pPr marL="714644" indent="-274908">
              <a:spcBef>
                <a:spcPts val="803"/>
              </a:spcBef>
              <a:buClr>
                <a:srgbClr val="000000"/>
              </a:buClr>
              <a:buSzPct val="43750"/>
              <a:buChar char="●"/>
              <a:tabLst>
                <a:tab pos="714644" algn="l"/>
                <a:tab pos="715221" algn="l"/>
                <a:tab pos="3693673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Why </a:t>
            </a:r>
            <a:r>
              <a:rPr sz="2178" dirty="0">
                <a:latin typeface="Arial MT"/>
                <a:cs typeface="Arial MT"/>
              </a:rPr>
              <a:t>should</a:t>
            </a:r>
            <a:r>
              <a:rPr sz="2178" spc="-5" dirty="0">
                <a:latin typeface="Arial MT"/>
                <a:cs typeface="Arial MT"/>
              </a:rPr>
              <a:t> inserter	operator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return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an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ostream&amp;</a:t>
            </a:r>
            <a:r>
              <a:rPr sz="2178" spc="-5" dirty="0">
                <a:latin typeface="Arial MT"/>
                <a:cs typeface="Arial MT"/>
              </a:rPr>
              <a:t>?</a:t>
            </a:r>
            <a:endParaRPr sz="2178">
              <a:latin typeface="Arial MT"/>
              <a:cs typeface="Arial MT"/>
            </a:endParaRPr>
          </a:p>
          <a:p>
            <a:pPr marL="714644" indent="-274908">
              <a:spcBef>
                <a:spcPts val="789"/>
              </a:spcBef>
              <a:buClr>
                <a:srgbClr val="000000"/>
              </a:buClr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Why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should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extractor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return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an</a:t>
            </a:r>
            <a:r>
              <a:rPr sz="2178" spc="23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istream&amp;</a:t>
            </a:r>
            <a:r>
              <a:rPr sz="2178" spc="-5" dirty="0">
                <a:latin typeface="Arial MT"/>
                <a:cs typeface="Arial MT"/>
              </a:rPr>
              <a:t>?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573929"/>
            <a:ext cx="4252536" cy="1016798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322743" indent="-311792">
              <a:spcBef>
                <a:spcPts val="1602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Inserter/Extractor</a:t>
            </a:r>
            <a:r>
              <a:rPr sz="2541" spc="-82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operators</a:t>
            </a:r>
            <a:endParaRPr sz="2541">
              <a:latin typeface="Arial MT"/>
              <a:cs typeface="Arial MT"/>
            </a:endParaRPr>
          </a:p>
          <a:p>
            <a:pPr marL="322743" indent="-307182">
              <a:spcBef>
                <a:spcPts val="1076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1815" spc="-5" dirty="0">
                <a:latin typeface="Arial MT"/>
                <a:cs typeface="Arial MT"/>
              </a:rPr>
              <a:t>Usage:</a:t>
            </a:r>
            <a:endParaRPr sz="1815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572614"/>
            <a:ext cx="6887968" cy="256483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spc="-5" dirty="0">
                <a:latin typeface="Courier New"/>
                <a:cs typeface="Courier New"/>
              </a:rPr>
              <a:t>Complex</a:t>
            </a:r>
            <a:r>
              <a:rPr sz="1634" spc="-41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z1,</a:t>
            </a:r>
            <a:r>
              <a:rPr sz="1634" spc="-36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z2;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634" spc="-5" dirty="0">
                <a:latin typeface="Courier New"/>
                <a:cs typeface="Courier New"/>
              </a:rPr>
              <a:t>cout&lt;&lt;"Read</a:t>
            </a:r>
            <a:r>
              <a:rPr sz="1634" spc="-32" dirty="0">
                <a:latin typeface="Courier New"/>
                <a:cs typeface="Courier New"/>
              </a:rPr>
              <a:t> </a:t>
            </a:r>
            <a:r>
              <a:rPr sz="1634" dirty="0">
                <a:latin typeface="Courier New"/>
                <a:cs typeface="Courier New"/>
              </a:rPr>
              <a:t>2</a:t>
            </a:r>
            <a:r>
              <a:rPr sz="1634" spc="-27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complex</a:t>
            </a:r>
            <a:r>
              <a:rPr sz="1634" spc="-27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number:";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634" b="1" spc="-5" dirty="0">
                <a:latin typeface="Courier New"/>
                <a:cs typeface="Courier New"/>
              </a:rPr>
              <a:t>//Extractor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634" spc="-5" dirty="0">
                <a:latin typeface="Courier New"/>
                <a:cs typeface="Courier New"/>
              </a:rPr>
              <a:t>cin&gt;&gt;z1&gt;&gt;z2;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634" b="1" spc="-5" dirty="0">
                <a:latin typeface="Courier New"/>
                <a:cs typeface="Courier New"/>
              </a:rPr>
              <a:t>//Inserter</a:t>
            </a:r>
            <a:endParaRPr sz="1634">
              <a:latin typeface="Courier New"/>
              <a:cs typeface="Courier New"/>
            </a:endParaRPr>
          </a:p>
          <a:p>
            <a:pPr marL="77804" marR="3940341">
              <a:lnSpc>
                <a:spcPct val="100699"/>
              </a:lnSpc>
            </a:pPr>
            <a:r>
              <a:rPr sz="1634" spc="-5" dirty="0">
                <a:latin typeface="Courier New"/>
                <a:cs typeface="Courier New"/>
              </a:rPr>
              <a:t>cout&lt;&lt;"z1: "&lt;&lt;z1&lt;&lt;endl; </a:t>
            </a:r>
            <a:r>
              <a:rPr sz="1634" spc="-971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cout&lt;&lt;"z2:</a:t>
            </a:r>
            <a:r>
              <a:rPr sz="1634" spc="-86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"&lt;&lt;z2&lt;&lt;endl;</a:t>
            </a:r>
            <a:endParaRPr sz="1634">
              <a:latin typeface="Courier New"/>
              <a:cs typeface="Courier New"/>
            </a:endParaRPr>
          </a:p>
          <a:p>
            <a:pPr>
              <a:spcBef>
                <a:spcPts val="23"/>
              </a:spcBef>
            </a:pPr>
            <a:endParaRPr sz="1724">
              <a:latin typeface="Courier New"/>
              <a:cs typeface="Courier New"/>
            </a:endParaRPr>
          </a:p>
          <a:p>
            <a:pPr marL="77804" marR="3192846">
              <a:lnSpc>
                <a:spcPct val="100699"/>
              </a:lnSpc>
            </a:pPr>
            <a:r>
              <a:rPr sz="1634" spc="-5" dirty="0">
                <a:latin typeface="Courier New"/>
                <a:cs typeface="Courier New"/>
              </a:rPr>
              <a:t>cout&lt;&lt;"z1++: "&lt;&lt;(</a:t>
            </a:r>
            <a:r>
              <a:rPr sz="1634" b="1" spc="-5" dirty="0">
                <a:latin typeface="Courier New"/>
                <a:cs typeface="Courier New"/>
              </a:rPr>
              <a:t>z1++</a:t>
            </a:r>
            <a:r>
              <a:rPr sz="1634" spc="-5" dirty="0">
                <a:latin typeface="Courier New"/>
                <a:cs typeface="Courier New"/>
              </a:rPr>
              <a:t>)&lt;&lt;endl; </a:t>
            </a:r>
            <a:r>
              <a:rPr sz="1634" spc="-971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cout&lt;&lt;"++z2:</a:t>
            </a:r>
            <a:r>
              <a:rPr sz="1634" spc="-77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"&lt;&lt;(</a:t>
            </a:r>
            <a:r>
              <a:rPr sz="1634" b="1" spc="-5" dirty="0">
                <a:latin typeface="Courier New"/>
                <a:cs typeface="Courier New"/>
              </a:rPr>
              <a:t>++z2</a:t>
            </a:r>
            <a:r>
              <a:rPr sz="1634" spc="-5" dirty="0">
                <a:latin typeface="Courier New"/>
                <a:cs typeface="Courier New"/>
              </a:rPr>
              <a:t>)&lt;&lt;endl;</a:t>
            </a:r>
            <a:endParaRPr sz="163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7655026" cy="2814756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412073" indent="-401122">
              <a:spcBef>
                <a:spcPts val="1330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b="1" spc="-5" dirty="0">
                <a:latin typeface="Arial"/>
                <a:cs typeface="Arial"/>
              </a:rPr>
              <a:t>Assignment</a:t>
            </a:r>
            <a:r>
              <a:rPr sz="2541" b="1" spc="-32" dirty="0">
                <a:latin typeface="Arial"/>
                <a:cs typeface="Arial"/>
              </a:rPr>
              <a:t> </a:t>
            </a:r>
            <a:r>
              <a:rPr sz="2541" b="1" spc="-5" dirty="0">
                <a:latin typeface="Arial"/>
                <a:cs typeface="Arial"/>
              </a:rPr>
              <a:t>operator</a:t>
            </a:r>
            <a:r>
              <a:rPr sz="2541" b="1" spc="-36" dirty="0">
                <a:latin typeface="Arial"/>
                <a:cs typeface="Arial"/>
              </a:rPr>
              <a:t> </a:t>
            </a:r>
            <a:r>
              <a:rPr sz="2541" b="1" dirty="0">
                <a:latin typeface="Arial"/>
                <a:cs typeface="Arial"/>
              </a:rPr>
              <a:t>(=)</a:t>
            </a:r>
            <a:endParaRPr sz="2541">
              <a:latin typeface="Arial"/>
              <a:cs typeface="Arial"/>
            </a:endParaRPr>
          </a:p>
          <a:p>
            <a:pPr marL="714644" lvl="1" indent="-274908">
              <a:spcBef>
                <a:spcPts val="1066"/>
              </a:spcBef>
              <a:buClr>
                <a:srgbClr val="000000"/>
              </a:buClr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When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should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overloaded?</a:t>
            </a:r>
            <a:endParaRPr sz="2178">
              <a:latin typeface="Arial MT"/>
              <a:cs typeface="Arial MT"/>
            </a:endParaRPr>
          </a:p>
          <a:p>
            <a:pPr marL="714644" marR="4611" lvl="1" indent="-274331">
              <a:lnSpc>
                <a:spcPct val="100699"/>
              </a:lnSpc>
              <a:spcBef>
                <a:spcPts val="785"/>
              </a:spcBef>
              <a:buClr>
                <a:srgbClr val="000000"/>
              </a:buClr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A: </a:t>
            </a:r>
            <a:r>
              <a:rPr sz="2178" spc="-5" dirty="0">
                <a:latin typeface="Arial MT"/>
                <a:cs typeface="Arial MT"/>
              </a:rPr>
              <a:t>When bitwise </a:t>
            </a:r>
            <a:r>
              <a:rPr sz="2178" dirty="0">
                <a:latin typeface="Arial MT"/>
                <a:cs typeface="Arial MT"/>
              </a:rPr>
              <a:t>copy </a:t>
            </a:r>
            <a:r>
              <a:rPr sz="2178" spc="-5" dirty="0">
                <a:latin typeface="Arial MT"/>
                <a:cs typeface="Arial MT"/>
              </a:rPr>
              <a:t>is not </a:t>
            </a:r>
            <a:r>
              <a:rPr sz="2178" dirty="0">
                <a:latin typeface="Arial MT"/>
                <a:cs typeface="Arial MT"/>
              </a:rPr>
              <a:t>satisfactory (e.g. </a:t>
            </a:r>
            <a:r>
              <a:rPr sz="2178" spc="-5" dirty="0">
                <a:latin typeface="Arial MT"/>
                <a:cs typeface="Arial MT"/>
              </a:rPr>
              <a:t>if </a:t>
            </a:r>
            <a:r>
              <a:rPr sz="2178" dirty="0">
                <a:latin typeface="Arial MT"/>
                <a:cs typeface="Arial MT"/>
              </a:rPr>
              <a:t>you </a:t>
            </a:r>
            <a:r>
              <a:rPr sz="2178" spc="-5" dirty="0">
                <a:latin typeface="Arial MT"/>
                <a:cs typeface="Arial MT"/>
              </a:rPr>
              <a:t>have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dynamically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allocated </a:t>
            </a:r>
            <a:r>
              <a:rPr sz="2178" dirty="0">
                <a:latin typeface="Arial MT"/>
                <a:cs typeface="Arial MT"/>
              </a:rPr>
              <a:t>memory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spc="132" dirty="0">
                <a:latin typeface="Lucida Sans Unicode"/>
                <a:cs typeface="Lucida Sans Unicode"/>
              </a:rPr>
              <a:t>⇒</a:t>
            </a:r>
            <a:endParaRPr sz="2178">
              <a:latin typeface="Lucida Sans Unicode"/>
              <a:cs typeface="Lucida Sans Unicode"/>
            </a:endParaRPr>
          </a:p>
          <a:p>
            <a:pPr marL="1107122" marR="791872" lvl="2" indent="-208630">
              <a:lnSpc>
                <a:spcPts val="2160"/>
              </a:lnSpc>
              <a:spcBef>
                <a:spcPts val="84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latin typeface="Arial MT"/>
                <a:cs typeface="Arial MT"/>
              </a:rPr>
              <a:t>when we </a:t>
            </a:r>
            <a:r>
              <a:rPr sz="1815" dirty="0">
                <a:latin typeface="Arial MT"/>
                <a:cs typeface="Arial MT"/>
              </a:rPr>
              <a:t>should </a:t>
            </a:r>
            <a:r>
              <a:rPr sz="1815" spc="-5" dirty="0">
                <a:latin typeface="Arial MT"/>
                <a:cs typeface="Arial MT"/>
              </a:rPr>
              <a:t>implement the </a:t>
            </a:r>
            <a:r>
              <a:rPr sz="1815" dirty="0">
                <a:latin typeface="Arial MT"/>
                <a:cs typeface="Arial MT"/>
              </a:rPr>
              <a:t>copy constructor </a:t>
            </a:r>
            <a:r>
              <a:rPr sz="1815" spc="-5" dirty="0">
                <a:latin typeface="Arial MT"/>
                <a:cs typeface="Arial MT"/>
              </a:rPr>
              <a:t>and the </a:t>
            </a:r>
            <a:r>
              <a:rPr sz="1815" spc="-495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destructor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too).</a:t>
            </a:r>
            <a:endParaRPr sz="1815">
              <a:latin typeface="Arial MT"/>
              <a:cs typeface="Arial MT"/>
            </a:endParaRPr>
          </a:p>
          <a:p>
            <a:pPr marL="1107122" lvl="2" indent="-209205">
              <a:spcBef>
                <a:spcPts val="43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latin typeface="Arial MT"/>
                <a:cs typeface="Arial MT"/>
              </a:rPr>
              <a:t>Ex.</a:t>
            </a:r>
            <a:r>
              <a:rPr sz="1815" spc="-32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our</a:t>
            </a:r>
            <a:r>
              <a:rPr sz="1815" spc="-23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Stack</a:t>
            </a:r>
            <a:r>
              <a:rPr sz="1815" spc="-27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class</a:t>
            </a:r>
            <a:endParaRPr sz="181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5661020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94207" indent="-383257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94207" algn="l"/>
                <a:tab pos="394783" algn="l"/>
              </a:tabLst>
            </a:pPr>
            <a:r>
              <a:rPr sz="2541" spc="-9" dirty="0">
                <a:latin typeface="Arial MT"/>
                <a:cs typeface="Arial MT"/>
              </a:rPr>
              <a:t>Assignment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5" dirty="0"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  <a:p>
            <a:pPr marL="714644" lvl="1" indent="-274908">
              <a:spcBef>
                <a:spcPts val="1066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latin typeface="Arial MT"/>
                <a:cs typeface="Arial MT"/>
              </a:rPr>
              <a:t>Copy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assignment</a:t>
            </a:r>
            <a:endParaRPr sz="2178">
              <a:latin typeface="Arial MT"/>
              <a:cs typeface="Arial MT"/>
            </a:endParaRPr>
          </a:p>
          <a:p>
            <a:pPr marL="714644" lvl="1" indent="-274908">
              <a:spcBef>
                <a:spcPts val="803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latin typeface="Arial MT"/>
                <a:cs typeface="Arial MT"/>
              </a:rPr>
              <a:t>Move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assignment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(since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32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178" spc="-32" dirty="0">
                <a:latin typeface="Arial MT"/>
                <a:cs typeface="Arial MT"/>
              </a:rPr>
              <a:t>)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6539881" cy="1857378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412073" indent="-401122">
              <a:spcBef>
                <a:spcPts val="1330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b="1" spc="-5" dirty="0">
                <a:latin typeface="Arial"/>
                <a:cs typeface="Arial"/>
              </a:rPr>
              <a:t>Copy</a:t>
            </a:r>
            <a:r>
              <a:rPr sz="2541" b="1" spc="-18" dirty="0">
                <a:latin typeface="Arial"/>
                <a:cs typeface="Arial"/>
              </a:rPr>
              <a:t> </a:t>
            </a:r>
            <a:r>
              <a:rPr sz="2541" spc="-5" dirty="0">
                <a:latin typeface="Arial MT"/>
                <a:cs typeface="Arial MT"/>
              </a:rPr>
              <a:t>assignment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(</a:t>
            </a:r>
            <a:r>
              <a:rPr sz="2541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  <a:p>
            <a:pPr marL="714644" lvl="1" indent="-274908">
              <a:spcBef>
                <a:spcPts val="1066"/>
              </a:spcBef>
              <a:buSzPct val="43750"/>
              <a:buChar char="●"/>
              <a:tabLst>
                <a:tab pos="714644" algn="l"/>
                <a:tab pos="715221" algn="l"/>
                <a:tab pos="1879975" algn="l"/>
              </a:tabLst>
            </a:pPr>
            <a:r>
              <a:rPr sz="2178" b="1" spc="-5" dirty="0">
                <a:latin typeface="Arial"/>
                <a:cs typeface="Arial"/>
              </a:rPr>
              <a:t>Syntax:	</a:t>
            </a:r>
            <a:r>
              <a:rPr sz="2178" spc="-5" dirty="0">
                <a:latin typeface="Courier New"/>
                <a:cs typeface="Courier New"/>
              </a:rPr>
              <a:t>X&amp;</a:t>
            </a:r>
            <a:r>
              <a:rPr sz="2178" spc="-2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operator=(</a:t>
            </a:r>
            <a:r>
              <a:rPr sz="2178" spc="-2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const</a:t>
            </a:r>
            <a:r>
              <a:rPr sz="2178" spc="-2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X&amp;</a:t>
            </a:r>
            <a:r>
              <a:rPr sz="2178" spc="-2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rhs);</a:t>
            </a:r>
            <a:endParaRPr sz="2178">
              <a:latin typeface="Courier New"/>
              <a:cs typeface="Courier New"/>
            </a:endParaRPr>
          </a:p>
          <a:p>
            <a:pPr marL="714644" lvl="1" indent="-274908">
              <a:spcBef>
                <a:spcPts val="803"/>
              </a:spcBef>
              <a:buClr>
                <a:srgbClr val="000000"/>
              </a:buClr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Is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return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type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necessary?</a:t>
            </a:r>
            <a:endParaRPr sz="2178">
              <a:latin typeface="Arial MT"/>
              <a:cs typeface="Arial MT"/>
            </a:endParaRPr>
          </a:p>
          <a:p>
            <a:pPr marL="898492">
              <a:spcBef>
                <a:spcPts val="803"/>
              </a:spcBef>
            </a:pPr>
            <a:r>
              <a:rPr sz="1361" spc="95" dirty="0">
                <a:latin typeface="Lucida Sans Unicode"/>
                <a:cs typeface="Lucida Sans Unicode"/>
              </a:rPr>
              <a:t>–</a:t>
            </a:r>
            <a:r>
              <a:rPr sz="1361" spc="408" dirty="0">
                <a:latin typeface="Lucida Sans Unicode"/>
                <a:cs typeface="Lucida Sans Unicode"/>
              </a:rPr>
              <a:t> </a:t>
            </a:r>
            <a:r>
              <a:rPr sz="1815" spc="-5" dirty="0">
                <a:latin typeface="Arial MT"/>
                <a:cs typeface="Arial MT"/>
              </a:rPr>
              <a:t>Analyze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the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following</a:t>
            </a:r>
            <a:r>
              <a:rPr sz="1815" spc="-18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example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code</a:t>
            </a:r>
            <a:endParaRPr sz="1815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710" y="3734441"/>
            <a:ext cx="6224067" cy="86352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>
              <a:spcBef>
                <a:spcPts val="200"/>
              </a:spcBef>
            </a:pPr>
            <a:r>
              <a:rPr sz="1815" spc="-5" dirty="0">
                <a:latin typeface="Courier New"/>
                <a:cs typeface="Courier New"/>
              </a:rPr>
              <a:t>Complex</a:t>
            </a:r>
            <a:r>
              <a:rPr sz="1815" spc="-27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z1(1,2),</a:t>
            </a:r>
            <a:r>
              <a:rPr sz="1815" spc="-27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z2(2,3),</a:t>
            </a:r>
            <a:r>
              <a:rPr sz="1815" spc="-27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z3(1,1);</a:t>
            </a:r>
            <a:endParaRPr sz="1815">
              <a:latin typeface="Courier New"/>
              <a:cs typeface="Courier New"/>
            </a:endParaRPr>
          </a:p>
          <a:p>
            <a:pPr marL="77804"/>
            <a:r>
              <a:rPr sz="1815" spc="-5" dirty="0">
                <a:latin typeface="Courier New"/>
                <a:cs typeface="Courier New"/>
              </a:rPr>
              <a:t>z3</a:t>
            </a:r>
            <a:r>
              <a:rPr sz="1815" spc="-41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=</a:t>
            </a:r>
            <a:r>
              <a:rPr sz="1815" spc="-36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z1;</a:t>
            </a:r>
            <a:endParaRPr sz="1815">
              <a:latin typeface="Courier New"/>
              <a:cs typeface="Courier New"/>
            </a:endParaRPr>
          </a:p>
          <a:p>
            <a:pPr marL="77804"/>
            <a:r>
              <a:rPr sz="1815" spc="-5" dirty="0">
                <a:latin typeface="Courier New"/>
                <a:cs typeface="Courier New"/>
              </a:rPr>
              <a:t>z2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=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z1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dirty="0">
                <a:latin typeface="Courier New"/>
                <a:cs typeface="Courier New"/>
              </a:rPr>
              <a:t>=</a:t>
            </a:r>
            <a:r>
              <a:rPr sz="1815" spc="-23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z3;</a:t>
            </a:r>
            <a:endParaRPr sz="181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556938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b="1" spc="-5" dirty="0">
                <a:latin typeface="Arial"/>
                <a:cs typeface="Arial"/>
              </a:rPr>
              <a:t>Copy</a:t>
            </a:r>
            <a:r>
              <a:rPr sz="2541" b="1" spc="-32" dirty="0">
                <a:latin typeface="Arial"/>
                <a:cs typeface="Arial"/>
              </a:rPr>
              <a:t> </a:t>
            </a:r>
            <a:r>
              <a:rPr sz="2541" spc="-5" dirty="0">
                <a:latin typeface="Arial MT"/>
                <a:cs typeface="Arial MT"/>
              </a:rPr>
              <a:t>assignment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example</a:t>
            </a:r>
            <a:endParaRPr sz="2541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2603" y="2162825"/>
            <a:ext cx="7976027" cy="3469917"/>
            <a:chOff x="646437" y="2383112"/>
            <a:chExt cx="8788400" cy="3823335"/>
          </a:xfrm>
        </p:grpSpPr>
        <p:sp>
          <p:nvSpPr>
            <p:cNvPr id="5" name="object 5"/>
            <p:cNvSpPr/>
            <p:nvPr/>
          </p:nvSpPr>
          <p:spPr>
            <a:xfrm>
              <a:off x="651199" y="2387875"/>
              <a:ext cx="8778875" cy="3813810"/>
            </a:xfrm>
            <a:custGeom>
              <a:avLst/>
              <a:gdLst/>
              <a:ahLst/>
              <a:cxnLst/>
              <a:rect l="l" t="t" r="r" b="b"/>
              <a:pathLst>
                <a:path w="8778875" h="3813810">
                  <a:moveTo>
                    <a:pt x="8778299" y="3813600"/>
                  </a:moveTo>
                  <a:lnTo>
                    <a:pt x="0" y="3813600"/>
                  </a:lnTo>
                  <a:lnTo>
                    <a:pt x="0" y="0"/>
                  </a:lnTo>
                  <a:lnTo>
                    <a:pt x="8778299" y="0"/>
                  </a:lnTo>
                  <a:lnTo>
                    <a:pt x="8778299" y="38136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651199" y="2387875"/>
              <a:ext cx="8778875" cy="3813810"/>
            </a:xfrm>
            <a:custGeom>
              <a:avLst/>
              <a:gdLst/>
              <a:ahLst/>
              <a:cxnLst/>
              <a:rect l="l" t="t" r="r" b="b"/>
              <a:pathLst>
                <a:path w="8778875" h="3813810">
                  <a:moveTo>
                    <a:pt x="0" y="0"/>
                  </a:moveTo>
                  <a:lnTo>
                    <a:pt x="8778299" y="0"/>
                  </a:lnTo>
                  <a:lnTo>
                    <a:pt x="8778299" y="3813600"/>
                  </a:lnTo>
                  <a:lnTo>
                    <a:pt x="0" y="38136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3201" y="2182823"/>
            <a:ext cx="6768097" cy="3391445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22181" marR="2015412" indent="-110655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latin typeface="Courier New"/>
                <a:cs typeface="Courier New"/>
              </a:rPr>
              <a:t>Stack&amp; </a:t>
            </a:r>
            <a:r>
              <a:rPr sz="1452" spc="-14" dirty="0">
                <a:latin typeface="Courier New"/>
                <a:cs typeface="Courier New"/>
              </a:rPr>
              <a:t>Stack::</a:t>
            </a:r>
            <a:r>
              <a:rPr sz="1452" b="1" spc="-14" dirty="0">
                <a:latin typeface="Courier New"/>
                <a:cs typeface="Courier New"/>
              </a:rPr>
              <a:t>operator=</a:t>
            </a:r>
            <a:r>
              <a:rPr sz="1452" spc="-14" dirty="0">
                <a:latin typeface="Courier New"/>
                <a:cs typeface="Courier New"/>
              </a:rPr>
              <a:t>(const </a:t>
            </a:r>
            <a:r>
              <a:rPr sz="1452" spc="-5" dirty="0">
                <a:latin typeface="Courier New"/>
                <a:cs typeface="Courier New"/>
              </a:rPr>
              <a:t>Stack&amp; rhs) </a:t>
            </a:r>
            <a:r>
              <a:rPr sz="1452" dirty="0">
                <a:latin typeface="Courier New"/>
                <a:cs typeface="Courier New"/>
              </a:rPr>
              <a:t>{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if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18" dirty="0">
                <a:latin typeface="Courier New"/>
                <a:cs typeface="Courier New"/>
              </a:rPr>
              <a:t>(</a:t>
            </a:r>
            <a:r>
              <a:rPr sz="1452" b="1" spc="-18" dirty="0">
                <a:solidFill>
                  <a:srgbClr val="3333FF"/>
                </a:solidFill>
                <a:latin typeface="Courier New"/>
                <a:cs typeface="Courier New"/>
              </a:rPr>
              <a:t>this</a:t>
            </a:r>
            <a:r>
              <a:rPr sz="1452" b="1" spc="-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!= &amp;rhs</a:t>
            </a:r>
            <a:r>
              <a:rPr sz="1452" spc="-5" dirty="0">
                <a:latin typeface="Courier New"/>
                <a:cs typeface="Courier New"/>
              </a:rPr>
              <a:t>)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{</a:t>
            </a:r>
            <a:endParaRPr sz="1452">
              <a:latin typeface="Courier New"/>
              <a:cs typeface="Courier New"/>
            </a:endParaRPr>
          </a:p>
          <a:p>
            <a:pPr marL="343490" marR="3213594" indent="-5187">
              <a:lnSpc>
                <a:spcPct val="101600"/>
              </a:lnSpc>
            </a:pPr>
            <a:r>
              <a:rPr sz="1452" b="1" spc="-5" dirty="0">
                <a:latin typeface="Courier New"/>
                <a:cs typeface="Courier New"/>
              </a:rPr>
              <a:t>//delete lhs </a:t>
            </a:r>
            <a:r>
              <a:rPr sz="1452" b="1" dirty="0">
                <a:latin typeface="Courier New"/>
                <a:cs typeface="Courier New"/>
              </a:rPr>
              <a:t>– </a:t>
            </a:r>
            <a:r>
              <a:rPr sz="1452" b="1" spc="-5" dirty="0">
                <a:latin typeface="Courier New"/>
                <a:cs typeface="Courier New"/>
              </a:rPr>
              <a:t>left hand side </a:t>
            </a:r>
            <a:r>
              <a:rPr sz="1452" b="1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delete [] this-&gt;mElements; </a:t>
            </a:r>
            <a:r>
              <a:rPr sz="145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this-&gt;mCapacity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0;</a:t>
            </a:r>
            <a:endParaRPr sz="1452">
              <a:latin typeface="Courier New"/>
              <a:cs typeface="Courier New"/>
            </a:endParaRPr>
          </a:p>
          <a:p>
            <a:pPr marL="426481">
              <a:spcBef>
                <a:spcPts val="23"/>
              </a:spcBef>
            </a:pPr>
            <a:r>
              <a:rPr sz="1452" spc="-5" dirty="0">
                <a:latin typeface="Courier New"/>
                <a:cs typeface="Courier New"/>
              </a:rPr>
              <a:t>this_&gt;melements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nullptr;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//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in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case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next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line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throws</a:t>
            </a:r>
            <a:endParaRPr sz="1452">
              <a:latin typeface="Courier New"/>
              <a:cs typeface="Courier New"/>
            </a:endParaRPr>
          </a:p>
          <a:p>
            <a:pPr marL="338303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//copy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rhs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dirty="0">
                <a:latin typeface="Courier New"/>
                <a:cs typeface="Courier New"/>
              </a:rPr>
              <a:t>–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right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hand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side</a:t>
            </a:r>
            <a:endParaRPr sz="1452">
              <a:latin typeface="Courier New"/>
              <a:cs typeface="Courier New"/>
            </a:endParaRPr>
          </a:p>
          <a:p>
            <a:pPr marL="343490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this-&gt;mCapacity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rhs.mCapacity;</a:t>
            </a:r>
            <a:endParaRPr sz="1452">
              <a:latin typeface="Courier New"/>
              <a:cs typeface="Courier New"/>
            </a:endParaRPr>
          </a:p>
          <a:p>
            <a:pPr marL="343490" marR="1770473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this-&gt;mElements </a:t>
            </a:r>
            <a:r>
              <a:rPr sz="1452" dirty="0">
                <a:latin typeface="Courier New"/>
                <a:cs typeface="Courier New"/>
              </a:rPr>
              <a:t>= </a:t>
            </a:r>
            <a:r>
              <a:rPr sz="1452" spc="-5" dirty="0">
                <a:latin typeface="Courier New"/>
                <a:cs typeface="Courier New"/>
              </a:rPr>
              <a:t>new double[ mCapacity ];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int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nr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rhs.mTop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-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rhs.mElements;</a:t>
            </a:r>
            <a:endParaRPr sz="1452">
              <a:latin typeface="Courier New"/>
              <a:cs typeface="Courier New"/>
            </a:endParaRPr>
          </a:p>
          <a:p>
            <a:pPr marL="338303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std::copy(rhs.mElements,rhs.mElements+nr,this-&gt;mElements);</a:t>
            </a:r>
            <a:endParaRPr sz="1452">
              <a:latin typeface="Courier New"/>
              <a:cs typeface="Courier New"/>
            </a:endParaRPr>
          </a:p>
          <a:p>
            <a:pPr marL="343490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mTop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mElements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+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nr;</a:t>
            </a:r>
            <a:endParaRPr sz="1452">
              <a:latin typeface="Courier New"/>
              <a:cs typeface="Courier New"/>
            </a:endParaRPr>
          </a:p>
          <a:p>
            <a:pPr marL="122181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 marL="122181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*this;</a:t>
            </a:r>
            <a:endParaRPr sz="1452">
              <a:latin typeface="Courier New"/>
              <a:cs typeface="Courier New"/>
            </a:endParaRPr>
          </a:p>
          <a:p>
            <a:pPr marL="11527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0103" y="1810051"/>
            <a:ext cx="368199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-1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non-default</a:t>
            </a:r>
            <a:r>
              <a:rPr sz="2541" i="1" spc="-4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8" y="2367760"/>
            <a:ext cx="7053943" cy="160951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77804" defTabSz="829909">
              <a:spcBef>
                <a:spcPts val="21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sz="1452" spc="-16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Employee(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inId,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inFirstName,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12205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452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inLastName,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84350" marR="1326702" indent="1327855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int inSalary, int inHired)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452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mId(inId), mFirstName(inFirstName),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mLastName(inLastName), mSalary(inSalary),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bHired(inHired)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714672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12073" algn="l"/>
              </a:tabLst>
            </a:pPr>
            <a:r>
              <a:rPr sz="1951" spc="113" dirty="0">
                <a:latin typeface="Lucida Sans Unicode"/>
                <a:cs typeface="Lucida Sans Unicode"/>
              </a:rPr>
              <a:t>–	</a:t>
            </a:r>
            <a:r>
              <a:rPr sz="2541" spc="-5" dirty="0">
                <a:latin typeface="Arial MT"/>
                <a:cs typeface="Arial MT"/>
              </a:rPr>
              <a:t>Copy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assignment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vs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Copy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constructor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904565"/>
            <a:ext cx="7219918" cy="114283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marR="1741657">
              <a:spcBef>
                <a:spcPts val="200"/>
              </a:spcBef>
              <a:tabLst>
                <a:tab pos="2428638" algn="l"/>
              </a:tabLst>
            </a:pPr>
            <a:r>
              <a:rPr sz="1815" spc="-5" dirty="0">
                <a:latin typeface="Courier New"/>
                <a:cs typeface="Courier New"/>
              </a:rPr>
              <a:t>Complex z1(1,2), z2(3,4); //</a:t>
            </a:r>
            <a:r>
              <a:rPr sz="1815" b="1" spc="-5" dirty="0">
                <a:latin typeface="Courier New"/>
                <a:cs typeface="Courier New"/>
              </a:rPr>
              <a:t>Constructor </a:t>
            </a:r>
            <a:r>
              <a:rPr sz="1815" b="1" spc="-1080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Complex z3 </a:t>
            </a:r>
            <a:r>
              <a:rPr sz="1815" dirty="0">
                <a:latin typeface="Courier New"/>
                <a:cs typeface="Courier New"/>
              </a:rPr>
              <a:t>= </a:t>
            </a:r>
            <a:r>
              <a:rPr sz="1815" spc="-5" dirty="0">
                <a:latin typeface="Courier New"/>
                <a:cs typeface="Courier New"/>
              </a:rPr>
              <a:t>z1; //</a:t>
            </a:r>
            <a:r>
              <a:rPr sz="1815" b="1" spc="-5" dirty="0">
                <a:latin typeface="Courier New"/>
                <a:cs typeface="Courier New"/>
              </a:rPr>
              <a:t>Copy constructor </a:t>
            </a:r>
            <a:r>
              <a:rPr sz="1815" b="1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Complex</a:t>
            </a:r>
            <a:r>
              <a:rPr sz="1815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z4(z2);	//</a:t>
            </a:r>
            <a:r>
              <a:rPr sz="1815" b="1" spc="-5" dirty="0">
                <a:latin typeface="Courier New"/>
                <a:cs typeface="Courier New"/>
              </a:rPr>
              <a:t>Copy</a:t>
            </a:r>
            <a:r>
              <a:rPr sz="1815" b="1" spc="-23" dirty="0">
                <a:latin typeface="Courier New"/>
                <a:cs typeface="Courier New"/>
              </a:rPr>
              <a:t> </a:t>
            </a:r>
            <a:r>
              <a:rPr sz="1815" b="1" spc="-5" dirty="0">
                <a:latin typeface="Courier New"/>
                <a:cs typeface="Courier New"/>
              </a:rPr>
              <a:t>constructor</a:t>
            </a:r>
            <a:endParaRPr sz="1815">
              <a:latin typeface="Courier New"/>
              <a:cs typeface="Courier New"/>
            </a:endParaRPr>
          </a:p>
          <a:p>
            <a:pPr marL="77804">
              <a:tabLst>
                <a:tab pos="2428638" algn="l"/>
              </a:tabLst>
            </a:pPr>
            <a:r>
              <a:rPr sz="1815" spc="-5" dirty="0">
                <a:latin typeface="Courier New"/>
                <a:cs typeface="Courier New"/>
              </a:rPr>
              <a:t>z1 </a:t>
            </a:r>
            <a:r>
              <a:rPr sz="1815" dirty="0">
                <a:latin typeface="Courier New"/>
                <a:cs typeface="Courier New"/>
              </a:rPr>
              <a:t>= </a:t>
            </a:r>
            <a:r>
              <a:rPr sz="1815" spc="-5" dirty="0">
                <a:latin typeface="Courier New"/>
                <a:cs typeface="Courier New"/>
              </a:rPr>
              <a:t>z2;	//</a:t>
            </a:r>
            <a:r>
              <a:rPr sz="1815" b="1" spc="-5" dirty="0">
                <a:latin typeface="Courier New"/>
                <a:cs typeface="Courier New"/>
              </a:rPr>
              <a:t>Copy</a:t>
            </a:r>
            <a:r>
              <a:rPr sz="1815" b="1" spc="-36" dirty="0">
                <a:latin typeface="Courier New"/>
                <a:cs typeface="Courier New"/>
              </a:rPr>
              <a:t> </a:t>
            </a:r>
            <a:r>
              <a:rPr sz="1815" b="1" spc="-5" dirty="0">
                <a:latin typeface="Courier New"/>
                <a:cs typeface="Courier New"/>
              </a:rPr>
              <a:t>assignment</a:t>
            </a:r>
            <a:r>
              <a:rPr sz="1815" b="1" spc="-36" dirty="0">
                <a:latin typeface="Courier New"/>
                <a:cs typeface="Courier New"/>
              </a:rPr>
              <a:t> </a:t>
            </a:r>
            <a:r>
              <a:rPr sz="1815" b="1" spc="-5" dirty="0">
                <a:latin typeface="Courier New"/>
                <a:cs typeface="Courier New"/>
              </a:rPr>
              <a:t>operator</a:t>
            </a:r>
            <a:endParaRPr sz="181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6557746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412073" indent="-401122">
              <a:spcBef>
                <a:spcPts val="1330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b="1" dirty="0">
                <a:latin typeface="Arial"/>
                <a:cs typeface="Arial"/>
              </a:rPr>
              <a:t>Move</a:t>
            </a:r>
            <a:r>
              <a:rPr sz="2541" b="1" spc="-18" dirty="0">
                <a:latin typeface="Arial"/>
                <a:cs typeface="Arial"/>
              </a:rPr>
              <a:t> </a:t>
            </a:r>
            <a:r>
              <a:rPr sz="2541" spc="-5" dirty="0">
                <a:latin typeface="Arial MT"/>
                <a:cs typeface="Arial MT"/>
              </a:rPr>
              <a:t>assignment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</a:t>
            </a:r>
            <a:r>
              <a:rPr sz="2541" spc="-18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(</a:t>
            </a:r>
            <a:r>
              <a:rPr sz="2541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  <a:p>
            <a:pPr marL="714644" lvl="1" indent="-274908">
              <a:spcBef>
                <a:spcPts val="1066"/>
              </a:spcBef>
              <a:buSzPct val="43750"/>
              <a:buChar char="●"/>
              <a:tabLst>
                <a:tab pos="714644" algn="l"/>
                <a:tab pos="715221" algn="l"/>
                <a:tab pos="1879975" algn="l"/>
              </a:tabLst>
            </a:pPr>
            <a:r>
              <a:rPr sz="2178" b="1" spc="-5" dirty="0">
                <a:latin typeface="Arial"/>
                <a:cs typeface="Arial"/>
              </a:rPr>
              <a:t>Syntax:	</a:t>
            </a:r>
            <a:r>
              <a:rPr sz="2178" spc="-5" dirty="0">
                <a:latin typeface="Courier New"/>
                <a:cs typeface="Courier New"/>
              </a:rPr>
              <a:t>X&amp;</a:t>
            </a:r>
            <a:r>
              <a:rPr sz="2178" spc="-27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operator=(</a:t>
            </a:r>
            <a:r>
              <a:rPr sz="2178" spc="-27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X&amp;&amp;</a:t>
            </a:r>
            <a:r>
              <a:rPr sz="2178" spc="-27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rhs);</a:t>
            </a:r>
            <a:endParaRPr sz="2178">
              <a:latin typeface="Courier New"/>
              <a:cs typeface="Courier New"/>
            </a:endParaRPr>
          </a:p>
          <a:p>
            <a:pPr marL="714644" indent="-274908">
              <a:spcBef>
                <a:spcPts val="803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latin typeface="Arial MT"/>
                <a:cs typeface="Arial MT"/>
              </a:rPr>
              <a:t>When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it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is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called?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5672" y="3236514"/>
            <a:ext cx="6058092" cy="142214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marR="579208">
              <a:spcBef>
                <a:spcPts val="200"/>
              </a:spcBef>
            </a:pPr>
            <a:r>
              <a:rPr sz="1815" spc="-5" dirty="0">
                <a:latin typeface="Courier New"/>
                <a:cs typeface="Courier New"/>
              </a:rPr>
              <a:t>Complex z1(1,2), z2(3,4); //Constructor </a:t>
            </a:r>
            <a:r>
              <a:rPr sz="1815" spc="-1080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Complex</a:t>
            </a:r>
            <a:r>
              <a:rPr sz="1815" spc="-18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z4(z2);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//Copy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constructor</a:t>
            </a:r>
            <a:endParaRPr sz="1815">
              <a:latin typeface="Courier New"/>
              <a:cs typeface="Courier New"/>
            </a:endParaRPr>
          </a:p>
          <a:p>
            <a:pPr marL="77804" marR="441465">
              <a:tabLst>
                <a:tab pos="1875364" algn="l"/>
                <a:tab pos="3120229" algn="l"/>
              </a:tabLst>
            </a:pPr>
            <a:r>
              <a:rPr sz="1815" spc="-5" dirty="0">
                <a:latin typeface="Courier New"/>
                <a:cs typeface="Courier New"/>
              </a:rPr>
              <a:t>z1 </a:t>
            </a:r>
            <a:r>
              <a:rPr sz="1815" dirty="0">
                <a:latin typeface="Courier New"/>
                <a:cs typeface="Courier New"/>
              </a:rPr>
              <a:t>= </a:t>
            </a:r>
            <a:r>
              <a:rPr sz="1815" spc="-5" dirty="0">
                <a:latin typeface="Courier New"/>
                <a:cs typeface="Courier New"/>
              </a:rPr>
              <a:t>z2;	//Copy assignment operator </a:t>
            </a:r>
            <a:r>
              <a:rPr sz="1815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Complex z3 </a:t>
            </a:r>
            <a:r>
              <a:rPr sz="1815" dirty="0">
                <a:latin typeface="Courier New"/>
                <a:cs typeface="Courier New"/>
              </a:rPr>
              <a:t>= </a:t>
            </a:r>
            <a:r>
              <a:rPr sz="1815" spc="-5" dirty="0">
                <a:latin typeface="Courier New"/>
                <a:cs typeface="Courier New"/>
              </a:rPr>
              <a:t>z1 </a:t>
            </a:r>
            <a:r>
              <a:rPr sz="1815" dirty="0">
                <a:latin typeface="Courier New"/>
                <a:cs typeface="Courier New"/>
              </a:rPr>
              <a:t>+ </a:t>
            </a:r>
            <a:r>
              <a:rPr sz="1815" spc="-5" dirty="0">
                <a:latin typeface="Courier New"/>
                <a:cs typeface="Courier New"/>
              </a:rPr>
              <a:t>z2; //</a:t>
            </a:r>
            <a:r>
              <a:rPr sz="1815" b="1" spc="-5" dirty="0">
                <a:latin typeface="Courier New"/>
                <a:cs typeface="Courier New"/>
              </a:rPr>
              <a:t>Move constructor </a:t>
            </a:r>
            <a:r>
              <a:rPr sz="1815" b="1" spc="-1080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z3 </a:t>
            </a:r>
            <a:r>
              <a:rPr sz="1815" dirty="0">
                <a:latin typeface="Courier New"/>
                <a:cs typeface="Courier New"/>
              </a:rPr>
              <a:t>= </a:t>
            </a:r>
            <a:r>
              <a:rPr sz="1815" spc="-5" dirty="0">
                <a:latin typeface="Courier New"/>
                <a:cs typeface="Courier New"/>
              </a:rPr>
              <a:t>z1</a:t>
            </a:r>
            <a:r>
              <a:rPr sz="1815" dirty="0">
                <a:latin typeface="Courier New"/>
                <a:cs typeface="Courier New"/>
              </a:rPr>
              <a:t> +</a:t>
            </a:r>
            <a:r>
              <a:rPr sz="1815" spc="-5" dirty="0">
                <a:latin typeface="Courier New"/>
                <a:cs typeface="Courier New"/>
              </a:rPr>
              <a:t> z1;	//</a:t>
            </a:r>
            <a:r>
              <a:rPr sz="1815" b="1" spc="-5" dirty="0">
                <a:latin typeface="Courier New"/>
                <a:cs typeface="Courier New"/>
              </a:rPr>
              <a:t>Move</a:t>
            </a:r>
            <a:r>
              <a:rPr sz="1815" b="1" spc="-9" dirty="0">
                <a:latin typeface="Courier New"/>
                <a:cs typeface="Courier New"/>
              </a:rPr>
              <a:t> </a:t>
            </a:r>
            <a:r>
              <a:rPr sz="1815" b="1" spc="-5" dirty="0">
                <a:latin typeface="Courier New"/>
                <a:cs typeface="Courier New"/>
              </a:rPr>
              <a:t>assignment</a:t>
            </a:r>
            <a:endParaRPr sz="181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5587829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latin typeface="Lucida Sans Unicode"/>
                <a:cs typeface="Lucida Sans Unicode"/>
              </a:rPr>
              <a:t>–	</a:t>
            </a:r>
            <a:r>
              <a:rPr sz="2541" b="1" dirty="0">
                <a:latin typeface="Arial"/>
                <a:cs typeface="Arial"/>
              </a:rPr>
              <a:t>Move</a:t>
            </a:r>
            <a:r>
              <a:rPr sz="2541" b="1" spc="-32" dirty="0">
                <a:latin typeface="Arial"/>
                <a:cs typeface="Arial"/>
              </a:rPr>
              <a:t> </a:t>
            </a:r>
            <a:r>
              <a:rPr sz="2541" spc="-5" dirty="0">
                <a:latin typeface="Arial MT"/>
                <a:cs typeface="Arial MT"/>
              </a:rPr>
              <a:t>assignment</a:t>
            </a:r>
            <a:r>
              <a:rPr sz="2541" spc="-27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operator</a:t>
            </a:r>
            <a:r>
              <a:rPr sz="2541" spc="-32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example</a:t>
            </a:r>
            <a:endParaRPr sz="254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797" y="2167805"/>
            <a:ext cx="7551868" cy="317821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R="3336351" algn="ctr">
              <a:spcBef>
                <a:spcPts val="213"/>
              </a:spcBef>
            </a:pPr>
            <a:r>
              <a:rPr sz="1452" spc="-5" dirty="0">
                <a:latin typeface="Courier New"/>
                <a:cs typeface="Courier New"/>
              </a:rPr>
              <a:t>Stack&amp;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18" dirty="0">
                <a:latin typeface="Courier New"/>
                <a:cs typeface="Courier New"/>
              </a:rPr>
              <a:t>Stack::operator=(</a:t>
            </a:r>
            <a:r>
              <a:rPr sz="1452" b="1" spc="-18" dirty="0">
                <a:latin typeface="Courier New"/>
                <a:cs typeface="Courier New"/>
              </a:rPr>
              <a:t>Stack&amp;&amp;</a:t>
            </a:r>
            <a:r>
              <a:rPr sz="1452" b="1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rhs){</a:t>
            </a:r>
            <a:endParaRPr sz="1452">
              <a:latin typeface="Courier New"/>
              <a:cs typeface="Courier New"/>
            </a:endParaRPr>
          </a:p>
          <a:p>
            <a:pPr marR="3309264" algn="ctr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//delete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lhs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dirty="0">
                <a:latin typeface="Courier New"/>
                <a:cs typeface="Courier New"/>
              </a:rPr>
              <a:t>–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left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hand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side</a:t>
            </a:r>
            <a:endParaRPr sz="1452">
              <a:latin typeface="Courier New"/>
              <a:cs typeface="Courier New"/>
            </a:endParaRPr>
          </a:p>
          <a:p>
            <a:pPr marL="520422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delete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[]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this-&gt;mElements;</a:t>
            </a:r>
            <a:endParaRPr sz="1452">
              <a:latin typeface="Courier New"/>
              <a:cs typeface="Courier New"/>
            </a:endParaRPr>
          </a:p>
          <a:p>
            <a:pPr marL="601684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//move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rhs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to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this</a:t>
            </a:r>
            <a:endParaRPr sz="1452">
              <a:latin typeface="Courier New"/>
              <a:cs typeface="Courier New"/>
            </a:endParaRPr>
          </a:p>
          <a:p>
            <a:pPr marL="520422" marR="3400900" indent="82991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this-&gt;mCapacity </a:t>
            </a:r>
            <a:r>
              <a:rPr sz="1452" dirty="0">
                <a:latin typeface="Courier New"/>
                <a:cs typeface="Courier New"/>
              </a:rPr>
              <a:t>= </a:t>
            </a:r>
            <a:r>
              <a:rPr sz="1452" spc="-5" dirty="0">
                <a:latin typeface="Courier New"/>
                <a:cs typeface="Courier New"/>
              </a:rPr>
              <a:t>rhs.mCapacity;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this-&gt;mTop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rhs.mTop;</a:t>
            </a:r>
            <a:endParaRPr sz="1452">
              <a:latin typeface="Courier New"/>
              <a:cs typeface="Courier New"/>
            </a:endParaRPr>
          </a:p>
          <a:p>
            <a:pPr marL="520422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this-&gt;mElements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rhs.mElements;</a:t>
            </a:r>
            <a:endParaRPr sz="1452">
              <a:latin typeface="Courier New"/>
              <a:cs typeface="Courier New"/>
            </a:endParaRPr>
          </a:p>
          <a:p>
            <a:pPr marL="520422" marR="4154734" indent="-6916">
              <a:lnSpc>
                <a:spcPct val="101600"/>
              </a:lnSpc>
            </a:pPr>
            <a:r>
              <a:rPr sz="1452" b="1" spc="-5" dirty="0">
                <a:latin typeface="Courier New"/>
                <a:cs typeface="Courier New"/>
              </a:rPr>
              <a:t>//leave rhs in valid state </a:t>
            </a:r>
            <a:r>
              <a:rPr sz="1452" b="1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rhs.mElements </a:t>
            </a:r>
            <a:r>
              <a:rPr sz="1452" dirty="0">
                <a:latin typeface="Courier New"/>
                <a:cs typeface="Courier New"/>
              </a:rPr>
              <a:t>= </a:t>
            </a:r>
            <a:r>
              <a:rPr sz="1452" spc="-50" dirty="0">
                <a:latin typeface="Courier New"/>
                <a:cs typeface="Courier New"/>
              </a:rPr>
              <a:t>nullptr</a:t>
            </a:r>
            <a:r>
              <a:rPr sz="1452" b="1" spc="-50" dirty="0">
                <a:latin typeface="Courier New"/>
                <a:cs typeface="Courier New"/>
              </a:rPr>
              <a:t>; </a:t>
            </a:r>
            <a:r>
              <a:rPr sz="1452" b="1" spc="-45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rhs.mCapacity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0;</a:t>
            </a:r>
            <a:endParaRPr sz="1452">
              <a:latin typeface="Courier New"/>
              <a:cs typeface="Courier New"/>
            </a:endParaRPr>
          </a:p>
          <a:p>
            <a:pPr marL="603413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rhs.mTop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0;</a:t>
            </a:r>
            <a:endParaRPr sz="1452">
              <a:latin typeface="Courier New"/>
              <a:cs typeface="Courier New"/>
            </a:endParaRPr>
          </a:p>
          <a:p>
            <a:pPr marL="520422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//return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permits</a:t>
            </a:r>
            <a:r>
              <a:rPr sz="1452" b="1" spc="-1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s1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dirty="0">
                <a:latin typeface="Courier New"/>
                <a:cs typeface="Courier New"/>
              </a:rPr>
              <a:t>=</a:t>
            </a:r>
            <a:r>
              <a:rPr sz="1452" b="1" spc="-1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s2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dirty="0">
                <a:latin typeface="Courier New"/>
                <a:cs typeface="Courier New"/>
              </a:rPr>
              <a:t>=</a:t>
            </a:r>
            <a:r>
              <a:rPr sz="1452" b="1" spc="-1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create_stack(4);</a:t>
            </a:r>
            <a:endParaRPr sz="1452">
              <a:latin typeface="Courier New"/>
              <a:cs typeface="Courier New"/>
            </a:endParaRPr>
          </a:p>
          <a:p>
            <a:pPr marL="520422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*this;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640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6755994" cy="4037847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latin typeface="Arial MT"/>
                <a:cs typeface="Arial MT"/>
              </a:rPr>
              <a:t>Features</a:t>
            </a:r>
            <a:r>
              <a:rPr sz="2541" spc="-23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of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a</a:t>
            </a:r>
            <a:r>
              <a:rPr sz="2541" spc="27" dirty="0">
                <a:latin typeface="Arial MT"/>
                <a:cs typeface="Arial MT"/>
              </a:rPr>
              <a:t> </a:t>
            </a:r>
            <a:r>
              <a:rPr sz="2541" i="1" spc="-5" dirty="0">
                <a:latin typeface="Arial"/>
                <a:cs typeface="Arial"/>
              </a:rPr>
              <a:t>well-behaved</a:t>
            </a:r>
            <a:r>
              <a:rPr sz="2541" i="1" spc="-9" dirty="0">
                <a:latin typeface="Arial"/>
                <a:cs typeface="Arial"/>
              </a:rPr>
              <a:t> </a:t>
            </a:r>
            <a:r>
              <a:rPr sz="2541" spc="-5" dirty="0">
                <a:latin typeface="Arial MT"/>
                <a:cs typeface="Arial MT"/>
              </a:rPr>
              <a:t>C++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class</a:t>
            </a:r>
            <a:r>
              <a:rPr sz="2541" spc="-14" dirty="0">
                <a:latin typeface="Arial MT"/>
                <a:cs typeface="Arial MT"/>
              </a:rPr>
              <a:t> </a:t>
            </a:r>
            <a:r>
              <a:rPr sz="2541" spc="-27" dirty="0">
                <a:latin typeface="Arial MT"/>
                <a:cs typeface="Arial MT"/>
              </a:rPr>
              <a:t>(</a:t>
            </a:r>
            <a:r>
              <a:rPr sz="2541" b="1" spc="-27" dirty="0">
                <a:solidFill>
                  <a:srgbClr val="FF00CC"/>
                </a:solidFill>
                <a:latin typeface="Arial"/>
                <a:cs typeface="Arial"/>
              </a:rPr>
              <a:t>2011</a:t>
            </a:r>
            <a:r>
              <a:rPr sz="2541" spc="-27" dirty="0">
                <a:latin typeface="Arial MT"/>
                <a:cs typeface="Arial MT"/>
              </a:rPr>
              <a:t>)</a:t>
            </a:r>
            <a:endParaRPr sz="2541">
              <a:latin typeface="Arial MT"/>
              <a:cs typeface="Arial MT"/>
            </a:endParaRPr>
          </a:p>
          <a:p>
            <a:pPr marL="714644" lvl="1" indent="-274908">
              <a:spcBef>
                <a:spcPts val="1066"/>
              </a:spcBef>
              <a:buSzPct val="43750"/>
              <a:buChar char="●"/>
              <a:tabLst>
                <a:tab pos="714644" algn="l"/>
                <a:tab pos="715221" algn="l"/>
                <a:tab pos="3158843" algn="l"/>
              </a:tabLst>
            </a:pPr>
            <a:r>
              <a:rPr sz="2178" spc="-5" dirty="0">
                <a:latin typeface="Arial MT"/>
                <a:cs typeface="Arial MT"/>
              </a:rPr>
              <a:t>implicit </a:t>
            </a:r>
            <a:r>
              <a:rPr sz="2178" dirty="0">
                <a:latin typeface="Arial MT"/>
                <a:cs typeface="Arial MT"/>
              </a:rPr>
              <a:t>constructor	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T();</a:t>
            </a:r>
            <a:endParaRPr sz="2178">
              <a:latin typeface="Courier New"/>
              <a:cs typeface="Courier New"/>
            </a:endParaRPr>
          </a:p>
          <a:p>
            <a:pPr marL="714644" lvl="1" indent="-274908">
              <a:spcBef>
                <a:spcPts val="803"/>
              </a:spcBef>
              <a:buSzPct val="43750"/>
              <a:buChar char="●"/>
              <a:tabLst>
                <a:tab pos="714644" algn="l"/>
                <a:tab pos="715221" algn="l"/>
                <a:tab pos="2858001" algn="l"/>
              </a:tabLst>
            </a:pPr>
            <a:r>
              <a:rPr sz="2178" spc="-5" dirty="0">
                <a:latin typeface="Arial MT"/>
                <a:cs typeface="Arial MT"/>
              </a:rPr>
              <a:t>destructor	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~T();</a:t>
            </a:r>
            <a:endParaRPr sz="2178">
              <a:latin typeface="Courier New"/>
              <a:cs typeface="Courier New"/>
            </a:endParaRPr>
          </a:p>
          <a:p>
            <a:pPr marL="714644" lvl="1" indent="-274908">
              <a:spcBef>
                <a:spcPts val="789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latin typeface="Arial MT"/>
                <a:cs typeface="Arial MT"/>
              </a:rPr>
              <a:t>copy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constructor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latin typeface="Courier New"/>
              <a:cs typeface="Courier New"/>
            </a:endParaRPr>
          </a:p>
          <a:p>
            <a:pPr marL="714644" indent="-274908">
              <a:spcBef>
                <a:spcPts val="789"/>
              </a:spcBef>
              <a:buSzPct val="43750"/>
              <a:buChar char="●"/>
              <a:tabLst>
                <a:tab pos="714644" algn="l"/>
                <a:tab pos="715221" algn="l"/>
                <a:tab pos="3048765" algn="l"/>
              </a:tabLst>
            </a:pPr>
            <a:r>
              <a:rPr sz="2178" b="1" spc="-5" dirty="0">
                <a:latin typeface="Arial"/>
                <a:cs typeface="Arial"/>
              </a:rPr>
              <a:t>move </a:t>
            </a:r>
            <a:r>
              <a:rPr sz="2178" dirty="0">
                <a:latin typeface="Arial MT"/>
                <a:cs typeface="Arial MT"/>
              </a:rPr>
              <a:t>constructor	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T&amp;&amp;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latin typeface="Courier New"/>
              <a:cs typeface="Courier New"/>
            </a:endParaRPr>
          </a:p>
          <a:p>
            <a:pPr marL="714644" indent="-274908">
              <a:spcBef>
                <a:spcPts val="789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latin typeface="Arial MT"/>
                <a:cs typeface="Arial MT"/>
              </a:rPr>
              <a:t>copy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assignment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</a:t>
            </a:r>
            <a:endParaRPr sz="2178">
              <a:latin typeface="Arial MT"/>
              <a:cs typeface="Arial MT"/>
            </a:endParaRPr>
          </a:p>
          <a:p>
            <a:pPr marL="1575674" lvl="1" indent="-286434">
              <a:spcBef>
                <a:spcPts val="789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1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operator=(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latin typeface="Courier New"/>
              <a:cs typeface="Courier New"/>
            </a:endParaRPr>
          </a:p>
          <a:p>
            <a:pPr marL="714644" indent="-274908">
              <a:spcBef>
                <a:spcPts val="277"/>
              </a:spcBef>
              <a:buSzPct val="43750"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latin typeface="Arial"/>
                <a:cs typeface="Arial"/>
              </a:rPr>
              <a:t>move</a:t>
            </a:r>
            <a:r>
              <a:rPr sz="2178" b="1" spc="-32" dirty="0"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assignment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</a:t>
            </a:r>
            <a:endParaRPr sz="2178">
              <a:latin typeface="Arial MT"/>
              <a:cs typeface="Arial MT"/>
            </a:endParaRPr>
          </a:p>
          <a:p>
            <a:pPr marL="1575674" lvl="1" indent="-286434">
              <a:spcBef>
                <a:spcPts val="758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operator=(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rhs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442947" cy="1281204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Subscript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operator: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needed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for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arrays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9" dirty="0">
                <a:latin typeface="Arial MT"/>
                <a:cs typeface="Arial MT"/>
              </a:rPr>
              <a:t>(</a:t>
            </a:r>
            <a:r>
              <a:rPr sz="2178" spc="9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178" spc="-9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178" spc="-5" dirty="0">
                <a:latin typeface="Arial MT"/>
                <a:cs typeface="Arial MT"/>
              </a:rPr>
              <a:t>)</a:t>
            </a:r>
            <a:endParaRPr sz="2178">
              <a:latin typeface="Arial MT"/>
              <a:cs typeface="Arial MT"/>
            </a:endParaRPr>
          </a:p>
          <a:p>
            <a:pPr marL="320437" marR="4611" indent="-309487">
              <a:lnSpc>
                <a:spcPct val="101200"/>
              </a:lnSpc>
              <a:spcBef>
                <a:spcPts val="980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Suppose </a:t>
            </a:r>
            <a:r>
              <a:rPr sz="2178" dirty="0">
                <a:latin typeface="Arial MT"/>
                <a:cs typeface="Arial MT"/>
              </a:rPr>
              <a:t>you </a:t>
            </a:r>
            <a:r>
              <a:rPr sz="2178" spc="-5" dirty="0">
                <a:latin typeface="Arial MT"/>
                <a:cs typeface="Arial MT"/>
              </a:rPr>
              <a:t>want </a:t>
            </a:r>
            <a:r>
              <a:rPr sz="2178" dirty="0">
                <a:latin typeface="Arial MT"/>
                <a:cs typeface="Arial MT"/>
              </a:rPr>
              <a:t>your </a:t>
            </a:r>
            <a:r>
              <a:rPr sz="2178" spc="-5" dirty="0">
                <a:latin typeface="Arial MT"/>
                <a:cs typeface="Arial MT"/>
              </a:rPr>
              <a:t>own dynamically allocated C-style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array </a:t>
            </a:r>
            <a:r>
              <a:rPr sz="2178" spc="132" dirty="0">
                <a:latin typeface="Lucida Sans Unicode"/>
                <a:cs typeface="Lucida Sans Unicode"/>
              </a:rPr>
              <a:t>⇒</a:t>
            </a:r>
            <a:r>
              <a:rPr sz="2178" spc="-86" dirty="0">
                <a:latin typeface="Lucida Sans Unicode"/>
                <a:cs typeface="Lucida Sans Unicode"/>
              </a:rPr>
              <a:t> </a:t>
            </a:r>
            <a:r>
              <a:rPr sz="2178" spc="-5" dirty="0">
                <a:latin typeface="Arial MT"/>
                <a:cs typeface="Arial MT"/>
              </a:rPr>
              <a:t>implement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your</a:t>
            </a:r>
            <a:r>
              <a:rPr sz="2178" spc="-5" dirty="0">
                <a:latin typeface="Arial MT"/>
                <a:cs typeface="Arial MT"/>
              </a:rPr>
              <a:t> own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CArray</a:t>
            </a:r>
            <a:endParaRPr sz="2178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22012" y="2937996"/>
            <a:ext cx="7644077" cy="2650992"/>
            <a:chOff x="877175" y="3237237"/>
            <a:chExt cx="8422640" cy="2921000"/>
          </a:xfrm>
        </p:grpSpPr>
        <p:sp>
          <p:nvSpPr>
            <p:cNvPr id="5" name="object 5"/>
            <p:cNvSpPr/>
            <p:nvPr/>
          </p:nvSpPr>
          <p:spPr>
            <a:xfrm>
              <a:off x="881937" y="3241999"/>
              <a:ext cx="8413115" cy="2911475"/>
            </a:xfrm>
            <a:custGeom>
              <a:avLst/>
              <a:gdLst/>
              <a:ahLst/>
              <a:cxnLst/>
              <a:rect l="l" t="t" r="r" b="b"/>
              <a:pathLst>
                <a:path w="8413115" h="2911475">
                  <a:moveTo>
                    <a:pt x="8412599" y="2910899"/>
                  </a:moveTo>
                  <a:lnTo>
                    <a:pt x="0" y="2910899"/>
                  </a:lnTo>
                  <a:lnTo>
                    <a:pt x="0" y="0"/>
                  </a:lnTo>
                  <a:lnTo>
                    <a:pt x="8412599" y="0"/>
                  </a:lnTo>
                  <a:lnTo>
                    <a:pt x="8412599" y="2910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881937" y="3241999"/>
              <a:ext cx="8413115" cy="2911475"/>
            </a:xfrm>
            <a:custGeom>
              <a:avLst/>
              <a:gdLst/>
              <a:ahLst/>
              <a:cxnLst/>
              <a:rect l="l" t="t" r="r" b="b"/>
              <a:pathLst>
                <a:path w="8413115" h="2911475">
                  <a:moveTo>
                    <a:pt x="0" y="0"/>
                  </a:moveTo>
                  <a:lnTo>
                    <a:pt x="8412599" y="0"/>
                  </a:lnTo>
                  <a:lnTo>
                    <a:pt x="8412599" y="2910899"/>
                  </a:lnTo>
                  <a:lnTo>
                    <a:pt x="0" y="2910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04135" y="2959839"/>
            <a:ext cx="3911942" cy="1505819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R="2410772">
              <a:lnSpc>
                <a:spcPts val="1298"/>
              </a:lnSpc>
              <a:spcBef>
                <a:spcPts val="141"/>
              </a:spcBef>
              <a:tabLst>
                <a:tab pos="829333" algn="l"/>
              </a:tabLst>
            </a:pPr>
            <a:r>
              <a:rPr sz="1089" spc="-5" dirty="0">
                <a:latin typeface="Courier New"/>
                <a:cs typeface="Courier New"/>
              </a:rPr>
              <a:t>#ifndef CARRAY_H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#defin</a:t>
            </a:r>
            <a:r>
              <a:rPr sz="1089" dirty="0">
                <a:latin typeface="Courier New"/>
                <a:cs typeface="Courier New"/>
              </a:rPr>
              <a:t>e	</a:t>
            </a:r>
            <a:r>
              <a:rPr sz="1089" spc="-5" dirty="0">
                <a:latin typeface="Courier New"/>
                <a:cs typeface="Courier New"/>
              </a:rPr>
              <a:t>CARRAY_H  class </a:t>
            </a:r>
            <a:r>
              <a:rPr sz="1089" b="1" spc="-5" dirty="0">
                <a:latin typeface="Courier New"/>
                <a:cs typeface="Courier New"/>
              </a:rPr>
              <a:t>CArray</a:t>
            </a:r>
            <a:r>
              <a:rPr sz="1089" spc="-5" dirty="0">
                <a:latin typeface="Courier New"/>
                <a:cs typeface="Courier New"/>
              </a:rPr>
              <a:t>{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public:</a:t>
            </a:r>
            <a:endParaRPr sz="1089">
              <a:latin typeface="Courier New"/>
              <a:cs typeface="Courier New"/>
            </a:endParaRPr>
          </a:p>
          <a:p>
            <a:pPr marL="331964">
              <a:lnSpc>
                <a:spcPts val="1230"/>
              </a:lnSpc>
            </a:pPr>
            <a:r>
              <a:rPr sz="1089" spc="-5" dirty="0">
                <a:latin typeface="Courier New"/>
                <a:cs typeface="Courier New"/>
              </a:rPr>
              <a:t>CArray(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size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=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10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);</a:t>
            </a:r>
            <a:endParaRPr sz="1089">
              <a:latin typeface="Courier New"/>
              <a:cs typeface="Courier New"/>
            </a:endParaRPr>
          </a:p>
          <a:p>
            <a:pPr marL="331964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~CArray();</a:t>
            </a:r>
            <a:endParaRPr sz="1089">
              <a:latin typeface="Courier New"/>
              <a:cs typeface="Courier New"/>
            </a:endParaRPr>
          </a:p>
          <a:p>
            <a:pPr marL="331964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CArray(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const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CArray&amp;)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=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delete;</a:t>
            </a:r>
            <a:endParaRPr sz="1089">
              <a:latin typeface="Courier New"/>
              <a:cs typeface="Courier New"/>
            </a:endParaRPr>
          </a:p>
          <a:p>
            <a:pPr marL="331964" marR="4611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CArray&amp; operator=( const Carray&amp;) </a:t>
            </a:r>
            <a:r>
              <a:rPr sz="1089" dirty="0">
                <a:latin typeface="Courier New"/>
                <a:cs typeface="Courier New"/>
              </a:rPr>
              <a:t>= </a:t>
            </a:r>
            <a:r>
              <a:rPr sz="1089" spc="-5" dirty="0">
                <a:latin typeface="Courier New"/>
                <a:cs typeface="Courier New"/>
              </a:rPr>
              <a:t>delete; </a:t>
            </a:r>
            <a:r>
              <a:rPr sz="1089" spc="-64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double&amp; </a:t>
            </a:r>
            <a:r>
              <a:rPr sz="1089" b="1" spc="-5" dirty="0">
                <a:latin typeface="Courier New"/>
                <a:cs typeface="Courier New"/>
              </a:rPr>
              <a:t>operator[]</a:t>
            </a:r>
            <a:r>
              <a:rPr sz="1089" spc="-5" dirty="0">
                <a:latin typeface="Courier New"/>
                <a:cs typeface="Courier New"/>
              </a:rPr>
              <a:t>(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index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);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4136" y="4438054"/>
            <a:ext cx="3497580" cy="3452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31964">
              <a:lnSpc>
                <a:spcPts val="1302"/>
              </a:lnSpc>
              <a:spcBef>
                <a:spcPts val="91"/>
              </a:spcBef>
              <a:tabLst>
                <a:tab pos="995891" algn="l"/>
              </a:tabLst>
            </a:pPr>
            <a:r>
              <a:rPr sz="1089" spc="-5" dirty="0">
                <a:latin typeface="Courier New"/>
                <a:cs typeface="Courier New"/>
              </a:rPr>
              <a:t>double	</a:t>
            </a:r>
            <a:r>
              <a:rPr sz="1089" b="1" spc="-5" dirty="0">
                <a:latin typeface="Courier New"/>
                <a:cs typeface="Courier New"/>
              </a:rPr>
              <a:t>operator[]</a:t>
            </a:r>
            <a:r>
              <a:rPr sz="1089" spc="-5" dirty="0">
                <a:latin typeface="Courier New"/>
                <a:cs typeface="Courier New"/>
              </a:rPr>
              <a:t>(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index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)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const;</a:t>
            </a:r>
            <a:endParaRPr sz="1089">
              <a:latin typeface="Courier New"/>
              <a:cs typeface="Courier New"/>
            </a:endParaRPr>
          </a:p>
          <a:p>
            <a:pPr>
              <a:lnSpc>
                <a:spcPts val="1302"/>
              </a:lnSpc>
            </a:pPr>
            <a:r>
              <a:rPr sz="1089" b="1" spc="-5" dirty="0">
                <a:latin typeface="Courier New"/>
                <a:cs typeface="Courier New"/>
              </a:rPr>
              <a:t>private: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4135" y="4766548"/>
            <a:ext cx="2003228" cy="672258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331964" marR="335998">
              <a:lnSpc>
                <a:spcPts val="1298"/>
              </a:lnSpc>
              <a:spcBef>
                <a:spcPts val="141"/>
              </a:spcBef>
            </a:pPr>
            <a:r>
              <a:rPr sz="1089" spc="-5" dirty="0">
                <a:latin typeface="Courier New"/>
                <a:cs typeface="Courier New"/>
              </a:rPr>
              <a:t>double</a:t>
            </a:r>
            <a:r>
              <a:rPr sz="1089" spc="-45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*</a:t>
            </a:r>
            <a:r>
              <a:rPr sz="1089" spc="-45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mElems; </a:t>
            </a:r>
            <a:r>
              <a:rPr sz="1089" spc="-640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mSize;</a:t>
            </a:r>
            <a:endParaRPr sz="1089">
              <a:latin typeface="Courier New"/>
              <a:cs typeface="Courier New"/>
            </a:endParaRPr>
          </a:p>
          <a:p>
            <a:pPr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};</a:t>
            </a:r>
            <a:endParaRPr sz="1089">
              <a:latin typeface="Courier New"/>
              <a:cs typeface="Courier New"/>
            </a:endParaRPr>
          </a:p>
          <a:p>
            <a:pPr>
              <a:lnSpc>
                <a:spcPts val="1298"/>
              </a:lnSpc>
              <a:tabLst>
                <a:tab pos="829333" algn="l"/>
              </a:tabLst>
            </a:pPr>
            <a:r>
              <a:rPr sz="1089" spc="-5" dirty="0">
                <a:latin typeface="Courier New"/>
                <a:cs typeface="Courier New"/>
              </a:rPr>
              <a:t>#endif	/*</a:t>
            </a:r>
            <a:r>
              <a:rPr sz="1089" spc="-45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ARRAY_H</a:t>
            </a:r>
            <a:r>
              <a:rPr sz="1089" spc="-41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*/`</a:t>
            </a:r>
            <a:endParaRPr sz="1089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47740" y="4295171"/>
            <a:ext cx="2664823" cy="590134"/>
            <a:chOff x="6304597" y="4732642"/>
            <a:chExt cx="2936240" cy="650240"/>
          </a:xfrm>
        </p:grpSpPr>
        <p:sp>
          <p:nvSpPr>
            <p:cNvPr id="11" name="object 11"/>
            <p:cNvSpPr/>
            <p:nvPr/>
          </p:nvSpPr>
          <p:spPr>
            <a:xfrm>
              <a:off x="6309359" y="4737405"/>
              <a:ext cx="2926715" cy="640715"/>
            </a:xfrm>
            <a:custGeom>
              <a:avLst/>
              <a:gdLst/>
              <a:ahLst/>
              <a:cxnLst/>
              <a:rect l="l" t="t" r="r" b="b"/>
              <a:pathLst>
                <a:path w="2926715" h="640714">
                  <a:moveTo>
                    <a:pt x="2926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26199" y="0"/>
                  </a:lnTo>
                  <a:lnTo>
                    <a:pt x="2926199" y="640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6309359" y="4737405"/>
              <a:ext cx="2926715" cy="640715"/>
            </a:xfrm>
            <a:custGeom>
              <a:avLst/>
              <a:gdLst/>
              <a:ahLst/>
              <a:cxnLst/>
              <a:rect l="l" t="t" r="r" b="b"/>
              <a:pathLst>
                <a:path w="2926715" h="640714">
                  <a:moveTo>
                    <a:pt x="0" y="0"/>
                  </a:moveTo>
                  <a:lnTo>
                    <a:pt x="2926199" y="0"/>
                  </a:lnTo>
                  <a:lnTo>
                    <a:pt x="2926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63368" y="4444834"/>
            <a:ext cx="244121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1634" spc="-5" dirty="0">
                <a:latin typeface="Arial MT"/>
                <a:cs typeface="Arial MT"/>
              </a:rPr>
              <a:t>Provides</a:t>
            </a:r>
            <a:r>
              <a:rPr sz="1634" spc="-50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read-only</a:t>
            </a:r>
            <a:r>
              <a:rPr sz="1634" spc="-41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access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5759" y="4577872"/>
            <a:ext cx="1141079" cy="37460"/>
            <a:chOff x="5057321" y="5044136"/>
            <a:chExt cx="1257300" cy="41275"/>
          </a:xfrm>
        </p:grpSpPr>
        <p:sp>
          <p:nvSpPr>
            <p:cNvPr id="15" name="object 15"/>
            <p:cNvSpPr/>
            <p:nvPr/>
          </p:nvSpPr>
          <p:spPr>
            <a:xfrm>
              <a:off x="5105307" y="5064631"/>
              <a:ext cx="1204595" cy="11430"/>
            </a:xfrm>
            <a:custGeom>
              <a:avLst/>
              <a:gdLst/>
              <a:ahLst/>
              <a:cxnLst/>
              <a:rect l="l" t="t" r="r" b="b"/>
              <a:pathLst>
                <a:path w="1204595" h="11429">
                  <a:moveTo>
                    <a:pt x="1204052" y="1088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62084" y="50488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080" y="31464"/>
                  </a:moveTo>
                  <a:lnTo>
                    <a:pt x="0" y="15341"/>
                  </a:lnTo>
                  <a:lnTo>
                    <a:pt x="43365" y="0"/>
                  </a:lnTo>
                  <a:lnTo>
                    <a:pt x="4308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62084" y="50488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365" y="0"/>
                  </a:moveTo>
                  <a:lnTo>
                    <a:pt x="0" y="15341"/>
                  </a:lnTo>
                  <a:lnTo>
                    <a:pt x="43080" y="31464"/>
                  </a:lnTo>
                  <a:lnTo>
                    <a:pt x="4336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73109" y="6073769"/>
            <a:ext cx="7190527" cy="43066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“If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the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value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type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is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known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to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be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a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built-in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type, the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const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variant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should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return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by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value.”</a:t>
            </a:r>
            <a:endParaRPr sz="1452">
              <a:latin typeface="Arial MT"/>
              <a:cs typeface="Arial MT"/>
            </a:endParaRPr>
          </a:p>
          <a:p>
            <a:pPr marL="11527">
              <a:spcBef>
                <a:spcPts val="32"/>
              </a:spcBef>
            </a:pPr>
            <a:r>
              <a:rPr sz="1271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http://en.cppreference.com/w/cpp/language/operators.</a:t>
            </a:r>
            <a:endParaRPr sz="127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62377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2220494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Implementation</a:t>
            </a:r>
            <a:endParaRPr sz="217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89234" y="2157266"/>
            <a:ext cx="4075035" cy="3573652"/>
            <a:chOff x="620687" y="2376987"/>
            <a:chExt cx="4490085" cy="3937635"/>
          </a:xfrm>
        </p:grpSpPr>
        <p:sp>
          <p:nvSpPr>
            <p:cNvPr id="5" name="object 5"/>
            <p:cNvSpPr/>
            <p:nvPr/>
          </p:nvSpPr>
          <p:spPr>
            <a:xfrm>
              <a:off x="625450" y="2381749"/>
              <a:ext cx="4480560" cy="3928110"/>
            </a:xfrm>
            <a:custGeom>
              <a:avLst/>
              <a:gdLst/>
              <a:ahLst/>
              <a:cxnLst/>
              <a:rect l="l" t="t" r="r" b="b"/>
              <a:pathLst>
                <a:path w="4480560" h="3928110">
                  <a:moveTo>
                    <a:pt x="4480499" y="3927599"/>
                  </a:moveTo>
                  <a:lnTo>
                    <a:pt x="0" y="3927599"/>
                  </a:lnTo>
                  <a:lnTo>
                    <a:pt x="0" y="0"/>
                  </a:lnTo>
                  <a:lnTo>
                    <a:pt x="4480499" y="0"/>
                  </a:lnTo>
                  <a:lnTo>
                    <a:pt x="4480499" y="39275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625450" y="2381749"/>
              <a:ext cx="4480560" cy="3928110"/>
            </a:xfrm>
            <a:custGeom>
              <a:avLst/>
              <a:gdLst/>
              <a:ahLst/>
              <a:cxnLst/>
              <a:rect l="l" t="t" r="r" b="b"/>
              <a:pathLst>
                <a:path w="4480560" h="3928110">
                  <a:moveTo>
                    <a:pt x="0" y="0"/>
                  </a:moveTo>
                  <a:lnTo>
                    <a:pt x="4480499" y="0"/>
                  </a:lnTo>
                  <a:lnTo>
                    <a:pt x="4480499" y="3927599"/>
                  </a:lnTo>
                  <a:lnTo>
                    <a:pt x="0" y="3927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xfrm>
            <a:off x="2293328" y="1977678"/>
            <a:ext cx="4047170" cy="5182338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343490" marR="1083493" indent="-331964">
              <a:lnSpc>
                <a:spcPts val="1298"/>
              </a:lnSpc>
              <a:spcBef>
                <a:spcPts val="141"/>
              </a:spcBef>
            </a:pPr>
            <a:r>
              <a:rPr spc="-5" dirty="0"/>
              <a:t>CArray::</a:t>
            </a:r>
            <a:r>
              <a:rPr b="1" spc="-5" dirty="0"/>
              <a:t>CArray</a:t>
            </a:r>
            <a:r>
              <a:rPr spc="-5" dirty="0"/>
              <a:t>( int size ){ </a:t>
            </a:r>
            <a:r>
              <a:rPr spc="-644" dirty="0"/>
              <a:t> </a:t>
            </a:r>
            <a:r>
              <a:rPr spc="-5" dirty="0"/>
              <a:t>if(</a:t>
            </a:r>
            <a:r>
              <a:rPr spc="-14" dirty="0"/>
              <a:t> </a:t>
            </a:r>
            <a:r>
              <a:rPr spc="-5" dirty="0"/>
              <a:t>size</a:t>
            </a:r>
            <a:r>
              <a:rPr spc="-9" dirty="0"/>
              <a:t> </a:t>
            </a:r>
            <a:r>
              <a:rPr dirty="0"/>
              <a:t>&lt;</a:t>
            </a:r>
            <a:r>
              <a:rPr spc="-14" dirty="0"/>
              <a:t> </a:t>
            </a:r>
            <a:r>
              <a:rPr dirty="0"/>
              <a:t>0</a:t>
            </a:r>
            <a:r>
              <a:rPr spc="-9" dirty="0"/>
              <a:t> </a:t>
            </a:r>
            <a:r>
              <a:rPr spc="-5" dirty="0"/>
              <a:t>){</a:t>
            </a:r>
          </a:p>
          <a:p>
            <a:pPr marL="675454">
              <a:lnSpc>
                <a:spcPts val="1239"/>
              </a:lnSpc>
            </a:pPr>
            <a:r>
              <a:rPr spc="-5" dirty="0"/>
              <a:t>this-&gt;size</a:t>
            </a:r>
            <a:r>
              <a:rPr spc="-41" dirty="0"/>
              <a:t> </a:t>
            </a:r>
            <a:r>
              <a:rPr dirty="0"/>
              <a:t>=</a:t>
            </a:r>
            <a:r>
              <a:rPr spc="-36" dirty="0"/>
              <a:t> </a:t>
            </a:r>
            <a:r>
              <a:rPr spc="-5" dirty="0"/>
              <a:t>10;</a:t>
            </a:r>
          </a:p>
          <a:p>
            <a:pPr marL="343490">
              <a:lnSpc>
                <a:spcPts val="1293"/>
              </a:lnSpc>
            </a:pPr>
            <a:r>
              <a:rPr dirty="0"/>
              <a:t>}</a:t>
            </a:r>
          </a:p>
          <a:p>
            <a:pPr marL="343490">
              <a:lnSpc>
                <a:spcPts val="1293"/>
              </a:lnSpc>
            </a:pPr>
            <a:r>
              <a:rPr spc="-5" dirty="0"/>
              <a:t>this-&gt;mSize</a:t>
            </a:r>
            <a:r>
              <a:rPr spc="-41" dirty="0"/>
              <a:t> </a:t>
            </a:r>
            <a:r>
              <a:rPr dirty="0"/>
              <a:t>=</a:t>
            </a:r>
            <a:r>
              <a:rPr spc="-36" dirty="0"/>
              <a:t> </a:t>
            </a:r>
            <a:r>
              <a:rPr spc="-5" dirty="0"/>
              <a:t>size;</a:t>
            </a:r>
          </a:p>
          <a:p>
            <a:pPr marL="343490">
              <a:lnSpc>
                <a:spcPts val="1293"/>
              </a:lnSpc>
            </a:pPr>
            <a:r>
              <a:rPr spc="-5" dirty="0"/>
              <a:t>this-&gt;mElems</a:t>
            </a:r>
            <a:r>
              <a:rPr spc="-18" dirty="0"/>
              <a:t> </a:t>
            </a:r>
            <a:r>
              <a:rPr dirty="0"/>
              <a:t>=</a:t>
            </a:r>
            <a:r>
              <a:rPr spc="-18" dirty="0"/>
              <a:t> </a:t>
            </a:r>
            <a:r>
              <a:rPr spc="-5" dirty="0"/>
              <a:t>new</a:t>
            </a:r>
            <a:r>
              <a:rPr spc="-18" dirty="0"/>
              <a:t> </a:t>
            </a:r>
            <a:r>
              <a:rPr spc="-5" dirty="0"/>
              <a:t>double[</a:t>
            </a:r>
            <a:r>
              <a:rPr spc="-18" dirty="0"/>
              <a:t> </a:t>
            </a:r>
            <a:r>
              <a:rPr spc="-5" dirty="0"/>
              <a:t>mSize</a:t>
            </a:r>
            <a:r>
              <a:rPr spc="-18" dirty="0"/>
              <a:t> </a:t>
            </a:r>
            <a:r>
              <a:rPr spc="-5" dirty="0"/>
              <a:t>];</a:t>
            </a:r>
          </a:p>
          <a:p>
            <a:pPr marL="11527">
              <a:lnSpc>
                <a:spcPts val="1298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/>
          </a:p>
          <a:p>
            <a:pPr marL="11527">
              <a:lnSpc>
                <a:spcPts val="1298"/>
              </a:lnSpc>
            </a:pPr>
            <a:r>
              <a:rPr spc="-5" dirty="0"/>
              <a:t>CArray::</a:t>
            </a:r>
            <a:r>
              <a:rPr b="1" spc="-5" dirty="0"/>
              <a:t>~CArray()</a:t>
            </a:r>
            <a:r>
              <a:rPr spc="-5" dirty="0"/>
              <a:t>{</a:t>
            </a:r>
          </a:p>
          <a:p>
            <a:pPr marL="675454" marR="1000502" indent="-331964">
              <a:lnSpc>
                <a:spcPts val="1289"/>
              </a:lnSpc>
              <a:spcBef>
                <a:spcPts val="50"/>
              </a:spcBef>
            </a:pPr>
            <a:r>
              <a:rPr spc="-5" dirty="0"/>
              <a:t>if( mElems != nullptr ){ </a:t>
            </a:r>
            <a:r>
              <a:rPr spc="-644" dirty="0"/>
              <a:t> </a:t>
            </a:r>
            <a:r>
              <a:rPr spc="-5" dirty="0"/>
              <a:t>delete[] mElems; </a:t>
            </a:r>
            <a:r>
              <a:rPr dirty="0"/>
              <a:t> </a:t>
            </a:r>
            <a:r>
              <a:rPr spc="-5" dirty="0"/>
              <a:t>mElems</a:t>
            </a:r>
            <a:r>
              <a:rPr spc="-23" dirty="0"/>
              <a:t> </a:t>
            </a:r>
            <a:r>
              <a:rPr dirty="0"/>
              <a:t>=</a:t>
            </a:r>
            <a:r>
              <a:rPr spc="-23" dirty="0"/>
              <a:t> </a:t>
            </a:r>
            <a:r>
              <a:rPr spc="-5" dirty="0"/>
              <a:t>nullptr;</a:t>
            </a:r>
          </a:p>
          <a:p>
            <a:pPr marL="343490">
              <a:lnSpc>
                <a:spcPts val="1257"/>
              </a:lnSpc>
            </a:pPr>
            <a:r>
              <a:rPr dirty="0"/>
              <a:t>}</a:t>
            </a:r>
          </a:p>
          <a:p>
            <a:pPr marL="11527">
              <a:lnSpc>
                <a:spcPts val="1302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35"/>
          </a:p>
          <a:p>
            <a:pPr marL="343490" marR="4611" indent="-331964">
              <a:lnSpc>
                <a:spcPts val="1298"/>
              </a:lnSpc>
            </a:pPr>
            <a:r>
              <a:rPr spc="-5" dirty="0"/>
              <a:t>double&amp; CArray::</a:t>
            </a:r>
            <a:r>
              <a:rPr b="1" spc="-5" dirty="0"/>
              <a:t>operator[]</a:t>
            </a:r>
            <a:r>
              <a:rPr spc="-5" dirty="0"/>
              <a:t>( int index ){ </a:t>
            </a:r>
            <a:r>
              <a:rPr spc="-644" dirty="0"/>
              <a:t> </a:t>
            </a:r>
            <a:r>
              <a:rPr spc="-5" dirty="0"/>
              <a:t>if(</a:t>
            </a:r>
            <a:r>
              <a:rPr spc="-14" dirty="0"/>
              <a:t> </a:t>
            </a:r>
            <a:r>
              <a:rPr spc="-5" dirty="0"/>
              <a:t>index</a:t>
            </a:r>
            <a:r>
              <a:rPr spc="-9" dirty="0"/>
              <a:t> </a:t>
            </a:r>
            <a:r>
              <a:rPr spc="-5" dirty="0"/>
              <a:t>&lt;0</a:t>
            </a:r>
            <a:r>
              <a:rPr spc="-9" dirty="0"/>
              <a:t> </a:t>
            </a:r>
            <a:r>
              <a:rPr spc="-5" dirty="0"/>
              <a:t>||</a:t>
            </a:r>
            <a:r>
              <a:rPr spc="-14" dirty="0"/>
              <a:t> </a:t>
            </a:r>
            <a:r>
              <a:rPr spc="-5" dirty="0"/>
              <a:t>index</a:t>
            </a:r>
            <a:r>
              <a:rPr spc="-9" dirty="0"/>
              <a:t> </a:t>
            </a:r>
            <a:r>
              <a:rPr spc="-5" dirty="0"/>
              <a:t>&gt;=</a:t>
            </a:r>
            <a:r>
              <a:rPr spc="-9" dirty="0"/>
              <a:t> </a:t>
            </a:r>
            <a:r>
              <a:rPr spc="-5" dirty="0"/>
              <a:t>mSize</a:t>
            </a:r>
            <a:r>
              <a:rPr spc="-9" dirty="0"/>
              <a:t> </a:t>
            </a:r>
            <a:r>
              <a:rPr spc="-5" dirty="0"/>
              <a:t>){</a:t>
            </a:r>
          </a:p>
          <a:p>
            <a:pPr marL="675454">
              <a:lnSpc>
                <a:spcPts val="1239"/>
              </a:lnSpc>
            </a:pPr>
            <a:r>
              <a:rPr spc="-5" dirty="0"/>
              <a:t>throw</a:t>
            </a:r>
            <a:r>
              <a:rPr spc="-54" dirty="0"/>
              <a:t> </a:t>
            </a:r>
            <a:r>
              <a:rPr b="1" spc="-5" dirty="0"/>
              <a:t>out_of_range</a:t>
            </a:r>
            <a:r>
              <a:rPr spc="-5" dirty="0"/>
              <a:t>("");</a:t>
            </a:r>
          </a:p>
          <a:p>
            <a:pPr marL="343490">
              <a:lnSpc>
                <a:spcPts val="1293"/>
              </a:lnSpc>
            </a:pPr>
            <a:r>
              <a:rPr dirty="0"/>
              <a:t>}</a:t>
            </a:r>
          </a:p>
          <a:p>
            <a:pPr marL="343490">
              <a:lnSpc>
                <a:spcPts val="1293"/>
              </a:lnSpc>
            </a:pPr>
            <a:r>
              <a:rPr spc="-5" dirty="0"/>
              <a:t>return</a:t>
            </a:r>
            <a:r>
              <a:rPr spc="-27" dirty="0"/>
              <a:t> </a:t>
            </a:r>
            <a:r>
              <a:rPr spc="-5" dirty="0"/>
              <a:t>mElems[</a:t>
            </a:r>
            <a:r>
              <a:rPr spc="-27" dirty="0"/>
              <a:t> </a:t>
            </a:r>
            <a:r>
              <a:rPr spc="-5" dirty="0"/>
              <a:t>index</a:t>
            </a:r>
            <a:r>
              <a:rPr spc="-27" dirty="0"/>
              <a:t> </a:t>
            </a:r>
            <a:r>
              <a:rPr spc="-5" dirty="0"/>
              <a:t>];</a:t>
            </a:r>
          </a:p>
          <a:p>
            <a:pPr marL="11527">
              <a:lnSpc>
                <a:spcPts val="1302"/>
              </a:lnSpc>
            </a:pPr>
            <a:r>
              <a:rPr dirty="0"/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47741" y="4808956"/>
            <a:ext cx="2581259" cy="506570"/>
            <a:chOff x="6304597" y="5298757"/>
            <a:chExt cx="2844165" cy="558165"/>
          </a:xfrm>
        </p:grpSpPr>
        <p:sp>
          <p:nvSpPr>
            <p:cNvPr id="9" name="object 9"/>
            <p:cNvSpPr/>
            <p:nvPr/>
          </p:nvSpPr>
          <p:spPr>
            <a:xfrm>
              <a:off x="6309359" y="5303520"/>
              <a:ext cx="2834640" cy="548640"/>
            </a:xfrm>
            <a:custGeom>
              <a:avLst/>
              <a:gdLst/>
              <a:ahLst/>
              <a:cxnLst/>
              <a:rect l="l" t="t" r="r" b="b"/>
              <a:pathLst>
                <a:path w="2834640" h="548639">
                  <a:moveTo>
                    <a:pt x="2834639" y="548639"/>
                  </a:moveTo>
                  <a:lnTo>
                    <a:pt x="0" y="548639"/>
                  </a:lnTo>
                  <a:lnTo>
                    <a:pt x="0" y="0"/>
                  </a:lnTo>
                  <a:lnTo>
                    <a:pt x="2834639" y="0"/>
                  </a:lnTo>
                  <a:lnTo>
                    <a:pt x="2834639" y="54863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9359" y="5303520"/>
              <a:ext cx="2834640" cy="548640"/>
            </a:xfrm>
            <a:custGeom>
              <a:avLst/>
              <a:gdLst/>
              <a:ahLst/>
              <a:cxnLst/>
              <a:rect l="l" t="t" r="r" b="b"/>
              <a:pathLst>
                <a:path w="2834640" h="548639">
                  <a:moveTo>
                    <a:pt x="0" y="0"/>
                  </a:moveTo>
                  <a:lnTo>
                    <a:pt x="2834639" y="0"/>
                  </a:lnTo>
                  <a:lnTo>
                    <a:pt x="2834639" y="548639"/>
                  </a:lnTo>
                  <a:lnTo>
                    <a:pt x="0" y="5486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44079" y="4917071"/>
            <a:ext cx="238819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spc="-5" dirty="0">
                <a:latin typeface="Courier New"/>
                <a:cs typeface="Courier New"/>
              </a:rPr>
              <a:t>#include&lt;stdexcept&gt;</a:t>
            </a:r>
            <a:endParaRPr sz="1634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34652" y="2157266"/>
            <a:ext cx="4572384" cy="2923583"/>
            <a:chOff x="4306842" y="2376987"/>
            <a:chExt cx="5038090" cy="3221355"/>
          </a:xfrm>
        </p:grpSpPr>
        <p:sp>
          <p:nvSpPr>
            <p:cNvPr id="13" name="object 13"/>
            <p:cNvSpPr/>
            <p:nvPr/>
          </p:nvSpPr>
          <p:spPr>
            <a:xfrm>
              <a:off x="4354829" y="5577839"/>
              <a:ext cx="1954530" cy="0"/>
            </a:xfrm>
            <a:custGeom>
              <a:avLst/>
              <a:gdLst/>
              <a:ahLst/>
              <a:cxnLst/>
              <a:rect l="l" t="t" r="r" b="b"/>
              <a:pathLst>
                <a:path w="1954529">
                  <a:moveTo>
                    <a:pt x="19545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1604" y="5562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311604" y="5562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0651" y="2381749"/>
              <a:ext cx="3879850" cy="1628775"/>
            </a:xfrm>
            <a:custGeom>
              <a:avLst/>
              <a:gdLst/>
              <a:ahLst/>
              <a:cxnLst/>
              <a:rect l="l" t="t" r="r" b="b"/>
              <a:pathLst>
                <a:path w="3879850" h="1628775">
                  <a:moveTo>
                    <a:pt x="3879299" y="1628699"/>
                  </a:moveTo>
                  <a:lnTo>
                    <a:pt x="0" y="1628699"/>
                  </a:lnTo>
                  <a:lnTo>
                    <a:pt x="0" y="0"/>
                  </a:lnTo>
                  <a:lnTo>
                    <a:pt x="3879299" y="0"/>
                  </a:lnTo>
                  <a:lnTo>
                    <a:pt x="3879299" y="1628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5460651" y="2381749"/>
              <a:ext cx="3879850" cy="1628775"/>
            </a:xfrm>
            <a:custGeom>
              <a:avLst/>
              <a:gdLst/>
              <a:ahLst/>
              <a:cxnLst/>
              <a:rect l="l" t="t" r="r" b="b"/>
              <a:pathLst>
                <a:path w="3879850" h="1628775">
                  <a:moveTo>
                    <a:pt x="0" y="0"/>
                  </a:moveTo>
                  <a:lnTo>
                    <a:pt x="3879299" y="0"/>
                  </a:lnTo>
                  <a:lnTo>
                    <a:pt x="3879299" y="1628699"/>
                  </a:lnTo>
                  <a:lnTo>
                    <a:pt x="0" y="1628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48081" y="2179108"/>
            <a:ext cx="3177155" cy="116599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1298"/>
              </a:lnSpc>
              <a:spcBef>
                <a:spcPts val="91"/>
              </a:spcBef>
            </a:pPr>
            <a:r>
              <a:rPr sz="1089" spc="-5" dirty="0">
                <a:latin typeface="Courier New"/>
                <a:cs typeface="Courier New"/>
              </a:rPr>
              <a:t>double</a:t>
            </a:r>
            <a:r>
              <a:rPr sz="1089" spc="-5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CArray::</a:t>
            </a:r>
            <a:r>
              <a:rPr sz="1089" b="1" spc="-5" dirty="0">
                <a:latin typeface="Courier New"/>
                <a:cs typeface="Courier New"/>
              </a:rPr>
              <a:t>operator[]</a:t>
            </a:r>
            <a:r>
              <a:rPr sz="1089" spc="-5" dirty="0">
                <a:latin typeface="Courier New"/>
                <a:cs typeface="Courier New"/>
              </a:rPr>
              <a:t>(</a:t>
            </a:r>
            <a:endParaRPr sz="1089">
              <a:latin typeface="Courier New"/>
              <a:cs typeface="Courier New"/>
            </a:endParaRPr>
          </a:p>
          <a:p>
            <a:pPr marL="343490" marR="4611" indent="1327855">
              <a:lnSpc>
                <a:spcPts val="1298"/>
              </a:lnSpc>
              <a:spcBef>
                <a:spcPts val="41"/>
              </a:spcBef>
            </a:pP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32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index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)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const</a:t>
            </a:r>
            <a:r>
              <a:rPr sz="1089" spc="-5" dirty="0">
                <a:latin typeface="Courier New"/>
                <a:cs typeface="Courier New"/>
              </a:rPr>
              <a:t>{ </a:t>
            </a:r>
            <a:r>
              <a:rPr sz="1089" spc="-640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if(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index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&lt;0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||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index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&gt;=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mSize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){</a:t>
            </a:r>
            <a:endParaRPr sz="1089">
              <a:latin typeface="Courier New"/>
              <a:cs typeface="Courier New"/>
            </a:endParaRPr>
          </a:p>
          <a:p>
            <a:pPr marL="675454"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throw</a:t>
            </a:r>
            <a:r>
              <a:rPr sz="1089" spc="-6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out_of_range("");</a:t>
            </a:r>
            <a:endParaRPr sz="1089">
              <a:latin typeface="Courier New"/>
              <a:cs typeface="Courier New"/>
            </a:endParaRPr>
          </a:p>
          <a:p>
            <a:pPr marL="343490">
              <a:lnSpc>
                <a:spcPts val="1293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 marL="343490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return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mElems[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index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];</a:t>
            </a:r>
            <a:endParaRPr sz="1089">
              <a:latin typeface="Courier New"/>
              <a:cs typeface="Courier New"/>
            </a:endParaRPr>
          </a:p>
          <a:p>
            <a:pPr marL="11527">
              <a:lnSpc>
                <a:spcPts val="1298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79944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  <a:tab pos="3459684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Courier New"/>
                <a:cs typeface="Courier New"/>
              </a:rPr>
              <a:t>cons</a:t>
            </a:r>
            <a:r>
              <a:rPr sz="2178" dirty="0">
                <a:latin typeface="Courier New"/>
                <a:cs typeface="Courier New"/>
              </a:rPr>
              <a:t>t </a:t>
            </a:r>
            <a:r>
              <a:rPr sz="2178" dirty="0">
                <a:latin typeface="Arial MT"/>
                <a:cs typeface="Arial MT"/>
              </a:rPr>
              <a:t>vs</a:t>
            </a:r>
            <a:r>
              <a:rPr sz="2178" spc="-5" dirty="0">
                <a:latin typeface="Arial MT"/>
                <a:cs typeface="Arial MT"/>
              </a:rPr>
              <a:t> non-cons</a:t>
            </a:r>
            <a:r>
              <a:rPr sz="2178" dirty="0">
                <a:latin typeface="Arial MT"/>
                <a:cs typeface="Arial MT"/>
              </a:rPr>
              <a:t>t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Courier New"/>
                <a:cs typeface="Courier New"/>
              </a:rPr>
              <a:t>[</a:t>
            </a:r>
            <a:r>
              <a:rPr sz="2178" b="1" dirty="0">
                <a:latin typeface="Courier New"/>
                <a:cs typeface="Courier New"/>
              </a:rPr>
              <a:t>]	</a:t>
            </a:r>
            <a:r>
              <a:rPr sz="2178" spc="-5" dirty="0">
                <a:latin typeface="Courier New"/>
                <a:cs typeface="Courier New"/>
              </a:rPr>
              <a:t>operator</a:t>
            </a:r>
            <a:endParaRPr sz="2178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115" y="2160944"/>
            <a:ext cx="6311088" cy="1605052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2476" rIns="0" bIns="0" rtlCol="0">
            <a:spAutoFit/>
          </a:bodyPr>
          <a:lstStyle/>
          <a:p>
            <a:pPr marL="465095" marR="1444273" indent="-387291">
              <a:lnSpc>
                <a:spcPct val="102000"/>
              </a:lnSpc>
              <a:spcBef>
                <a:spcPts val="177"/>
              </a:spcBef>
            </a:pPr>
            <a:r>
              <a:rPr sz="1452" spc="-14" dirty="0">
                <a:latin typeface="Courier New"/>
                <a:cs typeface="Courier New"/>
              </a:rPr>
              <a:t>v</a:t>
            </a:r>
            <a:r>
              <a:rPr sz="1271" spc="-5" dirty="0">
                <a:latin typeface="Courier New"/>
                <a:cs typeface="Courier New"/>
              </a:rPr>
              <a:t>oi</a:t>
            </a:r>
            <a:r>
              <a:rPr sz="1271" dirty="0">
                <a:latin typeface="Courier New"/>
                <a:cs typeface="Courier New"/>
              </a:rPr>
              <a:t>d</a:t>
            </a:r>
            <a:r>
              <a:rPr sz="1271" spc="-5" dirty="0">
                <a:latin typeface="Courier New"/>
                <a:cs typeface="Courier New"/>
              </a:rPr>
              <a:t> printArray</a:t>
            </a:r>
            <a:r>
              <a:rPr sz="1271" dirty="0">
                <a:latin typeface="Courier New"/>
                <a:cs typeface="Courier New"/>
              </a:rPr>
              <a:t>(</a:t>
            </a:r>
            <a:r>
              <a:rPr sz="1271" spc="-55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cons</a:t>
            </a:r>
            <a:r>
              <a:rPr sz="1271" b="1" dirty="0">
                <a:latin typeface="Courier New"/>
                <a:cs typeface="Courier New"/>
              </a:rPr>
              <a:t>t</a:t>
            </a:r>
            <a:r>
              <a:rPr sz="1271" b="1" spc="-5" dirty="0">
                <a:latin typeface="Courier New"/>
                <a:cs typeface="Courier New"/>
              </a:rPr>
              <a:t> CArray</a:t>
            </a:r>
            <a:r>
              <a:rPr sz="1271" b="1" dirty="0">
                <a:latin typeface="Courier New"/>
                <a:cs typeface="Courier New"/>
              </a:rPr>
              <a:t>&amp;</a:t>
            </a:r>
            <a:r>
              <a:rPr sz="1271" b="1" spc="-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arr</a:t>
            </a:r>
            <a:r>
              <a:rPr sz="1271" dirty="0">
                <a:latin typeface="Courier New"/>
                <a:cs typeface="Courier New"/>
              </a:rPr>
              <a:t>,</a:t>
            </a:r>
            <a:r>
              <a:rPr sz="1271" spc="-5" dirty="0">
                <a:latin typeface="Courier New"/>
                <a:cs typeface="Courier New"/>
              </a:rPr>
              <a:t> size_</a:t>
            </a:r>
            <a:r>
              <a:rPr sz="1271" dirty="0">
                <a:latin typeface="Courier New"/>
                <a:cs typeface="Courier New"/>
              </a:rPr>
              <a:t>t</a:t>
            </a:r>
            <a:r>
              <a:rPr sz="1271" spc="-5" dirty="0">
                <a:latin typeface="Courier New"/>
                <a:cs typeface="Courier New"/>
              </a:rPr>
              <a:t> size</a:t>
            </a:r>
            <a:r>
              <a:rPr sz="1271" dirty="0">
                <a:latin typeface="Courier New"/>
                <a:cs typeface="Courier New"/>
              </a:rPr>
              <a:t>)</a:t>
            </a:r>
            <a:r>
              <a:rPr sz="1271" spc="-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  </a:t>
            </a:r>
            <a:r>
              <a:rPr sz="1271" spc="-5" dirty="0">
                <a:latin typeface="Courier New"/>
                <a:cs typeface="Courier New"/>
              </a:rPr>
              <a:t>for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(size_t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i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0; </a:t>
            </a:r>
            <a:r>
              <a:rPr sz="1271" dirty="0">
                <a:latin typeface="Courier New"/>
                <a:cs typeface="Courier New"/>
              </a:rPr>
              <a:t>i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&lt;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size;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i++) </a:t>
            </a:r>
            <a:r>
              <a:rPr sz="1271" dirty="0">
                <a:latin typeface="Courier New"/>
                <a:cs typeface="Courier New"/>
              </a:rPr>
              <a:t>{</a:t>
            </a:r>
            <a:endParaRPr sz="1271">
              <a:latin typeface="Courier New"/>
              <a:cs typeface="Courier New"/>
            </a:endParaRPr>
          </a:p>
          <a:p>
            <a:pPr marL="852386">
              <a:lnSpc>
                <a:spcPts val="1484"/>
              </a:lnSpc>
            </a:pPr>
            <a:r>
              <a:rPr sz="1271" spc="-5" dirty="0">
                <a:latin typeface="Courier New"/>
                <a:cs typeface="Courier New"/>
              </a:rPr>
              <a:t>cout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&lt;&lt;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arr[i]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&lt;&lt;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""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;</a:t>
            </a:r>
            <a:endParaRPr sz="1271">
              <a:latin typeface="Courier New"/>
              <a:cs typeface="Courier New"/>
            </a:endParaRPr>
          </a:p>
          <a:p>
            <a:pPr marL="866218">
              <a:lnSpc>
                <a:spcPts val="1498"/>
              </a:lnSpc>
            </a:pP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Calls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the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const</a:t>
            </a:r>
            <a:r>
              <a:rPr sz="1271" b="1" spc="-9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operator[]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because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arr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is</a:t>
            </a:r>
            <a:endParaRPr sz="1271">
              <a:latin typeface="Courier New"/>
              <a:cs typeface="Courier New"/>
            </a:endParaRPr>
          </a:p>
          <a:p>
            <a:pPr marL="852386">
              <a:lnSpc>
                <a:spcPts val="1498"/>
              </a:lnSpc>
            </a:pP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32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a</a:t>
            </a:r>
            <a:r>
              <a:rPr sz="1271" b="1" spc="-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const</a:t>
            </a:r>
            <a:r>
              <a:rPr sz="1271" b="1" spc="-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object</a:t>
            </a:r>
            <a:r>
              <a:rPr sz="1271" spc="-5" dirty="0">
                <a:latin typeface="Courier New"/>
                <a:cs typeface="Courier New"/>
              </a:rPr>
              <a:t>.</a:t>
            </a:r>
            <a:endParaRPr sz="1271">
              <a:latin typeface="Courier New"/>
              <a:cs typeface="Courier New"/>
            </a:endParaRPr>
          </a:p>
          <a:p>
            <a:pPr marL="465095">
              <a:lnSpc>
                <a:spcPts val="1498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  <a:p>
            <a:pPr marL="465095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cout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&lt;&lt;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endl;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6709" y="4066390"/>
            <a:ext cx="6307055" cy="1375806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176356">
              <a:lnSpc>
                <a:spcPts val="1510"/>
              </a:lnSpc>
              <a:spcBef>
                <a:spcPts val="221"/>
              </a:spcBef>
            </a:pPr>
            <a:r>
              <a:rPr sz="1089" spc="-5" dirty="0">
                <a:latin typeface="Courier New"/>
                <a:cs typeface="Courier New"/>
              </a:rPr>
              <a:t>C</a:t>
            </a:r>
            <a:r>
              <a:rPr sz="1271" spc="-5" dirty="0">
                <a:latin typeface="Courier New"/>
                <a:cs typeface="Courier New"/>
              </a:rPr>
              <a:t>Array</a:t>
            </a:r>
            <a:r>
              <a:rPr sz="1271" spc="-6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myArray;</a:t>
            </a:r>
            <a:endParaRPr sz="1271">
              <a:latin typeface="Courier New"/>
              <a:cs typeface="Courier New"/>
            </a:endParaRPr>
          </a:p>
          <a:p>
            <a:pPr marL="492759" marR="2930618" indent="-318132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latin typeface="Courier New"/>
                <a:cs typeface="Courier New"/>
              </a:rPr>
              <a:t>for (size_t </a:t>
            </a:r>
            <a:r>
              <a:rPr sz="1271" dirty="0">
                <a:latin typeface="Courier New"/>
                <a:cs typeface="Courier New"/>
              </a:rPr>
              <a:t>i = </a:t>
            </a:r>
            <a:r>
              <a:rPr sz="1271" spc="-5" dirty="0">
                <a:latin typeface="Courier New"/>
                <a:cs typeface="Courier New"/>
              </a:rPr>
              <a:t>0; </a:t>
            </a:r>
            <a:r>
              <a:rPr sz="1271" dirty="0">
                <a:latin typeface="Courier New"/>
                <a:cs typeface="Courier New"/>
              </a:rPr>
              <a:t>i &lt; </a:t>
            </a:r>
            <a:r>
              <a:rPr sz="1271" spc="-5" dirty="0">
                <a:latin typeface="Courier New"/>
                <a:cs typeface="Courier New"/>
              </a:rPr>
              <a:t>10; i++) </a:t>
            </a:r>
            <a:r>
              <a:rPr sz="1271" dirty="0">
                <a:latin typeface="Courier New"/>
                <a:cs typeface="Courier New"/>
              </a:rPr>
              <a:t>{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myArray[i]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100;</a:t>
            </a:r>
            <a:endParaRPr sz="1271">
              <a:latin typeface="Courier New"/>
              <a:cs typeface="Courier New"/>
            </a:endParaRPr>
          </a:p>
          <a:p>
            <a:pPr marL="472011">
              <a:lnSpc>
                <a:spcPts val="1439"/>
              </a:lnSpc>
            </a:pP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Calls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the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non-const</a:t>
            </a:r>
            <a:r>
              <a:rPr sz="1271" b="1" spc="-1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operator[]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because</a:t>
            </a:r>
            <a:endParaRPr sz="1271">
              <a:latin typeface="Courier New"/>
              <a:cs typeface="Courier New"/>
            </a:endParaRPr>
          </a:p>
          <a:p>
            <a:pPr marL="465095">
              <a:lnSpc>
                <a:spcPts val="1498"/>
              </a:lnSpc>
            </a:pP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myArray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is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dirty="0">
                <a:latin typeface="Courier New"/>
                <a:cs typeface="Courier New"/>
              </a:rPr>
              <a:t>a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non-const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object.</a:t>
            </a:r>
            <a:endParaRPr sz="1271">
              <a:latin typeface="Courier New"/>
              <a:cs typeface="Courier New"/>
            </a:endParaRPr>
          </a:p>
          <a:p>
            <a:pPr marL="174627">
              <a:lnSpc>
                <a:spcPts val="1498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  <a:p>
            <a:pPr marL="174627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printArray(myArray,</a:t>
            </a:r>
            <a:r>
              <a:rPr sz="1271" spc="-6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10);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698825" cy="137712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Relational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and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equality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operators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used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for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search</a:t>
            </a:r>
            <a:r>
              <a:rPr sz="2178" b="1" spc="-14" dirty="0"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and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sort</a:t>
            </a:r>
            <a:endParaRPr sz="2178">
              <a:latin typeface="Arial"/>
              <a:cs typeface="Arial"/>
            </a:endParaRPr>
          </a:p>
          <a:p>
            <a:pPr marL="712339" lvl="1" indent="-274908">
              <a:spcBef>
                <a:spcPts val="803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container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must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able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to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compare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stored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objects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3070539"/>
            <a:ext cx="7800831" cy="188503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48986" rIns="0" bIns="0" rtlCol="0">
            <a:spAutoFit/>
          </a:bodyPr>
          <a:lstStyle/>
          <a:p>
            <a:pPr marL="193069">
              <a:spcBef>
                <a:spcPts val="386"/>
              </a:spcBef>
            </a:pPr>
            <a:r>
              <a:rPr sz="1452" spc="-5" dirty="0">
                <a:latin typeface="Courier New"/>
                <a:cs typeface="Courier New"/>
              </a:rPr>
              <a:t>bool</a:t>
            </a:r>
            <a:r>
              <a:rPr sz="1452" spc="-7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operator</a:t>
            </a:r>
            <a:r>
              <a:rPr sz="1452" b="1" spc="-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==</a:t>
            </a:r>
            <a:r>
              <a:rPr sz="1452" spc="-5" dirty="0">
                <a:latin typeface="Courier New"/>
                <a:cs typeface="Courier New"/>
              </a:rPr>
              <a:t>(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const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Point&amp;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p1,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const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Point&amp;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p2){</a:t>
            </a:r>
            <a:endParaRPr sz="1452">
              <a:latin typeface="Courier New"/>
              <a:cs typeface="Courier New"/>
            </a:endParaRPr>
          </a:p>
          <a:p>
            <a:pPr marL="631077">
              <a:spcBef>
                <a:spcPts val="59"/>
              </a:spcBef>
            </a:pP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p1.getX()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==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p2.getX()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&amp;&amp;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p1.getY()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==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p2.getY();</a:t>
            </a:r>
            <a:endParaRPr sz="1452">
              <a:latin typeface="Courier New"/>
              <a:cs typeface="Courier New"/>
            </a:endParaRPr>
          </a:p>
          <a:p>
            <a:pPr marL="188459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34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498">
              <a:latin typeface="Courier New"/>
              <a:cs typeface="Courier New"/>
            </a:endParaRPr>
          </a:p>
          <a:p>
            <a:pPr marL="188459"/>
            <a:r>
              <a:rPr sz="1452" spc="-5" dirty="0">
                <a:latin typeface="Courier New"/>
                <a:cs typeface="Courier New"/>
              </a:rPr>
              <a:t>bool</a:t>
            </a:r>
            <a:r>
              <a:rPr sz="1452" spc="-91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operator</a:t>
            </a:r>
            <a:r>
              <a:rPr sz="1452" b="1" spc="-9" dirty="0">
                <a:latin typeface="Courier New"/>
                <a:cs typeface="Courier New"/>
              </a:rPr>
              <a:t> </a:t>
            </a:r>
            <a:r>
              <a:rPr sz="1452" b="1" dirty="0">
                <a:latin typeface="Courier New"/>
                <a:cs typeface="Courier New"/>
              </a:rPr>
              <a:t>&lt;</a:t>
            </a:r>
            <a:r>
              <a:rPr sz="1452" dirty="0">
                <a:latin typeface="Courier New"/>
                <a:cs typeface="Courier New"/>
              </a:rPr>
              <a:t>(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const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Point&amp;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p1,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const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Point&amp;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p2){</a:t>
            </a:r>
            <a:endParaRPr sz="1452">
              <a:latin typeface="Courier New"/>
              <a:cs typeface="Courier New"/>
            </a:endParaRPr>
          </a:p>
          <a:p>
            <a:pPr marL="520422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p1.distance(Point(0,0))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&lt;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p2.distance(Point(0,0));</a:t>
            </a:r>
            <a:endParaRPr sz="1452">
              <a:latin typeface="Courier New"/>
              <a:cs typeface="Courier New"/>
            </a:endParaRPr>
          </a:p>
          <a:p>
            <a:pPr marL="188459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766" y="5159065"/>
            <a:ext cx="1991702" cy="346828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122176" rIns="0" bIns="0" rtlCol="0">
            <a:spAutoFit/>
          </a:bodyPr>
          <a:lstStyle/>
          <a:p>
            <a:pPr marL="276636">
              <a:spcBef>
                <a:spcPts val="962"/>
              </a:spcBef>
            </a:pPr>
            <a:r>
              <a:rPr sz="1452" b="1" spc="-5" dirty="0">
                <a:latin typeface="Courier New"/>
                <a:cs typeface="Courier New"/>
              </a:rPr>
              <a:t>set&lt;Point&gt;</a:t>
            </a:r>
            <a:r>
              <a:rPr sz="1452" b="1" spc="-6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p;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2302" y="5159110"/>
            <a:ext cx="4066391" cy="46229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 marL="77804" marR="1215472">
              <a:lnSpc>
                <a:spcPct val="101600"/>
              </a:lnSpc>
              <a:spcBef>
                <a:spcPts val="50"/>
              </a:spcBef>
            </a:pPr>
            <a:r>
              <a:rPr sz="1452" b="1" spc="-5" dirty="0">
                <a:latin typeface="Courier New"/>
                <a:cs typeface="Courier New"/>
              </a:rPr>
              <a:t>vector&lt;Point&gt; v; //... </a:t>
            </a:r>
            <a:r>
              <a:rPr sz="1452" b="1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sort(v.begin(),</a:t>
            </a:r>
            <a:r>
              <a:rPr sz="1452" b="1" spc="-82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v.end());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5"/>
            <a:ext cx="7498271" cy="1260172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call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</a:t>
            </a:r>
            <a:r>
              <a:rPr sz="2178" spc="32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()</a:t>
            </a:r>
            <a:endParaRPr sz="2178">
              <a:latin typeface="Courier New"/>
              <a:cs typeface="Courier New"/>
            </a:endParaRPr>
          </a:p>
          <a:p>
            <a:pPr marL="320437" marR="4611" indent="-309487">
              <a:lnSpc>
                <a:spcPct val="101200"/>
              </a:lnSpc>
              <a:spcBef>
                <a:spcPts val="980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Instances of </a:t>
            </a:r>
            <a:r>
              <a:rPr sz="2178" dirty="0">
                <a:latin typeface="Arial MT"/>
                <a:cs typeface="Arial MT"/>
              </a:rPr>
              <a:t>classes </a:t>
            </a:r>
            <a:r>
              <a:rPr sz="2178" spc="-5" dirty="0">
                <a:latin typeface="Arial MT"/>
                <a:cs typeface="Arial MT"/>
              </a:rPr>
              <a:t>overloading this operator behave as </a:t>
            </a:r>
            <a:r>
              <a:rPr sz="217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too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(they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are</a:t>
            </a:r>
            <a:r>
              <a:rPr sz="2178" spc="45" dirty="0"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objects</a:t>
            </a:r>
            <a:r>
              <a:rPr sz="2178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=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+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5" dirty="0">
                <a:solidFill>
                  <a:srgbClr val="3333FF"/>
                </a:solidFill>
                <a:latin typeface="Arial MT"/>
                <a:cs typeface="Arial MT"/>
              </a:rPr>
              <a:t>object</a:t>
            </a:r>
            <a:r>
              <a:rPr sz="2178" spc="5" dirty="0">
                <a:latin typeface="Arial MT"/>
                <a:cs typeface="Arial MT"/>
              </a:rPr>
              <a:t>)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1782" y="2998335"/>
            <a:ext cx="3456086" cy="151045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1711111">
              <a:lnSpc>
                <a:spcPts val="1298"/>
              </a:lnSpc>
              <a:spcBef>
                <a:spcPts val="277"/>
              </a:spcBef>
              <a:tabLst>
                <a:tab pos="907137" algn="l"/>
              </a:tabLst>
            </a:pPr>
            <a:r>
              <a:rPr sz="1089" spc="-5" dirty="0">
                <a:latin typeface="Courier New"/>
                <a:cs typeface="Courier New"/>
              </a:rPr>
              <a:t>#ifndef ADDVALUE_H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#defin</a:t>
            </a:r>
            <a:r>
              <a:rPr sz="1089" dirty="0">
                <a:latin typeface="Courier New"/>
                <a:cs typeface="Courier New"/>
              </a:rPr>
              <a:t>e	</a:t>
            </a:r>
            <a:r>
              <a:rPr sz="1089" spc="-5" dirty="0">
                <a:latin typeface="Courier New"/>
                <a:cs typeface="Courier New"/>
              </a:rPr>
              <a:t>ADDVALUE_H  class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AddValue</a:t>
            </a:r>
            <a:r>
              <a:rPr sz="1089" spc="-5" dirty="0">
                <a:latin typeface="Courier New"/>
                <a:cs typeface="Courier New"/>
              </a:rPr>
              <a:t>{</a:t>
            </a:r>
            <a:endParaRPr sz="1089">
              <a:latin typeface="Courier New"/>
              <a:cs typeface="Courier New"/>
            </a:endParaRPr>
          </a:p>
          <a:p>
            <a:pPr marL="409767">
              <a:lnSpc>
                <a:spcPts val="1234"/>
              </a:lnSpc>
            </a:pPr>
            <a:r>
              <a:rPr sz="1089" spc="-5" dirty="0">
                <a:latin typeface="Courier New"/>
                <a:cs typeface="Courier New"/>
              </a:rPr>
              <a:t>int</a:t>
            </a:r>
            <a:r>
              <a:rPr sz="1089" spc="-6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value;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93"/>
              </a:lnSpc>
            </a:pPr>
            <a:r>
              <a:rPr sz="1089" spc="-5" dirty="0">
                <a:latin typeface="Courier New"/>
                <a:cs typeface="Courier New"/>
              </a:rPr>
              <a:t>public:</a:t>
            </a:r>
            <a:endParaRPr sz="1089">
              <a:latin typeface="Courier New"/>
              <a:cs typeface="Courier New"/>
            </a:endParaRPr>
          </a:p>
          <a:p>
            <a:pPr marL="409767" marR="632230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latin typeface="Courier New"/>
                <a:cs typeface="Courier New"/>
              </a:rPr>
              <a:t>AddValue( int inValue </a:t>
            </a:r>
            <a:r>
              <a:rPr sz="1089" dirty="0">
                <a:latin typeface="Courier New"/>
                <a:cs typeface="Courier New"/>
              </a:rPr>
              <a:t>= </a:t>
            </a:r>
            <a:r>
              <a:rPr sz="1089" spc="-5" dirty="0">
                <a:latin typeface="Courier New"/>
                <a:cs typeface="Courier New"/>
              </a:rPr>
              <a:t>1); </a:t>
            </a:r>
            <a:r>
              <a:rPr sz="108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void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b="1" spc="-5" dirty="0">
                <a:latin typeface="Courier New"/>
                <a:cs typeface="Courier New"/>
              </a:rPr>
              <a:t>operator()</a:t>
            </a:r>
            <a:r>
              <a:rPr sz="1089" spc="-5" dirty="0">
                <a:latin typeface="Courier New"/>
                <a:cs typeface="Courier New"/>
              </a:rPr>
              <a:t>(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int&amp;</a:t>
            </a:r>
            <a:r>
              <a:rPr sz="1089" spc="-18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what</a:t>
            </a:r>
            <a:r>
              <a:rPr sz="1089" spc="-23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);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39"/>
              </a:lnSpc>
            </a:pPr>
            <a:r>
              <a:rPr sz="1089" spc="-5" dirty="0">
                <a:latin typeface="Courier New"/>
                <a:cs typeface="Courier New"/>
              </a:rPr>
              <a:t>};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302"/>
              </a:lnSpc>
              <a:tabLst>
                <a:tab pos="907137" algn="l"/>
              </a:tabLst>
            </a:pPr>
            <a:r>
              <a:rPr sz="1089" spc="-5" dirty="0">
                <a:latin typeface="Courier New"/>
                <a:cs typeface="Courier New"/>
              </a:rPr>
              <a:t>#endif	/*</a:t>
            </a:r>
            <a:r>
              <a:rPr sz="1089" spc="-41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ADDVALUE_H</a:t>
            </a:r>
            <a:r>
              <a:rPr sz="1089" spc="-36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*/</a:t>
            </a:r>
            <a:endParaRPr sz="108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243" y="3031328"/>
            <a:ext cx="3940180" cy="155085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>
              <a:spcBef>
                <a:spcPts val="218"/>
              </a:spcBef>
            </a:pPr>
            <a:r>
              <a:rPr sz="1271" spc="-5" dirty="0">
                <a:latin typeface="Courier New"/>
                <a:cs typeface="Courier New"/>
              </a:rPr>
              <a:t>#</a:t>
            </a:r>
            <a:r>
              <a:rPr sz="1089" spc="-5" dirty="0">
                <a:latin typeface="Courier New"/>
                <a:cs typeface="Courier New"/>
              </a:rPr>
              <a:t>include</a:t>
            </a:r>
            <a:r>
              <a:rPr sz="1089" spc="-50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"AddValue.h"</a:t>
            </a:r>
            <a:endParaRPr sz="1089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135">
              <a:latin typeface="Courier New"/>
              <a:cs typeface="Courier New"/>
            </a:endParaRPr>
          </a:p>
          <a:p>
            <a:pPr marL="409767" marR="1033929" indent="-331964">
              <a:lnSpc>
                <a:spcPts val="1298"/>
              </a:lnSpc>
            </a:pPr>
            <a:r>
              <a:rPr sz="1089" spc="-5" dirty="0">
                <a:latin typeface="Courier New"/>
                <a:cs typeface="Courier New"/>
              </a:rPr>
              <a:t>AddValue::AddValue( int inValue ){ </a:t>
            </a:r>
            <a:r>
              <a:rPr sz="1089" spc="-64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this-&gt;value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=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inValue;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48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135">
              <a:latin typeface="Courier New"/>
              <a:cs typeface="Courier New"/>
            </a:endParaRPr>
          </a:p>
          <a:p>
            <a:pPr marL="409767" marR="618398" indent="-331964">
              <a:lnSpc>
                <a:spcPts val="1298"/>
              </a:lnSpc>
            </a:pPr>
            <a:r>
              <a:rPr sz="1089" spc="-5" dirty="0">
                <a:latin typeface="Courier New"/>
                <a:cs typeface="Courier New"/>
              </a:rPr>
              <a:t>void AddValue::</a:t>
            </a:r>
            <a:r>
              <a:rPr sz="1089" b="1" spc="-5" dirty="0">
                <a:latin typeface="Courier New"/>
                <a:cs typeface="Courier New"/>
              </a:rPr>
              <a:t>operator()</a:t>
            </a:r>
            <a:r>
              <a:rPr sz="1089" spc="-5" dirty="0">
                <a:latin typeface="Courier New"/>
                <a:cs typeface="Courier New"/>
              </a:rPr>
              <a:t>( int&amp; what ){ </a:t>
            </a:r>
            <a:r>
              <a:rPr sz="1089" spc="-64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what</a:t>
            </a:r>
            <a:r>
              <a:rPr sz="1089" spc="-14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+=</a:t>
            </a:r>
            <a:r>
              <a:rPr sz="1089" spc="-9" dirty="0">
                <a:latin typeface="Courier New"/>
                <a:cs typeface="Courier New"/>
              </a:rPr>
              <a:t> </a:t>
            </a:r>
            <a:r>
              <a:rPr sz="1089" spc="-5" dirty="0">
                <a:latin typeface="Courier New"/>
                <a:cs typeface="Courier New"/>
              </a:rPr>
              <a:t>this-&gt;value;</a:t>
            </a:r>
            <a:endParaRPr sz="1089">
              <a:latin typeface="Courier New"/>
              <a:cs typeface="Courier New"/>
            </a:endParaRPr>
          </a:p>
          <a:p>
            <a:pPr marL="77804">
              <a:lnSpc>
                <a:spcPts val="1248"/>
              </a:lnSpc>
            </a:pPr>
            <a:r>
              <a:rPr sz="1089" dirty="0">
                <a:latin typeface="Courier New"/>
                <a:cs typeface="Courier New"/>
              </a:rPr>
              <a:t>}</a:t>
            </a:r>
            <a:endParaRPr sz="108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344744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call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8" y="2372334"/>
            <a:ext cx="5145229" cy="1855087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48986" rIns="0" bIns="0" rtlCol="0">
            <a:spAutoFit/>
          </a:bodyPr>
          <a:lstStyle/>
          <a:p>
            <a:pPr marL="202290">
              <a:spcBef>
                <a:spcPts val="386"/>
              </a:spcBef>
            </a:pPr>
            <a:r>
              <a:rPr sz="1452" b="1" spc="-5" dirty="0">
                <a:latin typeface="Courier New"/>
                <a:cs typeface="Courier New"/>
              </a:rPr>
              <a:t>AddValue</a:t>
            </a:r>
            <a:r>
              <a:rPr sz="1452" b="1" spc="-7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func</a:t>
            </a:r>
            <a:r>
              <a:rPr sz="1452" spc="-5" dirty="0">
                <a:latin typeface="Courier New"/>
                <a:cs typeface="Courier New"/>
              </a:rPr>
              <a:t>(2);</a:t>
            </a:r>
            <a:endParaRPr sz="1452">
              <a:latin typeface="Courier New"/>
              <a:cs typeface="Courier New"/>
            </a:endParaRPr>
          </a:p>
          <a:p>
            <a:pPr marL="188459" marR="2515663">
              <a:lnSpc>
                <a:spcPct val="101600"/>
              </a:lnSpc>
              <a:spcBef>
                <a:spcPts val="32"/>
              </a:spcBef>
            </a:pPr>
            <a:r>
              <a:rPr sz="1452" spc="-5" dirty="0">
                <a:latin typeface="Courier New"/>
                <a:cs typeface="Courier New"/>
              </a:rPr>
              <a:t>int array[]={1, 2, 3};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for(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int&amp;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x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: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array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){</a:t>
            </a:r>
            <a:endParaRPr sz="1452">
              <a:latin typeface="Courier New"/>
              <a:cs typeface="Courier New"/>
            </a:endParaRPr>
          </a:p>
          <a:p>
            <a:pPr marL="513506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func</a:t>
            </a:r>
            <a:r>
              <a:rPr sz="1452" spc="-5" dirty="0">
                <a:latin typeface="Courier New"/>
                <a:cs typeface="Courier New"/>
              </a:rPr>
              <a:t>(x);</a:t>
            </a:r>
            <a:endParaRPr sz="1452">
              <a:latin typeface="Courier New"/>
              <a:cs typeface="Courier New"/>
            </a:endParaRPr>
          </a:p>
          <a:p>
            <a:pPr marL="188459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 marL="520422" marR="2736972" indent="-331964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for(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int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x: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array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){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cout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&lt;&lt;x&lt;&lt;endl;</a:t>
            </a:r>
            <a:endParaRPr sz="1452">
              <a:latin typeface="Courier New"/>
              <a:cs typeface="Courier New"/>
            </a:endParaRPr>
          </a:p>
          <a:p>
            <a:pPr marL="188459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7852" y="1810051"/>
            <a:ext cx="4579300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Delegating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b="1" spc="-23" dirty="0">
                <a:solidFill>
                  <a:srgbClr val="FF00CC"/>
                </a:solidFill>
                <a:latin typeface="Arial"/>
                <a:cs typeface="Arial"/>
              </a:rPr>
              <a:t>C++11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517398"/>
            <a:ext cx="7053943" cy="167235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312945" marR="5205953" indent="-235140" defTabSz="829909">
              <a:lnSpc>
                <a:spcPts val="1842"/>
              </a:lnSpc>
              <a:spcBef>
                <a:spcPts val="277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SomeType{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number;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4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842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2945" marR="1326702" defTabSz="829909">
              <a:lnSpc>
                <a:spcPts val="1842"/>
              </a:lnSpc>
              <a:spcBef>
                <a:spcPts val="64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SomeType(int newNumber)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number(newNumber) {} </a:t>
            </a:r>
            <a:r>
              <a:rPr sz="1543" spc="-91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SomeType()</a:t>
            </a:r>
            <a:r>
              <a:rPr sz="1543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543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srgbClr val="FF66CC"/>
                </a:solidFill>
                <a:latin typeface="Courier New"/>
                <a:cs typeface="Courier New"/>
              </a:rPr>
              <a:t>SomeType(42)</a:t>
            </a:r>
            <a:r>
              <a:rPr sz="1543" spc="-9" dirty="0">
                <a:solidFill>
                  <a:srgbClr val="FF66CC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{}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774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6021209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Function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call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used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frequently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for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defining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sorting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criterion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834" y="2832358"/>
            <a:ext cx="7966806" cy="206143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77804">
              <a:spcBef>
                <a:spcPts val="213"/>
              </a:spcBef>
            </a:pPr>
            <a:r>
              <a:rPr sz="1452" b="1" spc="-5" dirty="0">
                <a:latin typeface="Courier New"/>
                <a:cs typeface="Courier New"/>
              </a:rPr>
              <a:t>struct</a:t>
            </a:r>
            <a:r>
              <a:rPr sz="1452" b="1" spc="-54" dirty="0"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EmployeeCompare</a:t>
            </a:r>
            <a:r>
              <a:rPr sz="1452" spc="-5" dirty="0">
                <a:latin typeface="Courier New"/>
                <a:cs typeface="Courier New"/>
              </a:rPr>
              <a:t>{</a:t>
            </a:r>
            <a:endParaRPr sz="1452">
              <a:latin typeface="Courier New"/>
              <a:cs typeface="Courier New"/>
            </a:endParaRPr>
          </a:p>
          <a:p>
            <a:pPr marL="963041" marR="1148041" indent="-442618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bool </a:t>
            </a:r>
            <a:r>
              <a:rPr sz="1452" b="1" spc="-5" dirty="0">
                <a:latin typeface="Courier New"/>
                <a:cs typeface="Courier New"/>
              </a:rPr>
              <a:t>operator()</a:t>
            </a:r>
            <a:r>
              <a:rPr sz="1452" spc="-5" dirty="0">
                <a:latin typeface="Courier New"/>
                <a:cs typeface="Courier New"/>
              </a:rPr>
              <a:t>( const Employee&amp; e1, const Employee&amp; e2){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if(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e1.getLastName()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==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e2.getLastName())</a:t>
            </a:r>
            <a:endParaRPr sz="1452">
              <a:latin typeface="Courier New"/>
              <a:cs typeface="Courier New"/>
            </a:endParaRPr>
          </a:p>
          <a:p>
            <a:pPr marL="140565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e1.getFirstName()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&lt;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e2.getFirstName();</a:t>
            </a:r>
            <a:endParaRPr sz="1452">
              <a:latin typeface="Courier New"/>
              <a:cs typeface="Courier New"/>
            </a:endParaRPr>
          </a:p>
          <a:p>
            <a:pPr marL="963041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else</a:t>
            </a:r>
            <a:endParaRPr sz="1452">
              <a:latin typeface="Courier New"/>
              <a:cs typeface="Courier New"/>
            </a:endParaRPr>
          </a:p>
          <a:p>
            <a:pPr marL="140565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return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e1.getLastName()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&lt;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e2.getLastName();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543">
              <a:latin typeface="Courier New"/>
              <a:cs typeface="Courier New"/>
            </a:endParaRPr>
          </a:p>
          <a:p>
            <a:pPr marL="520422">
              <a:spcBef>
                <a:spcPts val="5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3314" y="2732290"/>
            <a:ext cx="16712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</a:pPr>
            <a:r>
              <a:rPr sz="2178" spc="-867" dirty="0">
                <a:latin typeface="Arial MT"/>
                <a:cs typeface="Arial MT"/>
              </a:rPr>
              <a:t>●</a:t>
            </a:r>
            <a:endParaRPr sz="217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1517" y="2568301"/>
            <a:ext cx="6564661" cy="3064776"/>
            <a:chOff x="1372462" y="2829887"/>
            <a:chExt cx="7233284" cy="3376929"/>
          </a:xfrm>
        </p:grpSpPr>
        <p:sp>
          <p:nvSpPr>
            <p:cNvPr id="5" name="object 5"/>
            <p:cNvSpPr/>
            <p:nvPr/>
          </p:nvSpPr>
          <p:spPr>
            <a:xfrm>
              <a:off x="1377224" y="2834649"/>
              <a:ext cx="7223759" cy="3367404"/>
            </a:xfrm>
            <a:custGeom>
              <a:avLst/>
              <a:gdLst/>
              <a:ahLst/>
              <a:cxnLst/>
              <a:rect l="l" t="t" r="r" b="b"/>
              <a:pathLst>
                <a:path w="7223759" h="3367404">
                  <a:moveTo>
                    <a:pt x="7223699" y="3366899"/>
                  </a:moveTo>
                  <a:lnTo>
                    <a:pt x="0" y="3366899"/>
                  </a:lnTo>
                  <a:lnTo>
                    <a:pt x="0" y="0"/>
                  </a:lnTo>
                  <a:lnTo>
                    <a:pt x="7223699" y="0"/>
                  </a:lnTo>
                  <a:lnTo>
                    <a:pt x="7223699" y="3366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377224" y="2834649"/>
              <a:ext cx="7223759" cy="3367404"/>
            </a:xfrm>
            <a:custGeom>
              <a:avLst/>
              <a:gdLst/>
              <a:ahLst/>
              <a:cxnLst/>
              <a:rect l="l" t="t" r="r" b="b"/>
              <a:pathLst>
                <a:path w="7223759" h="3367404">
                  <a:moveTo>
                    <a:pt x="0" y="0"/>
                  </a:moveTo>
                  <a:lnTo>
                    <a:pt x="7223699" y="0"/>
                  </a:lnTo>
                  <a:lnTo>
                    <a:pt x="7223699" y="3366899"/>
                  </a:lnTo>
                  <a:lnTo>
                    <a:pt x="0" y="3366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6999" y="1639466"/>
            <a:ext cx="5729023" cy="3972325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Function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call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latin typeface="Arial MT"/>
                <a:cs typeface="Arial MT"/>
              </a:rPr>
              <a:t>sorted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container</a:t>
            </a:r>
            <a:endParaRPr sz="2178">
              <a:latin typeface="Arial MT"/>
              <a:cs typeface="Arial MT"/>
            </a:endParaRPr>
          </a:p>
          <a:p>
            <a:pPr marL="530796">
              <a:spcBef>
                <a:spcPts val="398"/>
              </a:spcBef>
            </a:pPr>
            <a:r>
              <a:rPr sz="1452" b="1" spc="-5" dirty="0">
                <a:latin typeface="Courier New"/>
                <a:cs typeface="Courier New"/>
              </a:rPr>
              <a:t>set&lt;Employee,</a:t>
            </a:r>
            <a:r>
              <a:rPr sz="1452" b="1" spc="-36" dirty="0"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EmployeeCompare</a:t>
            </a:r>
            <a:r>
              <a:rPr sz="1452" b="1" spc="-5" dirty="0">
                <a:latin typeface="Courier New"/>
                <a:cs typeface="Courier New"/>
              </a:rPr>
              <a:t>&gt;</a:t>
            </a:r>
            <a:r>
              <a:rPr sz="1452" b="1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s;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543">
              <a:latin typeface="Courier New"/>
              <a:cs typeface="Courier New"/>
            </a:endParaRPr>
          </a:p>
          <a:p>
            <a:pPr marL="516964" marR="778616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Employee e1; e1.setFirstName("Barbara");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e1.setLastName("Liskov");</a:t>
            </a:r>
            <a:endParaRPr sz="1452">
              <a:latin typeface="Courier New"/>
              <a:cs typeface="Courier New"/>
            </a:endParaRPr>
          </a:p>
          <a:p>
            <a:pPr marL="516964" marR="1110580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Employee e2; e2.setFirstName("John");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e2.setLastName("Steinbeck");</a:t>
            </a:r>
            <a:endParaRPr sz="1452">
              <a:latin typeface="Courier New"/>
              <a:cs typeface="Courier New"/>
            </a:endParaRPr>
          </a:p>
          <a:p>
            <a:pPr marL="516964" marR="889271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Employee e3; e3.setFirstName("Andrew");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e3.setLastName("Foyle");</a:t>
            </a:r>
            <a:endParaRPr sz="1452">
              <a:latin typeface="Courier New"/>
              <a:cs typeface="Courier New"/>
            </a:endParaRPr>
          </a:p>
          <a:p>
            <a:pPr marL="51696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s.insert(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e1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);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s.insert(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e2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);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s.insert(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e3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);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543">
              <a:latin typeface="Courier New"/>
              <a:cs typeface="Courier New"/>
            </a:endParaRPr>
          </a:p>
          <a:p>
            <a:pPr marL="848928" marR="2991708" indent="-331964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for(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auto&amp;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emp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: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s){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emp.display();</a:t>
            </a:r>
            <a:endParaRPr sz="1452">
              <a:latin typeface="Courier New"/>
              <a:cs typeface="Courier New"/>
            </a:endParaRPr>
          </a:p>
          <a:p>
            <a:pPr marL="516964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5"/>
            <a:ext cx="7226834" cy="2617146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Sorting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elements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of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given</a:t>
            </a:r>
            <a:r>
              <a:rPr sz="2178" spc="36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type</a:t>
            </a:r>
            <a:r>
              <a:rPr sz="2178" spc="-5" dirty="0">
                <a:latin typeface="Arial MT"/>
                <a:cs typeface="Arial MT"/>
              </a:rPr>
              <a:t>: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Clr>
                <a:srgbClr val="000000"/>
              </a:buClr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A.</a:t>
            </a:r>
            <a:r>
              <a:rPr sz="2178" b="1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override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operators:</a:t>
            </a:r>
            <a:r>
              <a:rPr sz="2178" dirty="0"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&lt;</a:t>
            </a:r>
            <a:r>
              <a:rPr sz="2178" dirty="0">
                <a:latin typeface="Arial MT"/>
                <a:cs typeface="Arial MT"/>
              </a:rPr>
              <a:t>,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==</a:t>
            </a:r>
            <a:endParaRPr sz="2178">
              <a:latin typeface="Arial"/>
              <a:cs typeface="Arial"/>
            </a:endParaRPr>
          </a:p>
          <a:p>
            <a:pPr marL="712339" lvl="1" indent="-274908">
              <a:spcBef>
                <a:spcPts val="803"/>
              </a:spcBef>
              <a:buClr>
                <a:srgbClr val="000000"/>
              </a:buClr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B.</a:t>
            </a:r>
            <a:r>
              <a:rPr sz="2178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define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object</a:t>
            </a:r>
            <a:r>
              <a:rPr sz="2178" spc="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containing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comparison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790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</a:tabLst>
            </a:pP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Which</a:t>
            </a:r>
            <a:r>
              <a:rPr sz="2178" b="1" spc="-32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one</a:t>
            </a:r>
            <a:r>
              <a:rPr sz="2178" b="1" spc="-27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to</a:t>
            </a:r>
            <a:r>
              <a:rPr sz="2178" b="1" spc="-23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use?</a:t>
            </a:r>
            <a:endParaRPr sz="2178">
              <a:latin typeface="Arial"/>
              <a:cs typeface="Arial"/>
            </a:endParaRPr>
          </a:p>
          <a:p>
            <a:pPr marL="712339" lvl="1" indent="-272602">
              <a:spcBef>
                <a:spcPts val="1062"/>
              </a:spcBef>
              <a:buSzPct val="45000"/>
              <a:buChar char="●"/>
              <a:tabLst>
                <a:tab pos="712339" algn="l"/>
                <a:tab pos="712915" algn="l"/>
              </a:tabLst>
            </a:pPr>
            <a:r>
              <a:rPr sz="1815" b="1" spc="-5" dirty="0">
                <a:latin typeface="Arial"/>
                <a:cs typeface="Arial"/>
              </a:rPr>
              <a:t>Q:</a:t>
            </a:r>
            <a:r>
              <a:rPr sz="1815" b="1" spc="-14" dirty="0">
                <a:latin typeface="Arial"/>
                <a:cs typeface="Arial"/>
              </a:rPr>
              <a:t> </a:t>
            </a:r>
            <a:r>
              <a:rPr sz="1815" spc="-5" dirty="0">
                <a:latin typeface="Arial MT"/>
                <a:cs typeface="Arial MT"/>
              </a:rPr>
              <a:t>How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many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sorted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criteria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can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be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defined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using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method </a:t>
            </a:r>
            <a:r>
              <a:rPr sz="1815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15" spc="-5" dirty="0">
                <a:latin typeface="Arial MT"/>
                <a:cs typeface="Arial MT"/>
              </a:rPr>
              <a:t>?</a:t>
            </a:r>
            <a:endParaRPr sz="1815">
              <a:latin typeface="Arial MT"/>
              <a:cs typeface="Arial MT"/>
            </a:endParaRPr>
          </a:p>
          <a:p>
            <a:pPr marL="712339" lvl="1" indent="-272602">
              <a:spcBef>
                <a:spcPts val="762"/>
              </a:spcBef>
              <a:buSzPct val="45000"/>
              <a:buChar char="●"/>
              <a:tabLst>
                <a:tab pos="712339" algn="l"/>
                <a:tab pos="712915" algn="l"/>
              </a:tabLst>
            </a:pPr>
            <a:r>
              <a:rPr sz="1815" b="1" spc="-5" dirty="0">
                <a:latin typeface="Arial"/>
                <a:cs typeface="Arial"/>
              </a:rPr>
              <a:t>Q:</a:t>
            </a:r>
            <a:r>
              <a:rPr sz="1815" b="1" spc="-14" dirty="0">
                <a:latin typeface="Arial"/>
                <a:cs typeface="Arial"/>
              </a:rPr>
              <a:t> </a:t>
            </a:r>
            <a:r>
              <a:rPr sz="1815" spc="-5" dirty="0">
                <a:latin typeface="Arial MT"/>
                <a:cs typeface="Arial MT"/>
              </a:rPr>
              <a:t>How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many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sorted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criteria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can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be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defined</a:t>
            </a:r>
            <a:r>
              <a:rPr sz="1815" spc="-14" dirty="0">
                <a:latin typeface="Arial MT"/>
                <a:cs typeface="Arial MT"/>
              </a:rPr>
              <a:t> </a:t>
            </a:r>
            <a:r>
              <a:rPr sz="1815" spc="-5" dirty="0">
                <a:latin typeface="Arial MT"/>
                <a:cs typeface="Arial MT"/>
              </a:rPr>
              <a:t>using</a:t>
            </a:r>
            <a:r>
              <a:rPr sz="1815" spc="-9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method </a:t>
            </a:r>
            <a:r>
              <a:rPr sz="1815" b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815" spc="-5" dirty="0">
                <a:latin typeface="Arial MT"/>
                <a:cs typeface="Arial MT"/>
              </a:rPr>
              <a:t>?</a:t>
            </a:r>
            <a:endParaRPr sz="181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846819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9" dirty="0">
                <a:latin typeface="Arial MT"/>
                <a:cs typeface="Arial MT"/>
              </a:rPr>
              <a:t>Writing</a:t>
            </a:r>
            <a:r>
              <a:rPr sz="2178" spc="-41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conversion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operators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3884" y="2228861"/>
            <a:ext cx="5311204" cy="311196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216122" marR="3191692" indent="-39766">
              <a:spcBef>
                <a:spcPts val="200"/>
              </a:spcBef>
            </a:pPr>
            <a:r>
              <a:rPr sz="1815" spc="-5" dirty="0">
                <a:latin typeface="Courier New"/>
                <a:cs typeface="Courier New"/>
              </a:rPr>
              <a:t>class</a:t>
            </a:r>
            <a:r>
              <a:rPr sz="1815" spc="-86" dirty="0">
                <a:latin typeface="Courier New"/>
                <a:cs typeface="Courier New"/>
              </a:rPr>
              <a:t> </a:t>
            </a:r>
            <a:r>
              <a:rPr sz="1815" b="1" spc="-5" dirty="0">
                <a:latin typeface="Courier New"/>
                <a:cs typeface="Courier New"/>
              </a:rPr>
              <a:t>Complex</a:t>
            </a:r>
            <a:r>
              <a:rPr sz="1815" spc="-5" dirty="0">
                <a:latin typeface="Courier New"/>
                <a:cs typeface="Courier New"/>
              </a:rPr>
              <a:t>{ </a:t>
            </a:r>
            <a:r>
              <a:rPr sz="1815" spc="-1076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public:</a:t>
            </a:r>
            <a:endParaRPr sz="1815">
              <a:latin typeface="Courier New"/>
              <a:cs typeface="Courier New"/>
            </a:endParaRPr>
          </a:p>
          <a:p>
            <a:pPr marL="492759"/>
            <a:r>
              <a:rPr sz="1815" spc="-5" dirty="0">
                <a:latin typeface="Courier New"/>
                <a:cs typeface="Courier New"/>
              </a:rPr>
              <a:t>operator</a:t>
            </a:r>
            <a:r>
              <a:rPr sz="1815" spc="-41" dirty="0">
                <a:latin typeface="Courier New"/>
                <a:cs typeface="Courier New"/>
              </a:rPr>
              <a:t> </a:t>
            </a:r>
            <a:r>
              <a:rPr sz="1815" b="1" spc="-5" dirty="0">
                <a:latin typeface="Courier New"/>
                <a:cs typeface="Courier New"/>
              </a:rPr>
              <a:t>string</a:t>
            </a:r>
            <a:r>
              <a:rPr sz="1815" spc="-5" dirty="0">
                <a:latin typeface="Courier New"/>
                <a:cs typeface="Courier New"/>
              </a:rPr>
              <a:t>()</a:t>
            </a:r>
            <a:r>
              <a:rPr sz="1815" spc="-36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const;</a:t>
            </a:r>
            <a:endParaRPr sz="1815">
              <a:latin typeface="Courier New"/>
              <a:cs typeface="Courier New"/>
            </a:endParaRPr>
          </a:p>
          <a:p>
            <a:pPr marL="492759"/>
            <a:r>
              <a:rPr sz="1815" spc="-5" dirty="0">
                <a:latin typeface="Courier New"/>
                <a:cs typeface="Courier New"/>
              </a:rPr>
              <a:t>//</a:t>
            </a:r>
            <a:endParaRPr sz="1815">
              <a:latin typeface="Courier New"/>
              <a:cs typeface="Courier New"/>
            </a:endParaRPr>
          </a:p>
          <a:p>
            <a:pPr marL="216122"/>
            <a:r>
              <a:rPr sz="1815" spc="-5" dirty="0">
                <a:latin typeface="Courier New"/>
                <a:cs typeface="Courier New"/>
              </a:rPr>
              <a:t>};</a:t>
            </a:r>
            <a:endParaRPr sz="1815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906">
              <a:latin typeface="Courier New"/>
              <a:cs typeface="Courier New"/>
            </a:endParaRPr>
          </a:p>
          <a:p>
            <a:pPr marL="631077" marR="524457" indent="-414955"/>
            <a:r>
              <a:rPr sz="1815" spc="-5" dirty="0">
                <a:latin typeface="Courier New"/>
                <a:cs typeface="Courier New"/>
              </a:rPr>
              <a:t>Complex::</a:t>
            </a:r>
            <a:r>
              <a:rPr sz="1815" b="1" spc="-5" dirty="0">
                <a:latin typeface="Courier New"/>
                <a:cs typeface="Courier New"/>
              </a:rPr>
              <a:t>operator string() </a:t>
            </a:r>
            <a:r>
              <a:rPr sz="1815" spc="-5" dirty="0">
                <a:latin typeface="Courier New"/>
                <a:cs typeface="Courier New"/>
              </a:rPr>
              <a:t>const{ </a:t>
            </a:r>
            <a:r>
              <a:rPr sz="1815" spc="-1080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stringstream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ss;</a:t>
            </a:r>
            <a:endParaRPr sz="1815">
              <a:latin typeface="Courier New"/>
              <a:cs typeface="Courier New"/>
            </a:endParaRPr>
          </a:p>
          <a:p>
            <a:pPr marL="631077" marR="108349"/>
            <a:r>
              <a:rPr sz="1815" spc="-5" dirty="0">
                <a:latin typeface="Courier New"/>
                <a:cs typeface="Courier New"/>
              </a:rPr>
              <a:t>ss&lt;&lt;this-&gt;re&lt;&lt;"+"&lt;&lt;this-&gt;im&lt;&lt;"i"; </a:t>
            </a:r>
            <a:r>
              <a:rPr sz="1815" spc="-1080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return</a:t>
            </a:r>
            <a:r>
              <a:rPr sz="1815" spc="-14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ss.str();</a:t>
            </a:r>
            <a:endParaRPr sz="1815">
              <a:latin typeface="Courier New"/>
              <a:cs typeface="Courier New"/>
            </a:endParaRPr>
          </a:p>
          <a:p>
            <a:pPr marL="216122"/>
            <a:r>
              <a:rPr sz="1815" dirty="0">
                <a:latin typeface="Courier New"/>
                <a:cs typeface="Courier New"/>
              </a:rPr>
              <a:t>}</a:t>
            </a:r>
            <a:endParaRPr sz="1815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7467" y="2221056"/>
            <a:ext cx="2529392" cy="114283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>
              <a:spcBef>
                <a:spcPts val="200"/>
              </a:spcBef>
            </a:pPr>
            <a:r>
              <a:rPr sz="1271" b="1" spc="-5" dirty="0">
                <a:latin typeface="Courier New"/>
                <a:cs typeface="Courier New"/>
              </a:rPr>
              <a:t>/</a:t>
            </a:r>
            <a:r>
              <a:rPr sz="1815" b="1" spc="-5" dirty="0">
                <a:latin typeface="Courier New"/>
                <a:cs typeface="Courier New"/>
              </a:rPr>
              <a:t>/usage</a:t>
            </a:r>
            <a:endParaRPr sz="1815">
              <a:latin typeface="Courier New"/>
              <a:cs typeface="Courier New"/>
            </a:endParaRPr>
          </a:p>
          <a:p>
            <a:pPr marL="216122" marR="92788"/>
            <a:r>
              <a:rPr sz="1815" spc="-5" dirty="0">
                <a:latin typeface="Courier New"/>
                <a:cs typeface="Courier New"/>
              </a:rPr>
              <a:t>Complex</a:t>
            </a:r>
            <a:r>
              <a:rPr sz="1815" spc="-45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z(1,</a:t>
            </a:r>
            <a:r>
              <a:rPr sz="1815" spc="-45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2); </a:t>
            </a:r>
            <a:r>
              <a:rPr sz="1815" spc="-1076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string </a:t>
            </a:r>
            <a:r>
              <a:rPr sz="1815" dirty="0">
                <a:latin typeface="Courier New"/>
                <a:cs typeface="Courier New"/>
              </a:rPr>
              <a:t>a = </a:t>
            </a:r>
            <a:r>
              <a:rPr sz="1815" spc="-5" dirty="0">
                <a:latin typeface="Courier New"/>
                <a:cs typeface="Courier New"/>
              </a:rPr>
              <a:t>z; </a:t>
            </a:r>
            <a:r>
              <a:rPr sz="1815" dirty="0">
                <a:latin typeface="Courier New"/>
                <a:cs typeface="Courier New"/>
              </a:rPr>
              <a:t> </a:t>
            </a:r>
            <a:r>
              <a:rPr sz="1815" spc="-5" dirty="0">
                <a:latin typeface="Courier New"/>
                <a:cs typeface="Courier New"/>
              </a:rPr>
              <a:t>cout&lt;&lt;a&lt;&lt;endl;</a:t>
            </a:r>
            <a:endParaRPr sz="181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708729"/>
            <a:ext cx="450438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3747119" cy="137712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After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templates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Overloading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operator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*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803"/>
              </a:spcBef>
              <a:buSzPct val="43750"/>
              <a:buChar char="●"/>
              <a:tabLst>
                <a:tab pos="712339" algn="l"/>
                <a:tab pos="712915" algn="l"/>
                <a:tab pos="3458532" algn="l"/>
              </a:tabLst>
            </a:pPr>
            <a:r>
              <a:rPr sz="2178" spc="-5" dirty="0">
                <a:latin typeface="Arial MT"/>
                <a:cs typeface="Arial MT"/>
              </a:rPr>
              <a:t>Overloadin</a:t>
            </a:r>
            <a:r>
              <a:rPr sz="2178" dirty="0">
                <a:latin typeface="Arial MT"/>
                <a:cs typeface="Arial MT"/>
              </a:rPr>
              <a:t>g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operato</a:t>
            </a:r>
            <a:r>
              <a:rPr sz="2178" dirty="0">
                <a:latin typeface="Arial MT"/>
                <a:cs typeface="Arial MT"/>
              </a:rPr>
              <a:t>r	→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2133" y="708729"/>
            <a:ext cx="2336330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OOP:</a:t>
            </a:r>
            <a:r>
              <a:rPr b="1" spc="-82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46219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Find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all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possible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errors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or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shortcommings!</a:t>
            </a:r>
            <a:endParaRPr sz="217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4462" y="2317695"/>
            <a:ext cx="7228563" cy="2178424"/>
            <a:chOff x="1001077" y="2553757"/>
            <a:chExt cx="7964805" cy="2400300"/>
          </a:xfrm>
        </p:grpSpPr>
        <p:sp>
          <p:nvSpPr>
            <p:cNvPr id="5" name="object 5"/>
            <p:cNvSpPr/>
            <p:nvPr/>
          </p:nvSpPr>
          <p:spPr>
            <a:xfrm>
              <a:off x="1005839" y="2558519"/>
              <a:ext cx="7955280" cy="2390775"/>
            </a:xfrm>
            <a:custGeom>
              <a:avLst/>
              <a:gdLst/>
              <a:ahLst/>
              <a:cxnLst/>
              <a:rect l="l" t="t" r="r" b="b"/>
              <a:pathLst>
                <a:path w="7955280" h="2390775">
                  <a:moveTo>
                    <a:pt x="7955279" y="2390759"/>
                  </a:moveTo>
                  <a:lnTo>
                    <a:pt x="0" y="2390759"/>
                  </a:lnTo>
                  <a:lnTo>
                    <a:pt x="0" y="0"/>
                  </a:lnTo>
                  <a:lnTo>
                    <a:pt x="7955279" y="0"/>
                  </a:lnTo>
                  <a:lnTo>
                    <a:pt x="7955279" y="23907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005839" y="2558519"/>
              <a:ext cx="7955280" cy="2390775"/>
            </a:xfrm>
            <a:custGeom>
              <a:avLst/>
              <a:gdLst/>
              <a:ahLst/>
              <a:cxnLst/>
              <a:rect l="l" t="t" r="r" b="b"/>
              <a:pathLst>
                <a:path w="7955280" h="2390775">
                  <a:moveTo>
                    <a:pt x="0" y="0"/>
                  </a:moveTo>
                  <a:lnTo>
                    <a:pt x="7955279" y="0"/>
                  </a:lnTo>
                  <a:lnTo>
                    <a:pt x="7955279" y="2390759"/>
                  </a:lnTo>
                  <a:lnTo>
                    <a:pt x="0" y="23907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6585" y="2338616"/>
            <a:ext cx="398801" cy="193601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(1)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(2)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(3)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(4)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(5)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(6)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(7)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(8)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(9)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(10)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1072" y="2338616"/>
            <a:ext cx="5045529" cy="1932499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R="3755340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145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Array</a:t>
            </a:r>
            <a:r>
              <a:rPr sz="1271" b="1" spc="-41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193646" marR="1069085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Array (int n) </a:t>
            </a:r>
            <a:r>
              <a:rPr sz="1271" dirty="0">
                <a:latin typeface="Courier New"/>
                <a:cs typeface="Courier New"/>
              </a:rPr>
              <a:t>: </a:t>
            </a:r>
            <a:r>
              <a:rPr sz="1271" spc="-5" dirty="0">
                <a:latin typeface="Courier New"/>
                <a:cs typeface="Courier New"/>
              </a:rPr>
              <a:t>rep_(new int [n]) </a:t>
            </a:r>
            <a:r>
              <a:rPr sz="1271" dirty="0">
                <a:latin typeface="Courier New"/>
                <a:cs typeface="Courier New"/>
              </a:rPr>
              <a:t>{ } </a:t>
            </a:r>
            <a:r>
              <a:rPr sz="1271" spc="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Array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(Array&amp;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rhs)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: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rep_(rhs.rep_)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  <a:p>
            <a:pPr marL="193646">
              <a:lnSpc>
                <a:spcPts val="1439"/>
              </a:lnSpc>
            </a:pPr>
            <a:r>
              <a:rPr sz="1271" spc="-5" dirty="0">
                <a:latin typeface="Courier New"/>
                <a:cs typeface="Courier New"/>
              </a:rPr>
              <a:t>~Array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()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delete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rep_;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  <a:p>
            <a:pPr marL="193646" marR="4611">
              <a:lnSpc>
                <a:spcPts val="1498"/>
              </a:lnSpc>
              <a:spcBef>
                <a:spcPts val="59"/>
              </a:spcBef>
              <a:tabLst>
                <a:tab pos="4936809" algn="l"/>
              </a:tabLst>
            </a:pPr>
            <a:r>
              <a:rPr sz="1271" spc="-5" dirty="0">
                <a:latin typeface="Courier New"/>
                <a:cs typeface="Courier New"/>
              </a:rPr>
              <a:t>Array</a:t>
            </a:r>
            <a:r>
              <a:rPr sz="1271" dirty="0">
                <a:latin typeface="Courier New"/>
                <a:cs typeface="Courier New"/>
              </a:rPr>
              <a:t>&amp;</a:t>
            </a:r>
            <a:r>
              <a:rPr sz="1271" spc="-5" dirty="0">
                <a:latin typeface="Courier New"/>
                <a:cs typeface="Courier New"/>
              </a:rPr>
              <a:t> operato</a:t>
            </a:r>
            <a:r>
              <a:rPr sz="1271" dirty="0">
                <a:latin typeface="Courier New"/>
                <a:cs typeface="Courier New"/>
              </a:rPr>
              <a:t>r</a:t>
            </a:r>
            <a:r>
              <a:rPr sz="1271" spc="-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5" dirty="0">
                <a:latin typeface="Courier New"/>
                <a:cs typeface="Courier New"/>
              </a:rPr>
              <a:t> (Arra</a:t>
            </a:r>
            <a:r>
              <a:rPr sz="1271" dirty="0">
                <a:latin typeface="Courier New"/>
                <a:cs typeface="Courier New"/>
              </a:rPr>
              <a:t>y</a:t>
            </a:r>
            <a:r>
              <a:rPr sz="1271" spc="-5" dirty="0">
                <a:latin typeface="Courier New"/>
                <a:cs typeface="Courier New"/>
              </a:rPr>
              <a:t> rhs</a:t>
            </a:r>
            <a:r>
              <a:rPr sz="1271" dirty="0">
                <a:latin typeface="Courier New"/>
                <a:cs typeface="Courier New"/>
              </a:rPr>
              <a:t>)</a:t>
            </a:r>
            <a:r>
              <a:rPr sz="1271" spc="-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</a:t>
            </a:r>
            <a:r>
              <a:rPr sz="1271" spc="-5" dirty="0">
                <a:latin typeface="Courier New"/>
                <a:cs typeface="Courier New"/>
              </a:rPr>
              <a:t> rep_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5" dirty="0">
                <a:latin typeface="Courier New"/>
                <a:cs typeface="Courier New"/>
              </a:rPr>
              <a:t> rhs.rep_</a:t>
            </a:r>
            <a:r>
              <a:rPr sz="1271" dirty="0">
                <a:latin typeface="Courier New"/>
                <a:cs typeface="Courier New"/>
              </a:rPr>
              <a:t>;	}  </a:t>
            </a:r>
            <a:r>
              <a:rPr sz="1271" spc="-5" dirty="0">
                <a:latin typeface="Courier New"/>
                <a:cs typeface="Courier New"/>
              </a:rPr>
              <a:t>int&amp;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operator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[]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(int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n)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return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&amp;rep_[n];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39"/>
              </a:lnSpc>
            </a:pPr>
            <a:r>
              <a:rPr sz="1271" spc="-5" dirty="0">
                <a:latin typeface="Courier New"/>
                <a:cs typeface="Courier New"/>
              </a:rPr>
              <a:t>private:</a:t>
            </a:r>
            <a:endParaRPr sz="1271">
              <a:latin typeface="Courier New"/>
              <a:cs typeface="Courier New"/>
            </a:endParaRPr>
          </a:p>
          <a:p>
            <a:pPr marL="193646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*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rep_;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Array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7747" y="4813279"/>
            <a:ext cx="6721993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spc="-5" dirty="0">
                <a:latin typeface="Arial MT"/>
                <a:cs typeface="Arial MT"/>
              </a:rPr>
              <a:t>Source:</a:t>
            </a:r>
            <a:r>
              <a:rPr sz="1634" spc="36" dirty="0">
                <a:latin typeface="Arial MT"/>
                <a:cs typeface="Arial MT"/>
              </a:rPr>
              <a:t> </a:t>
            </a:r>
            <a:r>
              <a:rPr sz="1634" spc="-9" dirty="0">
                <a:latin typeface="Arial MT"/>
                <a:cs typeface="Arial MT"/>
                <a:hlinkClick r:id="rId2"/>
              </a:rPr>
              <a:t>http://www.cs.helsinki.fi/u/vihavain/k13/gea/exer/exer_2.html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2352" y="708729"/>
            <a:ext cx="3192716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Solution</a:t>
            </a:r>
            <a:r>
              <a:rPr b="1" spc="-82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required!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29057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It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given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following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program!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783" y="2322017"/>
            <a:ext cx="7219918" cy="155391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spc="-5" dirty="0">
                <a:latin typeface="Courier New"/>
                <a:cs typeface="Courier New"/>
              </a:rPr>
              <a:t>#include</a:t>
            </a:r>
            <a:r>
              <a:rPr sz="1634" spc="-64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&lt;iostream&gt;</a:t>
            </a:r>
            <a:endParaRPr sz="1634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724">
              <a:latin typeface="Courier New"/>
              <a:cs typeface="Courier New"/>
            </a:endParaRPr>
          </a:p>
          <a:p>
            <a:pPr marL="77804"/>
            <a:r>
              <a:rPr sz="1634" spc="-5" dirty="0">
                <a:latin typeface="Courier New"/>
                <a:cs typeface="Courier New"/>
              </a:rPr>
              <a:t>int</a:t>
            </a:r>
            <a:r>
              <a:rPr sz="1634" spc="-64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main(){</a:t>
            </a:r>
            <a:endParaRPr sz="1634">
              <a:latin typeface="Courier New"/>
              <a:cs typeface="Courier New"/>
            </a:endParaRPr>
          </a:p>
          <a:p>
            <a:pPr marL="492759" marR="4105746">
              <a:lnSpc>
                <a:spcPct val="100699"/>
              </a:lnSpc>
            </a:pPr>
            <a:r>
              <a:rPr sz="1634" spc="-5" dirty="0">
                <a:latin typeface="Courier New"/>
                <a:cs typeface="Courier New"/>
              </a:rPr>
              <a:t>std::cout&lt;&lt;</a:t>
            </a:r>
            <a:r>
              <a:rPr sz="1634" dirty="0">
                <a:latin typeface="Courier New"/>
                <a:cs typeface="Courier New"/>
              </a:rPr>
              <a:t>”</a:t>
            </a:r>
            <a:r>
              <a:rPr sz="1634" b="1" spc="-5" dirty="0">
                <a:latin typeface="Courier New"/>
                <a:cs typeface="Courier New"/>
              </a:rPr>
              <a:t>Hell</a:t>
            </a:r>
            <a:r>
              <a:rPr sz="1634" b="1" dirty="0">
                <a:latin typeface="Courier New"/>
                <a:cs typeface="Courier New"/>
              </a:rPr>
              <a:t>o</a:t>
            </a:r>
            <a:r>
              <a:rPr sz="1634" spc="-5" dirty="0">
                <a:latin typeface="Courier New"/>
                <a:cs typeface="Courier New"/>
              </a:rPr>
              <a:t>\n”;  return</a:t>
            </a:r>
            <a:r>
              <a:rPr sz="1634" spc="-14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0;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634" dirty="0">
                <a:latin typeface="Courier New"/>
                <a:cs typeface="Courier New"/>
              </a:rPr>
              <a:t>}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5069" y="4248050"/>
            <a:ext cx="6527201" cy="1378394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>
              <a:lnSpc>
                <a:spcPct val="101600"/>
              </a:lnSpc>
              <a:spcBef>
                <a:spcPts val="64"/>
              </a:spcBef>
            </a:pPr>
            <a:r>
              <a:rPr sz="1452" dirty="0">
                <a:latin typeface="Arial MT"/>
                <a:cs typeface="Arial MT"/>
              </a:rPr>
              <a:t>Modify </a:t>
            </a:r>
            <a:r>
              <a:rPr sz="1452" spc="-5" dirty="0">
                <a:latin typeface="Arial MT"/>
                <a:cs typeface="Arial MT"/>
              </a:rPr>
              <a:t>the program </a:t>
            </a:r>
            <a:r>
              <a:rPr sz="1452" i="1" spc="-5" dirty="0">
                <a:latin typeface="Arial"/>
                <a:cs typeface="Arial"/>
              </a:rPr>
              <a:t>without </a:t>
            </a:r>
            <a:r>
              <a:rPr sz="1452" i="1" dirty="0">
                <a:latin typeface="Arial"/>
                <a:cs typeface="Arial"/>
              </a:rPr>
              <a:t>modifying </a:t>
            </a:r>
            <a:r>
              <a:rPr sz="1452" i="1" spc="-5" dirty="0">
                <a:latin typeface="Arial"/>
                <a:cs typeface="Arial"/>
              </a:rPr>
              <a:t>the </a:t>
            </a:r>
            <a:r>
              <a:rPr sz="1452" i="1" dirty="0">
                <a:latin typeface="Arial"/>
                <a:cs typeface="Arial"/>
              </a:rPr>
              <a:t>main </a:t>
            </a:r>
            <a:r>
              <a:rPr sz="1452" i="1" spc="-5" dirty="0">
                <a:latin typeface="Arial"/>
                <a:cs typeface="Arial"/>
              </a:rPr>
              <a:t>function </a:t>
            </a:r>
            <a:r>
              <a:rPr sz="1452" dirty="0">
                <a:latin typeface="Arial MT"/>
                <a:cs typeface="Arial MT"/>
              </a:rPr>
              <a:t>so </a:t>
            </a:r>
            <a:r>
              <a:rPr sz="1452" spc="-5" dirty="0">
                <a:latin typeface="Arial MT"/>
                <a:cs typeface="Arial MT"/>
              </a:rPr>
              <a:t>that the output of the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program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would be:</a:t>
            </a:r>
            <a:endParaRPr sz="1452">
              <a:latin typeface="Arial MT"/>
              <a:cs typeface="Arial MT"/>
            </a:endParaRPr>
          </a:p>
          <a:p>
            <a:pPr>
              <a:spcBef>
                <a:spcPts val="45"/>
              </a:spcBef>
            </a:pPr>
            <a:endParaRPr sz="1498">
              <a:latin typeface="Arial MT"/>
              <a:cs typeface="Arial MT"/>
            </a:endParaRPr>
          </a:p>
          <a:p>
            <a:pPr marL="11527" marR="5955177" algn="just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Start  Hello  Stop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742" y="708729"/>
            <a:ext cx="439834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Singleton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Design</a:t>
            </a:r>
            <a:r>
              <a:rPr b="1" spc="-4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783" y="1809063"/>
            <a:ext cx="7219918" cy="275034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marR="5371935">
              <a:spcBef>
                <a:spcPts val="218"/>
              </a:spcBef>
            </a:pPr>
            <a:r>
              <a:rPr sz="1361" spc="-5" dirty="0">
                <a:latin typeface="Courier New"/>
                <a:cs typeface="Courier New"/>
              </a:rPr>
              <a:t>#include</a:t>
            </a:r>
            <a:r>
              <a:rPr sz="1361" spc="-86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&lt;string&gt; </a:t>
            </a:r>
            <a:r>
              <a:rPr sz="1361" spc="-803" dirty="0">
                <a:latin typeface="Courier New"/>
                <a:cs typeface="Courier New"/>
              </a:rPr>
              <a:t> </a:t>
            </a:r>
            <a:r>
              <a:rPr sz="1361" b="1" spc="-5" dirty="0">
                <a:latin typeface="Courier New"/>
                <a:cs typeface="Courier New"/>
              </a:rPr>
              <a:t>class Logger{ </a:t>
            </a:r>
            <a:r>
              <a:rPr sz="1361" b="1" dirty="0">
                <a:latin typeface="Courier New"/>
                <a:cs typeface="Courier New"/>
              </a:rPr>
              <a:t> </a:t>
            </a:r>
            <a:r>
              <a:rPr sz="1361" b="1" spc="-5" dirty="0">
                <a:latin typeface="Courier New"/>
                <a:cs typeface="Courier New"/>
              </a:rPr>
              <a:t>public:</a:t>
            </a:r>
            <a:endParaRPr sz="1361">
              <a:latin typeface="Courier New"/>
              <a:cs typeface="Courier New"/>
            </a:endParaRPr>
          </a:p>
          <a:p>
            <a:pPr marL="492759"/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static</a:t>
            </a:r>
            <a:r>
              <a:rPr sz="1361" b="1" spc="-4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Logger*</a:t>
            </a:r>
            <a:r>
              <a:rPr sz="1361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Instance();</a:t>
            </a:r>
            <a:endParaRPr sz="1361">
              <a:latin typeface="Courier New"/>
              <a:cs typeface="Courier New"/>
            </a:endParaRPr>
          </a:p>
          <a:p>
            <a:pPr marL="492759" marR="2778468"/>
            <a:r>
              <a:rPr sz="1361" spc="-5" dirty="0">
                <a:latin typeface="Courier New"/>
                <a:cs typeface="Courier New"/>
              </a:rPr>
              <a:t>bool openLogFile(std::string logFile); </a:t>
            </a:r>
            <a:r>
              <a:rPr sz="1361" spc="-808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void</a:t>
            </a:r>
            <a:r>
              <a:rPr sz="1361" spc="-14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writeToLogFile();</a:t>
            </a:r>
            <a:endParaRPr sz="1361">
              <a:latin typeface="Courier New"/>
              <a:cs typeface="Courier New"/>
            </a:endParaRPr>
          </a:p>
          <a:p>
            <a:pPr marL="492759"/>
            <a:r>
              <a:rPr sz="1361" spc="-5" dirty="0">
                <a:latin typeface="Courier New"/>
                <a:cs typeface="Courier New"/>
              </a:rPr>
              <a:t>bool</a:t>
            </a:r>
            <a:r>
              <a:rPr sz="1361" spc="-64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closeLogFile();</a:t>
            </a:r>
            <a:endParaRPr sz="1361">
              <a:latin typeface="Courier New"/>
              <a:cs typeface="Courier New"/>
            </a:endParaRPr>
          </a:p>
          <a:p>
            <a:pPr marL="77804"/>
            <a:r>
              <a:rPr sz="1361" b="1" spc="-5" dirty="0">
                <a:latin typeface="Courier New"/>
                <a:cs typeface="Courier New"/>
              </a:rPr>
              <a:t>private:</a:t>
            </a:r>
            <a:endParaRPr sz="1361">
              <a:latin typeface="Courier New"/>
              <a:cs typeface="Courier New"/>
            </a:endParaRPr>
          </a:p>
          <a:p>
            <a:pPr marL="492759">
              <a:tabLst>
                <a:tab pos="1841362" algn="l"/>
                <a:tab pos="3894811" algn="l"/>
              </a:tabLst>
            </a:pP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Logger(){};	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// Private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so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that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it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can	not</a:t>
            </a:r>
            <a:r>
              <a:rPr sz="998" b="1" spc="-32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be</a:t>
            </a:r>
            <a:r>
              <a:rPr sz="998" b="1" spc="-36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called</a:t>
            </a:r>
            <a:endParaRPr sz="998">
              <a:latin typeface="Courier New"/>
              <a:cs typeface="Courier New"/>
            </a:endParaRPr>
          </a:p>
          <a:p>
            <a:pPr marL="492759"/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Logger(Logger</a:t>
            </a:r>
            <a:r>
              <a:rPr sz="136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const&amp;){};</a:t>
            </a:r>
            <a:r>
              <a:rPr sz="1361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//</a:t>
            </a:r>
            <a:r>
              <a:rPr sz="998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copy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constructor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is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private</a:t>
            </a:r>
            <a:endParaRPr sz="998">
              <a:latin typeface="Courier New"/>
              <a:cs typeface="Courier New"/>
            </a:endParaRPr>
          </a:p>
          <a:p>
            <a:pPr marL="492759"/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Logger&amp;</a:t>
            </a:r>
            <a:r>
              <a:rPr sz="136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operator=(Logger</a:t>
            </a:r>
            <a:r>
              <a:rPr sz="136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const&amp;){};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//</a:t>
            </a:r>
            <a:r>
              <a:rPr sz="998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assignment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operator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is</a:t>
            </a:r>
            <a:r>
              <a:rPr sz="998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private</a:t>
            </a:r>
            <a:endParaRPr sz="998">
              <a:latin typeface="Courier New"/>
              <a:cs typeface="Courier New"/>
            </a:endParaRPr>
          </a:p>
          <a:p>
            <a:pPr marL="492759"/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static</a:t>
            </a:r>
            <a:r>
              <a:rPr sz="1361" b="1" spc="-4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Logger*</a:t>
            </a:r>
            <a:r>
              <a:rPr sz="1361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m_pInstance;</a:t>
            </a:r>
            <a:endParaRPr sz="1361">
              <a:latin typeface="Courier New"/>
              <a:cs typeface="Courier New"/>
            </a:endParaRPr>
          </a:p>
          <a:p>
            <a:pPr marL="77804"/>
            <a:r>
              <a:rPr sz="1361" b="1" spc="-5" dirty="0">
                <a:latin typeface="Courier New"/>
                <a:cs typeface="Courier New"/>
              </a:rPr>
              <a:t>};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3888" y="5242975"/>
            <a:ext cx="510892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u="heavy" spc="-9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http://www.yolinux.com/TUTORIALS/C++Singleton.html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742" y="708729"/>
            <a:ext cx="4398341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Singleton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Design</a:t>
            </a:r>
            <a:r>
              <a:rPr b="1" spc="-4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Pattern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50795" y="1733303"/>
            <a:ext cx="5344630" cy="2977755"/>
            <a:chOff x="3443148" y="1909842"/>
            <a:chExt cx="5888990" cy="3281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3148" y="2368925"/>
              <a:ext cx="3046200" cy="28218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0855" y="1914605"/>
              <a:ext cx="3996690" cy="1442085"/>
            </a:xfrm>
            <a:custGeom>
              <a:avLst/>
              <a:gdLst/>
              <a:ahLst/>
              <a:cxnLst/>
              <a:rect l="l" t="t" r="r" b="b"/>
              <a:pathLst>
                <a:path w="3996690" h="1442085">
                  <a:moveTo>
                    <a:pt x="3889386" y="640199"/>
                  </a:moveTo>
                  <a:lnTo>
                    <a:pt x="2182486" y="640199"/>
                  </a:lnTo>
                  <a:lnTo>
                    <a:pt x="2140954" y="631814"/>
                  </a:lnTo>
                  <a:lnTo>
                    <a:pt x="2107038" y="608948"/>
                  </a:lnTo>
                  <a:lnTo>
                    <a:pt x="2084171" y="575032"/>
                  </a:lnTo>
                  <a:lnTo>
                    <a:pt x="2075786" y="533499"/>
                  </a:lnTo>
                  <a:lnTo>
                    <a:pt x="2075786" y="106699"/>
                  </a:lnTo>
                  <a:lnTo>
                    <a:pt x="2084171" y="65167"/>
                  </a:lnTo>
                  <a:lnTo>
                    <a:pt x="2107038" y="31251"/>
                  </a:lnTo>
                  <a:lnTo>
                    <a:pt x="2140954" y="8385"/>
                  </a:lnTo>
                  <a:lnTo>
                    <a:pt x="2182486" y="0"/>
                  </a:lnTo>
                  <a:lnTo>
                    <a:pt x="3889386" y="0"/>
                  </a:lnTo>
                  <a:lnTo>
                    <a:pt x="3930218" y="8122"/>
                  </a:lnTo>
                  <a:lnTo>
                    <a:pt x="3964834" y="31251"/>
                  </a:lnTo>
                  <a:lnTo>
                    <a:pt x="3987964" y="65867"/>
                  </a:lnTo>
                  <a:lnTo>
                    <a:pt x="3996086" y="106699"/>
                  </a:lnTo>
                  <a:lnTo>
                    <a:pt x="3996086" y="533499"/>
                  </a:lnTo>
                  <a:lnTo>
                    <a:pt x="3987701" y="575032"/>
                  </a:lnTo>
                  <a:lnTo>
                    <a:pt x="3964835" y="608948"/>
                  </a:lnTo>
                  <a:lnTo>
                    <a:pt x="3930919" y="631814"/>
                  </a:lnTo>
                  <a:lnTo>
                    <a:pt x="3889386" y="640199"/>
                  </a:lnTo>
                  <a:close/>
                </a:path>
                <a:path w="3996690" h="1442085">
                  <a:moveTo>
                    <a:pt x="0" y="1441960"/>
                  </a:moveTo>
                  <a:lnTo>
                    <a:pt x="2395836" y="640199"/>
                  </a:lnTo>
                  <a:lnTo>
                    <a:pt x="2875911" y="640199"/>
                  </a:lnTo>
                  <a:lnTo>
                    <a:pt x="0" y="144196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5330855" y="1914605"/>
              <a:ext cx="3996690" cy="1442085"/>
            </a:xfrm>
            <a:custGeom>
              <a:avLst/>
              <a:gdLst/>
              <a:ahLst/>
              <a:cxnLst/>
              <a:rect l="l" t="t" r="r" b="b"/>
              <a:pathLst>
                <a:path w="3996690" h="1442085">
                  <a:moveTo>
                    <a:pt x="2075786" y="106699"/>
                  </a:moveTo>
                  <a:lnTo>
                    <a:pt x="2084171" y="65167"/>
                  </a:lnTo>
                  <a:lnTo>
                    <a:pt x="2107038" y="31251"/>
                  </a:lnTo>
                  <a:lnTo>
                    <a:pt x="2140954" y="8385"/>
                  </a:lnTo>
                  <a:lnTo>
                    <a:pt x="2182486" y="0"/>
                  </a:lnTo>
                  <a:lnTo>
                    <a:pt x="2395836" y="0"/>
                  </a:lnTo>
                  <a:lnTo>
                    <a:pt x="2875911" y="0"/>
                  </a:lnTo>
                  <a:lnTo>
                    <a:pt x="3889386" y="0"/>
                  </a:lnTo>
                  <a:lnTo>
                    <a:pt x="3910300" y="2069"/>
                  </a:lnTo>
                  <a:lnTo>
                    <a:pt x="3948583" y="17926"/>
                  </a:lnTo>
                  <a:lnTo>
                    <a:pt x="3978159" y="47502"/>
                  </a:lnTo>
                  <a:lnTo>
                    <a:pt x="3994017" y="85786"/>
                  </a:lnTo>
                  <a:lnTo>
                    <a:pt x="3996086" y="106699"/>
                  </a:lnTo>
                  <a:lnTo>
                    <a:pt x="3996086" y="373449"/>
                  </a:lnTo>
                  <a:lnTo>
                    <a:pt x="3996086" y="533499"/>
                  </a:lnTo>
                  <a:lnTo>
                    <a:pt x="3987701" y="575032"/>
                  </a:lnTo>
                  <a:lnTo>
                    <a:pt x="3964835" y="608948"/>
                  </a:lnTo>
                  <a:lnTo>
                    <a:pt x="3930919" y="631814"/>
                  </a:lnTo>
                  <a:lnTo>
                    <a:pt x="3889386" y="640199"/>
                  </a:lnTo>
                  <a:lnTo>
                    <a:pt x="2875911" y="640199"/>
                  </a:lnTo>
                  <a:lnTo>
                    <a:pt x="0" y="1441960"/>
                  </a:lnTo>
                  <a:lnTo>
                    <a:pt x="2395836" y="640199"/>
                  </a:lnTo>
                  <a:lnTo>
                    <a:pt x="2182486" y="640199"/>
                  </a:lnTo>
                  <a:lnTo>
                    <a:pt x="2140954" y="631814"/>
                  </a:lnTo>
                  <a:lnTo>
                    <a:pt x="2107038" y="608948"/>
                  </a:lnTo>
                  <a:lnTo>
                    <a:pt x="2084171" y="575032"/>
                  </a:lnTo>
                  <a:lnTo>
                    <a:pt x="2075786" y="533499"/>
                  </a:lnTo>
                  <a:lnTo>
                    <a:pt x="2075786" y="373449"/>
                  </a:lnTo>
                  <a:lnTo>
                    <a:pt x="2075786" y="106699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65671" y="1882965"/>
            <a:ext cx="50772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static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15482" y="3567936"/>
            <a:ext cx="3979945" cy="1498963"/>
            <a:chOff x="4946831" y="3931336"/>
            <a:chExt cx="4385310" cy="1651635"/>
          </a:xfrm>
        </p:grpSpPr>
        <p:sp>
          <p:nvSpPr>
            <p:cNvPr id="9" name="object 9"/>
            <p:cNvSpPr/>
            <p:nvPr/>
          </p:nvSpPr>
          <p:spPr>
            <a:xfrm>
              <a:off x="4951593" y="3936098"/>
              <a:ext cx="4375785" cy="1642110"/>
            </a:xfrm>
            <a:custGeom>
              <a:avLst/>
              <a:gdLst/>
              <a:ahLst/>
              <a:cxnLst/>
              <a:rect l="l" t="t" r="r" b="b"/>
              <a:pathLst>
                <a:path w="4375784" h="1642110">
                  <a:moveTo>
                    <a:pt x="3255146" y="1001661"/>
                  </a:moveTo>
                  <a:lnTo>
                    <a:pt x="2775086" y="1001661"/>
                  </a:lnTo>
                  <a:lnTo>
                    <a:pt x="0" y="0"/>
                  </a:lnTo>
                  <a:lnTo>
                    <a:pt x="3255146" y="1001661"/>
                  </a:lnTo>
                  <a:close/>
                </a:path>
                <a:path w="4375784" h="1642110">
                  <a:moveTo>
                    <a:pt x="4268606" y="1641741"/>
                  </a:moveTo>
                  <a:lnTo>
                    <a:pt x="2561725" y="1641741"/>
                  </a:lnTo>
                  <a:lnTo>
                    <a:pt x="2520201" y="1633358"/>
                  </a:lnTo>
                  <a:lnTo>
                    <a:pt x="2486292" y="1610495"/>
                  </a:lnTo>
                  <a:lnTo>
                    <a:pt x="2463429" y="1576585"/>
                  </a:lnTo>
                  <a:lnTo>
                    <a:pt x="2455046" y="1535061"/>
                  </a:lnTo>
                  <a:lnTo>
                    <a:pt x="2455046" y="1108341"/>
                  </a:lnTo>
                  <a:lnTo>
                    <a:pt x="2463429" y="1066816"/>
                  </a:lnTo>
                  <a:lnTo>
                    <a:pt x="2486292" y="1032906"/>
                  </a:lnTo>
                  <a:lnTo>
                    <a:pt x="2520201" y="1010044"/>
                  </a:lnTo>
                  <a:lnTo>
                    <a:pt x="2561725" y="1001661"/>
                  </a:lnTo>
                  <a:lnTo>
                    <a:pt x="4268606" y="1001661"/>
                  </a:lnTo>
                  <a:lnTo>
                    <a:pt x="4309430" y="1009781"/>
                  </a:lnTo>
                  <a:lnTo>
                    <a:pt x="4344039" y="1032907"/>
                  </a:lnTo>
                  <a:lnTo>
                    <a:pt x="4367165" y="1067516"/>
                  </a:lnTo>
                  <a:lnTo>
                    <a:pt x="4375286" y="1108341"/>
                  </a:lnTo>
                  <a:lnTo>
                    <a:pt x="4375286" y="1535061"/>
                  </a:lnTo>
                  <a:lnTo>
                    <a:pt x="4366902" y="1576585"/>
                  </a:lnTo>
                  <a:lnTo>
                    <a:pt x="4344040" y="1610495"/>
                  </a:lnTo>
                  <a:lnTo>
                    <a:pt x="4310130" y="1633358"/>
                  </a:lnTo>
                  <a:lnTo>
                    <a:pt x="4268606" y="1641741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1593" y="3936098"/>
              <a:ext cx="4375785" cy="1642110"/>
            </a:xfrm>
            <a:custGeom>
              <a:avLst/>
              <a:gdLst/>
              <a:ahLst/>
              <a:cxnLst/>
              <a:rect l="l" t="t" r="r" b="b"/>
              <a:pathLst>
                <a:path w="4375784" h="1642110">
                  <a:moveTo>
                    <a:pt x="2455046" y="1108341"/>
                  </a:moveTo>
                  <a:lnTo>
                    <a:pt x="2463429" y="1066816"/>
                  </a:lnTo>
                  <a:lnTo>
                    <a:pt x="2486292" y="1032907"/>
                  </a:lnTo>
                  <a:lnTo>
                    <a:pt x="2520201" y="1010044"/>
                  </a:lnTo>
                  <a:lnTo>
                    <a:pt x="2561725" y="1001661"/>
                  </a:lnTo>
                  <a:lnTo>
                    <a:pt x="2775086" y="1001661"/>
                  </a:lnTo>
                  <a:lnTo>
                    <a:pt x="0" y="0"/>
                  </a:lnTo>
                  <a:lnTo>
                    <a:pt x="3255146" y="1001661"/>
                  </a:lnTo>
                  <a:lnTo>
                    <a:pt x="4268606" y="1001661"/>
                  </a:lnTo>
                  <a:lnTo>
                    <a:pt x="4289515" y="1003730"/>
                  </a:lnTo>
                  <a:lnTo>
                    <a:pt x="4327791" y="1019584"/>
                  </a:lnTo>
                  <a:lnTo>
                    <a:pt x="4357362" y="1049155"/>
                  </a:lnTo>
                  <a:lnTo>
                    <a:pt x="4373217" y="1087432"/>
                  </a:lnTo>
                  <a:lnTo>
                    <a:pt x="4375286" y="1108341"/>
                  </a:lnTo>
                  <a:lnTo>
                    <a:pt x="4375286" y="1268361"/>
                  </a:lnTo>
                  <a:lnTo>
                    <a:pt x="4375286" y="1535061"/>
                  </a:lnTo>
                  <a:lnTo>
                    <a:pt x="4366902" y="1576585"/>
                  </a:lnTo>
                  <a:lnTo>
                    <a:pt x="4344040" y="1610495"/>
                  </a:lnTo>
                  <a:lnTo>
                    <a:pt x="4310130" y="1633358"/>
                  </a:lnTo>
                  <a:lnTo>
                    <a:pt x="4268606" y="1641741"/>
                  </a:lnTo>
                  <a:lnTo>
                    <a:pt x="3255146" y="1641741"/>
                  </a:lnTo>
                  <a:lnTo>
                    <a:pt x="2775086" y="1641741"/>
                  </a:lnTo>
                  <a:lnTo>
                    <a:pt x="2561725" y="1641741"/>
                  </a:lnTo>
                  <a:lnTo>
                    <a:pt x="2520201" y="1633358"/>
                  </a:lnTo>
                  <a:lnTo>
                    <a:pt x="2486292" y="1610495"/>
                  </a:lnTo>
                  <a:lnTo>
                    <a:pt x="2463429" y="1576585"/>
                  </a:lnTo>
                  <a:lnTo>
                    <a:pt x="2455046" y="1535061"/>
                  </a:lnTo>
                  <a:lnTo>
                    <a:pt x="2455046" y="1268361"/>
                  </a:lnTo>
                  <a:lnTo>
                    <a:pt x="2455046" y="1108341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65643" y="4626614"/>
            <a:ext cx="50772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static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6923" y="4819976"/>
            <a:ext cx="5809129" cy="52914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5934" rIns="0" bIns="0" rtlCol="0">
            <a:spAutoFit/>
          </a:bodyPr>
          <a:lstStyle/>
          <a:p>
            <a:pPr marL="492759" indent="-333116">
              <a:spcBef>
                <a:spcPts val="204"/>
              </a:spcBef>
              <a:buChar char="●"/>
              <a:tabLst>
                <a:tab pos="492182" algn="l"/>
                <a:tab pos="492759" algn="l"/>
              </a:tabLst>
            </a:pPr>
            <a:r>
              <a:rPr sz="1634" spc="-5" dirty="0">
                <a:latin typeface="Arial MT"/>
                <a:cs typeface="Arial MT"/>
              </a:rPr>
              <a:t>Ensure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that</a:t>
            </a:r>
            <a:r>
              <a:rPr sz="1634" spc="23" dirty="0"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only</a:t>
            </a:r>
            <a:r>
              <a:rPr sz="1634" b="1" spc="-9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one</a:t>
            </a:r>
            <a:r>
              <a:rPr sz="1634" b="1" spc="-14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instance</a:t>
            </a:r>
            <a:r>
              <a:rPr sz="1634" b="1" spc="23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spc="-5" dirty="0">
                <a:latin typeface="Arial MT"/>
                <a:cs typeface="Arial MT"/>
              </a:rPr>
              <a:t>of</a:t>
            </a:r>
            <a:r>
              <a:rPr sz="1634" spc="-9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a</a:t>
            </a:r>
            <a:r>
              <a:rPr sz="1634" spc="-9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class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is</a:t>
            </a:r>
            <a:r>
              <a:rPr sz="1634" spc="-9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created.</a:t>
            </a:r>
            <a:endParaRPr sz="1634">
              <a:latin typeface="Arial MT"/>
              <a:cs typeface="Arial MT"/>
            </a:endParaRPr>
          </a:p>
          <a:p>
            <a:pPr marL="492759" indent="-333116">
              <a:spcBef>
                <a:spcPts val="14"/>
              </a:spcBef>
              <a:buChar char="●"/>
              <a:tabLst>
                <a:tab pos="492182" algn="l"/>
                <a:tab pos="492759" algn="l"/>
              </a:tabLst>
            </a:pPr>
            <a:r>
              <a:rPr sz="1634" spc="-5" dirty="0">
                <a:latin typeface="Arial MT"/>
                <a:cs typeface="Arial MT"/>
              </a:rPr>
              <a:t>Provide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a</a:t>
            </a:r>
            <a:r>
              <a:rPr sz="1634" spc="18" dirty="0"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global</a:t>
            </a:r>
            <a:r>
              <a:rPr sz="1634" b="1" spc="-14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point</a:t>
            </a:r>
            <a:r>
              <a:rPr sz="1634" b="1" spc="-9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of</a:t>
            </a:r>
            <a:r>
              <a:rPr sz="1634" b="1" spc="-14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access</a:t>
            </a:r>
            <a:r>
              <a:rPr sz="1634" b="1" spc="32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spc="-5" dirty="0">
                <a:latin typeface="Arial MT"/>
                <a:cs typeface="Arial MT"/>
              </a:rPr>
              <a:t>to</a:t>
            </a:r>
            <a:r>
              <a:rPr sz="1634" spc="-9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the</a:t>
            </a:r>
            <a:r>
              <a:rPr sz="1634" spc="-14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object.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1918965"/>
            <a:ext cx="1540457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>
              <a:spcBef>
                <a:spcPts val="1570"/>
              </a:spcBef>
            </a:pPr>
            <a:r>
              <a:rPr sz="2904" spc="-9" dirty="0">
                <a:latin typeface="Arial MT"/>
                <a:cs typeface="Arial MT"/>
              </a:rPr>
              <a:t>Object-Oriented</a:t>
            </a:r>
            <a:r>
              <a:rPr sz="2904" spc="-73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Programming</a:t>
            </a:r>
            <a:endParaRPr sz="2904">
              <a:latin typeface="Arial MT"/>
              <a:cs typeface="Arial MT"/>
            </a:endParaRPr>
          </a:p>
          <a:p>
            <a:pPr marL="5187" algn="ctr">
              <a:spcBef>
                <a:spcPts val="1293"/>
              </a:spcBef>
            </a:pPr>
            <a:r>
              <a:rPr sz="2541" spc="-9" dirty="0">
                <a:latin typeface="Arial MT"/>
                <a:cs typeface="Arial MT"/>
              </a:rPr>
              <a:t>Public</a:t>
            </a:r>
            <a:r>
              <a:rPr sz="2541" spc="-50" dirty="0">
                <a:latin typeface="Arial MT"/>
                <a:cs typeface="Arial MT"/>
              </a:rPr>
              <a:t> </a:t>
            </a:r>
            <a:r>
              <a:rPr sz="2541" spc="-5" dirty="0">
                <a:latin typeface="Arial MT"/>
                <a:cs typeface="Arial MT"/>
              </a:rPr>
              <a:t>Inheritance</a:t>
            </a:r>
            <a:endParaRPr sz="254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90525"/>
            <a:ext cx="7638890" cy="3439473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80109" defTabSz="829909">
              <a:spcBef>
                <a:spcPts val="245"/>
              </a:spcBef>
            </a:pP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r>
              <a:rPr sz="2541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Constructor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89331" defTabSz="829909">
              <a:lnSpc>
                <a:spcPts val="2169"/>
              </a:lnSpc>
              <a:spcBef>
                <a:spcPts val="109"/>
              </a:spcBef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emp1(1,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"Robert",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"Black",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4000,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true);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indent="-309487" defTabSz="829909">
              <a:lnSpc>
                <a:spcPts val="2605"/>
              </a:lnSpc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following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cases: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1017"/>
              </a:spcBef>
              <a:buSzPct val="4500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emp2(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emp1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//copy-constructor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called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2602" defTabSz="829909">
              <a:spcBef>
                <a:spcPts val="762"/>
              </a:spcBef>
              <a:buSzPct val="45000"/>
              <a:buFont typeface="Arial MT"/>
              <a:buChar char="●"/>
              <a:tabLst>
                <a:tab pos="712339" algn="l"/>
                <a:tab pos="712915" algn="l"/>
                <a:tab pos="3893082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 emp3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 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emp2;	//copy-constructor</a:t>
            </a:r>
            <a:r>
              <a:rPr sz="1815" spc="-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called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2602" defTabSz="829909">
              <a:spcBef>
                <a:spcPts val="749"/>
              </a:spcBef>
              <a:buSzPct val="4500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foo(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);//copy-constructor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called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marR="42072" indent="-309487" defTabSz="829909">
              <a:lnSpc>
                <a:spcPct val="100699"/>
              </a:lnSpc>
              <a:spcBef>
                <a:spcPts val="71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if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don't define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copy-constructor 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explicitly,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compiler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creates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 for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this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performs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bitwise</a:t>
            </a:r>
            <a:r>
              <a:rPr sz="2178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6409637" cy="356586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Inheritance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i="1" spc="-5" dirty="0">
                <a:latin typeface="Arial"/>
                <a:cs typeface="Arial"/>
              </a:rPr>
              <a:t>is-a</a:t>
            </a:r>
            <a:r>
              <a:rPr sz="2178" i="1" spc="-23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-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public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inheritance</a:t>
            </a:r>
            <a:endParaRPr sz="2178">
              <a:latin typeface="Arial MT"/>
              <a:cs typeface="Arial MT"/>
            </a:endParaRPr>
          </a:p>
          <a:p>
            <a:pPr marL="712339" indent="-274908">
              <a:spcBef>
                <a:spcPts val="803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protected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access</a:t>
            </a:r>
            <a:endParaRPr sz="2178">
              <a:latin typeface="Arial MT"/>
              <a:cs typeface="Arial MT"/>
            </a:endParaRPr>
          </a:p>
          <a:p>
            <a:pPr marL="712339" indent="-274908">
              <a:spcBef>
                <a:spcPts val="790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latin typeface="Arial MT"/>
                <a:cs typeface="Arial MT"/>
              </a:rPr>
              <a:t>virtual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member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</a:t>
            </a:r>
            <a:endParaRPr sz="2178">
              <a:latin typeface="Arial MT"/>
              <a:cs typeface="Arial MT"/>
            </a:endParaRPr>
          </a:p>
          <a:p>
            <a:pPr marL="712339" indent="-274908">
              <a:spcBef>
                <a:spcPts val="790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early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(static)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binding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vs.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late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(dynamic)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binding</a:t>
            </a:r>
            <a:endParaRPr sz="2178">
              <a:latin typeface="Arial MT"/>
              <a:cs typeface="Arial MT"/>
            </a:endParaRPr>
          </a:p>
          <a:p>
            <a:pPr marL="712339" indent="-274908">
              <a:spcBef>
                <a:spcPts val="789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abstract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base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classes</a:t>
            </a:r>
            <a:endParaRPr sz="2178">
              <a:latin typeface="Arial MT"/>
              <a:cs typeface="Arial MT"/>
            </a:endParaRPr>
          </a:p>
          <a:p>
            <a:pPr marL="712339" indent="-274908">
              <a:spcBef>
                <a:spcPts val="789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pure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virtual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functions</a:t>
            </a:r>
            <a:endParaRPr sz="2178">
              <a:latin typeface="Arial MT"/>
              <a:cs typeface="Arial MT"/>
            </a:endParaRPr>
          </a:p>
          <a:p>
            <a:pPr marL="712339" indent="-274908">
              <a:spcBef>
                <a:spcPts val="789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latin typeface="Arial MT"/>
                <a:cs typeface="Arial MT"/>
              </a:rPr>
              <a:t>virtual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destructor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7"/>
            <a:ext cx="8256686" cy="5461043"/>
          </a:xfrm>
          <a:custGeom>
            <a:avLst/>
            <a:gdLst/>
            <a:ahLst/>
            <a:cxnLst/>
            <a:rect l="l" t="t" r="r" b="b"/>
            <a:pathLst>
              <a:path w="9097645" h="6017259">
                <a:moveTo>
                  <a:pt x="0" y="0"/>
                </a:moveTo>
                <a:lnTo>
                  <a:pt x="9097199" y="0"/>
                </a:lnTo>
                <a:lnTo>
                  <a:pt x="9097199" y="6016800"/>
                </a:lnTo>
                <a:lnTo>
                  <a:pt x="0" y="60168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78" y="708724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639461"/>
            <a:ext cx="5013256" cy="4338002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Courier New"/>
                <a:cs typeface="Courier New"/>
              </a:rPr>
              <a:t>publi</a:t>
            </a:r>
            <a:r>
              <a:rPr sz="2178" dirty="0">
                <a:latin typeface="Courier New"/>
                <a:cs typeface="Courier New"/>
              </a:rPr>
              <a:t>c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Arial MT"/>
                <a:cs typeface="Arial MT"/>
              </a:rPr>
              <a:t>inheritance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i="1" spc="-5" dirty="0">
                <a:latin typeface="Arial"/>
                <a:cs typeface="Arial"/>
              </a:rPr>
              <a:t>is-a</a:t>
            </a:r>
            <a:r>
              <a:rPr sz="2178" i="1" spc="-45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endParaRPr sz="2178">
              <a:latin typeface="Arial MT"/>
              <a:cs typeface="Arial MT"/>
            </a:endParaRPr>
          </a:p>
          <a:p>
            <a:pPr marL="712339" indent="-274908">
              <a:spcBef>
                <a:spcPts val="803"/>
              </a:spcBef>
              <a:buClr>
                <a:srgbClr val="000000"/>
              </a:buClr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base</a:t>
            </a:r>
            <a:r>
              <a:rPr sz="2178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class:</a:t>
            </a:r>
            <a:r>
              <a:rPr sz="2178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Employee</a:t>
            </a:r>
            <a:endParaRPr sz="2178">
              <a:latin typeface="Arial MT"/>
              <a:cs typeface="Arial MT"/>
            </a:endParaRPr>
          </a:p>
          <a:p>
            <a:pPr marL="712339" indent="-274908">
              <a:spcBef>
                <a:spcPts val="789"/>
              </a:spcBef>
              <a:buClr>
                <a:srgbClr val="000000"/>
              </a:buClr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derived</a:t>
            </a:r>
            <a:r>
              <a:rPr sz="2178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class: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Manager</a:t>
            </a:r>
            <a:endParaRPr sz="2178">
              <a:latin typeface="Arial MT"/>
              <a:cs typeface="Arial MT"/>
            </a:endParaRPr>
          </a:p>
          <a:p>
            <a:pPr marL="320437" indent="-309487">
              <a:spcBef>
                <a:spcPts val="789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73" dirty="0">
                <a:latin typeface="Arial MT"/>
                <a:cs typeface="Arial MT"/>
              </a:rPr>
              <a:t>You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do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with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inheritance</a:t>
            </a:r>
            <a:endParaRPr sz="2178">
              <a:latin typeface="Arial MT"/>
              <a:cs typeface="Arial MT"/>
            </a:endParaRPr>
          </a:p>
          <a:p>
            <a:pPr marL="712339" lvl="1" indent="-272602">
              <a:spcBef>
                <a:spcPts val="1062"/>
              </a:spcBef>
              <a:buSzPct val="45000"/>
              <a:buChar char="●"/>
              <a:tabLst>
                <a:tab pos="712339" algn="l"/>
                <a:tab pos="712915" algn="l"/>
              </a:tabLst>
            </a:pPr>
            <a:r>
              <a:rPr sz="1815" i="1" spc="-5" dirty="0">
                <a:latin typeface="Arial"/>
                <a:cs typeface="Arial"/>
              </a:rPr>
              <a:t>add</a:t>
            </a:r>
            <a:r>
              <a:rPr sz="1815" i="1" spc="-45" dirty="0">
                <a:latin typeface="Arial"/>
                <a:cs typeface="Arial"/>
              </a:rPr>
              <a:t> </a:t>
            </a:r>
            <a:r>
              <a:rPr sz="1815" i="1" spc="-5" dirty="0">
                <a:latin typeface="Arial"/>
                <a:cs typeface="Arial"/>
              </a:rPr>
              <a:t>data</a:t>
            </a:r>
            <a:endParaRPr sz="1815">
              <a:latin typeface="Arial"/>
              <a:cs typeface="Arial"/>
            </a:endParaRPr>
          </a:p>
          <a:p>
            <a:pPr marL="1104241" lvl="2" indent="-206324">
              <a:spcBef>
                <a:spcPts val="776"/>
              </a:spcBef>
              <a:buSzPct val="75000"/>
              <a:buFont typeface="Lucida Sans Unicode"/>
              <a:buChar char="–"/>
              <a:tabLst>
                <a:tab pos="1104241" algn="l"/>
                <a:tab pos="1104817" algn="l"/>
              </a:tabLst>
            </a:pPr>
            <a:r>
              <a:rPr sz="1452" spc="-5" dirty="0">
                <a:latin typeface="Arial MT"/>
                <a:cs typeface="Arial MT"/>
              </a:rPr>
              <a:t>ex.</a:t>
            </a:r>
            <a:r>
              <a:rPr sz="1452" spc="-41" dirty="0">
                <a:latin typeface="Arial MT"/>
                <a:cs typeface="Arial MT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department</a:t>
            </a:r>
            <a:endParaRPr sz="1452">
              <a:latin typeface="Courier New"/>
              <a:cs typeface="Courier New"/>
            </a:endParaRPr>
          </a:p>
          <a:p>
            <a:pPr marL="712339" lvl="1" indent="-272602">
              <a:spcBef>
                <a:spcPts val="504"/>
              </a:spcBef>
              <a:buSzPct val="45000"/>
              <a:buChar char="●"/>
              <a:tabLst>
                <a:tab pos="712339" algn="l"/>
                <a:tab pos="712915" algn="l"/>
              </a:tabLst>
            </a:pPr>
            <a:r>
              <a:rPr sz="1815" i="1" spc="-5" dirty="0">
                <a:latin typeface="Arial"/>
                <a:cs typeface="Arial"/>
              </a:rPr>
              <a:t>add</a:t>
            </a:r>
            <a:r>
              <a:rPr sz="1815" i="1" spc="-45" dirty="0">
                <a:latin typeface="Arial"/>
                <a:cs typeface="Arial"/>
              </a:rPr>
              <a:t> </a:t>
            </a:r>
            <a:r>
              <a:rPr sz="1815" i="1" spc="-5" dirty="0">
                <a:latin typeface="Arial"/>
                <a:cs typeface="Arial"/>
              </a:rPr>
              <a:t>functionality</a:t>
            </a:r>
            <a:endParaRPr sz="1815">
              <a:latin typeface="Arial"/>
              <a:cs typeface="Arial"/>
            </a:endParaRPr>
          </a:p>
          <a:p>
            <a:pPr marL="1104241" lvl="2" indent="-206324">
              <a:spcBef>
                <a:spcPts val="817"/>
              </a:spcBef>
              <a:buSzPct val="75000"/>
              <a:buFont typeface="Lucida Sans Unicode"/>
              <a:buChar char="–"/>
              <a:tabLst>
                <a:tab pos="1104241" algn="l"/>
                <a:tab pos="1104817" algn="l"/>
              </a:tabLst>
            </a:pPr>
            <a:r>
              <a:rPr sz="1452" spc="-5" dirty="0">
                <a:latin typeface="Arial MT"/>
                <a:cs typeface="Arial MT"/>
              </a:rPr>
              <a:t>ex.</a:t>
            </a:r>
            <a:r>
              <a:rPr sz="1452" spc="427" dirty="0">
                <a:latin typeface="Arial MT"/>
                <a:cs typeface="Arial MT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getDepartment(),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setDepartment()</a:t>
            </a:r>
            <a:endParaRPr sz="1452">
              <a:latin typeface="Courier New"/>
              <a:cs typeface="Courier New"/>
            </a:endParaRPr>
          </a:p>
          <a:p>
            <a:pPr marL="712339" lvl="1" indent="-272602">
              <a:spcBef>
                <a:spcPts val="504"/>
              </a:spcBef>
              <a:buSzPct val="45000"/>
              <a:buChar char="●"/>
              <a:tabLst>
                <a:tab pos="712339" algn="l"/>
                <a:tab pos="712915" algn="l"/>
              </a:tabLst>
            </a:pPr>
            <a:r>
              <a:rPr sz="1815" i="1" dirty="0">
                <a:latin typeface="Arial"/>
                <a:cs typeface="Arial"/>
              </a:rPr>
              <a:t>modify</a:t>
            </a:r>
            <a:r>
              <a:rPr sz="1815" i="1" spc="-36" dirty="0">
                <a:latin typeface="Arial"/>
                <a:cs typeface="Arial"/>
              </a:rPr>
              <a:t> </a:t>
            </a:r>
            <a:r>
              <a:rPr sz="1815" i="1" dirty="0">
                <a:latin typeface="Arial"/>
                <a:cs typeface="Arial"/>
              </a:rPr>
              <a:t>methods'</a:t>
            </a:r>
            <a:r>
              <a:rPr sz="1815" i="1" spc="-32" dirty="0">
                <a:latin typeface="Arial"/>
                <a:cs typeface="Arial"/>
              </a:rPr>
              <a:t> </a:t>
            </a:r>
            <a:r>
              <a:rPr sz="1815" i="1" spc="-5" dirty="0">
                <a:latin typeface="Arial"/>
                <a:cs typeface="Arial"/>
              </a:rPr>
              <a:t>behavior</a:t>
            </a:r>
            <a:endParaRPr sz="1815">
              <a:latin typeface="Arial"/>
              <a:cs typeface="Arial"/>
            </a:endParaRPr>
          </a:p>
          <a:p>
            <a:pPr marL="1104241" lvl="2" indent="-206324">
              <a:spcBef>
                <a:spcPts val="817"/>
              </a:spcBef>
              <a:buSzPct val="75000"/>
              <a:buFont typeface="Lucida Sans Unicode"/>
              <a:buChar char="–"/>
              <a:tabLst>
                <a:tab pos="1104241" algn="l"/>
                <a:tab pos="1104817" algn="l"/>
              </a:tabLst>
            </a:pPr>
            <a:r>
              <a:rPr sz="1452" spc="-5" dirty="0">
                <a:latin typeface="Arial MT"/>
                <a:cs typeface="Arial MT"/>
              </a:rPr>
              <a:t>ex.</a:t>
            </a:r>
            <a:r>
              <a:rPr sz="1452" spc="14" dirty="0">
                <a:latin typeface="Arial MT"/>
                <a:cs typeface="Arial MT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print()</a:t>
            </a:r>
            <a:endParaRPr sz="1452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1317" y="631882"/>
            <a:ext cx="2868298" cy="5094259"/>
          </a:xfrm>
          <a:prstGeom prst="rect">
            <a:avLst/>
          </a:prstGeom>
        </p:spPr>
      </p:pic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493662" cy="279366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Courier New"/>
                <a:cs typeface="Courier New"/>
              </a:rPr>
              <a:t>protected</a:t>
            </a:r>
            <a:r>
              <a:rPr sz="2178" spc="-59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Arial MT"/>
                <a:cs typeface="Arial MT"/>
              </a:rPr>
              <a:t>access</a:t>
            </a:r>
            <a:endParaRPr sz="2178">
              <a:latin typeface="Arial MT"/>
              <a:cs typeface="Arial MT"/>
            </a:endParaRPr>
          </a:p>
          <a:p>
            <a:pPr marL="712339" marR="4611" lvl="1" indent="-274331">
              <a:lnSpc>
                <a:spcPct val="101200"/>
              </a:lnSpc>
              <a:spcBef>
                <a:spcPts val="980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base </a:t>
            </a:r>
            <a:r>
              <a:rPr sz="2178" dirty="0">
                <a:latin typeface="Arial MT"/>
                <a:cs typeface="Arial MT"/>
              </a:rPr>
              <a:t>class's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private </a:t>
            </a:r>
            <a:r>
              <a:rPr sz="2178" dirty="0">
                <a:latin typeface="Arial MT"/>
                <a:cs typeface="Arial MT"/>
              </a:rPr>
              <a:t>members can </a:t>
            </a:r>
            <a:r>
              <a:rPr sz="2178" spc="-5" dirty="0">
                <a:latin typeface="Arial MT"/>
                <a:cs typeface="Arial MT"/>
              </a:rPr>
              <a:t>not be accessed in </a:t>
            </a:r>
            <a:r>
              <a:rPr sz="2178" dirty="0">
                <a:latin typeface="Arial MT"/>
                <a:cs typeface="Arial MT"/>
              </a:rPr>
              <a:t>a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derived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endParaRPr sz="2178">
              <a:latin typeface="Arial MT"/>
              <a:cs typeface="Arial MT"/>
            </a:endParaRPr>
          </a:p>
          <a:p>
            <a:pPr marL="712339" marR="142353" lvl="1" indent="-274331">
              <a:lnSpc>
                <a:spcPct val="100699"/>
              </a:lnSpc>
              <a:spcBef>
                <a:spcPts val="726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base </a:t>
            </a:r>
            <a:r>
              <a:rPr sz="2178" dirty="0">
                <a:latin typeface="Arial MT"/>
                <a:cs typeface="Arial MT"/>
              </a:rPr>
              <a:t>class's 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protected </a:t>
            </a:r>
            <a:r>
              <a:rPr sz="2178" dirty="0">
                <a:latin typeface="Arial MT"/>
                <a:cs typeface="Arial MT"/>
              </a:rPr>
              <a:t>members can </a:t>
            </a:r>
            <a:r>
              <a:rPr sz="2178" spc="-5" dirty="0">
                <a:latin typeface="Arial MT"/>
                <a:cs typeface="Arial MT"/>
              </a:rPr>
              <a:t>be accessed in </a:t>
            </a:r>
            <a:r>
              <a:rPr sz="2178" dirty="0">
                <a:latin typeface="Arial MT"/>
                <a:cs typeface="Arial MT"/>
              </a:rPr>
              <a:t>a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derived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endParaRPr sz="2178">
              <a:latin typeface="Arial MT"/>
              <a:cs typeface="Arial MT"/>
            </a:endParaRPr>
          </a:p>
          <a:p>
            <a:pPr marL="712339" marR="466824" lvl="1" indent="-274331">
              <a:lnSpc>
                <a:spcPct val="100699"/>
              </a:lnSpc>
              <a:spcBef>
                <a:spcPts val="726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base </a:t>
            </a:r>
            <a:r>
              <a:rPr sz="2178" dirty="0">
                <a:latin typeface="Arial MT"/>
                <a:cs typeface="Arial MT"/>
              </a:rPr>
              <a:t>class's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public </a:t>
            </a:r>
            <a:r>
              <a:rPr sz="2178" dirty="0">
                <a:latin typeface="Arial MT"/>
                <a:cs typeface="Arial MT"/>
              </a:rPr>
              <a:t>members can </a:t>
            </a:r>
            <a:r>
              <a:rPr sz="2178" spc="-5" dirty="0">
                <a:latin typeface="Arial MT"/>
                <a:cs typeface="Arial MT"/>
              </a:rPr>
              <a:t>be accessed from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anywhere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678309"/>
          </a:xfrm>
          <a:custGeom>
            <a:avLst/>
            <a:gdLst/>
            <a:ahLst/>
            <a:cxnLst/>
            <a:rect l="l" t="t" r="r" b="b"/>
            <a:pathLst>
              <a:path w="9097645" h="6256655">
                <a:moveTo>
                  <a:pt x="0" y="0"/>
                </a:moveTo>
                <a:lnTo>
                  <a:pt x="9097199" y="0"/>
                </a:lnTo>
                <a:lnTo>
                  <a:pt x="9097199" y="6256199"/>
                </a:lnTo>
                <a:lnTo>
                  <a:pt x="0" y="625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78" y="708724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767630"/>
            <a:ext cx="275760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Courier New"/>
                <a:cs typeface="Courier New"/>
              </a:rPr>
              <a:t>publi</a:t>
            </a:r>
            <a:r>
              <a:rPr sz="2178" dirty="0">
                <a:latin typeface="Courier New"/>
                <a:cs typeface="Courier New"/>
              </a:rPr>
              <a:t>c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spc="-5" dirty="0">
                <a:latin typeface="Arial MT"/>
                <a:cs typeface="Arial MT"/>
              </a:rPr>
              <a:t>inheritance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772" y="2167478"/>
            <a:ext cx="7044722" cy="167183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 marR="5621484">
              <a:lnSpc>
                <a:spcPct val="101000"/>
              </a:lnSpc>
              <a:spcBef>
                <a:spcPts val="208"/>
              </a:spcBef>
            </a:pPr>
            <a:r>
              <a:rPr sz="1180" spc="-5" dirty="0">
                <a:latin typeface="Courier New"/>
                <a:cs typeface="Courier New"/>
              </a:rPr>
              <a:t>class</a:t>
            </a:r>
            <a:r>
              <a:rPr sz="1180" spc="-159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Employee</a:t>
            </a:r>
            <a:r>
              <a:rPr sz="1180" spc="-5" dirty="0">
                <a:latin typeface="Courier New"/>
                <a:cs typeface="Courier New"/>
              </a:rPr>
              <a:t>{ </a:t>
            </a:r>
            <a:r>
              <a:rPr sz="1180" spc="-69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public:</a:t>
            </a:r>
            <a:endParaRPr sz="1180">
              <a:latin typeface="Courier New"/>
              <a:cs typeface="Courier New"/>
            </a:endParaRPr>
          </a:p>
          <a:p>
            <a:pPr marL="1412575" marR="1669616" indent="-919816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Employee(string firstName </a:t>
            </a:r>
            <a:r>
              <a:rPr sz="1180" dirty="0">
                <a:latin typeface="Courier New"/>
                <a:cs typeface="Courier New"/>
              </a:rPr>
              <a:t>= </a:t>
            </a:r>
            <a:r>
              <a:rPr sz="1180" spc="-5" dirty="0">
                <a:latin typeface="Courier New"/>
                <a:cs typeface="Courier New"/>
              </a:rPr>
              <a:t>"", string lastName </a:t>
            </a:r>
            <a:r>
              <a:rPr sz="1180" dirty="0">
                <a:latin typeface="Courier New"/>
                <a:cs typeface="Courier New"/>
              </a:rPr>
              <a:t>= </a:t>
            </a:r>
            <a:r>
              <a:rPr sz="1180" spc="-5" dirty="0">
                <a:latin typeface="Courier New"/>
                <a:cs typeface="Courier New"/>
              </a:rPr>
              <a:t>"",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double</a:t>
            </a:r>
            <a:r>
              <a:rPr sz="1180" spc="-23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salary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=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0.0)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:</a:t>
            </a:r>
            <a:r>
              <a:rPr sz="1180" spc="-23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firstName(firstName),</a:t>
            </a:r>
            <a:endParaRPr sz="1180">
              <a:latin typeface="Courier New"/>
              <a:cs typeface="Courier New"/>
            </a:endParaRPr>
          </a:p>
          <a:p>
            <a:pPr marL="3667161" marR="1662701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lastName(lastName),  salary(salary)</a:t>
            </a:r>
            <a:r>
              <a:rPr sz="1180" spc="-27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{</a:t>
            </a:r>
            <a:endParaRPr sz="1180">
              <a:latin typeface="Courier New"/>
              <a:cs typeface="Courier New"/>
            </a:endParaRPr>
          </a:p>
          <a:p>
            <a:pPr marL="492759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  <a:p>
            <a:pPr marL="492759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//...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};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1545" y="4056520"/>
            <a:ext cx="7004957" cy="148665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437431" marR="4235420" indent="-359627">
              <a:lnSpc>
                <a:spcPct val="101000"/>
              </a:lnSpc>
              <a:spcBef>
                <a:spcPts val="208"/>
              </a:spcBef>
            </a:pPr>
            <a:r>
              <a:rPr sz="1180" spc="-5" dirty="0">
                <a:latin typeface="Courier New"/>
                <a:cs typeface="Courier New"/>
              </a:rPr>
              <a:t>class</a:t>
            </a:r>
            <a:r>
              <a:rPr sz="1180" spc="-118" dirty="0"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Manager</a:t>
            </a:r>
            <a:r>
              <a:rPr sz="1180" b="1" spc="-5" dirty="0">
                <a:solidFill>
                  <a:srgbClr val="339966"/>
                </a:solidFill>
                <a:latin typeface="Courier New"/>
                <a:cs typeface="Courier New"/>
              </a:rPr>
              <a:t>:public</a:t>
            </a:r>
            <a:r>
              <a:rPr sz="1180" b="1" spc="-5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latin typeface="Courier New"/>
                <a:cs typeface="Courier New"/>
              </a:rPr>
              <a:t>Employee</a:t>
            </a:r>
            <a:r>
              <a:rPr sz="1180" spc="-5" dirty="0">
                <a:latin typeface="Courier New"/>
                <a:cs typeface="Courier New"/>
              </a:rPr>
              <a:t>{ </a:t>
            </a:r>
            <a:r>
              <a:rPr sz="1180" spc="-69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string</a:t>
            </a:r>
            <a:r>
              <a:rPr sz="1180" spc="-18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department;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public: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Manager();</a:t>
            </a:r>
            <a:endParaRPr sz="1180">
              <a:latin typeface="Courier New"/>
              <a:cs typeface="Courier New"/>
            </a:endParaRPr>
          </a:p>
          <a:p>
            <a:pPr marL="1357248" marR="1346874" indent="-919816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Manager( string firstName, string lastName, double salary,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string</a:t>
            </a:r>
            <a:r>
              <a:rPr sz="1180" spc="-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department</a:t>
            </a:r>
            <a:r>
              <a:rPr sz="1180" spc="-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);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//...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spc="-5" dirty="0">
                <a:latin typeface="Courier New"/>
                <a:cs typeface="Courier New"/>
              </a:rPr>
              <a:t>};</a:t>
            </a:r>
            <a:endParaRPr sz="118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76613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Derived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class's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constructors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834" y="2240664"/>
            <a:ext cx="7468881" cy="41342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>
              <a:lnSpc>
                <a:spcPts val="1510"/>
              </a:lnSpc>
              <a:spcBef>
                <a:spcPts val="218"/>
              </a:spcBef>
            </a:pPr>
            <a:r>
              <a:rPr sz="1271" spc="-5" dirty="0">
                <a:latin typeface="Courier New"/>
                <a:cs typeface="Courier New"/>
              </a:rPr>
              <a:t>Manager:</a:t>
            </a:r>
            <a:r>
              <a:rPr sz="1271" dirty="0">
                <a:latin typeface="Courier New"/>
                <a:cs typeface="Courier New"/>
              </a:rPr>
              <a:t>:</a:t>
            </a:r>
            <a:r>
              <a:rPr sz="1271" spc="-640" dirty="0"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Manager</a:t>
            </a:r>
            <a:r>
              <a:rPr sz="1271" spc="-5" dirty="0">
                <a:latin typeface="Courier New"/>
                <a:cs typeface="Courier New"/>
              </a:rPr>
              <a:t>(){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6834" y="3236514"/>
            <a:ext cx="7468881" cy="34454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147533" rIns="0" bIns="0" rtlCol="0">
            <a:spAutoFit/>
          </a:bodyPr>
          <a:lstStyle/>
          <a:p>
            <a:pPr marL="77804">
              <a:spcBef>
                <a:spcPts val="1162"/>
              </a:spcBef>
            </a:pPr>
            <a:r>
              <a:rPr sz="1271" spc="-5" dirty="0">
                <a:latin typeface="Arial MT"/>
                <a:cs typeface="Arial MT"/>
              </a:rPr>
              <a:t>Employee's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constructor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invocation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→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Default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constructor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can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be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invoked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implicitly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39686" y="2762588"/>
            <a:ext cx="37460" cy="474297"/>
            <a:chOff x="4642944" y="3043962"/>
            <a:chExt cx="41275" cy="522605"/>
          </a:xfrm>
        </p:grpSpPr>
        <p:sp>
          <p:nvSpPr>
            <p:cNvPr id="7" name="object 7"/>
            <p:cNvSpPr/>
            <p:nvPr/>
          </p:nvSpPr>
          <p:spPr>
            <a:xfrm>
              <a:off x="4663440" y="3091950"/>
              <a:ext cx="0" cy="474345"/>
            </a:xfrm>
            <a:custGeom>
              <a:avLst/>
              <a:gdLst/>
              <a:ahLst/>
              <a:cxnLst/>
              <a:rect l="l" t="t" r="r" b="b"/>
              <a:pathLst>
                <a:path h="474345">
                  <a:moveTo>
                    <a:pt x="0" y="47420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76613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Derived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class's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constructors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834" y="2240664"/>
            <a:ext cx="7468881" cy="39169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>
              <a:spcBef>
                <a:spcPts val="222"/>
              </a:spcBef>
            </a:pPr>
            <a:r>
              <a:rPr sz="1180" spc="-14" dirty="0">
                <a:latin typeface="Courier New"/>
                <a:cs typeface="Courier New"/>
              </a:rPr>
              <a:t>Manager::</a:t>
            </a:r>
            <a:r>
              <a:rPr sz="1180" b="1" spc="-14" dirty="0">
                <a:solidFill>
                  <a:srgbClr val="0000FF"/>
                </a:solidFill>
                <a:latin typeface="Courier New"/>
                <a:cs typeface="Courier New"/>
              </a:rPr>
              <a:t>Manager</a:t>
            </a:r>
            <a:r>
              <a:rPr sz="1180" spc="-14" dirty="0">
                <a:latin typeface="Courier New"/>
                <a:cs typeface="Courier New"/>
              </a:rPr>
              <a:t>(){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6834" y="3236514"/>
            <a:ext cx="7468881" cy="34454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147533" rIns="0" bIns="0" rtlCol="0">
            <a:spAutoFit/>
          </a:bodyPr>
          <a:lstStyle/>
          <a:p>
            <a:pPr marL="77804">
              <a:spcBef>
                <a:spcPts val="1162"/>
              </a:spcBef>
            </a:pPr>
            <a:r>
              <a:rPr sz="1271" spc="-5" dirty="0">
                <a:latin typeface="Arial MT"/>
                <a:cs typeface="Arial MT"/>
              </a:rPr>
              <a:t>Employee's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constructor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invocation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→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Default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constructor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can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be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invoked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implicitly</a:t>
            </a:r>
            <a:endParaRPr sz="1271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02511" y="3943468"/>
          <a:ext cx="7494238" cy="161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29">
                <a:tc gridSpan="2">
                  <a:txBody>
                    <a:bodyPr/>
                    <a:lstStyle/>
                    <a:p>
                      <a:pPr marL="8572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anager::</a:t>
                      </a:r>
                      <a:r>
                        <a:rPr sz="1200" b="1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Manager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(string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firstName,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lastName,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salary,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1769745">
                        <a:lnSpc>
                          <a:spcPts val="1545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department)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200" spc="-5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Employee(firstName</a:t>
                      </a:r>
                      <a:r>
                        <a:rPr sz="12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lastName</a:t>
                      </a:r>
                      <a:r>
                        <a:rPr sz="12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salary)</a:t>
                      </a:r>
                      <a:r>
                        <a:rPr sz="120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23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pPr marL="375094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dep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85725" marR="21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artment(department){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57"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2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base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class's</a:t>
                      </a:r>
                      <a:r>
                        <a:rPr sz="12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constructor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invocation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constructor</a:t>
                      </a:r>
                      <a:r>
                        <a:rPr sz="12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initializer</a:t>
                      </a:r>
                      <a:r>
                        <a:rPr sz="12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list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arguments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base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class's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constructor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are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in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definition 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derived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class's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constructor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108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CEE7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739686" y="2762588"/>
            <a:ext cx="37460" cy="474297"/>
            <a:chOff x="4642944" y="3043962"/>
            <a:chExt cx="41275" cy="522605"/>
          </a:xfrm>
        </p:grpSpPr>
        <p:sp>
          <p:nvSpPr>
            <p:cNvPr id="8" name="object 8"/>
            <p:cNvSpPr/>
            <p:nvPr/>
          </p:nvSpPr>
          <p:spPr>
            <a:xfrm>
              <a:off x="4663440" y="3091950"/>
              <a:ext cx="0" cy="474345"/>
            </a:xfrm>
            <a:custGeom>
              <a:avLst/>
              <a:gdLst/>
              <a:ahLst/>
              <a:cxnLst/>
              <a:rect l="l" t="t" r="r" b="b"/>
              <a:pathLst>
                <a:path h="474345">
                  <a:moveTo>
                    <a:pt x="0" y="47420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39686" y="4323668"/>
            <a:ext cx="37460" cy="48409"/>
            <a:chOff x="4642944" y="4764041"/>
            <a:chExt cx="41275" cy="53340"/>
          </a:xfrm>
        </p:grpSpPr>
        <p:sp>
          <p:nvSpPr>
            <p:cNvPr id="12" name="object 12"/>
            <p:cNvSpPr/>
            <p:nvPr/>
          </p:nvSpPr>
          <p:spPr>
            <a:xfrm>
              <a:off x="464770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770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855810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How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are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derived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class's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constructed?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732" y="2125635"/>
            <a:ext cx="4762564" cy="887545"/>
          </a:xfrm>
          <a:prstGeom prst="rect">
            <a:avLst/>
          </a:prstGeom>
        </p:spPr>
        <p:txBody>
          <a:bodyPr vert="horz" wrap="square" lIns="0" tIns="113532" rIns="0" bIns="0" rtlCol="0">
            <a:spAutoFit/>
          </a:bodyPr>
          <a:lstStyle/>
          <a:p>
            <a:pPr marL="285281" indent="-274331">
              <a:spcBef>
                <a:spcPts val="894"/>
              </a:spcBef>
              <a:buSzPct val="43750"/>
              <a:buChar char="●"/>
              <a:tabLst>
                <a:tab pos="285281" algn="l"/>
                <a:tab pos="285858" algn="l"/>
              </a:tabLst>
            </a:pPr>
            <a:r>
              <a:rPr sz="2178" i="1" spc="-5" dirty="0">
                <a:latin typeface="Arial"/>
                <a:cs typeface="Arial"/>
              </a:rPr>
              <a:t>bottom</a:t>
            </a:r>
            <a:r>
              <a:rPr sz="2178" i="1" spc="-32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up</a:t>
            </a:r>
            <a:r>
              <a:rPr sz="2178" i="1" spc="-27" dirty="0"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order:</a:t>
            </a:r>
            <a:endParaRPr sz="2178">
              <a:latin typeface="Arial MT"/>
              <a:cs typeface="Arial MT"/>
            </a:endParaRPr>
          </a:p>
          <a:p>
            <a:pPr marL="466824">
              <a:spcBef>
                <a:spcPts val="803"/>
              </a:spcBef>
            </a:pPr>
            <a:r>
              <a:rPr sz="1634" spc="113" dirty="0">
                <a:latin typeface="Lucida Sans Unicode"/>
                <a:cs typeface="Lucida Sans Unicode"/>
              </a:rPr>
              <a:t>–</a:t>
            </a:r>
            <a:r>
              <a:rPr sz="1634" spc="185" dirty="0">
                <a:latin typeface="Lucida Sans Unicode"/>
                <a:cs typeface="Lucida Sans Unicode"/>
              </a:rPr>
              <a:t> </a:t>
            </a:r>
            <a:r>
              <a:rPr sz="2178" spc="-5" dirty="0">
                <a:latin typeface="Arial MT"/>
                <a:cs typeface="Arial MT"/>
              </a:rPr>
              <a:t>base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constructor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invocation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3732" y="2995736"/>
            <a:ext cx="4661711" cy="1649435"/>
          </a:xfrm>
          <a:prstGeom prst="rect">
            <a:avLst/>
          </a:prstGeom>
        </p:spPr>
        <p:txBody>
          <a:bodyPr vert="horz" wrap="square" lIns="0" tIns="77225" rIns="0" bIns="0" rtlCol="0">
            <a:spAutoFit/>
          </a:bodyPr>
          <a:lstStyle/>
          <a:p>
            <a:pPr marL="677759" indent="-211512">
              <a:spcBef>
                <a:spcPts val="608"/>
              </a:spcBef>
              <a:buSzPct val="75000"/>
              <a:buFont typeface="Lucida Sans Unicode"/>
              <a:buChar char="–"/>
              <a:tabLst>
                <a:tab pos="678336" algn="l"/>
              </a:tabLst>
            </a:pPr>
            <a:r>
              <a:rPr sz="2178" dirty="0">
                <a:latin typeface="Arial MT"/>
                <a:cs typeface="Arial MT"/>
              </a:rPr>
              <a:t>member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initialization</a:t>
            </a:r>
            <a:endParaRPr sz="2178">
              <a:latin typeface="Arial MT"/>
              <a:cs typeface="Arial MT"/>
            </a:endParaRPr>
          </a:p>
          <a:p>
            <a:pPr marL="677759" indent="-211512">
              <a:spcBef>
                <a:spcPts val="517"/>
              </a:spcBef>
              <a:buSzPct val="75000"/>
              <a:buFont typeface="Lucida Sans Unicode"/>
              <a:buChar char="–"/>
              <a:tabLst>
                <a:tab pos="678336" algn="l"/>
              </a:tabLst>
            </a:pPr>
            <a:r>
              <a:rPr sz="2178" spc="-5" dirty="0">
                <a:latin typeface="Arial MT"/>
                <a:cs typeface="Arial MT"/>
              </a:rPr>
              <a:t>derived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class's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constructor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block</a:t>
            </a:r>
            <a:endParaRPr sz="2178">
              <a:latin typeface="Arial MT"/>
              <a:cs typeface="Arial MT"/>
            </a:endParaRPr>
          </a:p>
          <a:p>
            <a:pPr marL="285281" indent="-274331">
              <a:spcBef>
                <a:spcPts val="517"/>
              </a:spcBef>
              <a:buSzPct val="43750"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latin typeface="Arial MT"/>
                <a:cs typeface="Arial MT"/>
              </a:rPr>
              <a:t>destruction</a:t>
            </a:r>
            <a:endParaRPr sz="2178">
              <a:latin typeface="Arial MT"/>
              <a:cs typeface="Arial MT"/>
            </a:endParaRPr>
          </a:p>
          <a:p>
            <a:pPr marL="466824">
              <a:spcBef>
                <a:spcPts val="771"/>
              </a:spcBef>
            </a:pPr>
            <a:r>
              <a:rPr sz="1634" spc="113" dirty="0">
                <a:latin typeface="Lucida Sans Unicode"/>
                <a:cs typeface="Lucida Sans Unicode"/>
              </a:rPr>
              <a:t>–</a:t>
            </a:r>
            <a:r>
              <a:rPr sz="1634" spc="191" dirty="0">
                <a:latin typeface="Lucida Sans Unicode"/>
                <a:cs typeface="Lucida Sans Unicode"/>
              </a:rPr>
              <a:t> </a:t>
            </a:r>
            <a:r>
              <a:rPr sz="2178" spc="-5" dirty="0">
                <a:latin typeface="Arial MT"/>
                <a:cs typeface="Arial MT"/>
              </a:rPr>
              <a:t>in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opposite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order</a:t>
            </a:r>
            <a:endParaRPr sz="2178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15552" y="2773193"/>
            <a:ext cx="1211964" cy="1211964"/>
            <a:chOff x="7481167" y="3055647"/>
            <a:chExt cx="1335405" cy="1335405"/>
          </a:xfrm>
        </p:grpSpPr>
        <p:sp>
          <p:nvSpPr>
            <p:cNvPr id="7" name="object 7"/>
            <p:cNvSpPr/>
            <p:nvPr/>
          </p:nvSpPr>
          <p:spPr>
            <a:xfrm>
              <a:off x="7485929" y="3060409"/>
              <a:ext cx="1325880" cy="1325880"/>
            </a:xfrm>
            <a:custGeom>
              <a:avLst/>
              <a:gdLst/>
              <a:ahLst/>
              <a:cxnLst/>
              <a:rect l="l" t="t" r="r" b="b"/>
              <a:pathLst>
                <a:path w="1325879" h="1325879">
                  <a:moveTo>
                    <a:pt x="662939" y="1325879"/>
                  </a:moveTo>
                  <a:lnTo>
                    <a:pt x="615595" y="1324215"/>
                  </a:lnTo>
                  <a:lnTo>
                    <a:pt x="569149" y="1319296"/>
                  </a:lnTo>
                  <a:lnTo>
                    <a:pt x="523713" y="1311235"/>
                  </a:lnTo>
                  <a:lnTo>
                    <a:pt x="479401" y="1300145"/>
                  </a:lnTo>
                  <a:lnTo>
                    <a:pt x="436323" y="1286136"/>
                  </a:lnTo>
                  <a:lnTo>
                    <a:pt x="394593" y="1269322"/>
                  </a:lnTo>
                  <a:lnTo>
                    <a:pt x="354322" y="1249815"/>
                  </a:lnTo>
                  <a:lnTo>
                    <a:pt x="315623" y="1227726"/>
                  </a:lnTo>
                  <a:lnTo>
                    <a:pt x="278607" y="1203168"/>
                  </a:lnTo>
                  <a:lnTo>
                    <a:pt x="243387" y="1176254"/>
                  </a:lnTo>
                  <a:lnTo>
                    <a:pt x="210075" y="1147095"/>
                  </a:lnTo>
                  <a:lnTo>
                    <a:pt x="178784" y="1115804"/>
                  </a:lnTo>
                  <a:lnTo>
                    <a:pt x="149625" y="1082492"/>
                  </a:lnTo>
                  <a:lnTo>
                    <a:pt x="122710" y="1047272"/>
                  </a:lnTo>
                  <a:lnTo>
                    <a:pt x="98153" y="1010256"/>
                  </a:lnTo>
                  <a:lnTo>
                    <a:pt x="76064" y="971557"/>
                  </a:lnTo>
                  <a:lnTo>
                    <a:pt x="56557" y="931286"/>
                  </a:lnTo>
                  <a:lnTo>
                    <a:pt x="39743" y="889555"/>
                  </a:lnTo>
                  <a:lnTo>
                    <a:pt x="25734" y="846478"/>
                  </a:lnTo>
                  <a:lnTo>
                    <a:pt x="14644" y="802165"/>
                  </a:lnTo>
                  <a:lnTo>
                    <a:pt x="6583" y="756730"/>
                  </a:lnTo>
                  <a:lnTo>
                    <a:pt x="1664" y="710284"/>
                  </a:lnTo>
                  <a:lnTo>
                    <a:pt x="0" y="662939"/>
                  </a:lnTo>
                  <a:lnTo>
                    <a:pt x="1664" y="615595"/>
                  </a:lnTo>
                  <a:lnTo>
                    <a:pt x="6583" y="569149"/>
                  </a:lnTo>
                  <a:lnTo>
                    <a:pt x="14644" y="523714"/>
                  </a:lnTo>
                  <a:lnTo>
                    <a:pt x="25734" y="479401"/>
                  </a:lnTo>
                  <a:lnTo>
                    <a:pt x="39743" y="436324"/>
                  </a:lnTo>
                  <a:lnTo>
                    <a:pt x="56557" y="394593"/>
                  </a:lnTo>
                  <a:lnTo>
                    <a:pt x="76064" y="354322"/>
                  </a:lnTo>
                  <a:lnTo>
                    <a:pt x="98153" y="315623"/>
                  </a:lnTo>
                  <a:lnTo>
                    <a:pt x="122710" y="278607"/>
                  </a:lnTo>
                  <a:lnTo>
                    <a:pt x="149625" y="243387"/>
                  </a:lnTo>
                  <a:lnTo>
                    <a:pt x="178784" y="210075"/>
                  </a:lnTo>
                  <a:lnTo>
                    <a:pt x="210075" y="178784"/>
                  </a:lnTo>
                  <a:lnTo>
                    <a:pt x="243387" y="149625"/>
                  </a:lnTo>
                  <a:lnTo>
                    <a:pt x="278607" y="122711"/>
                  </a:lnTo>
                  <a:lnTo>
                    <a:pt x="315623" y="98153"/>
                  </a:lnTo>
                  <a:lnTo>
                    <a:pt x="354322" y="76064"/>
                  </a:lnTo>
                  <a:lnTo>
                    <a:pt x="394593" y="56557"/>
                  </a:lnTo>
                  <a:lnTo>
                    <a:pt x="436323" y="39743"/>
                  </a:lnTo>
                  <a:lnTo>
                    <a:pt x="479401" y="25734"/>
                  </a:lnTo>
                  <a:lnTo>
                    <a:pt x="523713" y="14644"/>
                  </a:lnTo>
                  <a:lnTo>
                    <a:pt x="569149" y="6583"/>
                  </a:lnTo>
                  <a:lnTo>
                    <a:pt x="615595" y="1664"/>
                  </a:lnTo>
                  <a:lnTo>
                    <a:pt x="662939" y="0"/>
                  </a:lnTo>
                  <a:lnTo>
                    <a:pt x="710684" y="1720"/>
                  </a:lnTo>
                  <a:lnTo>
                    <a:pt x="757905" y="6834"/>
                  </a:lnTo>
                  <a:lnTo>
                    <a:pt x="804435" y="15273"/>
                  </a:lnTo>
                  <a:lnTo>
                    <a:pt x="850105" y="26968"/>
                  </a:lnTo>
                  <a:lnTo>
                    <a:pt x="894750" y="41849"/>
                  </a:lnTo>
                  <a:lnTo>
                    <a:pt x="938202" y="59847"/>
                  </a:lnTo>
                  <a:lnTo>
                    <a:pt x="980293" y="80893"/>
                  </a:lnTo>
                  <a:lnTo>
                    <a:pt x="1020856" y="104918"/>
                  </a:lnTo>
                  <a:lnTo>
                    <a:pt x="1059725" y="131852"/>
                  </a:lnTo>
                  <a:lnTo>
                    <a:pt x="1096731" y="161626"/>
                  </a:lnTo>
                  <a:lnTo>
                    <a:pt x="1131708" y="194170"/>
                  </a:lnTo>
                  <a:lnTo>
                    <a:pt x="1164253" y="229147"/>
                  </a:lnTo>
                  <a:lnTo>
                    <a:pt x="1194027" y="266154"/>
                  </a:lnTo>
                  <a:lnTo>
                    <a:pt x="1220961" y="305023"/>
                  </a:lnTo>
                  <a:lnTo>
                    <a:pt x="1244985" y="345586"/>
                  </a:lnTo>
                  <a:lnTo>
                    <a:pt x="1266031" y="387677"/>
                  </a:lnTo>
                  <a:lnTo>
                    <a:pt x="1284029" y="431129"/>
                  </a:lnTo>
                  <a:lnTo>
                    <a:pt x="1298911" y="475773"/>
                  </a:lnTo>
                  <a:lnTo>
                    <a:pt x="1310605" y="521444"/>
                  </a:lnTo>
                  <a:lnTo>
                    <a:pt x="1319045" y="567973"/>
                  </a:lnTo>
                  <a:lnTo>
                    <a:pt x="1324159" y="615194"/>
                  </a:lnTo>
                  <a:lnTo>
                    <a:pt x="1325879" y="662939"/>
                  </a:lnTo>
                  <a:lnTo>
                    <a:pt x="1324214" y="710284"/>
                  </a:lnTo>
                  <a:lnTo>
                    <a:pt x="1319296" y="756730"/>
                  </a:lnTo>
                  <a:lnTo>
                    <a:pt x="1311235" y="802165"/>
                  </a:lnTo>
                  <a:lnTo>
                    <a:pt x="1300144" y="846478"/>
                  </a:lnTo>
                  <a:lnTo>
                    <a:pt x="1286136" y="889555"/>
                  </a:lnTo>
                  <a:lnTo>
                    <a:pt x="1269322" y="931286"/>
                  </a:lnTo>
                  <a:lnTo>
                    <a:pt x="1249814" y="971557"/>
                  </a:lnTo>
                  <a:lnTo>
                    <a:pt x="1227726" y="1010256"/>
                  </a:lnTo>
                  <a:lnTo>
                    <a:pt x="1203168" y="1047272"/>
                  </a:lnTo>
                  <a:lnTo>
                    <a:pt x="1176254" y="1082492"/>
                  </a:lnTo>
                  <a:lnTo>
                    <a:pt x="1147095" y="1115804"/>
                  </a:lnTo>
                  <a:lnTo>
                    <a:pt x="1115803" y="1147095"/>
                  </a:lnTo>
                  <a:lnTo>
                    <a:pt x="1082491" y="1176254"/>
                  </a:lnTo>
                  <a:lnTo>
                    <a:pt x="1047272" y="1203168"/>
                  </a:lnTo>
                  <a:lnTo>
                    <a:pt x="1010256" y="1227726"/>
                  </a:lnTo>
                  <a:lnTo>
                    <a:pt x="971556" y="1249815"/>
                  </a:lnTo>
                  <a:lnTo>
                    <a:pt x="931285" y="1269322"/>
                  </a:lnTo>
                  <a:lnTo>
                    <a:pt x="889555" y="1286136"/>
                  </a:lnTo>
                  <a:lnTo>
                    <a:pt x="846478" y="1300145"/>
                  </a:lnTo>
                  <a:lnTo>
                    <a:pt x="802165" y="1311235"/>
                  </a:lnTo>
                  <a:lnTo>
                    <a:pt x="756730" y="1319296"/>
                  </a:lnTo>
                  <a:lnTo>
                    <a:pt x="710284" y="1324215"/>
                  </a:lnTo>
                  <a:lnTo>
                    <a:pt x="662939" y="132587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7485929" y="3060409"/>
              <a:ext cx="1325880" cy="1325880"/>
            </a:xfrm>
            <a:custGeom>
              <a:avLst/>
              <a:gdLst/>
              <a:ahLst/>
              <a:cxnLst/>
              <a:rect l="l" t="t" r="r" b="b"/>
              <a:pathLst>
                <a:path w="1325879" h="1325879">
                  <a:moveTo>
                    <a:pt x="0" y="662939"/>
                  </a:moveTo>
                  <a:lnTo>
                    <a:pt x="1664" y="615595"/>
                  </a:lnTo>
                  <a:lnTo>
                    <a:pt x="6583" y="569149"/>
                  </a:lnTo>
                  <a:lnTo>
                    <a:pt x="14644" y="523714"/>
                  </a:lnTo>
                  <a:lnTo>
                    <a:pt x="25734" y="479401"/>
                  </a:lnTo>
                  <a:lnTo>
                    <a:pt x="39743" y="436324"/>
                  </a:lnTo>
                  <a:lnTo>
                    <a:pt x="56557" y="394593"/>
                  </a:lnTo>
                  <a:lnTo>
                    <a:pt x="76064" y="354322"/>
                  </a:lnTo>
                  <a:lnTo>
                    <a:pt x="98153" y="315623"/>
                  </a:lnTo>
                  <a:lnTo>
                    <a:pt x="122710" y="278607"/>
                  </a:lnTo>
                  <a:lnTo>
                    <a:pt x="149625" y="243387"/>
                  </a:lnTo>
                  <a:lnTo>
                    <a:pt x="178784" y="210075"/>
                  </a:lnTo>
                  <a:lnTo>
                    <a:pt x="210075" y="178784"/>
                  </a:lnTo>
                  <a:lnTo>
                    <a:pt x="243387" y="149625"/>
                  </a:lnTo>
                  <a:lnTo>
                    <a:pt x="278607" y="122711"/>
                  </a:lnTo>
                  <a:lnTo>
                    <a:pt x="315623" y="98153"/>
                  </a:lnTo>
                  <a:lnTo>
                    <a:pt x="354322" y="76064"/>
                  </a:lnTo>
                  <a:lnTo>
                    <a:pt x="394593" y="56557"/>
                  </a:lnTo>
                  <a:lnTo>
                    <a:pt x="436323" y="39743"/>
                  </a:lnTo>
                  <a:lnTo>
                    <a:pt x="479401" y="25734"/>
                  </a:lnTo>
                  <a:lnTo>
                    <a:pt x="523713" y="14644"/>
                  </a:lnTo>
                  <a:lnTo>
                    <a:pt x="569149" y="6583"/>
                  </a:lnTo>
                  <a:lnTo>
                    <a:pt x="615595" y="1664"/>
                  </a:lnTo>
                  <a:lnTo>
                    <a:pt x="662939" y="0"/>
                  </a:lnTo>
                  <a:lnTo>
                    <a:pt x="710684" y="1720"/>
                  </a:lnTo>
                  <a:lnTo>
                    <a:pt x="757905" y="6834"/>
                  </a:lnTo>
                  <a:lnTo>
                    <a:pt x="804435" y="15273"/>
                  </a:lnTo>
                  <a:lnTo>
                    <a:pt x="850105" y="26968"/>
                  </a:lnTo>
                  <a:lnTo>
                    <a:pt x="894750" y="41849"/>
                  </a:lnTo>
                  <a:lnTo>
                    <a:pt x="938202" y="59847"/>
                  </a:lnTo>
                  <a:lnTo>
                    <a:pt x="980293" y="80893"/>
                  </a:lnTo>
                  <a:lnTo>
                    <a:pt x="1020856" y="104918"/>
                  </a:lnTo>
                  <a:lnTo>
                    <a:pt x="1059725" y="131852"/>
                  </a:lnTo>
                  <a:lnTo>
                    <a:pt x="1096731" y="161626"/>
                  </a:lnTo>
                  <a:lnTo>
                    <a:pt x="1131708" y="194170"/>
                  </a:lnTo>
                  <a:lnTo>
                    <a:pt x="1164253" y="229147"/>
                  </a:lnTo>
                  <a:lnTo>
                    <a:pt x="1194027" y="266154"/>
                  </a:lnTo>
                  <a:lnTo>
                    <a:pt x="1220961" y="305023"/>
                  </a:lnTo>
                  <a:lnTo>
                    <a:pt x="1244985" y="345586"/>
                  </a:lnTo>
                  <a:lnTo>
                    <a:pt x="1266031" y="387677"/>
                  </a:lnTo>
                  <a:lnTo>
                    <a:pt x="1284029" y="431129"/>
                  </a:lnTo>
                  <a:lnTo>
                    <a:pt x="1298911" y="475773"/>
                  </a:lnTo>
                  <a:lnTo>
                    <a:pt x="1310605" y="521444"/>
                  </a:lnTo>
                  <a:lnTo>
                    <a:pt x="1319045" y="567973"/>
                  </a:lnTo>
                  <a:lnTo>
                    <a:pt x="1324159" y="615194"/>
                  </a:lnTo>
                  <a:lnTo>
                    <a:pt x="1325879" y="662939"/>
                  </a:lnTo>
                  <a:lnTo>
                    <a:pt x="1324214" y="710284"/>
                  </a:lnTo>
                  <a:lnTo>
                    <a:pt x="1319296" y="756730"/>
                  </a:lnTo>
                  <a:lnTo>
                    <a:pt x="1311235" y="802165"/>
                  </a:lnTo>
                  <a:lnTo>
                    <a:pt x="1300144" y="846478"/>
                  </a:lnTo>
                  <a:lnTo>
                    <a:pt x="1286136" y="889555"/>
                  </a:lnTo>
                  <a:lnTo>
                    <a:pt x="1269322" y="931286"/>
                  </a:lnTo>
                  <a:lnTo>
                    <a:pt x="1249814" y="971557"/>
                  </a:lnTo>
                  <a:lnTo>
                    <a:pt x="1227726" y="1010256"/>
                  </a:lnTo>
                  <a:lnTo>
                    <a:pt x="1203168" y="1047272"/>
                  </a:lnTo>
                  <a:lnTo>
                    <a:pt x="1176254" y="1082492"/>
                  </a:lnTo>
                  <a:lnTo>
                    <a:pt x="1147095" y="1115804"/>
                  </a:lnTo>
                  <a:lnTo>
                    <a:pt x="1115803" y="1147095"/>
                  </a:lnTo>
                  <a:lnTo>
                    <a:pt x="1082491" y="1176254"/>
                  </a:lnTo>
                  <a:lnTo>
                    <a:pt x="1047272" y="1203168"/>
                  </a:lnTo>
                  <a:lnTo>
                    <a:pt x="1010256" y="1227726"/>
                  </a:lnTo>
                  <a:lnTo>
                    <a:pt x="971556" y="1249815"/>
                  </a:lnTo>
                  <a:lnTo>
                    <a:pt x="931285" y="1269322"/>
                  </a:lnTo>
                  <a:lnTo>
                    <a:pt x="889555" y="1286136"/>
                  </a:lnTo>
                  <a:lnTo>
                    <a:pt x="846478" y="1300145"/>
                  </a:lnTo>
                  <a:lnTo>
                    <a:pt x="802165" y="1311235"/>
                  </a:lnTo>
                  <a:lnTo>
                    <a:pt x="756730" y="1319296"/>
                  </a:lnTo>
                  <a:lnTo>
                    <a:pt x="710284" y="1324215"/>
                  </a:lnTo>
                  <a:lnTo>
                    <a:pt x="662939" y="1325879"/>
                  </a:lnTo>
                  <a:lnTo>
                    <a:pt x="615595" y="1324215"/>
                  </a:lnTo>
                  <a:lnTo>
                    <a:pt x="569149" y="1319296"/>
                  </a:lnTo>
                  <a:lnTo>
                    <a:pt x="523713" y="1311235"/>
                  </a:lnTo>
                  <a:lnTo>
                    <a:pt x="479401" y="1300145"/>
                  </a:lnTo>
                  <a:lnTo>
                    <a:pt x="436323" y="1286136"/>
                  </a:lnTo>
                  <a:lnTo>
                    <a:pt x="394593" y="1269322"/>
                  </a:lnTo>
                  <a:lnTo>
                    <a:pt x="354322" y="1249815"/>
                  </a:lnTo>
                  <a:lnTo>
                    <a:pt x="315623" y="1227726"/>
                  </a:lnTo>
                  <a:lnTo>
                    <a:pt x="278607" y="1203168"/>
                  </a:lnTo>
                  <a:lnTo>
                    <a:pt x="243387" y="1176254"/>
                  </a:lnTo>
                  <a:lnTo>
                    <a:pt x="210075" y="1147095"/>
                  </a:lnTo>
                  <a:lnTo>
                    <a:pt x="178784" y="1115804"/>
                  </a:lnTo>
                  <a:lnTo>
                    <a:pt x="149625" y="1082492"/>
                  </a:lnTo>
                  <a:lnTo>
                    <a:pt x="122710" y="1047272"/>
                  </a:lnTo>
                  <a:lnTo>
                    <a:pt x="98153" y="1010256"/>
                  </a:lnTo>
                  <a:lnTo>
                    <a:pt x="76064" y="971557"/>
                  </a:lnTo>
                  <a:lnTo>
                    <a:pt x="56557" y="931286"/>
                  </a:lnTo>
                  <a:lnTo>
                    <a:pt x="39743" y="889555"/>
                  </a:lnTo>
                  <a:lnTo>
                    <a:pt x="25734" y="846478"/>
                  </a:lnTo>
                  <a:lnTo>
                    <a:pt x="14644" y="802165"/>
                  </a:lnTo>
                  <a:lnTo>
                    <a:pt x="6583" y="756730"/>
                  </a:lnTo>
                  <a:lnTo>
                    <a:pt x="1664" y="710284"/>
                  </a:lnTo>
                  <a:lnTo>
                    <a:pt x="0" y="662939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76958" y="3270887"/>
            <a:ext cx="688682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180" spc="-5" dirty="0">
                <a:latin typeface="Arial MT"/>
                <a:cs typeface="Arial MT"/>
              </a:rPr>
              <a:t>Employee</a:t>
            </a:r>
            <a:endParaRPr sz="118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6733" y="2185618"/>
            <a:ext cx="2489627" cy="2489627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0" y="1371600"/>
                </a:moveTo>
                <a:lnTo>
                  <a:pt x="829" y="1323447"/>
                </a:lnTo>
                <a:lnTo>
                  <a:pt x="3299" y="1275711"/>
                </a:lnTo>
                <a:lnTo>
                  <a:pt x="7383" y="1228419"/>
                </a:lnTo>
                <a:lnTo>
                  <a:pt x="13053" y="1181599"/>
                </a:lnTo>
                <a:lnTo>
                  <a:pt x="20282" y="1135276"/>
                </a:lnTo>
                <a:lnTo>
                  <a:pt x="29044" y="1089480"/>
                </a:lnTo>
                <a:lnTo>
                  <a:pt x="39310" y="1044236"/>
                </a:lnTo>
                <a:lnTo>
                  <a:pt x="51053" y="999572"/>
                </a:lnTo>
                <a:lnTo>
                  <a:pt x="64247" y="955515"/>
                </a:lnTo>
                <a:lnTo>
                  <a:pt x="78864" y="912092"/>
                </a:lnTo>
                <a:lnTo>
                  <a:pt x="94877" y="869331"/>
                </a:lnTo>
                <a:lnTo>
                  <a:pt x="112259" y="827259"/>
                </a:lnTo>
                <a:lnTo>
                  <a:pt x="130982" y="785903"/>
                </a:lnTo>
                <a:lnTo>
                  <a:pt x="151020" y="745290"/>
                </a:lnTo>
                <a:lnTo>
                  <a:pt x="172345" y="705447"/>
                </a:lnTo>
                <a:lnTo>
                  <a:pt x="194930" y="666402"/>
                </a:lnTo>
                <a:lnTo>
                  <a:pt x="218747" y="628182"/>
                </a:lnTo>
                <a:lnTo>
                  <a:pt x="243770" y="590813"/>
                </a:lnTo>
                <a:lnTo>
                  <a:pt x="269972" y="554324"/>
                </a:lnTo>
                <a:lnTo>
                  <a:pt x="297325" y="518741"/>
                </a:lnTo>
                <a:lnTo>
                  <a:pt x="325801" y="484092"/>
                </a:lnTo>
                <a:lnTo>
                  <a:pt x="355375" y="450404"/>
                </a:lnTo>
                <a:lnTo>
                  <a:pt x="386018" y="417703"/>
                </a:lnTo>
                <a:lnTo>
                  <a:pt x="417703" y="386018"/>
                </a:lnTo>
                <a:lnTo>
                  <a:pt x="450404" y="355375"/>
                </a:lnTo>
                <a:lnTo>
                  <a:pt x="484092" y="325801"/>
                </a:lnTo>
                <a:lnTo>
                  <a:pt x="518741" y="297325"/>
                </a:lnTo>
                <a:lnTo>
                  <a:pt x="554324" y="269972"/>
                </a:lnTo>
                <a:lnTo>
                  <a:pt x="590813" y="243771"/>
                </a:lnTo>
                <a:lnTo>
                  <a:pt x="628182" y="218747"/>
                </a:lnTo>
                <a:lnTo>
                  <a:pt x="666402" y="194930"/>
                </a:lnTo>
                <a:lnTo>
                  <a:pt x="705447" y="172345"/>
                </a:lnTo>
                <a:lnTo>
                  <a:pt x="745290" y="151020"/>
                </a:lnTo>
                <a:lnTo>
                  <a:pt x="785903" y="130982"/>
                </a:lnTo>
                <a:lnTo>
                  <a:pt x="827259" y="112259"/>
                </a:lnTo>
                <a:lnTo>
                  <a:pt x="869331" y="94877"/>
                </a:lnTo>
                <a:lnTo>
                  <a:pt x="912092" y="78864"/>
                </a:lnTo>
                <a:lnTo>
                  <a:pt x="955514" y="64247"/>
                </a:lnTo>
                <a:lnTo>
                  <a:pt x="999571" y="51053"/>
                </a:lnTo>
                <a:lnTo>
                  <a:pt x="1044235" y="39310"/>
                </a:lnTo>
                <a:lnTo>
                  <a:pt x="1089479" y="29044"/>
                </a:lnTo>
                <a:lnTo>
                  <a:pt x="1135276" y="20282"/>
                </a:lnTo>
                <a:lnTo>
                  <a:pt x="1181598" y="13053"/>
                </a:lnTo>
                <a:lnTo>
                  <a:pt x="1228419" y="7383"/>
                </a:lnTo>
                <a:lnTo>
                  <a:pt x="1275711" y="3299"/>
                </a:lnTo>
                <a:lnTo>
                  <a:pt x="1323447" y="829"/>
                </a:lnTo>
                <a:lnTo>
                  <a:pt x="1371599" y="0"/>
                </a:lnTo>
                <a:lnTo>
                  <a:pt x="1421105" y="892"/>
                </a:lnTo>
                <a:lnTo>
                  <a:pt x="1470383" y="3558"/>
                </a:lnTo>
                <a:lnTo>
                  <a:pt x="1519389" y="7980"/>
                </a:lnTo>
                <a:lnTo>
                  <a:pt x="1568081" y="14140"/>
                </a:lnTo>
                <a:lnTo>
                  <a:pt x="1616416" y="22019"/>
                </a:lnTo>
                <a:lnTo>
                  <a:pt x="1664349" y="31600"/>
                </a:lnTo>
                <a:lnTo>
                  <a:pt x="1711838" y="42865"/>
                </a:lnTo>
                <a:lnTo>
                  <a:pt x="1758840" y="55796"/>
                </a:lnTo>
                <a:lnTo>
                  <a:pt x="1805311" y="70375"/>
                </a:lnTo>
                <a:lnTo>
                  <a:pt x="1851208" y="86585"/>
                </a:lnTo>
                <a:lnTo>
                  <a:pt x="1896488" y="104406"/>
                </a:lnTo>
                <a:lnTo>
                  <a:pt x="1941108" y="123822"/>
                </a:lnTo>
                <a:lnTo>
                  <a:pt x="1985024" y="144815"/>
                </a:lnTo>
                <a:lnTo>
                  <a:pt x="2028193" y="167366"/>
                </a:lnTo>
                <a:lnTo>
                  <a:pt x="2070572" y="191458"/>
                </a:lnTo>
                <a:lnTo>
                  <a:pt x="2112117" y="217072"/>
                </a:lnTo>
                <a:lnTo>
                  <a:pt x="2152786" y="244191"/>
                </a:lnTo>
                <a:lnTo>
                  <a:pt x="2192535" y="272797"/>
                </a:lnTo>
                <a:lnTo>
                  <a:pt x="2231321" y="302872"/>
                </a:lnTo>
                <a:lnTo>
                  <a:pt x="2269101" y="334398"/>
                </a:lnTo>
                <a:lnTo>
                  <a:pt x="2305831" y="367358"/>
                </a:lnTo>
                <a:lnTo>
                  <a:pt x="2341467" y="401732"/>
                </a:lnTo>
                <a:lnTo>
                  <a:pt x="2375842" y="437369"/>
                </a:lnTo>
                <a:lnTo>
                  <a:pt x="2408801" y="474099"/>
                </a:lnTo>
                <a:lnTo>
                  <a:pt x="2440327" y="511878"/>
                </a:lnTo>
                <a:lnTo>
                  <a:pt x="2470402" y="550664"/>
                </a:lnTo>
                <a:lnTo>
                  <a:pt x="2499008" y="590413"/>
                </a:lnTo>
                <a:lnTo>
                  <a:pt x="2526127" y="631082"/>
                </a:lnTo>
                <a:lnTo>
                  <a:pt x="2551742" y="672627"/>
                </a:lnTo>
                <a:lnTo>
                  <a:pt x="2575833" y="715006"/>
                </a:lnTo>
                <a:lnTo>
                  <a:pt x="2598384" y="758175"/>
                </a:lnTo>
                <a:lnTo>
                  <a:pt x="2619377" y="802091"/>
                </a:lnTo>
                <a:lnTo>
                  <a:pt x="2638793" y="846711"/>
                </a:lnTo>
                <a:lnTo>
                  <a:pt x="2656614" y="891991"/>
                </a:lnTo>
                <a:lnTo>
                  <a:pt x="2672824" y="937888"/>
                </a:lnTo>
                <a:lnTo>
                  <a:pt x="2687403" y="984359"/>
                </a:lnTo>
                <a:lnTo>
                  <a:pt x="2700334" y="1031361"/>
                </a:lnTo>
                <a:lnTo>
                  <a:pt x="2711599" y="1078850"/>
                </a:lnTo>
                <a:lnTo>
                  <a:pt x="2721180" y="1126784"/>
                </a:lnTo>
                <a:lnTo>
                  <a:pt x="2729059" y="1175118"/>
                </a:lnTo>
                <a:lnTo>
                  <a:pt x="2735219" y="1223810"/>
                </a:lnTo>
                <a:lnTo>
                  <a:pt x="2739641" y="1272817"/>
                </a:lnTo>
                <a:lnTo>
                  <a:pt x="2742307" y="1322094"/>
                </a:lnTo>
                <a:lnTo>
                  <a:pt x="2743199" y="1371600"/>
                </a:lnTo>
                <a:lnTo>
                  <a:pt x="2742370" y="1419752"/>
                </a:lnTo>
                <a:lnTo>
                  <a:pt x="2739900" y="1467488"/>
                </a:lnTo>
                <a:lnTo>
                  <a:pt x="2735816" y="1514780"/>
                </a:lnTo>
                <a:lnTo>
                  <a:pt x="2730146" y="1561601"/>
                </a:lnTo>
                <a:lnTo>
                  <a:pt x="2722917" y="1607923"/>
                </a:lnTo>
                <a:lnTo>
                  <a:pt x="2714155" y="1653720"/>
                </a:lnTo>
                <a:lnTo>
                  <a:pt x="2703889" y="1698964"/>
                </a:lnTo>
                <a:lnTo>
                  <a:pt x="2692146" y="1743628"/>
                </a:lnTo>
                <a:lnTo>
                  <a:pt x="2678952" y="1787685"/>
                </a:lnTo>
                <a:lnTo>
                  <a:pt x="2664335" y="1831107"/>
                </a:lnTo>
                <a:lnTo>
                  <a:pt x="2648322" y="1873868"/>
                </a:lnTo>
                <a:lnTo>
                  <a:pt x="2630940" y="1915940"/>
                </a:lnTo>
                <a:lnTo>
                  <a:pt x="2612217" y="1957297"/>
                </a:lnTo>
                <a:lnTo>
                  <a:pt x="2592179" y="1997910"/>
                </a:lnTo>
                <a:lnTo>
                  <a:pt x="2570854" y="2037752"/>
                </a:lnTo>
                <a:lnTo>
                  <a:pt x="2548269" y="2076797"/>
                </a:lnTo>
                <a:lnTo>
                  <a:pt x="2524452" y="2115018"/>
                </a:lnTo>
                <a:lnTo>
                  <a:pt x="2499429" y="2152386"/>
                </a:lnTo>
                <a:lnTo>
                  <a:pt x="2473227" y="2188875"/>
                </a:lnTo>
                <a:lnTo>
                  <a:pt x="2445874" y="2224458"/>
                </a:lnTo>
                <a:lnTo>
                  <a:pt x="2417398" y="2259107"/>
                </a:lnTo>
                <a:lnTo>
                  <a:pt x="2387824" y="2292796"/>
                </a:lnTo>
                <a:lnTo>
                  <a:pt x="2357181" y="2325496"/>
                </a:lnTo>
                <a:lnTo>
                  <a:pt x="2325496" y="2357181"/>
                </a:lnTo>
                <a:lnTo>
                  <a:pt x="2292796" y="2387824"/>
                </a:lnTo>
                <a:lnTo>
                  <a:pt x="2259107" y="2417398"/>
                </a:lnTo>
                <a:lnTo>
                  <a:pt x="2224458" y="2445875"/>
                </a:lnTo>
                <a:lnTo>
                  <a:pt x="2188875" y="2473227"/>
                </a:lnTo>
                <a:lnTo>
                  <a:pt x="2152386" y="2499429"/>
                </a:lnTo>
                <a:lnTo>
                  <a:pt x="2115018" y="2524452"/>
                </a:lnTo>
                <a:lnTo>
                  <a:pt x="2076797" y="2548270"/>
                </a:lnTo>
                <a:lnTo>
                  <a:pt x="2037752" y="2570854"/>
                </a:lnTo>
                <a:lnTo>
                  <a:pt x="1997909" y="2592179"/>
                </a:lnTo>
                <a:lnTo>
                  <a:pt x="1957296" y="2612217"/>
                </a:lnTo>
                <a:lnTo>
                  <a:pt x="1915940" y="2630940"/>
                </a:lnTo>
                <a:lnTo>
                  <a:pt x="1873868" y="2648322"/>
                </a:lnTo>
                <a:lnTo>
                  <a:pt x="1831107" y="2664335"/>
                </a:lnTo>
                <a:lnTo>
                  <a:pt x="1787685" y="2678952"/>
                </a:lnTo>
                <a:lnTo>
                  <a:pt x="1743628" y="2692146"/>
                </a:lnTo>
                <a:lnTo>
                  <a:pt x="1698964" y="2703890"/>
                </a:lnTo>
                <a:lnTo>
                  <a:pt x="1653720" y="2714156"/>
                </a:lnTo>
                <a:lnTo>
                  <a:pt x="1607923" y="2722917"/>
                </a:lnTo>
                <a:lnTo>
                  <a:pt x="1561601" y="2730146"/>
                </a:lnTo>
                <a:lnTo>
                  <a:pt x="1514780" y="2735816"/>
                </a:lnTo>
                <a:lnTo>
                  <a:pt x="1467488" y="2739900"/>
                </a:lnTo>
                <a:lnTo>
                  <a:pt x="1419752" y="2742370"/>
                </a:lnTo>
                <a:lnTo>
                  <a:pt x="1371599" y="2743200"/>
                </a:lnTo>
                <a:lnTo>
                  <a:pt x="1323447" y="2742370"/>
                </a:lnTo>
                <a:lnTo>
                  <a:pt x="1275711" y="2739900"/>
                </a:lnTo>
                <a:lnTo>
                  <a:pt x="1228419" y="2735816"/>
                </a:lnTo>
                <a:lnTo>
                  <a:pt x="1181598" y="2730146"/>
                </a:lnTo>
                <a:lnTo>
                  <a:pt x="1135276" y="2722917"/>
                </a:lnTo>
                <a:lnTo>
                  <a:pt x="1089479" y="2714156"/>
                </a:lnTo>
                <a:lnTo>
                  <a:pt x="1044235" y="2703890"/>
                </a:lnTo>
                <a:lnTo>
                  <a:pt x="999571" y="2692146"/>
                </a:lnTo>
                <a:lnTo>
                  <a:pt x="955514" y="2678952"/>
                </a:lnTo>
                <a:lnTo>
                  <a:pt x="912092" y="2664335"/>
                </a:lnTo>
                <a:lnTo>
                  <a:pt x="869331" y="2648322"/>
                </a:lnTo>
                <a:lnTo>
                  <a:pt x="827259" y="2630940"/>
                </a:lnTo>
                <a:lnTo>
                  <a:pt x="785903" y="2612217"/>
                </a:lnTo>
                <a:lnTo>
                  <a:pt x="745290" y="2592179"/>
                </a:lnTo>
                <a:lnTo>
                  <a:pt x="705447" y="2570854"/>
                </a:lnTo>
                <a:lnTo>
                  <a:pt x="666402" y="2548270"/>
                </a:lnTo>
                <a:lnTo>
                  <a:pt x="628182" y="2524452"/>
                </a:lnTo>
                <a:lnTo>
                  <a:pt x="590813" y="2499429"/>
                </a:lnTo>
                <a:lnTo>
                  <a:pt x="554324" y="2473227"/>
                </a:lnTo>
                <a:lnTo>
                  <a:pt x="518741" y="2445875"/>
                </a:lnTo>
                <a:lnTo>
                  <a:pt x="484092" y="2417398"/>
                </a:lnTo>
                <a:lnTo>
                  <a:pt x="450404" y="2387824"/>
                </a:lnTo>
                <a:lnTo>
                  <a:pt x="417703" y="2357181"/>
                </a:lnTo>
                <a:lnTo>
                  <a:pt x="386018" y="2325496"/>
                </a:lnTo>
                <a:lnTo>
                  <a:pt x="355375" y="2292796"/>
                </a:lnTo>
                <a:lnTo>
                  <a:pt x="325801" y="2259107"/>
                </a:lnTo>
                <a:lnTo>
                  <a:pt x="297325" y="2224458"/>
                </a:lnTo>
                <a:lnTo>
                  <a:pt x="269972" y="2188875"/>
                </a:lnTo>
                <a:lnTo>
                  <a:pt x="243770" y="2152386"/>
                </a:lnTo>
                <a:lnTo>
                  <a:pt x="218747" y="2115018"/>
                </a:lnTo>
                <a:lnTo>
                  <a:pt x="194930" y="2076797"/>
                </a:lnTo>
                <a:lnTo>
                  <a:pt x="172345" y="2037752"/>
                </a:lnTo>
                <a:lnTo>
                  <a:pt x="151020" y="1997910"/>
                </a:lnTo>
                <a:lnTo>
                  <a:pt x="130982" y="1957297"/>
                </a:lnTo>
                <a:lnTo>
                  <a:pt x="112259" y="1915940"/>
                </a:lnTo>
                <a:lnTo>
                  <a:pt x="94877" y="1873868"/>
                </a:lnTo>
                <a:lnTo>
                  <a:pt x="78864" y="1831107"/>
                </a:lnTo>
                <a:lnTo>
                  <a:pt x="64247" y="1787685"/>
                </a:lnTo>
                <a:lnTo>
                  <a:pt x="51053" y="1743628"/>
                </a:lnTo>
                <a:lnTo>
                  <a:pt x="39310" y="1698964"/>
                </a:lnTo>
                <a:lnTo>
                  <a:pt x="29044" y="1653720"/>
                </a:lnTo>
                <a:lnTo>
                  <a:pt x="20282" y="1607923"/>
                </a:lnTo>
                <a:lnTo>
                  <a:pt x="13053" y="1561601"/>
                </a:lnTo>
                <a:lnTo>
                  <a:pt x="7383" y="1514780"/>
                </a:lnTo>
                <a:lnTo>
                  <a:pt x="3299" y="1467488"/>
                </a:lnTo>
                <a:lnTo>
                  <a:pt x="829" y="1419752"/>
                </a:lnTo>
                <a:lnTo>
                  <a:pt x="0" y="137160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1" name="object 11"/>
          <p:cNvSpPr txBox="1"/>
          <p:nvPr/>
        </p:nvSpPr>
        <p:spPr>
          <a:xfrm>
            <a:off x="8614401" y="2479822"/>
            <a:ext cx="614915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180" dirty="0">
                <a:latin typeface="Arial MT"/>
                <a:cs typeface="Arial MT"/>
              </a:rPr>
              <a:t>Manager</a:t>
            </a:r>
            <a:endParaRPr sz="118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25461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dirty="0">
                <a:latin typeface="Arial MT"/>
                <a:cs typeface="Arial MT"/>
              </a:rPr>
              <a:t>Method</a:t>
            </a:r>
            <a:r>
              <a:rPr sz="2178" spc="-8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overriding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3598" y="2295814"/>
            <a:ext cx="3988590" cy="7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8"/>
              </a:lnSpc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Employee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98"/>
              </a:lnSpc>
            </a:pP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6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print</a:t>
            </a:r>
            <a:r>
              <a:rPr sz="1271" spc="-5" dirty="0">
                <a:latin typeface="Courier New"/>
                <a:cs typeface="Courier New"/>
              </a:rPr>
              <a:t>(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ostream&amp;)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const;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796" y="3344333"/>
            <a:ext cx="7468881" cy="99655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4471137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latin typeface="Courier New"/>
                <a:cs typeface="Courier New"/>
              </a:rPr>
              <a:t>class </a:t>
            </a:r>
            <a:r>
              <a:rPr sz="1271" b="1" spc="-5" dirty="0">
                <a:latin typeface="Courier New"/>
                <a:cs typeface="Courier New"/>
              </a:rPr>
              <a:t>Manager</a:t>
            </a:r>
            <a:r>
              <a:rPr sz="1271" spc="-5" dirty="0">
                <a:latin typeface="Courier New"/>
                <a:cs typeface="Courier New"/>
              </a:rPr>
              <a:t>:public Employee{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1225">
              <a:latin typeface="Courier New"/>
              <a:cs typeface="Courier New"/>
            </a:endParaRPr>
          </a:p>
          <a:p>
            <a:pPr marL="472011">
              <a:lnSpc>
                <a:spcPts val="1510"/>
              </a:lnSpc>
              <a:spcBef>
                <a:spcPts val="5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45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print</a:t>
            </a:r>
            <a:r>
              <a:rPr sz="1271" spc="-5" dirty="0">
                <a:latin typeface="Courier New"/>
                <a:cs typeface="Courier New"/>
              </a:rPr>
              <a:t>(ostream&amp;)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const;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598" y="2296140"/>
            <a:ext cx="3988590" cy="7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8"/>
              </a:lnSpc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Employee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98"/>
              </a:lnSpc>
            </a:pP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6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print</a:t>
            </a:r>
            <a:r>
              <a:rPr sz="1271" spc="-5" dirty="0">
                <a:latin typeface="Courier New"/>
                <a:cs typeface="Courier New"/>
              </a:rPr>
              <a:t>(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ostream&amp;)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const;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796" y="2240990"/>
            <a:ext cx="7468881" cy="79521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5921750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5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Employee</a:t>
            </a:r>
            <a:r>
              <a:rPr sz="1271" spc="-5" dirty="0">
                <a:latin typeface="Courier New"/>
                <a:cs typeface="Courier New"/>
              </a:rPr>
              <a:t>{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570563">
              <a:lnSpc>
                <a:spcPts val="1439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59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print</a:t>
            </a:r>
            <a:r>
              <a:rPr sz="1271" spc="-5" dirty="0">
                <a:latin typeface="Courier New"/>
                <a:cs typeface="Courier New"/>
              </a:rPr>
              <a:t>(ostream&amp;)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const;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25461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dirty="0">
                <a:latin typeface="Arial MT"/>
                <a:cs typeface="Arial MT"/>
              </a:rPr>
              <a:t>Method</a:t>
            </a:r>
            <a:r>
              <a:rPr sz="2178" spc="-8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overriding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3598" y="2295814"/>
            <a:ext cx="3988590" cy="7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8"/>
              </a:lnSpc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Employee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98"/>
              </a:lnSpc>
            </a:pP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6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print</a:t>
            </a:r>
            <a:r>
              <a:rPr sz="1271" spc="-5" dirty="0">
                <a:latin typeface="Courier New"/>
                <a:cs typeface="Courier New"/>
              </a:rPr>
              <a:t>(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ostream&amp;)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const;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796" y="4813279"/>
            <a:ext cx="7468881" cy="79872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>
              <a:lnSpc>
                <a:spcPts val="1510"/>
              </a:lnSpc>
              <a:spcBef>
                <a:spcPts val="221"/>
              </a:spcBef>
            </a:pPr>
            <a:r>
              <a:rPr sz="1271" spc="-5" dirty="0">
                <a:latin typeface="Courier New"/>
                <a:cs typeface="Courier New"/>
              </a:rPr>
              <a:t>voi</a:t>
            </a:r>
            <a:r>
              <a:rPr sz="1271" dirty="0">
                <a:latin typeface="Courier New"/>
                <a:cs typeface="Courier New"/>
              </a:rPr>
              <a:t>d</a:t>
            </a:r>
            <a:r>
              <a:rPr sz="1271" spc="-5" dirty="0">
                <a:latin typeface="Courier New"/>
                <a:cs typeface="Courier New"/>
              </a:rPr>
              <a:t> Manager:</a:t>
            </a:r>
            <a:r>
              <a:rPr sz="1271" dirty="0">
                <a:latin typeface="Courier New"/>
                <a:cs typeface="Courier New"/>
              </a:rPr>
              <a:t>:</a:t>
            </a:r>
            <a:r>
              <a:rPr sz="1271" spc="-572" dirty="0"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latin typeface="Courier New"/>
                <a:cs typeface="Courier New"/>
              </a:rPr>
              <a:t>(ostream</a:t>
            </a:r>
            <a:r>
              <a:rPr sz="1271" dirty="0">
                <a:latin typeface="Courier New"/>
                <a:cs typeface="Courier New"/>
              </a:rPr>
              <a:t>&amp;</a:t>
            </a:r>
            <a:r>
              <a:rPr sz="1271" spc="-5" dirty="0">
                <a:latin typeface="Courier New"/>
                <a:cs typeface="Courier New"/>
              </a:rPr>
              <a:t> os</a:t>
            </a:r>
            <a:r>
              <a:rPr sz="1271" dirty="0">
                <a:latin typeface="Courier New"/>
                <a:cs typeface="Courier New"/>
              </a:rPr>
              <a:t>)</a:t>
            </a:r>
            <a:r>
              <a:rPr sz="1271" spc="-5" dirty="0">
                <a:latin typeface="Courier New"/>
                <a:cs typeface="Courier New"/>
              </a:rPr>
              <a:t> const{</a:t>
            </a:r>
            <a:endParaRPr sz="1271">
              <a:latin typeface="Courier New"/>
              <a:cs typeface="Courier New"/>
            </a:endParaRPr>
          </a:p>
          <a:p>
            <a:pPr marL="472011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Employee::print(os);</a:t>
            </a:r>
            <a:endParaRPr sz="1271">
              <a:latin typeface="Courier New"/>
              <a:cs typeface="Courier New"/>
            </a:endParaRPr>
          </a:p>
          <a:p>
            <a:pPr marL="465095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os&lt;&lt;"</a:t>
            </a:r>
            <a:r>
              <a:rPr sz="1271" spc="-9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"&lt;&lt;department;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5796" y="2240990"/>
            <a:ext cx="7468881" cy="79521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5824927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36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Employee</a:t>
            </a:r>
            <a:r>
              <a:rPr sz="1271" b="1" spc="-41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570563">
              <a:lnSpc>
                <a:spcPts val="1439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6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print</a:t>
            </a:r>
            <a:r>
              <a:rPr sz="1271" spc="-5" dirty="0">
                <a:latin typeface="Courier New"/>
                <a:cs typeface="Courier New"/>
              </a:rPr>
              <a:t>(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ostream&amp;)</a:t>
            </a:r>
            <a:r>
              <a:rPr sz="1271" spc="-2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const;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796" y="3133923"/>
            <a:ext cx="7468881" cy="60636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>
              <a:lnSpc>
                <a:spcPts val="1510"/>
              </a:lnSpc>
              <a:spcBef>
                <a:spcPts val="221"/>
              </a:spcBef>
            </a:pPr>
            <a:r>
              <a:rPr sz="1271" spc="-5" dirty="0">
                <a:latin typeface="Courier New"/>
                <a:cs typeface="Courier New"/>
              </a:rPr>
              <a:t>voi</a:t>
            </a:r>
            <a:r>
              <a:rPr sz="1271" dirty="0">
                <a:latin typeface="Courier New"/>
                <a:cs typeface="Courier New"/>
              </a:rPr>
              <a:t>d</a:t>
            </a:r>
            <a:r>
              <a:rPr sz="1271" spc="-5" dirty="0">
                <a:latin typeface="Courier New"/>
                <a:cs typeface="Courier New"/>
              </a:rPr>
              <a:t> Employee:</a:t>
            </a:r>
            <a:r>
              <a:rPr sz="1271" dirty="0">
                <a:latin typeface="Courier New"/>
                <a:cs typeface="Courier New"/>
              </a:rPr>
              <a:t>:</a:t>
            </a:r>
            <a:r>
              <a:rPr sz="1271" spc="-55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print</a:t>
            </a:r>
            <a:r>
              <a:rPr sz="1271" spc="-5" dirty="0">
                <a:latin typeface="Courier New"/>
                <a:cs typeface="Courier New"/>
              </a:rPr>
              <a:t>(ostream</a:t>
            </a:r>
            <a:r>
              <a:rPr sz="1271" dirty="0">
                <a:latin typeface="Courier New"/>
                <a:cs typeface="Courier New"/>
              </a:rPr>
              <a:t>&amp;</a:t>
            </a:r>
            <a:r>
              <a:rPr sz="1271" spc="-5" dirty="0">
                <a:latin typeface="Courier New"/>
                <a:cs typeface="Courier New"/>
              </a:rPr>
              <a:t> o</a:t>
            </a:r>
            <a:r>
              <a:rPr sz="1271" dirty="0">
                <a:latin typeface="Courier New"/>
                <a:cs typeface="Courier New"/>
              </a:rPr>
              <a:t>s</a:t>
            </a:r>
            <a:r>
              <a:rPr sz="1271" spc="-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)</a:t>
            </a:r>
            <a:r>
              <a:rPr sz="1271" spc="-5" dirty="0">
                <a:latin typeface="Courier New"/>
                <a:cs typeface="Courier New"/>
              </a:rPr>
              <a:t> const{</a:t>
            </a:r>
            <a:endParaRPr sz="1271">
              <a:latin typeface="Courier New"/>
              <a:cs typeface="Courier New"/>
            </a:endParaRPr>
          </a:p>
          <a:p>
            <a:pPr marL="465095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os&lt;&lt;this-&gt;firstName&lt;&lt;"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"&lt;&lt;this-&gt;lastName&lt;&lt;"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"&lt;&lt;this-&gt;salary;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dirty="0">
                <a:latin typeface="Courier New"/>
                <a:cs typeface="Courier New"/>
              </a:rPr>
              <a:t>}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5796" y="3900415"/>
            <a:ext cx="7468881" cy="79521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4471137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latin typeface="Courier New"/>
                <a:cs typeface="Courier New"/>
              </a:rPr>
              <a:t>class </a:t>
            </a:r>
            <a:r>
              <a:rPr sz="1271" b="1" spc="-5" dirty="0">
                <a:latin typeface="Courier New"/>
                <a:cs typeface="Courier New"/>
              </a:rPr>
              <a:t>Manager</a:t>
            </a:r>
            <a:r>
              <a:rPr sz="1271" spc="-5" dirty="0">
                <a:latin typeface="Courier New"/>
                <a:cs typeface="Courier New"/>
              </a:rPr>
              <a:t>:public Employee{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472011">
              <a:lnSpc>
                <a:spcPts val="1439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59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print</a:t>
            </a:r>
            <a:r>
              <a:rPr sz="1271" spc="-5" dirty="0">
                <a:latin typeface="Courier New"/>
                <a:cs typeface="Courier New"/>
              </a:rPr>
              <a:t>(ostream&amp;)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const;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5644883" cy="2214151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latin typeface="Arial MT"/>
                <a:cs typeface="Arial MT"/>
              </a:rPr>
              <a:t>Method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overriding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-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virtual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functions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Clr>
                <a:srgbClr val="000000"/>
              </a:buClr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non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functions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are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bound</a:t>
            </a:r>
            <a:r>
              <a:rPr sz="2178" spc="27" dirty="0"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statically</a:t>
            </a:r>
            <a:endParaRPr sz="2178">
              <a:latin typeface="Arial MT"/>
              <a:cs typeface="Arial MT"/>
            </a:endParaRPr>
          </a:p>
          <a:p>
            <a:pPr marL="1104241" lvl="2" indent="-211512">
              <a:spcBef>
                <a:spcPts val="803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compile</a:t>
            </a:r>
            <a:r>
              <a:rPr sz="2178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time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531"/>
              </a:spcBef>
              <a:buClr>
                <a:srgbClr val="000000"/>
              </a:buClr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functions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are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bound</a:t>
            </a:r>
            <a:r>
              <a:rPr sz="2178" spc="23" dirty="0"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dynamically</a:t>
            </a:r>
            <a:endParaRPr sz="2178">
              <a:latin typeface="Arial MT"/>
              <a:cs typeface="Arial MT"/>
            </a:endParaRPr>
          </a:p>
          <a:p>
            <a:pPr marL="1104241" lvl="2" indent="-211512">
              <a:spcBef>
                <a:spcPts val="776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run</a:t>
            </a:r>
            <a:r>
              <a:rPr sz="2178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time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9821" y="1825725"/>
            <a:ext cx="3402490" cy="3711318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//Stack.h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859228" defTabSz="829909">
              <a:lnSpc>
                <a:spcPct val="101000"/>
              </a:lnSpc>
              <a:tabLst>
                <a:tab pos="907137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#ifndef STACK_H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#defin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e	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STACK_H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1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Stack{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Stack(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inCapacity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350983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void push( double inDouble );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doubl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top(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180" spc="-2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pop();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1190690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boo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l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isFull(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180" spc="-2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 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18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isEmpty()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1250051" indent="-6916" defTabSz="829909">
              <a:lnSpc>
                <a:spcPct val="101000"/>
              </a:lnSpc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int mCapacity;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18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mElements; </a:t>
            </a:r>
            <a:r>
              <a:rPr sz="1180" b="1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180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mTop;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  <a:tabLst>
                <a:tab pos="907137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#endif	/*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STACK_H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*/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1274" y="1825725"/>
            <a:ext cx="4315353" cy="2955342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//Stack.cpp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7711" marR="1353790" indent="-89907" defTabSz="829909">
              <a:lnSpc>
                <a:spcPct val="2019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180" spc="8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"Stack.h"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Stack::Stack(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inCapacity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7338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inCapacity;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mElements</a:t>
            </a:r>
            <a:r>
              <a:rPr sz="1180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180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1180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1180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7338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mTop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mElements;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771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7338" marR="904255" indent="-35962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void Stack::push( double inDouble ){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if(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!isFull()){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86966" marR="1893231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*mTop</a:t>
            </a:r>
            <a:r>
              <a:rPr sz="118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inDouble;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mTop++;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733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771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20816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Polymorphism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783" y="2336720"/>
            <a:ext cx="7468881" cy="314403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437431" marR="3233765" indent="-359627">
              <a:lnSpc>
                <a:spcPct val="101000"/>
              </a:lnSpc>
              <a:spcBef>
                <a:spcPts val="208"/>
              </a:spcBef>
            </a:pPr>
            <a:r>
              <a:rPr sz="1180" spc="-5" dirty="0">
                <a:latin typeface="Courier New"/>
                <a:cs typeface="Courier New"/>
              </a:rPr>
              <a:t>voi</a:t>
            </a:r>
            <a:r>
              <a:rPr sz="1180" dirty="0">
                <a:latin typeface="Courier New"/>
                <a:cs typeface="Courier New"/>
              </a:rPr>
              <a:t>d</a:t>
            </a:r>
            <a:r>
              <a:rPr sz="1180" spc="-5" dirty="0">
                <a:latin typeface="Courier New"/>
                <a:cs typeface="Courier New"/>
              </a:rPr>
              <a:t> printAll</a:t>
            </a:r>
            <a:r>
              <a:rPr sz="1180" dirty="0">
                <a:latin typeface="Courier New"/>
                <a:cs typeface="Courier New"/>
              </a:rPr>
              <a:t>(</a:t>
            </a:r>
            <a:r>
              <a:rPr sz="1180" spc="-204" dirty="0"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cons</a:t>
            </a:r>
            <a:r>
              <a:rPr sz="118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 vector&lt;Employee*&gt;</a:t>
            </a:r>
            <a:r>
              <a:rPr sz="1180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 emp</a:t>
            </a:r>
            <a:r>
              <a:rPr sz="118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180" spc="-3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){  for(</a:t>
            </a:r>
            <a:r>
              <a:rPr sz="1180" spc="-1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int</a:t>
            </a:r>
            <a:r>
              <a:rPr sz="1180" spc="-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i=0;</a:t>
            </a:r>
            <a:r>
              <a:rPr sz="1180" spc="-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i&lt;emps.size();</a:t>
            </a:r>
            <a:r>
              <a:rPr sz="1180" spc="-1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++i){</a:t>
            </a:r>
            <a:endParaRPr sz="1180">
              <a:latin typeface="Courier New"/>
              <a:cs typeface="Courier New"/>
            </a:endParaRPr>
          </a:p>
          <a:p>
            <a:pPr marL="797059" marR="4717805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emps[i]-</a:t>
            </a:r>
            <a:r>
              <a:rPr sz="1180" dirty="0">
                <a:latin typeface="Courier New"/>
                <a:cs typeface="Courier New"/>
              </a:rPr>
              <a:t>&gt;</a:t>
            </a:r>
            <a:r>
              <a:rPr sz="1180" spc="-245" dirty="0"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3333FF"/>
                </a:solidFill>
                <a:latin typeface="Courier New"/>
                <a:cs typeface="Courier New"/>
              </a:rPr>
              <a:t>print(cout);  </a:t>
            </a:r>
            <a:r>
              <a:rPr sz="1180" spc="-5" dirty="0">
                <a:latin typeface="Courier New"/>
                <a:cs typeface="Courier New"/>
              </a:rPr>
              <a:t>cout&lt;&lt;endl;</a:t>
            </a:r>
            <a:endParaRPr sz="1180">
              <a:latin typeface="Courier New"/>
              <a:cs typeface="Courier New"/>
            </a:endParaRPr>
          </a:p>
          <a:p>
            <a:pPr marL="437431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225">
              <a:latin typeface="Courier New"/>
              <a:cs typeface="Courier New"/>
            </a:endParaRPr>
          </a:p>
          <a:p>
            <a:pPr marL="430516" marR="4417539" indent="-353288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int main(int argc, char** argv) </a:t>
            </a:r>
            <a:r>
              <a:rPr sz="1180" dirty="0">
                <a:latin typeface="Courier New"/>
                <a:cs typeface="Courier New"/>
              </a:rPr>
              <a:t>{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vector&lt;Employee*&gt;</a:t>
            </a:r>
            <a:r>
              <a:rPr sz="1180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v;</a:t>
            </a:r>
            <a:endParaRPr sz="1180">
              <a:latin typeface="Courier New"/>
              <a:cs typeface="Courier New"/>
            </a:endParaRPr>
          </a:p>
          <a:p>
            <a:pPr marL="437431" marR="3968005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Employee e("John", "Smith", 1000);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v.push_back(&amp;e);</a:t>
            </a:r>
            <a:endParaRPr sz="1180">
              <a:latin typeface="Courier New"/>
              <a:cs typeface="Courier New"/>
            </a:endParaRPr>
          </a:p>
          <a:p>
            <a:pPr marL="437431" marR="3068936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Manager m("Sarah", "Parker", 2000, "Sales"); </a:t>
            </a:r>
            <a:r>
              <a:rPr sz="1180" spc="-699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v.push_back(&amp;m);</a:t>
            </a:r>
            <a:endParaRPr sz="1180">
              <a:latin typeface="Courier New"/>
              <a:cs typeface="Courier New"/>
            </a:endParaRPr>
          </a:p>
          <a:p>
            <a:pPr marL="437431" marR="5766142">
              <a:lnSpc>
                <a:spcPct val="101000"/>
              </a:lnSpc>
            </a:pPr>
            <a:r>
              <a:rPr sz="1180" spc="-5" dirty="0">
                <a:latin typeface="Courier New"/>
                <a:cs typeface="Courier New"/>
              </a:rPr>
              <a:t>cout&lt;&lt;endl; </a:t>
            </a:r>
            <a:r>
              <a:rPr sz="1180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printAll(</a:t>
            </a:r>
            <a:r>
              <a:rPr sz="1180" spc="-50" dirty="0">
                <a:latin typeface="Courier New"/>
                <a:cs typeface="Courier New"/>
              </a:rPr>
              <a:t> </a:t>
            </a:r>
            <a:r>
              <a:rPr sz="1180" dirty="0">
                <a:latin typeface="Courier New"/>
                <a:cs typeface="Courier New"/>
              </a:rPr>
              <a:t>v</a:t>
            </a:r>
            <a:r>
              <a:rPr sz="1180" spc="-45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); </a:t>
            </a:r>
            <a:r>
              <a:rPr sz="1180" spc="-694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return</a:t>
            </a:r>
            <a:r>
              <a:rPr sz="1180" spc="-23" dirty="0">
                <a:latin typeface="Courier New"/>
                <a:cs typeface="Courier New"/>
              </a:rPr>
              <a:t> </a:t>
            </a:r>
            <a:r>
              <a:rPr sz="1180" spc="-5" dirty="0">
                <a:latin typeface="Courier New"/>
                <a:cs typeface="Courier New"/>
              </a:rPr>
              <a:t>0;</a:t>
            </a:r>
            <a:endParaRPr sz="1180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180" dirty="0">
                <a:latin typeface="Courier New"/>
                <a:cs typeface="Courier New"/>
              </a:rPr>
              <a:t>}</a:t>
            </a:r>
            <a:endParaRPr sz="118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5175" y="4788121"/>
            <a:ext cx="3236515" cy="606364"/>
          </a:xfrm>
          <a:prstGeom prst="rect">
            <a:avLst/>
          </a:prstGeom>
          <a:solidFill>
            <a:srgbClr val="CCFFFF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solidFill>
                  <a:srgbClr val="3333FF"/>
                </a:solidFill>
                <a:latin typeface="Arial"/>
                <a:cs typeface="Arial"/>
              </a:rPr>
              <a:t>Output:</a:t>
            </a:r>
            <a:endParaRPr sz="1271">
              <a:latin typeface="Arial"/>
              <a:cs typeface="Arial"/>
            </a:endParaRPr>
          </a:p>
          <a:p>
            <a:pPr marL="77804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John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Smith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1000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Sarah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Parker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2000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Sales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518442" cy="372148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Polymorphism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latin typeface="Arial MT"/>
                <a:cs typeface="Arial MT"/>
              </a:rPr>
              <a:t>a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type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with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virtual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called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59" dirty="0"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polymorphic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type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803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polymorphic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behavior </a:t>
            </a:r>
            <a:r>
              <a:rPr sz="2178" b="1" spc="-5" dirty="0">
                <a:latin typeface="Arial"/>
                <a:cs typeface="Arial"/>
              </a:rPr>
              <a:t>preconditions</a:t>
            </a:r>
            <a:r>
              <a:rPr sz="2178" spc="-5" dirty="0">
                <a:latin typeface="Arial MT"/>
                <a:cs typeface="Arial MT"/>
              </a:rPr>
              <a:t>:</a:t>
            </a:r>
            <a:endParaRPr sz="2178">
              <a:latin typeface="Arial MT"/>
              <a:cs typeface="Arial MT"/>
            </a:endParaRPr>
          </a:p>
          <a:p>
            <a:pPr marL="1104241" lvl="2" indent="-211512">
              <a:spcBef>
                <a:spcPts val="790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member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must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</a:t>
            </a:r>
            <a:r>
              <a:rPr sz="2178" spc="32" dirty="0"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endParaRPr sz="2178">
              <a:latin typeface="Arial MT"/>
              <a:cs typeface="Arial MT"/>
            </a:endParaRPr>
          </a:p>
          <a:p>
            <a:pPr marL="1104241" lvl="2" indent="-211512">
              <a:spcBef>
                <a:spcPts val="531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latin typeface="Arial MT"/>
                <a:cs typeface="Arial MT"/>
              </a:rPr>
              <a:t>objects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must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manipulated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through</a:t>
            </a:r>
            <a:endParaRPr sz="2178">
              <a:latin typeface="Arial MT"/>
              <a:cs typeface="Arial MT"/>
            </a:endParaRPr>
          </a:p>
          <a:p>
            <a:pPr marL="1496719" lvl="3" indent="-209783">
              <a:spcBef>
                <a:spcPts val="517"/>
              </a:spcBef>
              <a:buClr>
                <a:srgbClr val="000000"/>
              </a:buClr>
              <a:buSzPct val="43750"/>
              <a:buChar char="●"/>
              <a:tabLst>
                <a:tab pos="1496142" algn="l"/>
                <a:tab pos="1497295" algn="l"/>
              </a:tabLst>
            </a:pP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pointers</a:t>
            </a:r>
            <a:r>
              <a:rPr sz="2178" spc="-8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or</a:t>
            </a:r>
            <a:endParaRPr sz="2178">
              <a:latin typeface="Arial MT"/>
              <a:cs typeface="Arial MT"/>
            </a:endParaRPr>
          </a:p>
          <a:p>
            <a:pPr marL="1496719" lvl="3" indent="-209783">
              <a:spcBef>
                <a:spcPts val="259"/>
              </a:spcBef>
              <a:buClr>
                <a:srgbClr val="000000"/>
              </a:buClr>
              <a:buSzPct val="43750"/>
              <a:buChar char="●"/>
              <a:tabLst>
                <a:tab pos="1496142" algn="l"/>
                <a:tab pos="1497295" algn="l"/>
              </a:tabLst>
            </a:pP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references</a:t>
            </a:r>
            <a:endParaRPr sz="2178">
              <a:latin typeface="Arial MT"/>
              <a:cs typeface="Arial MT"/>
            </a:endParaRPr>
          </a:p>
          <a:p>
            <a:pPr marL="1104241" marR="920392" indent="-208630">
              <a:spcBef>
                <a:spcPts val="504"/>
              </a:spcBef>
            </a:pPr>
            <a:r>
              <a:rPr sz="1361" b="1" spc="95" dirty="0">
                <a:latin typeface="Yu Gothic UI"/>
                <a:cs typeface="Yu Gothic UI"/>
              </a:rPr>
              <a:t>– </a:t>
            </a:r>
            <a:r>
              <a:rPr sz="1361" b="1" spc="113" dirty="0">
                <a:latin typeface="Yu Gothic UI"/>
                <a:cs typeface="Yu Gothic UI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Employe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: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print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o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15" b="1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srgbClr val="339966"/>
                </a:solidFill>
                <a:latin typeface="Arial MT"/>
                <a:cs typeface="Arial MT"/>
              </a:rPr>
              <a:t>static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 bindin</a:t>
            </a:r>
            <a:r>
              <a:rPr sz="2178" dirty="0">
                <a:solidFill>
                  <a:srgbClr val="339966"/>
                </a:solidFill>
                <a:latin typeface="Arial MT"/>
                <a:cs typeface="Arial MT"/>
              </a:rPr>
              <a:t>g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9966"/>
                </a:solidFill>
                <a:latin typeface="Arial MT"/>
                <a:cs typeface="Arial MT"/>
              </a:rPr>
              <a:t>–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 no  polymorphism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037460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Polymorphism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–</a:t>
            </a:r>
            <a:r>
              <a:rPr sz="2178" spc="41" dirty="0">
                <a:latin typeface="Arial MT"/>
                <a:cs typeface="Arial MT"/>
              </a:rPr>
              <a:t> 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54" dirty="0">
                <a:solidFill>
                  <a:srgbClr val="3333FF"/>
                </a:solidFill>
                <a:latin typeface="Arial MT"/>
                <a:cs typeface="Arial MT"/>
              </a:rPr>
              <a:t> Table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3846" y="2240664"/>
            <a:ext cx="2904565" cy="189458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marR="1678838">
              <a:lnSpc>
                <a:spcPct val="102299"/>
              </a:lnSpc>
              <a:spcBef>
                <a:spcPts val="204"/>
              </a:spcBef>
            </a:pPr>
            <a:r>
              <a:rPr sz="998" b="1" spc="-5" dirty="0">
                <a:latin typeface="Courier New"/>
                <a:cs typeface="Courier New"/>
              </a:rPr>
              <a:t>class</a:t>
            </a:r>
            <a:r>
              <a:rPr sz="998" b="1" spc="-82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Employee{ </a:t>
            </a:r>
            <a:r>
              <a:rPr sz="998" b="1" spc="-585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public:</a:t>
            </a:r>
            <a:endParaRPr sz="998">
              <a:latin typeface="Courier New"/>
              <a:cs typeface="Courier New"/>
            </a:endParaRPr>
          </a:p>
          <a:p>
            <a:pPr marL="153303">
              <a:spcBef>
                <a:spcPts val="27"/>
              </a:spcBef>
            </a:pP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998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void</a:t>
            </a:r>
            <a:r>
              <a:rPr sz="998" b="1" spc="-27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print(ostream&amp;)</a:t>
            </a:r>
            <a:r>
              <a:rPr sz="998" b="1" spc="-27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const;</a:t>
            </a:r>
            <a:endParaRPr sz="998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998" b="1" spc="-5" dirty="0">
                <a:latin typeface="Courier New"/>
                <a:cs typeface="Courier New"/>
              </a:rPr>
              <a:t>//...</a:t>
            </a:r>
            <a:endParaRPr sz="998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998" b="1" spc="-5" dirty="0">
                <a:latin typeface="Courier New"/>
                <a:cs typeface="Courier New"/>
              </a:rPr>
              <a:t>};</a:t>
            </a:r>
            <a:endParaRPr sz="998">
              <a:latin typeface="Courier New"/>
              <a:cs typeface="Courier New"/>
            </a:endParaRPr>
          </a:p>
          <a:p>
            <a:pPr>
              <a:spcBef>
                <a:spcPts val="41"/>
              </a:spcBef>
            </a:pPr>
            <a:endParaRPr sz="1044">
              <a:latin typeface="Courier New"/>
              <a:cs typeface="Courier New"/>
            </a:endParaRPr>
          </a:p>
          <a:p>
            <a:pPr marL="153303" marR="81838" indent="-76075">
              <a:lnSpc>
                <a:spcPct val="102299"/>
              </a:lnSpc>
            </a:pPr>
            <a:r>
              <a:rPr sz="998" b="1" spc="-5" dirty="0">
                <a:latin typeface="Courier New"/>
                <a:cs typeface="Courier New"/>
              </a:rPr>
              <a:t>class Manager:public Employee{ </a:t>
            </a:r>
            <a:r>
              <a:rPr sz="998" b="1" dirty="0"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998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void</a:t>
            </a:r>
            <a:r>
              <a:rPr sz="998" b="1" spc="-27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print(ostream&amp;)</a:t>
            </a:r>
            <a:r>
              <a:rPr sz="998" b="1" spc="-27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const;</a:t>
            </a:r>
            <a:endParaRPr sz="998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998" b="1" spc="-5" dirty="0">
                <a:latin typeface="Courier New"/>
                <a:cs typeface="Courier New"/>
              </a:rPr>
              <a:t>//...</a:t>
            </a:r>
            <a:endParaRPr sz="998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998" b="1" spc="-5" dirty="0">
                <a:latin typeface="Courier New"/>
                <a:cs typeface="Courier New"/>
              </a:rPr>
              <a:t>};</a:t>
            </a:r>
            <a:endParaRPr sz="998">
              <a:latin typeface="Courier New"/>
              <a:cs typeface="Courier New"/>
            </a:endParaRPr>
          </a:p>
          <a:p>
            <a:pPr marL="77804" marR="1602763">
              <a:lnSpc>
                <a:spcPct val="102299"/>
              </a:lnSpc>
            </a:pPr>
            <a:r>
              <a:rPr sz="998" b="1" spc="-5" dirty="0">
                <a:latin typeface="Courier New"/>
                <a:cs typeface="Courier New"/>
              </a:rPr>
              <a:t>Employee</a:t>
            </a:r>
            <a:r>
              <a:rPr sz="998" b="1" spc="-45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e1,</a:t>
            </a:r>
            <a:r>
              <a:rPr sz="998" b="1" spc="-41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e2; </a:t>
            </a:r>
            <a:r>
              <a:rPr sz="998" b="1" spc="-585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Manager</a:t>
            </a:r>
            <a:r>
              <a:rPr sz="998" b="1" spc="-32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m1,</a:t>
            </a:r>
            <a:r>
              <a:rPr sz="998" b="1" spc="-32" dirty="0">
                <a:latin typeface="Courier New"/>
                <a:cs typeface="Courier New"/>
              </a:rPr>
              <a:t> </a:t>
            </a:r>
            <a:r>
              <a:rPr sz="998" b="1" spc="-5" dirty="0">
                <a:latin typeface="Courier New"/>
                <a:cs typeface="Courier New"/>
              </a:rPr>
              <a:t>m2;</a:t>
            </a:r>
            <a:endParaRPr sz="998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03740" y="2227520"/>
            <a:ext cx="1093822" cy="2704588"/>
            <a:chOff x="4162597" y="2454397"/>
            <a:chExt cx="1205230" cy="2980055"/>
          </a:xfrm>
        </p:grpSpPr>
        <p:sp>
          <p:nvSpPr>
            <p:cNvPr id="6" name="object 6"/>
            <p:cNvSpPr/>
            <p:nvPr/>
          </p:nvSpPr>
          <p:spPr>
            <a:xfrm>
              <a:off x="4167359" y="2459159"/>
              <a:ext cx="1195705" cy="1293495"/>
            </a:xfrm>
            <a:custGeom>
              <a:avLst/>
              <a:gdLst/>
              <a:ahLst/>
              <a:cxnLst/>
              <a:rect l="l" t="t" r="r" b="b"/>
              <a:pathLst>
                <a:path w="1195704" h="1293495">
                  <a:moveTo>
                    <a:pt x="1195199" y="1293479"/>
                  </a:moveTo>
                  <a:lnTo>
                    <a:pt x="0" y="1293479"/>
                  </a:lnTo>
                  <a:lnTo>
                    <a:pt x="0" y="0"/>
                  </a:lnTo>
                  <a:lnTo>
                    <a:pt x="1195199" y="0"/>
                  </a:lnTo>
                  <a:lnTo>
                    <a:pt x="1195199" y="1293479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4167359" y="2459159"/>
              <a:ext cx="1195705" cy="1293495"/>
            </a:xfrm>
            <a:custGeom>
              <a:avLst/>
              <a:gdLst/>
              <a:ahLst/>
              <a:cxnLst/>
              <a:rect l="l" t="t" r="r" b="b"/>
              <a:pathLst>
                <a:path w="1195704" h="1293495">
                  <a:moveTo>
                    <a:pt x="0" y="0"/>
                  </a:moveTo>
                  <a:lnTo>
                    <a:pt x="1195199" y="0"/>
                  </a:lnTo>
                  <a:lnTo>
                    <a:pt x="1195199" y="1293479"/>
                  </a:lnTo>
                  <a:lnTo>
                    <a:pt x="0" y="12934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4167359" y="4140359"/>
              <a:ext cx="1195705" cy="1293495"/>
            </a:xfrm>
            <a:custGeom>
              <a:avLst/>
              <a:gdLst/>
              <a:ahLst/>
              <a:cxnLst/>
              <a:rect l="l" t="t" r="r" b="b"/>
              <a:pathLst>
                <a:path w="1195704" h="1293495">
                  <a:moveTo>
                    <a:pt x="1195199" y="1293480"/>
                  </a:moveTo>
                  <a:lnTo>
                    <a:pt x="0" y="1293480"/>
                  </a:lnTo>
                  <a:lnTo>
                    <a:pt x="0" y="0"/>
                  </a:lnTo>
                  <a:lnTo>
                    <a:pt x="1195199" y="0"/>
                  </a:lnTo>
                  <a:lnTo>
                    <a:pt x="1195199" y="12934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12655" y="2647811"/>
            <a:ext cx="25414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spc="-5" dirty="0">
                <a:latin typeface="Arial"/>
                <a:cs typeface="Arial"/>
              </a:rPr>
              <a:t>e1</a:t>
            </a:r>
            <a:endParaRPr sz="163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1279" y="4202684"/>
            <a:ext cx="25414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spc="-5" dirty="0">
                <a:latin typeface="Arial"/>
                <a:cs typeface="Arial"/>
              </a:rPr>
              <a:t>e2</a:t>
            </a:r>
            <a:endParaRPr sz="163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4137" y="2231842"/>
            <a:ext cx="1772707" cy="27063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4343" rIns="0" bIns="0" rtlCol="0">
            <a:spAutoFit/>
          </a:bodyPr>
          <a:lstStyle/>
          <a:p>
            <a:pPr marL="325624">
              <a:spcBef>
                <a:spcPts val="585"/>
              </a:spcBef>
            </a:pPr>
            <a:r>
              <a:rPr sz="1271" spc="-5" dirty="0">
                <a:latin typeface="Arial MT"/>
                <a:cs typeface="Arial MT"/>
              </a:rPr>
              <a:t>Employee::print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4137" y="3796845"/>
            <a:ext cx="1772707" cy="27063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4343" rIns="0" bIns="0" rtlCol="0">
            <a:spAutoFit/>
          </a:bodyPr>
          <a:lstStyle/>
          <a:p>
            <a:pPr marL="365967">
              <a:spcBef>
                <a:spcPts val="585"/>
              </a:spcBef>
            </a:pPr>
            <a:r>
              <a:rPr sz="1271" dirty="0">
                <a:latin typeface="Arial MT"/>
                <a:cs typeface="Arial MT"/>
              </a:rPr>
              <a:t>Manager::print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87645" y="2251128"/>
            <a:ext cx="1209659" cy="1174505"/>
          </a:xfrm>
          <a:custGeom>
            <a:avLst/>
            <a:gdLst/>
            <a:ahLst/>
            <a:cxnLst/>
            <a:rect l="l" t="t" r="r" b="b"/>
            <a:pathLst>
              <a:path w="1332865" h="1294129">
                <a:moveTo>
                  <a:pt x="1332299" y="1293599"/>
                </a:moveTo>
                <a:lnTo>
                  <a:pt x="0" y="1293599"/>
                </a:lnTo>
                <a:lnTo>
                  <a:pt x="0" y="0"/>
                </a:lnTo>
                <a:lnTo>
                  <a:pt x="1332299" y="0"/>
                </a:lnTo>
                <a:lnTo>
                  <a:pt x="1332299" y="1293599"/>
                </a:lnTo>
                <a:close/>
              </a:path>
            </a:pathLst>
          </a:custGeom>
          <a:solidFill>
            <a:srgbClr val="7DA647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4" name="object 14"/>
          <p:cNvSpPr txBox="1"/>
          <p:nvPr/>
        </p:nvSpPr>
        <p:spPr>
          <a:xfrm>
            <a:off x="8556186" y="2674267"/>
            <a:ext cx="32330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spc="-5" dirty="0">
                <a:latin typeface="Arial"/>
                <a:cs typeface="Arial"/>
              </a:rPr>
              <a:t>m1</a:t>
            </a:r>
            <a:endParaRPr sz="163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6186" y="4170804"/>
            <a:ext cx="32330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spc="-5" dirty="0">
                <a:latin typeface="Arial"/>
                <a:cs typeface="Arial"/>
              </a:rPr>
              <a:t>m2</a:t>
            </a:r>
            <a:endParaRPr sz="163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3902" y="3796845"/>
            <a:ext cx="1209659" cy="1179035"/>
          </a:xfrm>
          <a:prstGeom prst="rect">
            <a:avLst/>
          </a:prstGeom>
          <a:solidFill>
            <a:srgbClr val="7DA647"/>
          </a:solidFill>
          <a:ln w="9524">
            <a:solidFill>
              <a:srgbClr val="808080"/>
            </a:solidFill>
          </a:ln>
        </p:spPr>
        <p:txBody>
          <a:bodyPr vert="horz" wrap="square" lIns="0" tIns="113532" rIns="0" bIns="0" rtlCol="0">
            <a:spAutoFit/>
          </a:bodyPr>
          <a:lstStyle/>
          <a:p>
            <a:pPr marL="122181" marR="202290">
              <a:lnSpc>
                <a:spcPts val="1498"/>
              </a:lnSpc>
              <a:spcBef>
                <a:spcPts val="894"/>
              </a:spcBef>
            </a:pPr>
            <a:r>
              <a:rPr sz="1271" spc="-5" dirty="0">
                <a:latin typeface="Arial MT"/>
                <a:cs typeface="Arial MT"/>
              </a:rPr>
              <a:t>firstName:”” </a:t>
            </a:r>
            <a:r>
              <a:rPr sz="1271" spc="-340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lastName:”” </a:t>
            </a:r>
            <a:r>
              <a:rPr sz="1271" spc="-340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salary:0.0 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b="1" spc="-5" dirty="0">
                <a:latin typeface="Arial"/>
                <a:cs typeface="Arial"/>
              </a:rPr>
              <a:t>department</a:t>
            </a:r>
            <a:endParaRPr sz="1271">
              <a:latin typeface="Arial"/>
              <a:cs typeface="Arial"/>
            </a:endParaRPr>
          </a:p>
          <a:p>
            <a:pPr marL="77804">
              <a:lnSpc>
                <a:spcPts val="1947"/>
              </a:lnSpc>
              <a:spcBef>
                <a:spcPts val="404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7645" y="2251129"/>
            <a:ext cx="1209659" cy="1126356"/>
          </a:xfrm>
          <a:prstGeom prst="rect">
            <a:avLst/>
          </a:prstGeom>
          <a:ln w="9524">
            <a:solidFill>
              <a:srgbClr val="808080"/>
            </a:solidFill>
          </a:ln>
        </p:spPr>
        <p:txBody>
          <a:bodyPr vert="horz" wrap="square" lIns="0" tIns="116989" rIns="0" bIns="0" rtlCol="0">
            <a:spAutoFit/>
          </a:bodyPr>
          <a:lstStyle/>
          <a:p>
            <a:pPr marL="122181" marR="202290" indent="12679">
              <a:lnSpc>
                <a:spcPct val="101000"/>
              </a:lnSpc>
              <a:spcBef>
                <a:spcPts val="921"/>
              </a:spcBef>
            </a:pPr>
            <a:r>
              <a:rPr sz="1271" spc="-5" dirty="0">
                <a:latin typeface="Arial MT"/>
                <a:cs typeface="Arial MT"/>
              </a:rPr>
              <a:t>firstName:”” </a:t>
            </a:r>
            <a:r>
              <a:rPr sz="1271" spc="-340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lastName:”” </a:t>
            </a:r>
            <a:r>
              <a:rPr sz="1271" spc="-340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salary:0.0 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b="1" spc="-5" dirty="0">
                <a:latin typeface="Arial"/>
                <a:cs typeface="Arial"/>
              </a:rPr>
              <a:t>department</a:t>
            </a:r>
            <a:endParaRPr sz="1271">
              <a:latin typeface="Arial"/>
              <a:cs typeface="Arial"/>
            </a:endParaRPr>
          </a:p>
          <a:p>
            <a:pPr marL="122757">
              <a:lnSpc>
                <a:spcPts val="1711"/>
              </a:lnSpc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08062" y="3757637"/>
            <a:ext cx="1085178" cy="1125530"/>
          </a:xfrm>
          <a:prstGeom prst="rect">
            <a:avLst/>
          </a:prstGeom>
          <a:ln w="9524">
            <a:solidFill>
              <a:srgbClr val="808080"/>
            </a:solidFill>
          </a:ln>
        </p:spPr>
        <p:txBody>
          <a:bodyPr vert="horz" wrap="square" lIns="0" tIns="3458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1407">
              <a:latin typeface="Times New Roman"/>
              <a:cs typeface="Times New Roman"/>
            </a:endParaRPr>
          </a:p>
          <a:p>
            <a:pPr marL="77804" marR="158490" algn="just">
              <a:lnSpc>
                <a:spcPts val="1498"/>
              </a:lnSpc>
              <a:spcBef>
                <a:spcPts val="5"/>
              </a:spcBef>
            </a:pPr>
            <a:r>
              <a:rPr sz="1271" spc="-5" dirty="0">
                <a:latin typeface="Arial MT"/>
                <a:cs typeface="Arial MT"/>
              </a:rPr>
              <a:t>firstName:””  lastName:””  </a:t>
            </a:r>
            <a:r>
              <a:rPr sz="1271" dirty="0">
                <a:latin typeface="Arial MT"/>
                <a:cs typeface="Arial MT"/>
              </a:rPr>
              <a:t>salary:0.0</a:t>
            </a:r>
            <a:endParaRPr sz="1271">
              <a:latin typeface="Arial MT"/>
              <a:cs typeface="Arial MT"/>
            </a:endParaRPr>
          </a:p>
          <a:p>
            <a:pPr marL="86449">
              <a:spcBef>
                <a:spcPts val="613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4338" y="2420459"/>
            <a:ext cx="864454" cy="913630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 algn="just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latin typeface="Arial MT"/>
                <a:cs typeface="Arial MT"/>
              </a:rPr>
              <a:t>firstName:””  lastName:””  </a:t>
            </a:r>
            <a:r>
              <a:rPr sz="1271" dirty="0">
                <a:latin typeface="Arial MT"/>
                <a:cs typeface="Arial MT"/>
              </a:rPr>
              <a:t>salary:0.0</a:t>
            </a:r>
            <a:endParaRPr sz="1271">
              <a:latin typeface="Arial MT"/>
              <a:cs typeface="Arial MT"/>
            </a:endParaRPr>
          </a:p>
          <a:p>
            <a:pPr marL="20171">
              <a:spcBef>
                <a:spcPts val="531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19939" y="2393855"/>
            <a:ext cx="826418" cy="2378401"/>
            <a:chOff x="4841557" y="2637673"/>
            <a:chExt cx="910590" cy="2620645"/>
          </a:xfrm>
        </p:grpSpPr>
        <p:sp>
          <p:nvSpPr>
            <p:cNvPr id="21" name="object 21"/>
            <p:cNvSpPr/>
            <p:nvPr/>
          </p:nvSpPr>
          <p:spPr>
            <a:xfrm>
              <a:off x="4846320" y="2658109"/>
              <a:ext cx="857885" cy="902969"/>
            </a:xfrm>
            <a:custGeom>
              <a:avLst/>
              <a:gdLst/>
              <a:ahLst/>
              <a:cxnLst/>
              <a:rect l="l" t="t" r="r" b="b"/>
              <a:pathLst>
                <a:path w="857885" h="902970">
                  <a:moveTo>
                    <a:pt x="0" y="902830"/>
                  </a:moveTo>
                  <a:lnTo>
                    <a:pt x="44229" y="899871"/>
                  </a:lnTo>
                  <a:lnTo>
                    <a:pt x="85614" y="891264"/>
                  </a:lnTo>
                  <a:lnTo>
                    <a:pt x="124358" y="877412"/>
                  </a:lnTo>
                  <a:lnTo>
                    <a:pt x="160663" y="858718"/>
                  </a:lnTo>
                  <a:lnTo>
                    <a:pt x="194733" y="835586"/>
                  </a:lnTo>
                  <a:lnTo>
                    <a:pt x="226771" y="808419"/>
                  </a:lnTo>
                  <a:lnTo>
                    <a:pt x="256980" y="777621"/>
                  </a:lnTo>
                  <a:lnTo>
                    <a:pt x="285563" y="743595"/>
                  </a:lnTo>
                  <a:lnTo>
                    <a:pt x="312724" y="706745"/>
                  </a:lnTo>
                  <a:lnTo>
                    <a:pt x="338666" y="667474"/>
                  </a:lnTo>
                  <a:lnTo>
                    <a:pt x="363592" y="626186"/>
                  </a:lnTo>
                  <a:lnTo>
                    <a:pt x="387705" y="583284"/>
                  </a:lnTo>
                  <a:lnTo>
                    <a:pt x="411209" y="539172"/>
                  </a:lnTo>
                  <a:lnTo>
                    <a:pt x="434306" y="494253"/>
                  </a:lnTo>
                  <a:lnTo>
                    <a:pt x="457199" y="448930"/>
                  </a:lnTo>
                  <a:lnTo>
                    <a:pt x="481734" y="400381"/>
                  </a:lnTo>
                  <a:lnTo>
                    <a:pt x="506518" y="352327"/>
                  </a:lnTo>
                  <a:lnTo>
                    <a:pt x="531803" y="305267"/>
                  </a:lnTo>
                  <a:lnTo>
                    <a:pt x="557837" y="259695"/>
                  </a:lnTo>
                  <a:lnTo>
                    <a:pt x="584871" y="216108"/>
                  </a:lnTo>
                  <a:lnTo>
                    <a:pt x="613154" y="175002"/>
                  </a:lnTo>
                  <a:lnTo>
                    <a:pt x="642937" y="136874"/>
                  </a:lnTo>
                  <a:lnTo>
                    <a:pt x="670424" y="106344"/>
                  </a:lnTo>
                  <a:lnTo>
                    <a:pt x="699417" y="78807"/>
                  </a:lnTo>
                  <a:lnTo>
                    <a:pt x="730085" y="54593"/>
                  </a:lnTo>
                  <a:lnTo>
                    <a:pt x="762595" y="34037"/>
                  </a:lnTo>
                  <a:lnTo>
                    <a:pt x="797114" y="17470"/>
                  </a:lnTo>
                  <a:lnTo>
                    <a:pt x="833809" y="5225"/>
                  </a:lnTo>
                  <a:lnTo>
                    <a:pt x="853025" y="827"/>
                  </a:lnTo>
                  <a:lnTo>
                    <a:pt x="85746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2418" y="2642436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735" y="31346"/>
                  </a:moveTo>
                  <a:lnTo>
                    <a:pt x="0" y="0"/>
                  </a:lnTo>
                  <a:lnTo>
                    <a:pt x="44429" y="11914"/>
                  </a:lnTo>
                  <a:lnTo>
                    <a:pt x="2735" y="31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2418" y="2642436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735" y="31346"/>
                  </a:moveTo>
                  <a:lnTo>
                    <a:pt x="44429" y="11914"/>
                  </a:lnTo>
                  <a:lnTo>
                    <a:pt x="0" y="0"/>
                  </a:lnTo>
                  <a:lnTo>
                    <a:pt x="2735" y="3134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4846320" y="2915501"/>
              <a:ext cx="845185" cy="2338070"/>
            </a:xfrm>
            <a:custGeom>
              <a:avLst/>
              <a:gdLst/>
              <a:ahLst/>
              <a:cxnLst/>
              <a:rect l="l" t="t" r="r" b="b"/>
              <a:pathLst>
                <a:path w="845185" h="2338070">
                  <a:moveTo>
                    <a:pt x="0" y="2337798"/>
                  </a:moveTo>
                  <a:lnTo>
                    <a:pt x="46548" y="2329018"/>
                  </a:lnTo>
                  <a:lnTo>
                    <a:pt x="89898" y="2303534"/>
                  </a:lnTo>
                  <a:lnTo>
                    <a:pt x="130295" y="2262631"/>
                  </a:lnTo>
                  <a:lnTo>
                    <a:pt x="167986" y="2207595"/>
                  </a:lnTo>
                  <a:lnTo>
                    <a:pt x="203215" y="2139710"/>
                  </a:lnTo>
                  <a:lnTo>
                    <a:pt x="219984" y="2101350"/>
                  </a:lnTo>
                  <a:lnTo>
                    <a:pt x="236230" y="2060261"/>
                  </a:lnTo>
                  <a:lnTo>
                    <a:pt x="251984" y="2016601"/>
                  </a:lnTo>
                  <a:lnTo>
                    <a:pt x="267276" y="1970532"/>
                  </a:lnTo>
                  <a:lnTo>
                    <a:pt x="282138" y="1922215"/>
                  </a:lnTo>
                  <a:lnTo>
                    <a:pt x="296600" y="1871809"/>
                  </a:lnTo>
                  <a:lnTo>
                    <a:pt x="310693" y="1819477"/>
                  </a:lnTo>
                  <a:lnTo>
                    <a:pt x="324447" y="1765377"/>
                  </a:lnTo>
                  <a:lnTo>
                    <a:pt x="337894" y="1709672"/>
                  </a:lnTo>
                  <a:lnTo>
                    <a:pt x="351064" y="1652521"/>
                  </a:lnTo>
                  <a:lnTo>
                    <a:pt x="363988" y="1594085"/>
                  </a:lnTo>
                  <a:lnTo>
                    <a:pt x="376697" y="1534525"/>
                  </a:lnTo>
                  <a:lnTo>
                    <a:pt x="389221" y="1474001"/>
                  </a:lnTo>
                  <a:lnTo>
                    <a:pt x="401591" y="1412674"/>
                  </a:lnTo>
                  <a:lnTo>
                    <a:pt x="413838" y="1350704"/>
                  </a:lnTo>
                  <a:lnTo>
                    <a:pt x="425993" y="1288253"/>
                  </a:lnTo>
                  <a:lnTo>
                    <a:pt x="438087" y="1225481"/>
                  </a:lnTo>
                  <a:lnTo>
                    <a:pt x="450149" y="1162548"/>
                  </a:lnTo>
                  <a:lnTo>
                    <a:pt x="460703" y="1107476"/>
                  </a:lnTo>
                  <a:lnTo>
                    <a:pt x="471278" y="1052512"/>
                  </a:lnTo>
                  <a:lnTo>
                    <a:pt x="481893" y="997762"/>
                  </a:lnTo>
                  <a:lnTo>
                    <a:pt x="492571" y="943336"/>
                  </a:lnTo>
                  <a:lnTo>
                    <a:pt x="503331" y="889340"/>
                  </a:lnTo>
                  <a:lnTo>
                    <a:pt x="514194" y="835882"/>
                  </a:lnTo>
                  <a:lnTo>
                    <a:pt x="525180" y="783070"/>
                  </a:lnTo>
                  <a:lnTo>
                    <a:pt x="536311" y="731011"/>
                  </a:lnTo>
                  <a:lnTo>
                    <a:pt x="547607" y="679812"/>
                  </a:lnTo>
                  <a:lnTo>
                    <a:pt x="559088" y="629582"/>
                  </a:lnTo>
                  <a:lnTo>
                    <a:pt x="570775" y="580428"/>
                  </a:lnTo>
                  <a:lnTo>
                    <a:pt x="582689" y="532458"/>
                  </a:lnTo>
                  <a:lnTo>
                    <a:pt x="594850" y="485778"/>
                  </a:lnTo>
                  <a:lnTo>
                    <a:pt x="607279" y="440498"/>
                  </a:lnTo>
                  <a:lnTo>
                    <a:pt x="619996" y="396724"/>
                  </a:lnTo>
                  <a:lnTo>
                    <a:pt x="633023" y="354563"/>
                  </a:lnTo>
                  <a:lnTo>
                    <a:pt x="650908" y="301046"/>
                  </a:lnTo>
                  <a:lnTo>
                    <a:pt x="669428" y="250845"/>
                  </a:lnTo>
                  <a:lnTo>
                    <a:pt x="688632" y="204214"/>
                  </a:lnTo>
                  <a:lnTo>
                    <a:pt x="708569" y="161409"/>
                  </a:lnTo>
                  <a:lnTo>
                    <a:pt x="729287" y="122685"/>
                  </a:lnTo>
                  <a:lnTo>
                    <a:pt x="750836" y="88296"/>
                  </a:lnTo>
                  <a:lnTo>
                    <a:pt x="784822" y="45400"/>
                  </a:lnTo>
                  <a:lnTo>
                    <a:pt x="820952" y="13695"/>
                  </a:lnTo>
                  <a:lnTo>
                    <a:pt x="842278" y="1101"/>
                  </a:lnTo>
                  <a:lnTo>
                    <a:pt x="84457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5687402" y="290016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992" y="30678"/>
                  </a:moveTo>
                  <a:lnTo>
                    <a:pt x="0" y="0"/>
                  </a:lnTo>
                  <a:lnTo>
                    <a:pt x="45640" y="5732"/>
                  </a:lnTo>
                  <a:lnTo>
                    <a:pt x="6992" y="30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5687402" y="290016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992" y="30678"/>
                  </a:moveTo>
                  <a:lnTo>
                    <a:pt x="45640" y="5732"/>
                  </a:lnTo>
                  <a:lnTo>
                    <a:pt x="0" y="0"/>
                  </a:lnTo>
                  <a:lnTo>
                    <a:pt x="6992" y="306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533793" y="3248692"/>
            <a:ext cx="403412" cy="1613070"/>
            <a:chOff x="7721637" y="3579577"/>
            <a:chExt cx="444500" cy="1777364"/>
          </a:xfrm>
        </p:grpSpPr>
        <p:sp>
          <p:nvSpPr>
            <p:cNvPr id="28" name="object 28"/>
            <p:cNvSpPr/>
            <p:nvPr/>
          </p:nvSpPr>
          <p:spPr>
            <a:xfrm>
              <a:off x="7766505" y="4398793"/>
              <a:ext cx="385445" cy="953135"/>
            </a:xfrm>
            <a:custGeom>
              <a:avLst/>
              <a:gdLst/>
              <a:ahLst/>
              <a:cxnLst/>
              <a:rect l="l" t="t" r="r" b="b"/>
              <a:pathLst>
                <a:path w="385445" h="953135">
                  <a:moveTo>
                    <a:pt x="384973" y="952786"/>
                  </a:moveTo>
                  <a:lnTo>
                    <a:pt x="334532" y="933620"/>
                  </a:lnTo>
                  <a:lnTo>
                    <a:pt x="291695" y="880630"/>
                  </a:lnTo>
                  <a:lnTo>
                    <a:pt x="272653" y="843566"/>
                  </a:lnTo>
                  <a:lnTo>
                    <a:pt x="254942" y="800583"/>
                  </a:lnTo>
                  <a:lnTo>
                    <a:pt x="238371" y="752526"/>
                  </a:lnTo>
                  <a:lnTo>
                    <a:pt x="222751" y="700242"/>
                  </a:lnTo>
                  <a:lnTo>
                    <a:pt x="207891" y="644575"/>
                  </a:lnTo>
                  <a:lnTo>
                    <a:pt x="193602" y="586371"/>
                  </a:lnTo>
                  <a:lnTo>
                    <a:pt x="179692" y="526476"/>
                  </a:lnTo>
                  <a:lnTo>
                    <a:pt x="165973" y="465736"/>
                  </a:lnTo>
                  <a:lnTo>
                    <a:pt x="154221" y="413641"/>
                  </a:lnTo>
                  <a:lnTo>
                    <a:pt x="142349" y="362078"/>
                  </a:lnTo>
                  <a:lnTo>
                    <a:pt x="130238" y="311580"/>
                  </a:lnTo>
                  <a:lnTo>
                    <a:pt x="117768" y="262680"/>
                  </a:lnTo>
                  <a:lnTo>
                    <a:pt x="104818" y="215910"/>
                  </a:lnTo>
                  <a:lnTo>
                    <a:pt x="91270" y="171802"/>
                  </a:lnTo>
                  <a:lnTo>
                    <a:pt x="77004" y="130889"/>
                  </a:lnTo>
                  <a:lnTo>
                    <a:pt x="49950" y="68581"/>
                  </a:lnTo>
                  <a:lnTo>
                    <a:pt x="19688" y="20542"/>
                  </a:lnTo>
                  <a:lnTo>
                    <a:pt x="1014" y="862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7726399" y="438267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4238" y="30718"/>
                  </a:moveTo>
                  <a:lnTo>
                    <a:pt x="0" y="0"/>
                  </a:lnTo>
                  <a:lnTo>
                    <a:pt x="45974" y="1523"/>
                  </a:lnTo>
                  <a:lnTo>
                    <a:pt x="34238" y="30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7726399" y="438267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974" y="1523"/>
                  </a:moveTo>
                  <a:lnTo>
                    <a:pt x="0" y="0"/>
                  </a:lnTo>
                  <a:lnTo>
                    <a:pt x="34238" y="30718"/>
                  </a:lnTo>
                  <a:lnTo>
                    <a:pt x="45974" y="152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7767710" y="3584340"/>
              <a:ext cx="393700" cy="775970"/>
            </a:xfrm>
            <a:custGeom>
              <a:avLst/>
              <a:gdLst/>
              <a:ahLst/>
              <a:cxnLst/>
              <a:rect l="l" t="t" r="r" b="b"/>
              <a:pathLst>
                <a:path w="393700" h="775970">
                  <a:moveTo>
                    <a:pt x="393488" y="0"/>
                  </a:moveTo>
                  <a:lnTo>
                    <a:pt x="332574" y="22209"/>
                  </a:lnTo>
                  <a:lnTo>
                    <a:pt x="282409" y="82492"/>
                  </a:lnTo>
                  <a:lnTo>
                    <a:pt x="260518" y="123937"/>
                  </a:lnTo>
                  <a:lnTo>
                    <a:pt x="240307" y="171331"/>
                  </a:lnTo>
                  <a:lnTo>
                    <a:pt x="221439" y="223484"/>
                  </a:lnTo>
                  <a:lnTo>
                    <a:pt x="203579" y="279206"/>
                  </a:lnTo>
                  <a:lnTo>
                    <a:pt x="186391" y="337308"/>
                  </a:lnTo>
                  <a:lnTo>
                    <a:pt x="169538" y="396599"/>
                  </a:lnTo>
                  <a:lnTo>
                    <a:pt x="155509" y="446060"/>
                  </a:lnTo>
                  <a:lnTo>
                    <a:pt x="141286" y="494831"/>
                  </a:lnTo>
                  <a:lnTo>
                    <a:pt x="126673" y="542226"/>
                  </a:lnTo>
                  <a:lnTo>
                    <a:pt x="111477" y="587555"/>
                  </a:lnTo>
                  <a:lnTo>
                    <a:pt x="95504" y="630130"/>
                  </a:lnTo>
                  <a:lnTo>
                    <a:pt x="78558" y="669262"/>
                  </a:lnTo>
                  <a:lnTo>
                    <a:pt x="50893" y="719999"/>
                  </a:lnTo>
                  <a:lnTo>
                    <a:pt x="19947" y="759116"/>
                  </a:lnTo>
                  <a:lnTo>
                    <a:pt x="3038" y="773592"/>
                  </a:lnTo>
                  <a:lnTo>
                    <a:pt x="2313" y="774118"/>
                  </a:lnTo>
                  <a:lnTo>
                    <a:pt x="1583" y="774635"/>
                  </a:lnTo>
                  <a:lnTo>
                    <a:pt x="852" y="775142"/>
                  </a:lnTo>
                  <a:lnTo>
                    <a:pt x="0" y="77571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7726556" y="434508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966" y="29957"/>
                  </a:moveTo>
                  <a:lnTo>
                    <a:pt x="0" y="28200"/>
                  </a:lnTo>
                  <a:lnTo>
                    <a:pt x="36341" y="0"/>
                  </a:lnTo>
                  <a:lnTo>
                    <a:pt x="45966" y="299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7726556" y="434508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6341" y="0"/>
                  </a:moveTo>
                  <a:lnTo>
                    <a:pt x="0" y="28200"/>
                  </a:lnTo>
                  <a:lnTo>
                    <a:pt x="45966" y="29957"/>
                  </a:lnTo>
                  <a:lnTo>
                    <a:pt x="3634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23846" y="4647304"/>
            <a:ext cx="2904565" cy="855517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Discussion!!!</a:t>
            </a:r>
            <a:endParaRPr sz="1634">
              <a:latin typeface="Arial"/>
              <a:cs typeface="Arial"/>
            </a:endParaRPr>
          </a:p>
          <a:p>
            <a:pPr marL="77804">
              <a:lnSpc>
                <a:spcPts val="1510"/>
              </a:lnSpc>
              <a:spcBef>
                <a:spcPts val="32"/>
              </a:spcBef>
            </a:pPr>
            <a:r>
              <a:rPr sz="1271" spc="-5" dirty="0">
                <a:latin typeface="Courier New"/>
                <a:cs typeface="Courier New"/>
              </a:rPr>
              <a:t>Employee</a:t>
            </a:r>
            <a:r>
              <a:rPr sz="1271" spc="-50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*</a:t>
            </a:r>
            <a:r>
              <a:rPr sz="1271" spc="-45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pe;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498"/>
              </a:lnSpc>
            </a:pPr>
            <a:r>
              <a:rPr sz="1271" spc="-5" dirty="0">
                <a:latin typeface="Courier New"/>
                <a:cs typeface="Courier New"/>
              </a:rPr>
              <a:t>p</a:t>
            </a:r>
            <a:r>
              <a:rPr sz="1271" dirty="0">
                <a:latin typeface="Courier New"/>
                <a:cs typeface="Courier New"/>
              </a:rPr>
              <a:t>e</a:t>
            </a:r>
            <a:r>
              <a:rPr sz="1271" spc="-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5" dirty="0">
                <a:latin typeface="Courier New"/>
                <a:cs typeface="Courier New"/>
              </a:rPr>
              <a:t> &amp;e1</a:t>
            </a:r>
            <a:r>
              <a:rPr sz="1271" dirty="0">
                <a:latin typeface="Courier New"/>
                <a:cs typeface="Courier New"/>
              </a:rPr>
              <a:t>;</a:t>
            </a:r>
            <a:r>
              <a:rPr sz="1271" spc="-5" dirty="0">
                <a:latin typeface="Courier New"/>
                <a:cs typeface="Courier New"/>
              </a:rPr>
              <a:t> pe-&gt;print()</a:t>
            </a:r>
            <a:r>
              <a:rPr sz="1271" dirty="0">
                <a:latin typeface="Courier New"/>
                <a:cs typeface="Courier New"/>
              </a:rPr>
              <a:t>;</a:t>
            </a:r>
            <a:r>
              <a:rPr sz="1271" spc="-462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???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p</a:t>
            </a:r>
            <a:r>
              <a:rPr sz="1271" dirty="0">
                <a:latin typeface="Courier New"/>
                <a:cs typeface="Courier New"/>
              </a:rPr>
              <a:t>e</a:t>
            </a:r>
            <a:r>
              <a:rPr sz="1271" spc="-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5" dirty="0">
                <a:latin typeface="Courier New"/>
                <a:cs typeface="Courier New"/>
              </a:rPr>
              <a:t> &amp;m2</a:t>
            </a:r>
            <a:r>
              <a:rPr sz="1271" dirty="0">
                <a:latin typeface="Courier New"/>
                <a:cs typeface="Courier New"/>
              </a:rPr>
              <a:t>;</a:t>
            </a:r>
            <a:r>
              <a:rPr sz="1271" spc="-5" dirty="0">
                <a:latin typeface="Courier New"/>
                <a:cs typeface="Courier New"/>
              </a:rPr>
              <a:t> pe-&gt;print()</a:t>
            </a:r>
            <a:r>
              <a:rPr sz="1271" dirty="0">
                <a:latin typeface="Courier New"/>
                <a:cs typeface="Courier New"/>
              </a:rPr>
              <a:t>;</a:t>
            </a:r>
            <a:r>
              <a:rPr sz="1271" spc="-462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//</a:t>
            </a: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???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79393" y="3464893"/>
            <a:ext cx="746888" cy="284067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2273" rIns="0" bIns="0" rtlCol="0">
            <a:spAutoFit/>
          </a:bodyPr>
          <a:lstStyle/>
          <a:p>
            <a:pPr marL="154455">
              <a:spcBef>
                <a:spcPts val="254"/>
              </a:spcBef>
            </a:pPr>
            <a:r>
              <a:rPr sz="1634" b="1" spc="-5" dirty="0">
                <a:solidFill>
                  <a:srgbClr val="FF3333"/>
                </a:solidFill>
                <a:latin typeface="Arial"/>
                <a:cs typeface="Arial"/>
              </a:rPr>
              <a:t>vtbl:</a:t>
            </a:r>
            <a:endParaRPr sz="163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79393" y="1899891"/>
            <a:ext cx="746888" cy="284067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2273" rIns="0" bIns="0" rtlCol="0">
            <a:spAutoFit/>
          </a:bodyPr>
          <a:lstStyle/>
          <a:p>
            <a:pPr marL="154455">
              <a:spcBef>
                <a:spcPts val="254"/>
              </a:spcBef>
            </a:pPr>
            <a:r>
              <a:rPr sz="1634" b="1" spc="-5" dirty="0">
                <a:solidFill>
                  <a:srgbClr val="FF3333"/>
                </a:solidFill>
                <a:latin typeface="Arial"/>
                <a:cs typeface="Arial"/>
              </a:rPr>
              <a:t>vtbl:</a:t>
            </a:r>
            <a:endParaRPr sz="1634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72810" y="5975105"/>
            <a:ext cx="7385892" cy="45166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198248" rIns="0" bIns="0" rtlCol="0">
            <a:spAutoFit/>
          </a:bodyPr>
          <a:lstStyle/>
          <a:p>
            <a:pPr marL="130826">
              <a:spcBef>
                <a:spcPts val="1561"/>
              </a:spcBef>
            </a:pPr>
            <a:r>
              <a:rPr sz="1634" b="1" spc="-5" dirty="0">
                <a:latin typeface="Arial"/>
                <a:cs typeface="Arial"/>
              </a:rPr>
              <a:t>Each</a:t>
            </a:r>
            <a:r>
              <a:rPr sz="1634" b="1" spc="-14" dirty="0">
                <a:latin typeface="Arial"/>
                <a:cs typeface="Arial"/>
              </a:rPr>
              <a:t> </a:t>
            </a:r>
            <a:r>
              <a:rPr sz="1634" b="1" spc="-5" dirty="0">
                <a:latin typeface="Arial"/>
                <a:cs typeface="Arial"/>
              </a:rPr>
              <a:t>class</a:t>
            </a:r>
            <a:r>
              <a:rPr sz="1634" b="1" spc="-9" dirty="0">
                <a:latin typeface="Arial"/>
                <a:cs typeface="Arial"/>
              </a:rPr>
              <a:t> </a:t>
            </a:r>
            <a:r>
              <a:rPr sz="1634" b="1" spc="-5" dirty="0">
                <a:latin typeface="Arial"/>
                <a:cs typeface="Arial"/>
              </a:rPr>
              <a:t>with</a:t>
            </a:r>
            <a:r>
              <a:rPr sz="1634" b="1" spc="-9" dirty="0">
                <a:latin typeface="Arial"/>
                <a:cs typeface="Arial"/>
              </a:rPr>
              <a:t> </a:t>
            </a:r>
            <a:r>
              <a:rPr sz="1634" b="1" spc="-5" dirty="0">
                <a:latin typeface="Arial"/>
                <a:cs typeface="Arial"/>
              </a:rPr>
              <a:t>virtual</a:t>
            </a:r>
            <a:r>
              <a:rPr sz="1634" b="1" spc="-9" dirty="0">
                <a:latin typeface="Arial"/>
                <a:cs typeface="Arial"/>
              </a:rPr>
              <a:t> </a:t>
            </a:r>
            <a:r>
              <a:rPr sz="1634" b="1" dirty="0">
                <a:latin typeface="Arial"/>
                <a:cs typeface="Arial"/>
              </a:rPr>
              <a:t>functions</a:t>
            </a:r>
            <a:r>
              <a:rPr sz="1634" b="1" spc="-9" dirty="0">
                <a:latin typeface="Arial"/>
                <a:cs typeface="Arial"/>
              </a:rPr>
              <a:t> </a:t>
            </a:r>
            <a:r>
              <a:rPr sz="1634" b="1" spc="-5" dirty="0">
                <a:latin typeface="Arial"/>
                <a:cs typeface="Arial"/>
              </a:rPr>
              <a:t>has</a:t>
            </a:r>
            <a:r>
              <a:rPr sz="1634" b="1" spc="-9" dirty="0">
                <a:latin typeface="Arial"/>
                <a:cs typeface="Arial"/>
              </a:rPr>
              <a:t> </a:t>
            </a:r>
            <a:r>
              <a:rPr sz="1634" b="1" spc="-5" dirty="0">
                <a:latin typeface="Arial"/>
                <a:cs typeface="Arial"/>
              </a:rPr>
              <a:t>its</a:t>
            </a:r>
            <a:r>
              <a:rPr sz="1634" b="1" spc="-9" dirty="0">
                <a:latin typeface="Arial"/>
                <a:cs typeface="Arial"/>
              </a:rPr>
              <a:t> </a:t>
            </a:r>
            <a:r>
              <a:rPr sz="1634" b="1" spc="-5" dirty="0">
                <a:latin typeface="Arial"/>
                <a:cs typeface="Arial"/>
              </a:rPr>
              <a:t>own</a:t>
            </a:r>
            <a:r>
              <a:rPr sz="1634" b="1" spc="-9" dirty="0">
                <a:latin typeface="Arial"/>
                <a:cs typeface="Arial"/>
              </a:rPr>
              <a:t> </a:t>
            </a:r>
            <a:r>
              <a:rPr sz="1634" b="1" spc="-5" dirty="0">
                <a:latin typeface="Arial"/>
                <a:cs typeface="Arial"/>
              </a:rPr>
              <a:t>virtual</a:t>
            </a:r>
            <a:r>
              <a:rPr sz="1634" b="1" spc="-9" dirty="0">
                <a:latin typeface="Arial"/>
                <a:cs typeface="Arial"/>
              </a:rPr>
              <a:t> </a:t>
            </a:r>
            <a:r>
              <a:rPr sz="1634" b="1" dirty="0">
                <a:latin typeface="Arial"/>
                <a:cs typeface="Arial"/>
              </a:rPr>
              <a:t>function</a:t>
            </a:r>
            <a:r>
              <a:rPr sz="1634" b="1" spc="-9" dirty="0">
                <a:latin typeface="Arial"/>
                <a:cs typeface="Arial"/>
              </a:rPr>
              <a:t> </a:t>
            </a:r>
            <a:r>
              <a:rPr sz="1634" b="1" dirty="0">
                <a:latin typeface="Arial"/>
                <a:cs typeface="Arial"/>
              </a:rPr>
              <a:t>table</a:t>
            </a:r>
            <a:r>
              <a:rPr sz="1634" b="1" spc="-9" dirty="0">
                <a:latin typeface="Arial"/>
                <a:cs typeface="Arial"/>
              </a:rPr>
              <a:t> </a:t>
            </a:r>
            <a:r>
              <a:rPr sz="1634" b="1" dirty="0">
                <a:latin typeface="Arial"/>
                <a:cs typeface="Arial"/>
              </a:rPr>
              <a:t>(vtbl).</a:t>
            </a:r>
            <a:endParaRPr sz="163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531" y="104533"/>
            <a:ext cx="6005648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b="1" spc="-5" dirty="0">
                <a:latin typeface="Arial"/>
                <a:cs typeface="Arial"/>
              </a:rPr>
              <a:t>RTTI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14" dirty="0">
                <a:latin typeface="Arial"/>
                <a:cs typeface="Arial"/>
              </a:rPr>
              <a:t>Run-Time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spc="-59" dirty="0">
                <a:latin typeface="Arial"/>
                <a:cs typeface="Arial"/>
              </a:rPr>
              <a:t>Type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3403" y="1158830"/>
            <a:ext cx="461618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spc="-5" dirty="0">
                <a:latin typeface="Courier New"/>
                <a:cs typeface="Courier New"/>
              </a:rPr>
              <a:t>dynamic_cast&lt;&gt;</a:t>
            </a:r>
            <a:r>
              <a:rPr sz="2904" b="1" spc="-5" dirty="0">
                <a:latin typeface="Arial"/>
                <a:cs typeface="Arial"/>
              </a:rPr>
              <a:t>(</a:t>
            </a:r>
            <a:r>
              <a:rPr sz="2904" b="1" spc="-5" dirty="0">
                <a:solidFill>
                  <a:srgbClr val="004586"/>
                </a:solidFill>
                <a:latin typeface="Arial"/>
                <a:cs typeface="Arial"/>
              </a:rPr>
              <a:t>pointer</a:t>
            </a:r>
            <a:r>
              <a:rPr sz="2904" b="1" spc="-5" dirty="0">
                <a:latin typeface="Arial"/>
                <a:cs typeface="Arial"/>
              </a:rPr>
              <a:t>)</a:t>
            </a:r>
            <a:endParaRPr sz="2904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8487" y="1738416"/>
            <a:ext cx="7726488" cy="3494121"/>
            <a:chOff x="818197" y="1915477"/>
            <a:chExt cx="8513445" cy="3850004"/>
          </a:xfrm>
        </p:grpSpPr>
        <p:sp>
          <p:nvSpPr>
            <p:cNvPr id="5" name="object 5"/>
            <p:cNvSpPr/>
            <p:nvPr/>
          </p:nvSpPr>
          <p:spPr>
            <a:xfrm>
              <a:off x="822960" y="1920239"/>
              <a:ext cx="8503920" cy="3840479"/>
            </a:xfrm>
            <a:custGeom>
              <a:avLst/>
              <a:gdLst/>
              <a:ahLst/>
              <a:cxnLst/>
              <a:rect l="l" t="t" r="r" b="b"/>
              <a:pathLst>
                <a:path w="8503920" h="3840479">
                  <a:moveTo>
                    <a:pt x="8503919" y="3840479"/>
                  </a:moveTo>
                  <a:lnTo>
                    <a:pt x="0" y="3840479"/>
                  </a:lnTo>
                  <a:lnTo>
                    <a:pt x="0" y="0"/>
                  </a:lnTo>
                  <a:lnTo>
                    <a:pt x="8503919" y="0"/>
                  </a:lnTo>
                  <a:lnTo>
                    <a:pt x="8503919" y="38404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822960" y="1920239"/>
              <a:ext cx="8503920" cy="3840479"/>
            </a:xfrm>
            <a:custGeom>
              <a:avLst/>
              <a:gdLst/>
              <a:ahLst/>
              <a:cxnLst/>
              <a:rect l="l" t="t" r="r" b="b"/>
              <a:pathLst>
                <a:path w="8503920" h="3840479">
                  <a:moveTo>
                    <a:pt x="0" y="0"/>
                  </a:moveTo>
                  <a:lnTo>
                    <a:pt x="8503919" y="0"/>
                  </a:lnTo>
                  <a:lnTo>
                    <a:pt x="8503919" y="3840479"/>
                  </a:lnTo>
                  <a:lnTo>
                    <a:pt x="0" y="38404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8022" y="1758414"/>
            <a:ext cx="7410098" cy="34278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679">
              <a:spcBef>
                <a:spcPts val="91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5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Base</a:t>
            </a:r>
            <a:r>
              <a:rPr sz="1452" spc="-5" dirty="0">
                <a:latin typeface="Courier New"/>
                <a:cs typeface="Courier New"/>
              </a:rPr>
              <a:t>{};</a:t>
            </a:r>
            <a:endParaRPr sz="1452">
              <a:latin typeface="Courier New"/>
              <a:cs typeface="Courier New"/>
            </a:endParaRPr>
          </a:p>
          <a:p>
            <a:pPr marL="1267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13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Derived</a:t>
            </a:r>
            <a:r>
              <a:rPr sz="1452" b="1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: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</a:t>
            </a:r>
            <a:r>
              <a:rPr sz="1452" spc="-15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Base</a:t>
            </a:r>
            <a:r>
              <a:rPr sz="1452" spc="-5" dirty="0">
                <a:latin typeface="Courier New"/>
                <a:cs typeface="Courier New"/>
              </a:rPr>
              <a:t>{};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543">
              <a:latin typeface="Courier New"/>
              <a:cs typeface="Courier New"/>
            </a:endParaRPr>
          </a:p>
          <a:p>
            <a:pPr marL="11527" marR="3629700" indent="1153">
              <a:lnSpc>
                <a:spcPct val="101600"/>
              </a:lnSpc>
            </a:pPr>
            <a:r>
              <a:rPr sz="1452" b="1" spc="-5" dirty="0">
                <a:latin typeface="Courier New"/>
                <a:cs typeface="Courier New"/>
              </a:rPr>
              <a:t>Base</a:t>
            </a:r>
            <a:r>
              <a:rPr sz="1452" b="1" dirty="0">
                <a:latin typeface="Courier New"/>
                <a:cs typeface="Courier New"/>
              </a:rPr>
              <a:t>*</a:t>
            </a:r>
            <a:r>
              <a:rPr sz="1452" b="1" spc="-5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basePointe</a:t>
            </a:r>
            <a:r>
              <a:rPr sz="1452" dirty="0">
                <a:latin typeface="Courier New"/>
                <a:cs typeface="Courier New"/>
              </a:rPr>
              <a:t>r</a:t>
            </a:r>
            <a:r>
              <a:rPr sz="1452" spc="-5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5" dirty="0">
                <a:latin typeface="Courier New"/>
                <a:cs typeface="Courier New"/>
              </a:rPr>
              <a:t> ne</a:t>
            </a:r>
            <a:r>
              <a:rPr sz="1452" dirty="0">
                <a:latin typeface="Courier New"/>
                <a:cs typeface="Courier New"/>
              </a:rPr>
              <a:t>w</a:t>
            </a:r>
            <a:r>
              <a:rPr sz="1452" spc="-25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Derived</a:t>
            </a:r>
            <a:r>
              <a:rPr sz="1452" spc="-5" dirty="0">
                <a:latin typeface="Courier New"/>
                <a:cs typeface="Courier New"/>
              </a:rPr>
              <a:t>();  </a:t>
            </a:r>
            <a:r>
              <a:rPr sz="1452" b="1" spc="-5" dirty="0">
                <a:latin typeface="Courier New"/>
                <a:cs typeface="Courier New"/>
              </a:rPr>
              <a:t>Derived*</a:t>
            </a:r>
            <a:r>
              <a:rPr sz="1452" b="1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derivedPointer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nullptr;</a:t>
            </a:r>
            <a:endParaRPr sz="1452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88">
              <a:latin typeface="Courier New"/>
              <a:cs typeface="Courier New"/>
            </a:endParaRPr>
          </a:p>
          <a:p>
            <a:pPr marL="11527"/>
            <a:r>
              <a:rPr sz="1452" spc="-41" dirty="0">
                <a:solidFill>
                  <a:srgbClr val="3333FF"/>
                </a:solidFill>
                <a:latin typeface="Courier New"/>
                <a:cs typeface="Courier New"/>
              </a:rPr>
              <a:t>/</a:t>
            </a:r>
            <a:r>
              <a:rPr sz="1452" i="1" spc="-41" dirty="0">
                <a:solidFill>
                  <a:srgbClr val="3333FF"/>
                </a:solidFill>
                <a:latin typeface="Arial"/>
                <a:cs typeface="Arial"/>
              </a:rPr>
              <a:t>/To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find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whether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basePointer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pointing to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Derived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type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of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object</a:t>
            </a:r>
            <a:endParaRPr sz="1452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1498">
              <a:latin typeface="Arial"/>
              <a:cs typeface="Arial"/>
            </a:endParaRPr>
          </a:p>
          <a:p>
            <a:pPr marL="12679" marR="1557809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derivedPointer </a:t>
            </a:r>
            <a:r>
              <a:rPr sz="1452" dirty="0">
                <a:latin typeface="Courier New"/>
                <a:cs typeface="Courier New"/>
              </a:rPr>
              <a:t>= </a:t>
            </a:r>
            <a:r>
              <a:rPr sz="1452" b="1" spc="-9" dirty="0">
                <a:solidFill>
                  <a:srgbClr val="0000FF"/>
                </a:solidFill>
                <a:latin typeface="Courier New"/>
                <a:cs typeface="Courier New"/>
              </a:rPr>
              <a:t>dynamic_cast</a:t>
            </a:r>
            <a:r>
              <a:rPr sz="1452" spc="-9" dirty="0">
                <a:latin typeface="Courier New"/>
                <a:cs typeface="Courier New"/>
              </a:rPr>
              <a:t>&lt;</a:t>
            </a:r>
            <a:r>
              <a:rPr sz="1452" b="1" spc="-9" dirty="0">
                <a:latin typeface="Courier New"/>
                <a:cs typeface="Courier New"/>
              </a:rPr>
              <a:t>Derived*</a:t>
            </a:r>
            <a:r>
              <a:rPr sz="1452" spc="-9" dirty="0">
                <a:latin typeface="Courier New"/>
                <a:cs typeface="Courier New"/>
              </a:rPr>
              <a:t>&gt;(basePointer);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if</a:t>
            </a:r>
            <a:r>
              <a:rPr sz="1452" spc="-9" dirty="0">
                <a:latin typeface="Courier New"/>
                <a:cs typeface="Courier New"/>
              </a:rPr>
              <a:t> (</a:t>
            </a:r>
            <a:r>
              <a:rPr sz="1452" b="1" spc="-9" dirty="0">
                <a:latin typeface="Courier New"/>
                <a:cs typeface="Courier New"/>
              </a:rPr>
              <a:t>derivedPointer </a:t>
            </a:r>
            <a:r>
              <a:rPr sz="1452" b="1" spc="-5" dirty="0">
                <a:latin typeface="Courier New"/>
                <a:cs typeface="Courier New"/>
              </a:rPr>
              <a:t>!= nullptr</a:t>
            </a:r>
            <a:r>
              <a:rPr sz="1452" spc="-5" dirty="0">
                <a:latin typeface="Courier New"/>
                <a:cs typeface="Courier New"/>
              </a:rPr>
              <a:t>){</a:t>
            </a:r>
            <a:endParaRPr sz="1452">
              <a:latin typeface="Courier New"/>
              <a:cs typeface="Courier New"/>
            </a:endParaRPr>
          </a:p>
          <a:p>
            <a:pPr marL="31697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cout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&lt;&lt;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"basePointer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is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pointing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to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a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Derived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object";</a:t>
            </a:r>
            <a:endParaRPr sz="1452">
              <a:latin typeface="Courier New"/>
              <a:cs typeface="Courier New"/>
            </a:endParaRPr>
          </a:p>
          <a:p>
            <a:pPr marL="1267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}else{</a:t>
            </a:r>
            <a:endParaRPr sz="1452">
              <a:latin typeface="Courier New"/>
              <a:cs typeface="Courier New"/>
            </a:endParaRPr>
          </a:p>
          <a:p>
            <a:pPr marL="31697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cout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&lt;&lt;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"basePointer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is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NOT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pointing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to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a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Derived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object";</a:t>
            </a:r>
            <a:endParaRPr sz="1452">
              <a:latin typeface="Courier New"/>
              <a:cs typeface="Courier New"/>
            </a:endParaRPr>
          </a:p>
          <a:p>
            <a:pPr marL="12679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36952" y="4671781"/>
            <a:ext cx="2166321" cy="1391194"/>
            <a:chOff x="4750117" y="5147610"/>
            <a:chExt cx="2386965" cy="1532890"/>
          </a:xfrm>
        </p:grpSpPr>
        <p:sp>
          <p:nvSpPr>
            <p:cNvPr id="9" name="object 9"/>
            <p:cNvSpPr/>
            <p:nvPr/>
          </p:nvSpPr>
          <p:spPr>
            <a:xfrm>
              <a:off x="4754879" y="5152373"/>
              <a:ext cx="2377440" cy="1523365"/>
            </a:xfrm>
            <a:custGeom>
              <a:avLst/>
              <a:gdLst/>
              <a:ahLst/>
              <a:cxnLst/>
              <a:rect l="l" t="t" r="r" b="b"/>
              <a:pathLst>
                <a:path w="2377440" h="1523365">
                  <a:moveTo>
                    <a:pt x="990599" y="791226"/>
                  </a:moveTo>
                  <a:lnTo>
                    <a:pt x="396239" y="791226"/>
                  </a:lnTo>
                  <a:lnTo>
                    <a:pt x="422233" y="0"/>
                  </a:lnTo>
                  <a:lnTo>
                    <a:pt x="990599" y="791226"/>
                  </a:lnTo>
                  <a:close/>
                </a:path>
                <a:path w="2377440" h="1523365">
                  <a:moveTo>
                    <a:pt x="2255519" y="1522746"/>
                  </a:moveTo>
                  <a:lnTo>
                    <a:pt x="121919" y="1522746"/>
                  </a:lnTo>
                  <a:lnTo>
                    <a:pt x="74463" y="1513165"/>
                  </a:lnTo>
                  <a:lnTo>
                    <a:pt x="35709" y="1487036"/>
                  </a:lnTo>
                  <a:lnTo>
                    <a:pt x="9581" y="1448283"/>
                  </a:lnTo>
                  <a:lnTo>
                    <a:pt x="0" y="1400826"/>
                  </a:lnTo>
                  <a:lnTo>
                    <a:pt x="0" y="913146"/>
                  </a:lnTo>
                  <a:lnTo>
                    <a:pt x="9581" y="865689"/>
                  </a:lnTo>
                  <a:lnTo>
                    <a:pt x="35709" y="826935"/>
                  </a:lnTo>
                  <a:lnTo>
                    <a:pt x="74463" y="800807"/>
                  </a:lnTo>
                  <a:lnTo>
                    <a:pt x="121919" y="791226"/>
                  </a:lnTo>
                  <a:lnTo>
                    <a:pt x="2255519" y="791226"/>
                  </a:lnTo>
                  <a:lnTo>
                    <a:pt x="2302176" y="800507"/>
                  </a:lnTo>
                  <a:lnTo>
                    <a:pt x="2341730" y="826936"/>
                  </a:lnTo>
                  <a:lnTo>
                    <a:pt x="2368159" y="866489"/>
                  </a:lnTo>
                  <a:lnTo>
                    <a:pt x="2377439" y="913146"/>
                  </a:lnTo>
                  <a:lnTo>
                    <a:pt x="2377439" y="1400826"/>
                  </a:lnTo>
                  <a:lnTo>
                    <a:pt x="2367858" y="1448283"/>
                  </a:lnTo>
                  <a:lnTo>
                    <a:pt x="2341730" y="1487036"/>
                  </a:lnTo>
                  <a:lnTo>
                    <a:pt x="2302976" y="1513165"/>
                  </a:lnTo>
                  <a:lnTo>
                    <a:pt x="2255519" y="1522746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754879" y="5152373"/>
              <a:ext cx="2377440" cy="1523365"/>
            </a:xfrm>
            <a:custGeom>
              <a:avLst/>
              <a:gdLst/>
              <a:ahLst/>
              <a:cxnLst/>
              <a:rect l="l" t="t" r="r" b="b"/>
              <a:pathLst>
                <a:path w="2377440" h="1523365">
                  <a:moveTo>
                    <a:pt x="0" y="913146"/>
                  </a:moveTo>
                  <a:lnTo>
                    <a:pt x="9581" y="865689"/>
                  </a:lnTo>
                  <a:lnTo>
                    <a:pt x="35709" y="826936"/>
                  </a:lnTo>
                  <a:lnTo>
                    <a:pt x="74463" y="800807"/>
                  </a:lnTo>
                  <a:lnTo>
                    <a:pt x="121919" y="791226"/>
                  </a:lnTo>
                  <a:lnTo>
                    <a:pt x="396239" y="791226"/>
                  </a:lnTo>
                  <a:lnTo>
                    <a:pt x="422233" y="0"/>
                  </a:lnTo>
                  <a:lnTo>
                    <a:pt x="990599" y="791226"/>
                  </a:lnTo>
                  <a:lnTo>
                    <a:pt x="2255519" y="791226"/>
                  </a:lnTo>
                  <a:lnTo>
                    <a:pt x="2279416" y="793590"/>
                  </a:lnTo>
                  <a:lnTo>
                    <a:pt x="2323161" y="811710"/>
                  </a:lnTo>
                  <a:lnTo>
                    <a:pt x="2356955" y="845505"/>
                  </a:lnTo>
                  <a:lnTo>
                    <a:pt x="2375075" y="889249"/>
                  </a:lnTo>
                  <a:lnTo>
                    <a:pt x="2377439" y="913146"/>
                  </a:lnTo>
                  <a:lnTo>
                    <a:pt x="2377439" y="1096026"/>
                  </a:lnTo>
                  <a:lnTo>
                    <a:pt x="2377439" y="1400826"/>
                  </a:lnTo>
                  <a:lnTo>
                    <a:pt x="2367858" y="1448283"/>
                  </a:lnTo>
                  <a:lnTo>
                    <a:pt x="2341730" y="1487036"/>
                  </a:lnTo>
                  <a:lnTo>
                    <a:pt x="2302976" y="1513165"/>
                  </a:lnTo>
                  <a:lnTo>
                    <a:pt x="2255519" y="1522746"/>
                  </a:lnTo>
                  <a:lnTo>
                    <a:pt x="990599" y="1522746"/>
                  </a:lnTo>
                  <a:lnTo>
                    <a:pt x="396239" y="1522746"/>
                  </a:lnTo>
                  <a:lnTo>
                    <a:pt x="121919" y="1522746"/>
                  </a:lnTo>
                  <a:lnTo>
                    <a:pt x="74463" y="1513165"/>
                  </a:lnTo>
                  <a:lnTo>
                    <a:pt x="35709" y="1487036"/>
                  </a:lnTo>
                  <a:lnTo>
                    <a:pt x="9581" y="1448283"/>
                  </a:lnTo>
                  <a:lnTo>
                    <a:pt x="0" y="1400826"/>
                  </a:lnTo>
                  <a:lnTo>
                    <a:pt x="0" y="1096026"/>
                  </a:lnTo>
                  <a:lnTo>
                    <a:pt x="0" y="913146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35704" y="5455625"/>
            <a:ext cx="968765" cy="50207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1527" marR="4611" indent="224767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latin typeface="Arial MT"/>
                <a:cs typeface="Arial MT"/>
              </a:rPr>
              <a:t>Java: </a:t>
            </a:r>
            <a:r>
              <a:rPr sz="1634" spc="5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instanceof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531" y="104533"/>
            <a:ext cx="6005648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b="1" spc="-5" dirty="0">
                <a:latin typeface="Arial"/>
                <a:cs typeface="Arial"/>
              </a:rPr>
              <a:t>RTTI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14" dirty="0">
                <a:latin typeface="Arial"/>
                <a:cs typeface="Arial"/>
              </a:rPr>
              <a:t>Run-Time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spc="-59" dirty="0">
                <a:latin typeface="Arial"/>
                <a:cs typeface="Arial"/>
              </a:rPr>
              <a:t>Type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7965" y="1158830"/>
            <a:ext cx="502766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spc="-5" dirty="0">
                <a:latin typeface="Courier New"/>
                <a:cs typeface="Courier New"/>
              </a:rPr>
              <a:t>dynamic_cast&lt;&gt;</a:t>
            </a:r>
            <a:r>
              <a:rPr sz="2904" b="1" spc="-5" dirty="0">
                <a:solidFill>
                  <a:srgbClr val="004586"/>
                </a:solidFill>
                <a:latin typeface="Arial"/>
                <a:cs typeface="Arial"/>
              </a:rPr>
              <a:t>(reference)</a:t>
            </a:r>
            <a:endParaRPr sz="290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809" y="1742738"/>
            <a:ext cx="7717843" cy="321053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187882">
              <a:spcBef>
                <a:spcPts val="213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5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Base</a:t>
            </a:r>
            <a:r>
              <a:rPr sz="1452" spc="-5" dirty="0">
                <a:latin typeface="Courier New"/>
                <a:cs typeface="Courier New"/>
              </a:rPr>
              <a:t>{};</a:t>
            </a:r>
            <a:endParaRPr sz="1452">
              <a:latin typeface="Courier New"/>
              <a:cs typeface="Courier New"/>
            </a:endParaRPr>
          </a:p>
          <a:p>
            <a:pPr marL="187882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13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Derived</a:t>
            </a:r>
            <a:r>
              <a:rPr sz="1452" b="1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: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</a:t>
            </a:r>
            <a:r>
              <a:rPr sz="1452" spc="-15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Base</a:t>
            </a:r>
            <a:r>
              <a:rPr sz="1452" spc="-5" dirty="0">
                <a:latin typeface="Courier New"/>
                <a:cs typeface="Courier New"/>
              </a:rPr>
              <a:t>{};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543">
              <a:latin typeface="Courier New"/>
              <a:cs typeface="Courier New"/>
            </a:endParaRPr>
          </a:p>
          <a:p>
            <a:pPr marL="187882"/>
            <a:r>
              <a:rPr sz="1452" spc="-5" dirty="0">
                <a:latin typeface="Courier New"/>
                <a:cs typeface="Courier New"/>
              </a:rPr>
              <a:t>Derived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derived;</a:t>
            </a:r>
            <a:endParaRPr sz="1452">
              <a:latin typeface="Courier New"/>
              <a:cs typeface="Courier New"/>
            </a:endParaRPr>
          </a:p>
          <a:p>
            <a:pPr marL="187882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Base&amp;</a:t>
            </a:r>
            <a:r>
              <a:rPr sz="1452" b="1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baseRef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derived;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543">
              <a:latin typeface="Courier New"/>
              <a:cs typeface="Courier New"/>
            </a:endParaRPr>
          </a:p>
          <a:p>
            <a:pPr marL="128521">
              <a:spcBef>
                <a:spcPts val="5"/>
              </a:spcBef>
            </a:pP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//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If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the operand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of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452" i="1" spc="18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b="1" i="1" spc="-5" dirty="0">
                <a:solidFill>
                  <a:srgbClr val="3333FF"/>
                </a:solidFill>
                <a:latin typeface="Arial"/>
                <a:cs typeface="Arial"/>
              </a:rPr>
              <a:t>dynamic_cast</a:t>
            </a:r>
            <a:r>
              <a:rPr sz="1452" b="1" i="1" spc="18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to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reference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 isn’t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of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the expected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type,</a:t>
            </a:r>
            <a:endParaRPr sz="1452">
              <a:latin typeface="Arial"/>
              <a:cs typeface="Arial"/>
            </a:endParaRPr>
          </a:p>
          <a:p>
            <a:pPr marL="128521">
              <a:spcBef>
                <a:spcPts val="27"/>
              </a:spcBef>
            </a:pP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//</a:t>
            </a:r>
            <a:r>
              <a:rPr sz="1452" i="1" spc="381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b="1" i="1" spc="-5" dirty="0">
                <a:solidFill>
                  <a:srgbClr val="3333FF"/>
                </a:solidFill>
                <a:latin typeface="Arial"/>
                <a:cs typeface="Arial"/>
              </a:rPr>
              <a:t>bad_cast</a:t>
            </a:r>
            <a:r>
              <a:rPr sz="1452" b="1" i="1" spc="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exception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1452" i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thrown</a:t>
            </a:r>
            <a:r>
              <a:rPr sz="1452" i="1" spc="-5" dirty="0">
                <a:solidFill>
                  <a:srgbClr val="004586"/>
                </a:solidFill>
                <a:latin typeface="Arial"/>
                <a:cs typeface="Arial"/>
              </a:rPr>
              <a:t>.</a:t>
            </a:r>
            <a:endParaRPr sz="1452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543">
              <a:latin typeface="Arial"/>
              <a:cs typeface="Arial"/>
            </a:endParaRPr>
          </a:p>
          <a:p>
            <a:pPr marL="179814">
              <a:spcBef>
                <a:spcPts val="5"/>
              </a:spcBef>
            </a:pPr>
            <a:r>
              <a:rPr sz="1452" spc="-5" dirty="0">
                <a:latin typeface="Courier New"/>
                <a:cs typeface="Courier New"/>
              </a:rPr>
              <a:t>try{</a:t>
            </a:r>
            <a:endParaRPr sz="1452">
              <a:latin typeface="Courier New"/>
              <a:cs typeface="Courier New"/>
            </a:endParaRPr>
          </a:p>
          <a:p>
            <a:pPr marL="907713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Derived&amp;</a:t>
            </a:r>
            <a:r>
              <a:rPr sz="1452" spc="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derivedRef</a:t>
            </a:r>
            <a:r>
              <a:rPr sz="1452" spc="14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286" dirty="0">
                <a:latin typeface="Courier New"/>
                <a:cs typeface="Courier New"/>
              </a:rPr>
              <a:t> </a:t>
            </a:r>
            <a:r>
              <a:rPr sz="1452" b="1" spc="-9" dirty="0">
                <a:solidFill>
                  <a:srgbClr val="0000FF"/>
                </a:solidFill>
                <a:latin typeface="Courier New"/>
                <a:cs typeface="Courier New"/>
              </a:rPr>
              <a:t>dynamic_cast</a:t>
            </a:r>
            <a:r>
              <a:rPr sz="1452" spc="-9" dirty="0">
                <a:latin typeface="Courier New"/>
                <a:cs typeface="Courier New"/>
              </a:rPr>
              <a:t>&lt;</a:t>
            </a:r>
            <a:r>
              <a:rPr sz="1452" b="1" spc="-9" dirty="0">
                <a:latin typeface="Courier New"/>
                <a:cs typeface="Courier New"/>
              </a:rPr>
              <a:t>Derived&amp;</a:t>
            </a:r>
            <a:r>
              <a:rPr sz="1452" spc="-9" dirty="0">
                <a:latin typeface="Courier New"/>
                <a:cs typeface="Courier New"/>
              </a:rPr>
              <a:t>&gt;(baseRef);</a:t>
            </a:r>
            <a:endParaRPr sz="1452">
              <a:latin typeface="Courier New"/>
              <a:cs typeface="Courier New"/>
            </a:endParaRPr>
          </a:p>
          <a:p>
            <a:pPr marL="187882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catch(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bad_cast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){</a:t>
            </a:r>
            <a:endParaRPr sz="1452">
              <a:latin typeface="Courier New"/>
              <a:cs typeface="Courier New"/>
            </a:endParaRPr>
          </a:p>
          <a:p>
            <a:pPr marL="907713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//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..</a:t>
            </a:r>
            <a:endParaRPr sz="1452">
              <a:latin typeface="Courier New"/>
              <a:cs typeface="Courier New"/>
            </a:endParaRPr>
          </a:p>
          <a:p>
            <a:pPr marL="187882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5579761" cy="1814875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Abstract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classes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used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for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representing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abstract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concepts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803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used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base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for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other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classes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790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no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instances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created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0343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Abstract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classes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–</a:t>
            </a:r>
            <a:r>
              <a:rPr sz="2178" spc="18" dirty="0"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pure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endParaRPr sz="217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7444" y="2402307"/>
            <a:ext cx="7229139" cy="1523743"/>
            <a:chOff x="1092512" y="2646986"/>
            <a:chExt cx="7965440" cy="1678939"/>
          </a:xfrm>
        </p:grpSpPr>
        <p:sp>
          <p:nvSpPr>
            <p:cNvPr id="5" name="object 5"/>
            <p:cNvSpPr/>
            <p:nvPr/>
          </p:nvSpPr>
          <p:spPr>
            <a:xfrm>
              <a:off x="1097274" y="2651748"/>
              <a:ext cx="7955915" cy="1669414"/>
            </a:xfrm>
            <a:custGeom>
              <a:avLst/>
              <a:gdLst/>
              <a:ahLst/>
              <a:cxnLst/>
              <a:rect l="l" t="t" r="r" b="b"/>
              <a:pathLst>
                <a:path w="7955915" h="1669414">
                  <a:moveTo>
                    <a:pt x="7955399" y="1668899"/>
                  </a:moveTo>
                  <a:lnTo>
                    <a:pt x="0" y="1668899"/>
                  </a:lnTo>
                  <a:lnTo>
                    <a:pt x="0" y="0"/>
                  </a:lnTo>
                  <a:lnTo>
                    <a:pt x="7955399" y="0"/>
                  </a:lnTo>
                  <a:lnTo>
                    <a:pt x="7955399" y="1668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097274" y="2651748"/>
              <a:ext cx="7955915" cy="1669414"/>
            </a:xfrm>
            <a:custGeom>
              <a:avLst/>
              <a:gdLst/>
              <a:ahLst/>
              <a:cxnLst/>
              <a:rect l="l" t="t" r="r" b="b"/>
              <a:pathLst>
                <a:path w="7955915" h="1669414">
                  <a:moveTo>
                    <a:pt x="0" y="0"/>
                  </a:moveTo>
                  <a:lnTo>
                    <a:pt x="7955399" y="0"/>
                  </a:lnTo>
                  <a:lnTo>
                    <a:pt x="7955399" y="1668899"/>
                  </a:lnTo>
                  <a:lnTo>
                    <a:pt x="0" y="1668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9568" y="2400751"/>
            <a:ext cx="3680268" cy="6709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14955" marR="749224" indent="-414955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64" dirty="0">
                <a:latin typeface="Courier New"/>
                <a:cs typeface="Courier New"/>
              </a:rPr>
              <a:t> </a:t>
            </a:r>
            <a:r>
              <a:rPr sz="1271" spc="5" dirty="0">
                <a:solidFill>
                  <a:srgbClr val="0000FF"/>
                </a:solidFill>
                <a:latin typeface="Courier New"/>
                <a:cs typeface="Courier New"/>
              </a:rPr>
              <a:t>Shape</a:t>
            </a:r>
            <a:r>
              <a:rPr sz="1271" spc="5" dirty="0">
                <a:latin typeface="Courier New"/>
                <a:cs typeface="Courier New"/>
              </a:rPr>
              <a:t>{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abstract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class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829909">
              <a:spcBef>
                <a:spcPts val="177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rotate(int)</a:t>
            </a:r>
            <a:r>
              <a:rPr sz="1271" spc="222" dirty="0"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0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8946" y="2855453"/>
            <a:ext cx="2335178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pure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virtual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function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568" y="3049090"/>
            <a:ext cx="5654680" cy="672329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marL="829909">
              <a:spcBef>
                <a:spcPts val="268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draw()</a:t>
            </a:r>
            <a:r>
              <a:rPr sz="1271" spc="168" dirty="0"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b="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0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;</a:t>
            </a:r>
            <a:r>
              <a:rPr sz="1271" spc="35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pure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virtual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function</a:t>
            </a:r>
            <a:endParaRPr sz="1271">
              <a:latin typeface="Courier New"/>
              <a:cs typeface="Courier New"/>
            </a:endParaRPr>
          </a:p>
          <a:p>
            <a:pPr marL="829909">
              <a:spcBef>
                <a:spcPts val="177"/>
              </a:spcBef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6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...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177"/>
              </a:spcBef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1772" y="4398341"/>
            <a:ext cx="7219918" cy="51622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2042">
              <a:latin typeface="Times New Roman"/>
              <a:cs typeface="Times New Roman"/>
            </a:endParaRPr>
          </a:p>
          <a:p>
            <a:pPr marL="174627"/>
            <a:r>
              <a:rPr sz="1271" spc="-5" dirty="0">
                <a:latin typeface="Courier New"/>
                <a:cs typeface="Courier New"/>
              </a:rPr>
              <a:t>Shape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s;</a:t>
            </a:r>
            <a:r>
              <a:rPr sz="1271" spc="100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//???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0343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Abstract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classes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–</a:t>
            </a:r>
            <a:r>
              <a:rPr sz="2178" spc="18" dirty="0"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pure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endParaRPr sz="217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7449" y="2402317"/>
            <a:ext cx="7228563" cy="1336446"/>
            <a:chOff x="1092517" y="2646997"/>
            <a:chExt cx="7964805" cy="1472565"/>
          </a:xfrm>
        </p:grpSpPr>
        <p:sp>
          <p:nvSpPr>
            <p:cNvPr id="5" name="object 5"/>
            <p:cNvSpPr/>
            <p:nvPr/>
          </p:nvSpPr>
          <p:spPr>
            <a:xfrm>
              <a:off x="1097280" y="2651760"/>
              <a:ext cx="7955280" cy="1463040"/>
            </a:xfrm>
            <a:custGeom>
              <a:avLst/>
              <a:gdLst/>
              <a:ahLst/>
              <a:cxnLst/>
              <a:rect l="l" t="t" r="r" b="b"/>
              <a:pathLst>
                <a:path w="7955280" h="1463039">
                  <a:moveTo>
                    <a:pt x="7955279" y="1463039"/>
                  </a:moveTo>
                  <a:lnTo>
                    <a:pt x="0" y="1463039"/>
                  </a:lnTo>
                  <a:lnTo>
                    <a:pt x="0" y="0"/>
                  </a:lnTo>
                  <a:lnTo>
                    <a:pt x="7955279" y="0"/>
                  </a:lnTo>
                  <a:lnTo>
                    <a:pt x="7955279" y="14630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097280" y="2651760"/>
              <a:ext cx="7955280" cy="1463040"/>
            </a:xfrm>
            <a:custGeom>
              <a:avLst/>
              <a:gdLst/>
              <a:ahLst/>
              <a:cxnLst/>
              <a:rect l="l" t="t" r="r" b="b"/>
              <a:pathLst>
                <a:path w="7955280" h="1463039">
                  <a:moveTo>
                    <a:pt x="0" y="0"/>
                  </a:moveTo>
                  <a:lnTo>
                    <a:pt x="7955279" y="0"/>
                  </a:lnTo>
                  <a:lnTo>
                    <a:pt x="7955279" y="1463039"/>
                  </a:lnTo>
                  <a:lnTo>
                    <a:pt x="0" y="14630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9573" y="2400762"/>
            <a:ext cx="3692946" cy="6709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14955" marR="761902" indent="-414955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64" dirty="0">
                <a:latin typeface="Courier New"/>
                <a:cs typeface="Courier New"/>
              </a:rPr>
              <a:t> </a:t>
            </a:r>
            <a:r>
              <a:rPr sz="1271" spc="5" dirty="0">
                <a:solidFill>
                  <a:srgbClr val="0000FF"/>
                </a:solidFill>
                <a:latin typeface="Courier New"/>
                <a:cs typeface="Courier New"/>
              </a:rPr>
              <a:t>Shape</a:t>
            </a:r>
            <a:r>
              <a:rPr sz="1271" spc="5" dirty="0">
                <a:latin typeface="Courier New"/>
                <a:cs typeface="Courier New"/>
              </a:rPr>
              <a:t>{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abstract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class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829909">
              <a:spcBef>
                <a:spcPts val="177"/>
              </a:spcBef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spc="7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rotate(int)</a:t>
            </a:r>
            <a:r>
              <a:rPr sz="1271" spc="222" dirty="0">
                <a:latin typeface="Courier New"/>
                <a:cs typeface="Courier New"/>
              </a:rPr>
              <a:t> </a:t>
            </a:r>
            <a:r>
              <a:rPr sz="127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0;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8951" y="2855464"/>
            <a:ext cx="2335178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32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pure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virtual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function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573" y="3049101"/>
            <a:ext cx="5654680" cy="672329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marL="829909">
              <a:spcBef>
                <a:spcPts val="268"/>
              </a:spcBef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spc="8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void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draw()</a:t>
            </a:r>
            <a:r>
              <a:rPr sz="1271" spc="172" dirty="0">
                <a:latin typeface="Courier New"/>
                <a:cs typeface="Courier New"/>
              </a:rPr>
              <a:t> </a:t>
            </a:r>
            <a:r>
              <a:rPr sz="127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0;</a:t>
            </a:r>
            <a:r>
              <a:rPr sz="1271" spc="25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pure</a:t>
            </a:r>
            <a:r>
              <a:rPr sz="1271" spc="-1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virtual</a:t>
            </a:r>
            <a:r>
              <a:rPr sz="1271" spc="-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function</a:t>
            </a:r>
            <a:endParaRPr sz="1271">
              <a:latin typeface="Courier New"/>
              <a:cs typeface="Courier New"/>
            </a:endParaRPr>
          </a:p>
          <a:p>
            <a:pPr marL="829909">
              <a:spcBef>
                <a:spcPts val="177"/>
              </a:spcBef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6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...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177"/>
              </a:spcBef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1772" y="4398341"/>
            <a:ext cx="7219918" cy="51622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2042">
              <a:latin typeface="Times New Roman"/>
              <a:cs typeface="Times New Roman"/>
            </a:endParaRPr>
          </a:p>
          <a:p>
            <a:pPr marL="174050"/>
            <a:r>
              <a:rPr sz="1271" spc="-5" dirty="0">
                <a:latin typeface="Courier New"/>
                <a:cs typeface="Courier New"/>
              </a:rPr>
              <a:t>Shape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s;</a:t>
            </a:r>
            <a:r>
              <a:rPr sz="1271" spc="100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//Compiler</a:t>
            </a:r>
            <a:r>
              <a:rPr sz="1271" b="1" spc="-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error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32399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  <a:tab pos="2543903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Abstract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→	concrete</a:t>
            </a:r>
            <a:r>
              <a:rPr sz="2178" spc="-8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endParaRPr sz="217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7444" y="2402307"/>
            <a:ext cx="7229139" cy="2310973"/>
            <a:chOff x="1092512" y="2646986"/>
            <a:chExt cx="7965440" cy="2546350"/>
          </a:xfrm>
        </p:grpSpPr>
        <p:sp>
          <p:nvSpPr>
            <p:cNvPr id="5" name="object 5"/>
            <p:cNvSpPr/>
            <p:nvPr/>
          </p:nvSpPr>
          <p:spPr>
            <a:xfrm>
              <a:off x="1097274" y="2651749"/>
              <a:ext cx="7955915" cy="2536825"/>
            </a:xfrm>
            <a:custGeom>
              <a:avLst/>
              <a:gdLst/>
              <a:ahLst/>
              <a:cxnLst/>
              <a:rect l="l" t="t" r="r" b="b"/>
              <a:pathLst>
                <a:path w="7955915" h="2536825">
                  <a:moveTo>
                    <a:pt x="7955399" y="2536799"/>
                  </a:moveTo>
                  <a:lnTo>
                    <a:pt x="0" y="2536799"/>
                  </a:lnTo>
                  <a:lnTo>
                    <a:pt x="0" y="0"/>
                  </a:lnTo>
                  <a:lnTo>
                    <a:pt x="7955399" y="0"/>
                  </a:lnTo>
                  <a:lnTo>
                    <a:pt x="7955399" y="2536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097274" y="2651749"/>
              <a:ext cx="7955915" cy="2536825"/>
            </a:xfrm>
            <a:custGeom>
              <a:avLst/>
              <a:gdLst/>
              <a:ahLst/>
              <a:cxnLst/>
              <a:rect l="l" t="t" r="r" b="b"/>
              <a:pathLst>
                <a:path w="7955915" h="2536825">
                  <a:moveTo>
                    <a:pt x="0" y="0"/>
                  </a:moveTo>
                  <a:lnTo>
                    <a:pt x="7955399" y="0"/>
                  </a:lnTo>
                  <a:lnTo>
                    <a:pt x="7955399" y="2536799"/>
                  </a:lnTo>
                  <a:lnTo>
                    <a:pt x="0" y="253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9568" y="2400751"/>
            <a:ext cx="2866529" cy="11031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611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class Point{ /* ... */ }; 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class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Circle</a:t>
            </a:r>
            <a:r>
              <a:rPr sz="1271" spc="-18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:</a:t>
            </a:r>
            <a:r>
              <a:rPr sz="1271" spc="185" dirty="0"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27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Shape</a:t>
            </a:r>
            <a:r>
              <a:rPr sz="1271" spc="1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</a:t>
            </a:r>
            <a:endParaRPr sz="1271">
              <a:latin typeface="Courier New"/>
              <a:cs typeface="Courier New"/>
            </a:endParaRPr>
          </a:p>
          <a:p>
            <a:pPr marL="414955">
              <a:spcBef>
                <a:spcPts val="177"/>
              </a:spcBef>
            </a:pP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829909" marR="383832">
              <a:lnSpc>
                <a:spcPct val="111600"/>
              </a:lnSpc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void</a:t>
            </a:r>
            <a:r>
              <a:rPr sz="1271" spc="-8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rotate(int); </a:t>
            </a:r>
            <a:r>
              <a:rPr sz="1271" spc="-74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void</a:t>
            </a:r>
            <a:r>
              <a:rPr sz="127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draw();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9070" y="3049091"/>
            <a:ext cx="2431997" cy="451115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>
              <a:spcBef>
                <a:spcPts val="268"/>
              </a:spcBef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override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Shape::rotate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177"/>
              </a:spcBef>
            </a:pP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override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Shape::draw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568" y="3481318"/>
            <a:ext cx="3165053" cy="110899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14955" marR="4611" indent="414955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Circle(Point p, int r) </a:t>
            </a:r>
            <a:r>
              <a:rPr sz="1271" dirty="0">
                <a:latin typeface="Courier New"/>
                <a:cs typeface="Courier New"/>
              </a:rPr>
              <a:t>; </a:t>
            </a:r>
            <a:r>
              <a:rPr sz="1271" spc="-75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private:</a:t>
            </a:r>
            <a:endParaRPr sz="1271">
              <a:latin typeface="Courier New"/>
              <a:cs typeface="Courier New"/>
            </a:endParaRPr>
          </a:p>
          <a:p>
            <a:pPr marL="829909" marR="1069085">
              <a:lnSpc>
                <a:spcPct val="111600"/>
              </a:lnSpc>
            </a:pPr>
            <a:r>
              <a:rPr sz="1271" spc="-5" dirty="0">
                <a:latin typeface="Courier New"/>
                <a:cs typeface="Courier New"/>
              </a:rPr>
              <a:t>Point</a:t>
            </a:r>
            <a:r>
              <a:rPr sz="1271" spc="-8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center;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int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radius;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177"/>
              </a:spcBef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24619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  <a:tab pos="2543903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Abstract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→	</a:t>
            </a:r>
            <a:r>
              <a:rPr sz="2178" spc="-5" dirty="0">
                <a:latin typeface="Arial MT"/>
                <a:cs typeface="Arial MT"/>
              </a:rPr>
              <a:t>abstract</a:t>
            </a:r>
            <a:r>
              <a:rPr sz="2178" spc="-7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406640"/>
            <a:ext cx="7219918" cy="1112148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5763" rIns="0" bIns="0" rtlCol="0">
            <a:spAutoFit/>
          </a:bodyPr>
          <a:lstStyle/>
          <a:p>
            <a:pPr marL="77804" marR="4278644">
              <a:lnSpc>
                <a:spcPct val="111600"/>
              </a:lnSpc>
              <a:spcBef>
                <a:spcPts val="45"/>
              </a:spcBef>
            </a:pPr>
            <a:r>
              <a:rPr sz="1271" spc="-5" dirty="0">
                <a:latin typeface="Courier New"/>
                <a:cs typeface="Courier New"/>
              </a:rPr>
              <a:t>clas</a:t>
            </a:r>
            <a:r>
              <a:rPr sz="1271" dirty="0">
                <a:latin typeface="Courier New"/>
                <a:cs typeface="Courier New"/>
              </a:rPr>
              <a:t>s</a:t>
            </a:r>
            <a:r>
              <a:rPr sz="1271" spc="-5" dirty="0">
                <a:latin typeface="Courier New"/>
                <a:cs typeface="Courier New"/>
              </a:rPr>
              <a:t> Polygo</a:t>
            </a:r>
            <a:r>
              <a:rPr sz="1271" dirty="0">
                <a:latin typeface="Courier New"/>
                <a:cs typeface="Courier New"/>
              </a:rPr>
              <a:t>n</a:t>
            </a:r>
            <a:r>
              <a:rPr sz="1271" spc="-5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:</a:t>
            </a:r>
            <a:r>
              <a:rPr sz="1271" spc="218" dirty="0"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publi</a:t>
            </a:r>
            <a:r>
              <a:rPr sz="127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 Shap</a:t>
            </a:r>
            <a:r>
              <a:rPr sz="127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71" spc="-59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{ 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492759">
              <a:spcBef>
                <a:spcPts val="177"/>
              </a:spcBef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//</a:t>
            </a:r>
            <a:r>
              <a:rPr sz="127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draw()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and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rotate()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are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not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overridden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1634">
              <a:latin typeface="Courier New"/>
              <a:cs typeface="Courier New"/>
            </a:endParaRPr>
          </a:p>
          <a:p>
            <a:pPr marL="77804"/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772" y="3900415"/>
            <a:ext cx="7204357" cy="2240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>
              <a:spcBef>
                <a:spcPts val="221"/>
              </a:spcBef>
            </a:pPr>
            <a:r>
              <a:rPr sz="1271" spc="-5" dirty="0">
                <a:latin typeface="Courier New"/>
                <a:cs typeface="Courier New"/>
              </a:rPr>
              <a:t>Polygon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p;</a:t>
            </a:r>
            <a:r>
              <a:rPr sz="1271" spc="1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//Compiler</a:t>
            </a:r>
            <a:r>
              <a:rPr sz="1271" b="1" spc="-2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error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849" y="1158830"/>
            <a:ext cx="442369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32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6732942" cy="359512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Content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class.</a:t>
            </a:r>
            <a:r>
              <a:rPr sz="2178" spc="-1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levels.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Encapsulation.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Class: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interface</a:t>
            </a:r>
            <a:r>
              <a:rPr sz="2178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sz="2178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implementation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destructors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1062"/>
              </a:spcBef>
              <a:tabLst>
                <a:tab pos="319861" algn="l"/>
              </a:tabLst>
            </a:pPr>
            <a:r>
              <a:rPr sz="1634" b="1" spc="113" dirty="0">
                <a:solidFill>
                  <a:prstClr val="black"/>
                </a:solidFill>
                <a:latin typeface="Yu Gothic UI"/>
                <a:cs typeface="Yu Gothic UI"/>
              </a:rPr>
              <a:t>–	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b="1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initializer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5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Object's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lifecycle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9506" y="2073055"/>
            <a:ext cx="3402490" cy="223745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228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//TestStack.cpp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"Stack.h"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1699584" indent="5532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 s1(3);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s2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s1;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s1.push(1);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s2.push(2);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350983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cout&lt;&lt;"s1: "&lt;&lt;s1.top()&lt;&lt;endl;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cout&lt;&lt;"s2:</a:t>
            </a:r>
            <a:r>
              <a:rPr sz="1180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"&lt;&lt;s2.top()&lt;&lt;endl;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5299" y="2099306"/>
            <a:ext cx="1867220" cy="1244813"/>
          </a:xfrm>
          <a:custGeom>
            <a:avLst/>
            <a:gdLst/>
            <a:ahLst/>
            <a:cxnLst/>
            <a:rect l="l" t="t" r="r" b="b"/>
            <a:pathLst>
              <a:path w="2057400" h="1371600">
                <a:moveTo>
                  <a:pt x="0" y="0"/>
                </a:moveTo>
                <a:lnTo>
                  <a:pt x="2057399" y="0"/>
                </a:lnTo>
                <a:lnTo>
                  <a:pt x="2057399" y="1371599"/>
                </a:lnTo>
                <a:lnTo>
                  <a:pt x="0" y="1371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2046" y="2576543"/>
            <a:ext cx="1233864" cy="50207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97975" marR="4611" indent="-87025" defTabSz="829909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mCapacity:</a:t>
            </a:r>
            <a:r>
              <a:rPr sz="1634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3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mElements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3720" y="3077926"/>
            <a:ext cx="53077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</a:t>
            </a:r>
            <a:r>
              <a:rPr sz="1634" spc="-182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op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5299" y="2514244"/>
            <a:ext cx="186722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9621" y="2155554"/>
            <a:ext cx="185857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76902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s1: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658529" y="3339798"/>
          <a:ext cx="746888" cy="1244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66138" y="3441860"/>
            <a:ext cx="13888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6138" y="4271736"/>
            <a:ext cx="13888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2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6138" y="3874115"/>
            <a:ext cx="13888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1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95959" y="2983421"/>
            <a:ext cx="1460351" cy="670240"/>
            <a:chOff x="5916987" y="3287287"/>
            <a:chExt cx="1609090" cy="738505"/>
          </a:xfrm>
        </p:grpSpPr>
        <p:sp>
          <p:nvSpPr>
            <p:cNvPr id="14" name="object 14"/>
            <p:cNvSpPr/>
            <p:nvPr/>
          </p:nvSpPr>
          <p:spPr>
            <a:xfrm>
              <a:off x="6247800" y="3292049"/>
              <a:ext cx="1229995" cy="621665"/>
            </a:xfrm>
            <a:custGeom>
              <a:avLst/>
              <a:gdLst/>
              <a:ahLst/>
              <a:cxnLst/>
              <a:rect l="l" t="t" r="r" b="b"/>
              <a:pathLst>
                <a:path w="1229995" h="621664">
                  <a:moveTo>
                    <a:pt x="0" y="4499"/>
                  </a:moveTo>
                  <a:lnTo>
                    <a:pt x="779399" y="0"/>
                  </a:lnTo>
                </a:path>
                <a:path w="1229995" h="621664">
                  <a:moveTo>
                    <a:pt x="790299" y="0"/>
                  </a:moveTo>
                  <a:lnTo>
                    <a:pt x="792999" y="621299"/>
                  </a:lnTo>
                </a:path>
                <a:path w="1229995" h="621664">
                  <a:moveTo>
                    <a:pt x="793079" y="621274"/>
                  </a:moveTo>
                  <a:lnTo>
                    <a:pt x="1229849" y="6212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477650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477650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921750" y="3534724"/>
              <a:ext cx="1556385" cy="470534"/>
            </a:xfrm>
            <a:custGeom>
              <a:avLst/>
              <a:gdLst/>
              <a:ahLst/>
              <a:cxnLst/>
              <a:rect l="l" t="t" r="r" b="b"/>
              <a:pathLst>
                <a:path w="1556384" h="470535">
                  <a:moveTo>
                    <a:pt x="0" y="0"/>
                  </a:moveTo>
                  <a:lnTo>
                    <a:pt x="913499" y="12899"/>
                  </a:lnTo>
                </a:path>
                <a:path w="1556384" h="470535">
                  <a:moveTo>
                    <a:pt x="913569" y="12839"/>
                  </a:moveTo>
                  <a:lnTo>
                    <a:pt x="913569" y="470039"/>
                  </a:lnTo>
                </a:path>
                <a:path w="1556384" h="470535">
                  <a:moveTo>
                    <a:pt x="913569" y="470039"/>
                  </a:moveTo>
                  <a:lnTo>
                    <a:pt x="1555899" y="4700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477650" y="398903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477650" y="398903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bject 20"/>
          <p:cNvSpPr/>
          <p:nvPr/>
        </p:nvSpPr>
        <p:spPr>
          <a:xfrm>
            <a:off x="5675299" y="4173996"/>
            <a:ext cx="1867220" cy="1244813"/>
          </a:xfrm>
          <a:custGeom>
            <a:avLst/>
            <a:gdLst/>
            <a:ahLst/>
            <a:cxnLst/>
            <a:rect l="l" t="t" r="r" b="b"/>
            <a:pathLst>
              <a:path w="2057400" h="1371600">
                <a:moveTo>
                  <a:pt x="0" y="0"/>
                </a:moveTo>
                <a:lnTo>
                  <a:pt x="2057399" y="0"/>
                </a:lnTo>
                <a:lnTo>
                  <a:pt x="2057399" y="1371599"/>
                </a:lnTo>
                <a:lnTo>
                  <a:pt x="0" y="1371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92046" y="4651232"/>
            <a:ext cx="1233864" cy="75605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1527" marR="4611" algn="ctr" defTabSz="829909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mCapacity:</a:t>
            </a:r>
            <a:r>
              <a:rPr sz="1634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3 </a:t>
            </a:r>
            <a:r>
              <a:rPr sz="1634" spc="-4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mElements </a:t>
            </a:r>
            <a:r>
              <a:rPr sz="1634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mTop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75299" y="3532988"/>
            <a:ext cx="4485939" cy="1772130"/>
            <a:chOff x="4572000" y="3892829"/>
            <a:chExt cx="4942840" cy="1952625"/>
          </a:xfrm>
        </p:grpSpPr>
        <p:sp>
          <p:nvSpPr>
            <p:cNvPr id="23" name="object 23"/>
            <p:cNvSpPr/>
            <p:nvPr/>
          </p:nvSpPr>
          <p:spPr>
            <a:xfrm>
              <a:off x="4572000" y="3913325"/>
              <a:ext cx="4533265" cy="1648460"/>
            </a:xfrm>
            <a:custGeom>
              <a:avLst/>
              <a:gdLst/>
              <a:ahLst/>
              <a:cxnLst/>
              <a:rect l="l" t="t" r="r" b="b"/>
              <a:pathLst>
                <a:path w="4533265" h="1648460">
                  <a:moveTo>
                    <a:pt x="0" y="1142999"/>
                  </a:moveTo>
                  <a:lnTo>
                    <a:pt x="2057399" y="1142999"/>
                  </a:lnTo>
                </a:path>
                <a:path w="4533265" h="1648460">
                  <a:moveTo>
                    <a:pt x="1766574" y="1647899"/>
                  </a:moveTo>
                  <a:lnTo>
                    <a:pt x="4533174" y="1647899"/>
                  </a:lnTo>
                </a:path>
                <a:path w="4533265" h="1648460">
                  <a:moveTo>
                    <a:pt x="4526279" y="0"/>
                  </a:moveTo>
                  <a:lnTo>
                    <a:pt x="4528979" y="1647899"/>
                  </a:lnTo>
                </a:path>
                <a:path w="4533265" h="1648460">
                  <a:moveTo>
                    <a:pt x="4526279" y="0"/>
                  </a:moveTo>
                  <a:lnTo>
                    <a:pt x="41719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700725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700725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933875" y="4004765"/>
              <a:ext cx="3576320" cy="1835785"/>
            </a:xfrm>
            <a:custGeom>
              <a:avLst/>
              <a:gdLst/>
              <a:ahLst/>
              <a:cxnLst/>
              <a:rect l="l" t="t" r="r" b="b"/>
              <a:pathLst>
                <a:path w="3576320" h="1835785">
                  <a:moveTo>
                    <a:pt x="0" y="1835484"/>
                  </a:moveTo>
                  <a:lnTo>
                    <a:pt x="3575999" y="1828884"/>
                  </a:lnTo>
                </a:path>
                <a:path w="3576320" h="1835785">
                  <a:moveTo>
                    <a:pt x="3575884" y="0"/>
                  </a:moveTo>
                  <a:lnTo>
                    <a:pt x="3575884" y="1828799"/>
                  </a:lnTo>
                </a:path>
                <a:path w="3576320" h="1835785">
                  <a:moveTo>
                    <a:pt x="3575884" y="0"/>
                  </a:moveTo>
                  <a:lnTo>
                    <a:pt x="28100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700725" y="39890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700725" y="39890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79621" y="4230243"/>
            <a:ext cx="185857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76902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s2: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708729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5"/>
            <a:ext cx="7280430" cy="1260172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destructor</a:t>
            </a:r>
            <a:endParaRPr sz="2178">
              <a:latin typeface="Arial MT"/>
              <a:cs typeface="Arial MT"/>
            </a:endParaRPr>
          </a:p>
          <a:p>
            <a:pPr marL="712339" marR="4611" lvl="1" indent="-274331">
              <a:lnSpc>
                <a:spcPct val="101200"/>
              </a:lnSpc>
              <a:spcBef>
                <a:spcPts val="980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Every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having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at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least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one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virtual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function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should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have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virtual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spc="-18" dirty="0">
                <a:latin typeface="Arial MT"/>
                <a:cs typeface="Arial MT"/>
              </a:rPr>
              <a:t>destructor.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Why?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5672" y="3191127"/>
            <a:ext cx="2489627" cy="1150128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519772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9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X{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//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...</a:t>
            </a:r>
            <a:endParaRPr sz="1452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452" b="1" spc="-5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~X()</a:t>
            </a:r>
            <a:r>
              <a:rPr sz="1452" spc="-5" dirty="0">
                <a:latin typeface="Courier New"/>
                <a:cs typeface="Courier New"/>
              </a:rPr>
              <a:t>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7"/>
            <a:ext cx="8256686" cy="5618950"/>
          </a:xfrm>
          <a:custGeom>
            <a:avLst/>
            <a:gdLst/>
            <a:ahLst/>
            <a:cxnLst/>
            <a:rect l="l" t="t" r="r" b="b"/>
            <a:pathLst>
              <a:path w="9097645" h="6191250">
                <a:moveTo>
                  <a:pt x="0" y="0"/>
                </a:moveTo>
                <a:lnTo>
                  <a:pt x="9097199" y="0"/>
                </a:lnTo>
                <a:lnTo>
                  <a:pt x="9097199" y="6190799"/>
                </a:lnTo>
                <a:lnTo>
                  <a:pt x="0" y="6190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78" y="708724"/>
            <a:ext cx="2867105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767630"/>
            <a:ext cx="2416436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14" dirty="0">
                <a:latin typeface="Arial MT"/>
                <a:cs typeface="Arial MT"/>
              </a:rPr>
              <a:t>Virtual</a:t>
            </a:r>
            <a:r>
              <a:rPr sz="2178" spc="-5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destructor</a:t>
            </a:r>
            <a:endParaRPr sz="2178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00441" y="2236337"/>
            <a:ext cx="6814201" cy="3779968"/>
            <a:chOff x="1183962" y="2464111"/>
            <a:chExt cx="7508240" cy="4164965"/>
          </a:xfrm>
        </p:grpSpPr>
        <p:sp>
          <p:nvSpPr>
            <p:cNvPr id="6" name="object 6"/>
            <p:cNvSpPr/>
            <p:nvPr/>
          </p:nvSpPr>
          <p:spPr>
            <a:xfrm>
              <a:off x="1188725" y="2468874"/>
              <a:ext cx="7498715" cy="4155440"/>
            </a:xfrm>
            <a:custGeom>
              <a:avLst/>
              <a:gdLst/>
              <a:ahLst/>
              <a:cxnLst/>
              <a:rect l="l" t="t" r="r" b="b"/>
              <a:pathLst>
                <a:path w="7498715" h="4155440">
                  <a:moveTo>
                    <a:pt x="7498199" y="4155299"/>
                  </a:moveTo>
                  <a:lnTo>
                    <a:pt x="0" y="4155299"/>
                  </a:lnTo>
                  <a:lnTo>
                    <a:pt x="0" y="0"/>
                  </a:lnTo>
                  <a:lnTo>
                    <a:pt x="7498199" y="0"/>
                  </a:lnTo>
                  <a:lnTo>
                    <a:pt x="7498199" y="41552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1188725" y="2468874"/>
              <a:ext cx="7498715" cy="4155440"/>
            </a:xfrm>
            <a:custGeom>
              <a:avLst/>
              <a:gdLst/>
              <a:ahLst/>
              <a:cxnLst/>
              <a:rect l="l" t="t" r="r" b="b"/>
              <a:pathLst>
                <a:path w="7498715" h="4155440">
                  <a:moveTo>
                    <a:pt x="0" y="0"/>
                  </a:moveTo>
                  <a:lnTo>
                    <a:pt x="7498199" y="0"/>
                  </a:lnTo>
                  <a:lnTo>
                    <a:pt x="7498199" y="4155299"/>
                  </a:lnTo>
                  <a:lnTo>
                    <a:pt x="0" y="4155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212074" y="3017529"/>
              <a:ext cx="3195955" cy="659130"/>
            </a:xfrm>
            <a:custGeom>
              <a:avLst/>
              <a:gdLst/>
              <a:ahLst/>
              <a:cxnLst/>
              <a:rect l="l" t="t" r="r" b="b"/>
              <a:pathLst>
                <a:path w="3195954" h="659129">
                  <a:moveTo>
                    <a:pt x="3195900" y="659099"/>
                  </a:moveTo>
                  <a:lnTo>
                    <a:pt x="0" y="659099"/>
                  </a:lnTo>
                  <a:lnTo>
                    <a:pt x="0" y="0"/>
                  </a:lnTo>
                  <a:lnTo>
                    <a:pt x="3195900" y="0"/>
                  </a:lnTo>
                  <a:lnTo>
                    <a:pt x="3195900" y="6590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5212074" y="3017529"/>
              <a:ext cx="3195955" cy="659130"/>
            </a:xfrm>
            <a:custGeom>
              <a:avLst/>
              <a:gdLst/>
              <a:ahLst/>
              <a:cxnLst/>
              <a:rect l="l" t="t" r="r" b="b"/>
              <a:pathLst>
                <a:path w="3195954" h="659129">
                  <a:moveTo>
                    <a:pt x="0" y="0"/>
                  </a:moveTo>
                  <a:lnTo>
                    <a:pt x="3195900" y="0"/>
                  </a:lnTo>
                  <a:lnTo>
                    <a:pt x="3195900" y="659099"/>
                  </a:lnTo>
                  <a:lnTo>
                    <a:pt x="0" y="659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82565" y="2256334"/>
            <a:ext cx="6358346" cy="3626317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442618" marR="1491532" indent="-442618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latin typeface="Courier New"/>
                <a:cs typeface="Courier New"/>
              </a:rPr>
              <a:t>void </a:t>
            </a:r>
            <a:r>
              <a:rPr sz="1452" b="1" spc="-5" dirty="0">
                <a:latin typeface="Courier New"/>
                <a:cs typeface="Courier New"/>
              </a:rPr>
              <a:t>deleteAll</a:t>
            </a:r>
            <a:r>
              <a:rPr sz="1452" spc="-5" dirty="0">
                <a:latin typeface="Courier New"/>
                <a:cs typeface="Courier New"/>
              </a:rPr>
              <a:t>( Employee ** emps, int size){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for(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int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i=0;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i&lt;size;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++i){</a:t>
            </a:r>
            <a:endParaRPr sz="1452">
              <a:latin typeface="Courier New"/>
              <a:cs typeface="Courier New"/>
            </a:endParaRPr>
          </a:p>
          <a:p>
            <a:pPr marL="871404">
              <a:lnSpc>
                <a:spcPts val="1606"/>
              </a:lnSpc>
              <a:spcBef>
                <a:spcPts val="27"/>
              </a:spcBef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delete</a:t>
            </a:r>
            <a:r>
              <a:rPr sz="1452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emps[</a:t>
            </a:r>
            <a:r>
              <a:rPr sz="1452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srgbClr val="3333FF"/>
                </a:solidFill>
                <a:latin typeface="Courier New"/>
                <a:cs typeface="Courier New"/>
              </a:rPr>
              <a:t>i</a:t>
            </a:r>
            <a:r>
              <a:rPr sz="1452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];</a:t>
            </a:r>
            <a:endParaRPr sz="1452">
              <a:latin typeface="Courier New"/>
              <a:cs typeface="Courier New"/>
            </a:endParaRPr>
          </a:p>
          <a:p>
            <a:pPr marL="442618">
              <a:lnSpc>
                <a:spcPts val="1824"/>
              </a:lnSpc>
              <a:tabLst>
                <a:tab pos="3697708" algn="l"/>
              </a:tabLst>
            </a:pPr>
            <a:r>
              <a:rPr sz="2178" baseline="-5208" dirty="0">
                <a:latin typeface="Courier New"/>
                <a:cs typeface="Courier New"/>
              </a:rPr>
              <a:t>}	</a:t>
            </a:r>
            <a:r>
              <a:rPr sz="1634" spc="-5" dirty="0">
                <a:latin typeface="Arial MT"/>
                <a:cs typeface="Arial MT"/>
              </a:rPr>
              <a:t>Which</a:t>
            </a:r>
            <a:r>
              <a:rPr sz="1634" spc="-27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destructor</a:t>
            </a:r>
            <a:r>
              <a:rPr sz="1634" spc="-27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is</a:t>
            </a:r>
            <a:r>
              <a:rPr sz="1634" spc="-27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invoked?</a:t>
            </a:r>
            <a:endParaRPr sz="1634">
              <a:latin typeface="Arial MT"/>
              <a:cs typeface="Arial MT"/>
            </a:endParaRPr>
          </a:p>
          <a:p>
            <a:pPr marL="442618">
              <a:spcBef>
                <a:spcPts val="109"/>
              </a:spcBef>
            </a:pPr>
            <a:r>
              <a:rPr sz="1452" spc="-5" dirty="0">
                <a:latin typeface="Courier New"/>
                <a:cs typeface="Courier New"/>
              </a:rPr>
              <a:t>delete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[]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emps;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543">
              <a:latin typeface="Courier New"/>
              <a:cs typeface="Courier New"/>
            </a:endParaRPr>
          </a:p>
          <a:p>
            <a:pPr marL="110655"/>
            <a:r>
              <a:rPr sz="1452" spc="-5" dirty="0">
                <a:latin typeface="Courier New"/>
                <a:cs typeface="Courier New"/>
              </a:rPr>
              <a:t>//</a:t>
            </a:r>
            <a:r>
              <a:rPr sz="1452" spc="-10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main</a:t>
            </a:r>
            <a:endParaRPr sz="1452">
              <a:latin typeface="Courier New"/>
              <a:cs typeface="Courier New"/>
            </a:endParaRPr>
          </a:p>
          <a:p>
            <a:pPr marL="110655" marR="2146814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Employee ** </a:t>
            </a:r>
            <a:r>
              <a:rPr sz="1452" dirty="0">
                <a:latin typeface="Courier New"/>
                <a:cs typeface="Courier New"/>
              </a:rPr>
              <a:t>t = </a:t>
            </a:r>
            <a:r>
              <a:rPr sz="1452" spc="-5" dirty="0">
                <a:latin typeface="Courier New"/>
                <a:cs typeface="Courier New"/>
              </a:rPr>
              <a:t>new Employee *[ 10 ]; </a:t>
            </a:r>
            <a:r>
              <a:rPr sz="1452" spc="-86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for(int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i=0;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i&lt;10;</a:t>
            </a:r>
            <a:r>
              <a:rPr sz="1452" spc="-9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++i){</a:t>
            </a:r>
            <a:endParaRPr sz="1452">
              <a:latin typeface="Courier New"/>
              <a:cs typeface="Courier New"/>
            </a:endParaRPr>
          </a:p>
          <a:p>
            <a:pPr marL="414955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if(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i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%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2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==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0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)</a:t>
            </a:r>
            <a:endParaRPr sz="1452">
              <a:latin typeface="Courier New"/>
              <a:cs typeface="Courier New"/>
            </a:endParaRPr>
          </a:p>
          <a:p>
            <a:pPr marL="442618" marR="2865493" indent="387291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t[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i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]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new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Employee();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else</a:t>
            </a:r>
            <a:endParaRPr sz="1452">
              <a:latin typeface="Courier New"/>
              <a:cs typeface="Courier New"/>
            </a:endParaRPr>
          </a:p>
          <a:p>
            <a:pPr marL="829909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t[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i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]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new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Manager();</a:t>
            </a:r>
            <a:endParaRPr sz="1452">
              <a:latin typeface="Courier New"/>
              <a:cs typeface="Courier New"/>
            </a:endParaRPr>
          </a:p>
          <a:p>
            <a:pPr marL="110655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 marL="108925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deleteAll</a:t>
            </a:r>
            <a:r>
              <a:rPr sz="1452" spc="-5" dirty="0">
                <a:latin typeface="Courier New"/>
                <a:cs typeface="Courier New"/>
              </a:rPr>
              <a:t>(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t,</a:t>
            </a:r>
            <a:r>
              <a:rPr sz="1452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10);</a:t>
            </a:r>
            <a:endParaRPr sz="1452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17694" y="2877927"/>
            <a:ext cx="738819" cy="37460"/>
            <a:chOff x="4398342" y="3171049"/>
            <a:chExt cx="814069" cy="41275"/>
          </a:xfrm>
        </p:grpSpPr>
        <p:sp>
          <p:nvSpPr>
            <p:cNvPr id="12" name="object 12"/>
            <p:cNvSpPr/>
            <p:nvPr/>
          </p:nvSpPr>
          <p:spPr>
            <a:xfrm>
              <a:off x="4446330" y="3191545"/>
              <a:ext cx="765810" cy="0"/>
            </a:xfrm>
            <a:custGeom>
              <a:avLst/>
              <a:gdLst/>
              <a:ahLst/>
              <a:cxnLst/>
              <a:rect l="l" t="t" r="r" b="b"/>
              <a:pathLst>
                <a:path w="765810">
                  <a:moveTo>
                    <a:pt x="7657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03104" y="317581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3104" y="317581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1918965"/>
            <a:ext cx="1540457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>
              <a:spcBef>
                <a:spcPts val="1570"/>
              </a:spcBef>
            </a:pPr>
            <a:r>
              <a:rPr sz="2904" spc="-9" dirty="0">
                <a:latin typeface="Arial MT"/>
                <a:cs typeface="Arial MT"/>
              </a:rPr>
              <a:t>Object-Oriented</a:t>
            </a:r>
            <a:r>
              <a:rPr sz="2904" spc="-73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Programming</a:t>
            </a:r>
            <a:endParaRPr sz="2904">
              <a:latin typeface="Arial MT"/>
              <a:cs typeface="Arial MT"/>
            </a:endParaRPr>
          </a:p>
          <a:p>
            <a:pPr marL="8645" algn="ctr">
              <a:spcBef>
                <a:spcPts val="1293"/>
              </a:spcBef>
            </a:pPr>
            <a:r>
              <a:rPr sz="2541" spc="-5" dirty="0">
                <a:latin typeface="Arial MT"/>
                <a:cs typeface="Arial MT"/>
              </a:rPr>
              <a:t>Object</a:t>
            </a:r>
            <a:r>
              <a:rPr sz="2541" spc="-50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relationships</a:t>
            </a:r>
            <a:endParaRPr sz="254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2668" y="2227755"/>
            <a:ext cx="5371716" cy="29007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80375" indent="-369424">
              <a:spcBef>
                <a:spcPts val="91"/>
              </a:spcBef>
              <a:buChar char="–"/>
              <a:tabLst>
                <a:tab pos="380375" algn="l"/>
                <a:tab pos="380951" algn="l"/>
              </a:tabLst>
            </a:pP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b="1" i="1" spc="-5" dirty="0">
                <a:latin typeface="Arial"/>
                <a:cs typeface="Arial"/>
              </a:rPr>
              <a:t>is-a</a:t>
            </a:r>
            <a:r>
              <a:rPr sz="2178" b="1" i="1" spc="-27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endParaRPr sz="2178">
              <a:latin typeface="Arial MT"/>
              <a:cs typeface="Arial MT"/>
            </a:endParaRPr>
          </a:p>
          <a:p>
            <a:pPr marL="795330" lvl="1" indent="-375187">
              <a:lnSpc>
                <a:spcPts val="2600"/>
              </a:lnSpc>
              <a:spcBef>
                <a:spcPts val="32"/>
              </a:spcBef>
              <a:buChar char="●"/>
              <a:tabLst>
                <a:tab pos="795330" algn="l"/>
                <a:tab pos="795906" algn="l"/>
              </a:tabLst>
            </a:pPr>
            <a:r>
              <a:rPr sz="2178" spc="-5" dirty="0">
                <a:latin typeface="Arial MT"/>
                <a:cs typeface="Arial MT"/>
              </a:rPr>
              <a:t>Private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inheritance</a:t>
            </a:r>
            <a:endParaRPr sz="2178">
              <a:latin typeface="Arial MT"/>
              <a:cs typeface="Arial MT"/>
            </a:endParaRPr>
          </a:p>
          <a:p>
            <a:pPr marL="795330" lvl="1" indent="-375187">
              <a:lnSpc>
                <a:spcPts val="2600"/>
              </a:lnSpc>
              <a:buChar char="●"/>
              <a:tabLst>
                <a:tab pos="795330" algn="l"/>
                <a:tab pos="795906" algn="l"/>
              </a:tabLst>
            </a:pPr>
            <a:r>
              <a:rPr sz="2178" dirty="0">
                <a:latin typeface="Arial MT"/>
                <a:cs typeface="Arial MT"/>
              </a:rPr>
              <a:t>Multiple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inheritance</a:t>
            </a:r>
            <a:endParaRPr sz="2178">
              <a:latin typeface="Arial MT"/>
              <a:cs typeface="Arial MT"/>
            </a:endParaRPr>
          </a:p>
          <a:p>
            <a:pPr lvl="1">
              <a:spcBef>
                <a:spcPts val="23"/>
              </a:spcBef>
              <a:buFont typeface="Arial MT"/>
              <a:buChar char="●"/>
            </a:pPr>
            <a:endParaRPr sz="3585">
              <a:latin typeface="Arial MT"/>
              <a:cs typeface="Arial MT"/>
            </a:endParaRPr>
          </a:p>
          <a:p>
            <a:pPr marL="380375" indent="-369424">
              <a:buChar char="–"/>
              <a:tabLst>
                <a:tab pos="380375" algn="l"/>
                <a:tab pos="380951" algn="l"/>
              </a:tabLst>
            </a:pP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b="1" i="1" spc="-5" dirty="0">
                <a:latin typeface="Arial"/>
                <a:cs typeface="Arial"/>
              </a:rPr>
              <a:t>has-a</a:t>
            </a:r>
            <a:r>
              <a:rPr sz="2178" b="1" i="1" spc="-23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endParaRPr sz="2178">
              <a:latin typeface="Arial MT"/>
              <a:cs typeface="Arial MT"/>
            </a:endParaRPr>
          </a:p>
          <a:p>
            <a:pPr marL="795330" lvl="1" indent="-375187">
              <a:lnSpc>
                <a:spcPts val="2600"/>
              </a:lnSpc>
              <a:spcBef>
                <a:spcPts val="18"/>
              </a:spcBef>
              <a:buChar char="●"/>
              <a:tabLst>
                <a:tab pos="795330" algn="l"/>
                <a:tab pos="795906" algn="l"/>
              </a:tabLst>
            </a:pPr>
            <a:r>
              <a:rPr sz="2178" spc="-5" dirty="0">
                <a:latin typeface="Arial MT"/>
                <a:cs typeface="Arial MT"/>
              </a:rPr>
              <a:t>Association</a:t>
            </a:r>
            <a:endParaRPr sz="2178">
              <a:latin typeface="Arial MT"/>
              <a:cs typeface="Arial MT"/>
            </a:endParaRPr>
          </a:p>
          <a:p>
            <a:pPr marL="1210285" lvl="2" indent="-375187">
              <a:lnSpc>
                <a:spcPts val="2587"/>
              </a:lnSpc>
              <a:buChar char="●"/>
              <a:tabLst>
                <a:tab pos="1210285" algn="l"/>
                <a:tab pos="1210861" algn="l"/>
              </a:tabLst>
            </a:pPr>
            <a:r>
              <a:rPr sz="2178" spc="-5" dirty="0">
                <a:latin typeface="Arial MT"/>
                <a:cs typeface="Arial MT"/>
              </a:rPr>
              <a:t>Composition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(strong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containment)</a:t>
            </a:r>
            <a:endParaRPr sz="2178">
              <a:latin typeface="Arial MT"/>
              <a:cs typeface="Arial MT"/>
            </a:endParaRPr>
          </a:p>
          <a:p>
            <a:pPr marL="1210285" lvl="2" indent="-375187">
              <a:lnSpc>
                <a:spcPts val="2600"/>
              </a:lnSpc>
              <a:buChar char="●"/>
              <a:tabLst>
                <a:tab pos="1210285" algn="l"/>
                <a:tab pos="1210861" algn="l"/>
              </a:tabLst>
            </a:pPr>
            <a:r>
              <a:rPr sz="2178" spc="-5" dirty="0">
                <a:latin typeface="Arial MT"/>
                <a:cs typeface="Arial MT"/>
              </a:rPr>
              <a:t>Aggregation</a:t>
            </a:r>
            <a:r>
              <a:rPr sz="2178" spc="-5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(weak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containment)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7"/>
            <a:ext cx="8256686" cy="5569388"/>
          </a:xfrm>
          <a:custGeom>
            <a:avLst/>
            <a:gdLst/>
            <a:ahLst/>
            <a:cxnLst/>
            <a:rect l="l" t="t" r="r" b="b"/>
            <a:pathLst>
              <a:path w="9097645" h="6136640">
                <a:moveTo>
                  <a:pt x="0" y="0"/>
                </a:moveTo>
                <a:lnTo>
                  <a:pt x="9097199" y="0"/>
                </a:lnTo>
                <a:lnTo>
                  <a:pt x="9097199" y="6136499"/>
                </a:lnTo>
                <a:lnTo>
                  <a:pt x="0" y="6136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508" y="708724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639460"/>
            <a:ext cx="5728447" cy="1776403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is-a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–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Client's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view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(1)</a:t>
            </a:r>
            <a:endParaRPr sz="2178">
              <a:latin typeface="Arial"/>
              <a:cs typeface="Arial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works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only </a:t>
            </a:r>
            <a:r>
              <a:rPr sz="2178" i="1" spc="-5" dirty="0">
                <a:latin typeface="Arial"/>
                <a:cs typeface="Arial"/>
              </a:rPr>
              <a:t>one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direction:</a:t>
            </a:r>
            <a:endParaRPr sz="2178">
              <a:latin typeface="Arial"/>
              <a:cs typeface="Arial"/>
            </a:endParaRPr>
          </a:p>
          <a:p>
            <a:pPr marL="1104241" lvl="2" indent="-211512">
              <a:spcBef>
                <a:spcPts val="803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latin typeface="Arial MT"/>
                <a:cs typeface="Arial MT"/>
              </a:rPr>
              <a:t>every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Sub</a:t>
            </a:r>
            <a:r>
              <a:rPr sz="2178" b="1" spc="-9" dirty="0"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2178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also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2178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Super </a:t>
            </a:r>
            <a:r>
              <a:rPr sz="2178" spc="-5" dirty="0">
                <a:latin typeface="Arial MT"/>
                <a:cs typeface="Arial MT"/>
              </a:rPr>
              <a:t>one</a:t>
            </a:r>
            <a:endParaRPr sz="2178">
              <a:latin typeface="Arial MT"/>
              <a:cs typeface="Arial MT"/>
            </a:endParaRPr>
          </a:p>
          <a:p>
            <a:pPr marL="1104241" lvl="2" indent="-211512">
              <a:spcBef>
                <a:spcPts val="531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latin typeface="Arial MT"/>
                <a:cs typeface="Arial MT"/>
              </a:rPr>
              <a:t>but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b="1" spc="-5" dirty="0">
                <a:latin typeface="Arial"/>
                <a:cs typeface="Arial"/>
              </a:rPr>
              <a:t>Super </a:t>
            </a:r>
            <a:r>
              <a:rPr sz="2178" spc="-5" dirty="0">
                <a:latin typeface="Arial MT"/>
                <a:cs typeface="Arial MT"/>
              </a:rPr>
              <a:t>object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2178" b="1" spc="-18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not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 a</a:t>
            </a:r>
            <a:r>
              <a:rPr sz="2178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Sub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839" y="746889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906">
              <a:latin typeface="Times New Roman"/>
              <a:cs typeface="Times New Roman"/>
            </a:endParaRPr>
          </a:p>
          <a:p>
            <a:pPr marL="345219"/>
            <a:r>
              <a:rPr sz="1634" spc="-5" dirty="0">
                <a:latin typeface="Arial MT"/>
                <a:cs typeface="Arial MT"/>
              </a:rPr>
              <a:t>Super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839" y="2406640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906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34" spc="-5" dirty="0">
                <a:latin typeface="Arial MT"/>
                <a:cs typeface="Arial MT"/>
              </a:rPr>
              <a:t>Sub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49645" y="1585079"/>
            <a:ext cx="37460" cy="821807"/>
            <a:chOff x="8620584" y="1746522"/>
            <a:chExt cx="41275" cy="905510"/>
          </a:xfrm>
        </p:grpSpPr>
        <p:sp>
          <p:nvSpPr>
            <p:cNvPr id="8" name="object 8"/>
            <p:cNvSpPr/>
            <p:nvPr/>
          </p:nvSpPr>
          <p:spPr>
            <a:xfrm>
              <a:off x="8641080" y="1794510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21766" y="3485473"/>
            <a:ext cx="5394192" cy="208038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2247095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86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foo1</a:t>
            </a:r>
            <a:r>
              <a:rPr sz="1452" spc="-5" dirty="0">
                <a:latin typeface="Courier New"/>
                <a:cs typeface="Courier New"/>
              </a:rPr>
              <a:t>(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1452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Courier New"/>
                <a:cs typeface="Courier New"/>
              </a:rPr>
              <a:t>Super&amp;</a:t>
            </a:r>
            <a:r>
              <a:rPr sz="1452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452" spc="-20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);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 </a:t>
            </a:r>
            <a:r>
              <a:rPr sz="1452" b="1" spc="-5" dirty="0">
                <a:latin typeface="Courier New"/>
                <a:cs typeface="Courier New"/>
              </a:rPr>
              <a:t>foo2</a:t>
            </a:r>
            <a:r>
              <a:rPr sz="1452" spc="-5" dirty="0">
                <a:latin typeface="Courier New"/>
                <a:cs typeface="Courier New"/>
              </a:rPr>
              <a:t>( </a:t>
            </a:r>
            <a:r>
              <a:rPr sz="1452" spc="-5" dirty="0">
                <a:solidFill>
                  <a:srgbClr val="0000FF"/>
                </a:solidFill>
                <a:latin typeface="Courier New"/>
                <a:cs typeface="Courier New"/>
              </a:rPr>
              <a:t>const Sub&amp; </a:t>
            </a:r>
            <a:r>
              <a:rPr sz="1452" spc="-59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452" spc="-59" dirty="0">
                <a:latin typeface="Courier New"/>
                <a:cs typeface="Courier New"/>
              </a:rPr>
              <a:t>); </a:t>
            </a:r>
            <a:r>
              <a:rPr sz="1452" spc="-5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Super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super;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Sub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sub;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543">
              <a:latin typeface="Courier New"/>
              <a:cs typeface="Courier New"/>
            </a:endParaRPr>
          </a:p>
          <a:p>
            <a:pPr marL="77804" marR="3004387">
              <a:lnSpc>
                <a:spcPct val="101600"/>
              </a:lnSpc>
              <a:tabLst>
                <a:tab pos="1515737" algn="l"/>
                <a:tab pos="1543401" algn="l"/>
              </a:tabLst>
            </a:pPr>
            <a:r>
              <a:rPr sz="1452" b="1" spc="-5" dirty="0">
                <a:latin typeface="Courier New"/>
                <a:cs typeface="Courier New"/>
              </a:rPr>
              <a:t>foo1</a:t>
            </a:r>
            <a:r>
              <a:rPr sz="1452" spc="-5" dirty="0">
                <a:latin typeface="Courier New"/>
                <a:cs typeface="Courier New"/>
              </a:rPr>
              <a:t>(super); </a:t>
            </a:r>
            <a:r>
              <a:rPr sz="1452" spc="-41" dirty="0">
                <a:latin typeface="Courier New"/>
                <a:cs typeface="Courier New"/>
              </a:rPr>
              <a:t>//</a:t>
            </a:r>
            <a:r>
              <a:rPr sz="1452" b="1" spc="-41" dirty="0">
                <a:solidFill>
                  <a:srgbClr val="0000FF"/>
                </a:solidFill>
                <a:latin typeface="Courier New"/>
                <a:cs typeface="Courier New"/>
              </a:rPr>
              <a:t>OK </a:t>
            </a:r>
            <a:r>
              <a:rPr sz="1452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foo1</a:t>
            </a:r>
            <a:r>
              <a:rPr sz="1452" spc="-5" dirty="0">
                <a:latin typeface="Courier New"/>
                <a:cs typeface="Courier New"/>
              </a:rPr>
              <a:t>(sub);		</a:t>
            </a:r>
            <a:r>
              <a:rPr sz="1452" spc="-18" dirty="0">
                <a:latin typeface="Courier New"/>
                <a:cs typeface="Courier New"/>
              </a:rPr>
              <a:t>//</a:t>
            </a:r>
            <a:r>
              <a:rPr sz="1452" b="1" spc="-18" dirty="0">
                <a:solidFill>
                  <a:srgbClr val="0000FF"/>
                </a:solidFill>
                <a:latin typeface="Courier New"/>
                <a:cs typeface="Courier New"/>
              </a:rPr>
              <a:t>OK </a:t>
            </a:r>
            <a:r>
              <a:rPr sz="1452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foo2</a:t>
            </a:r>
            <a:r>
              <a:rPr sz="1452" spc="-5" dirty="0">
                <a:latin typeface="Courier New"/>
                <a:cs typeface="Courier New"/>
              </a:rPr>
              <a:t>(super); </a:t>
            </a:r>
            <a:r>
              <a:rPr sz="1452" spc="-36" dirty="0">
                <a:latin typeface="Courier New"/>
                <a:cs typeface="Courier New"/>
              </a:rPr>
              <a:t>//</a:t>
            </a:r>
            <a:r>
              <a:rPr sz="1452" b="1" spc="-36" dirty="0">
                <a:solidFill>
                  <a:srgbClr val="FF0000"/>
                </a:solidFill>
                <a:latin typeface="Courier New"/>
                <a:cs typeface="Courier New"/>
              </a:rPr>
              <a:t>NOT </a:t>
            </a:r>
            <a:r>
              <a:rPr sz="1452" b="1" spc="-5" dirty="0">
                <a:solidFill>
                  <a:srgbClr val="FF0000"/>
                </a:solidFill>
                <a:latin typeface="Courier New"/>
                <a:cs typeface="Courier New"/>
              </a:rPr>
              <a:t>OK </a:t>
            </a:r>
            <a:r>
              <a:rPr sz="1452" b="1" spc="-86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foo2</a:t>
            </a:r>
            <a:r>
              <a:rPr sz="1452" spc="-5" dirty="0">
                <a:latin typeface="Courier New"/>
                <a:cs typeface="Courier New"/>
              </a:rPr>
              <a:t>(sub);	</a:t>
            </a:r>
            <a:r>
              <a:rPr sz="1452" spc="-41" dirty="0">
                <a:latin typeface="Courier New"/>
                <a:cs typeface="Courier New"/>
              </a:rPr>
              <a:t>//</a:t>
            </a:r>
            <a:r>
              <a:rPr sz="1452" b="1" spc="-41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07319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is-a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–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Client's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view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(2)</a:t>
            </a:r>
            <a:endParaRPr sz="217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2620315"/>
            <a:ext cx="3070539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667887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5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09767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virtua</a:t>
            </a:r>
            <a:r>
              <a:rPr sz="1452" dirty="0">
                <a:latin typeface="Courier New"/>
                <a:cs typeface="Courier New"/>
              </a:rPr>
              <a:t>l</a:t>
            </a:r>
            <a:r>
              <a:rPr sz="1452" spc="-5" dirty="0">
                <a:latin typeface="Courier New"/>
                <a:cs typeface="Courier New"/>
              </a:rPr>
              <a:t> voi</a:t>
            </a:r>
            <a:r>
              <a:rPr sz="1452" dirty="0">
                <a:latin typeface="Courier New"/>
                <a:cs typeface="Courier New"/>
              </a:rPr>
              <a:t>d</a:t>
            </a:r>
            <a:r>
              <a:rPr sz="1452" spc="-218" dirty="0"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latin typeface="Courier New"/>
                <a:cs typeface="Courier New"/>
              </a:rPr>
              <a:t>();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  <a:p>
            <a:pPr marL="77804" marR="246668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0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Sub</a:t>
            </a:r>
            <a:r>
              <a:rPr sz="1452" b="1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: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</a:t>
            </a:r>
            <a:r>
              <a:rPr sz="1452" spc="-15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09767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virtua</a:t>
            </a:r>
            <a:r>
              <a:rPr sz="1452" dirty="0">
                <a:latin typeface="Courier New"/>
                <a:cs typeface="Courier New"/>
              </a:rPr>
              <a:t>l</a:t>
            </a:r>
            <a:r>
              <a:rPr sz="1452" spc="-5" dirty="0">
                <a:latin typeface="Courier New"/>
                <a:cs typeface="Courier New"/>
              </a:rPr>
              <a:t> voi</a:t>
            </a:r>
            <a:r>
              <a:rPr sz="1452" dirty="0">
                <a:latin typeface="Courier New"/>
                <a:cs typeface="Courier New"/>
              </a:rPr>
              <a:t>d</a:t>
            </a:r>
            <a:r>
              <a:rPr sz="1452" spc="-218" dirty="0"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method2</a:t>
            </a:r>
            <a:r>
              <a:rPr sz="1452" spc="-5" dirty="0">
                <a:latin typeface="Courier New"/>
                <a:cs typeface="Courier New"/>
              </a:rPr>
              <a:t>();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9324" y="2600712"/>
            <a:ext cx="3153527" cy="161102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523880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Super </a:t>
            </a:r>
            <a:r>
              <a:rPr sz="1452" dirty="0">
                <a:latin typeface="Courier New"/>
                <a:cs typeface="Courier New"/>
              </a:rPr>
              <a:t>* </a:t>
            </a:r>
            <a:r>
              <a:rPr sz="1452" spc="-5" dirty="0">
                <a:latin typeface="Courier New"/>
                <a:cs typeface="Courier New"/>
              </a:rPr>
              <a:t>p= new Super(); </a:t>
            </a:r>
            <a:r>
              <a:rPr sz="1452" spc="-867" dirty="0">
                <a:latin typeface="Courier New"/>
                <a:cs typeface="Courier New"/>
              </a:rPr>
              <a:t> </a:t>
            </a:r>
            <a:r>
              <a:rPr sz="1452" spc="-9" dirty="0">
                <a:latin typeface="Courier New"/>
                <a:cs typeface="Courier New"/>
              </a:rPr>
              <a:t>p-&gt;</a:t>
            </a:r>
            <a:r>
              <a:rPr sz="1452" b="1" spc="-9" dirty="0">
                <a:latin typeface="Courier New"/>
                <a:cs typeface="Courier New"/>
              </a:rPr>
              <a:t>method1</a:t>
            </a:r>
            <a:r>
              <a:rPr sz="1452" spc="-9" dirty="0">
                <a:latin typeface="Courier New"/>
                <a:cs typeface="Courier New"/>
              </a:rPr>
              <a:t>();</a:t>
            </a:r>
            <a:r>
              <a:rPr sz="1452" spc="-14" dirty="0">
                <a:latin typeface="Courier New"/>
                <a:cs typeface="Courier New"/>
              </a:rPr>
              <a:t> </a:t>
            </a:r>
            <a:r>
              <a:rPr sz="1452" spc="-27" dirty="0">
                <a:latin typeface="Courier New"/>
                <a:cs typeface="Courier New"/>
              </a:rPr>
              <a:t>//</a:t>
            </a:r>
            <a:r>
              <a:rPr sz="1452" b="1" spc="-27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543">
              <a:latin typeface="Courier New"/>
              <a:cs typeface="Courier New"/>
            </a:endParaRPr>
          </a:p>
          <a:p>
            <a:pPr marL="77804">
              <a:spcBef>
                <a:spcPts val="5"/>
              </a:spcBef>
            </a:pPr>
            <a:r>
              <a:rPr sz="1452" dirty="0">
                <a:latin typeface="Courier New"/>
                <a:cs typeface="Courier New"/>
              </a:rPr>
              <a:t>p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=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new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Sub();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9" dirty="0">
                <a:latin typeface="Courier New"/>
                <a:cs typeface="Courier New"/>
              </a:rPr>
              <a:t>p-&gt;</a:t>
            </a:r>
            <a:r>
              <a:rPr sz="1452" b="1" spc="-9" dirty="0">
                <a:latin typeface="Courier New"/>
                <a:cs typeface="Courier New"/>
              </a:rPr>
              <a:t>method1</a:t>
            </a:r>
            <a:r>
              <a:rPr sz="1452" spc="-9" dirty="0">
                <a:latin typeface="Courier New"/>
                <a:cs typeface="Courier New"/>
              </a:rPr>
              <a:t>();</a:t>
            </a:r>
            <a:r>
              <a:rPr sz="1452" spc="-41" dirty="0">
                <a:latin typeface="Courier New"/>
                <a:cs typeface="Courier New"/>
              </a:rPr>
              <a:t> </a:t>
            </a:r>
            <a:r>
              <a:rPr sz="1452" spc="-27" dirty="0">
                <a:latin typeface="Courier New"/>
                <a:cs typeface="Courier New"/>
              </a:rPr>
              <a:t>//</a:t>
            </a:r>
            <a:r>
              <a:rPr sz="1452" b="1" spc="-27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9" dirty="0">
                <a:latin typeface="Courier New"/>
                <a:cs typeface="Courier New"/>
              </a:rPr>
              <a:t>p-&gt;</a:t>
            </a:r>
            <a:r>
              <a:rPr sz="1452" b="1" spc="-9" dirty="0">
                <a:latin typeface="Courier New"/>
                <a:cs typeface="Courier New"/>
              </a:rPr>
              <a:t>method2</a:t>
            </a:r>
            <a:r>
              <a:rPr sz="1452" spc="-9" dirty="0">
                <a:latin typeface="Courier New"/>
                <a:cs typeface="Courier New"/>
              </a:rPr>
              <a:t>();</a:t>
            </a:r>
            <a:r>
              <a:rPr sz="1452" spc="-23" dirty="0">
                <a:latin typeface="Courier New"/>
                <a:cs typeface="Courier New"/>
              </a:rPr>
              <a:t> //</a:t>
            </a:r>
            <a:r>
              <a:rPr sz="1452" b="1" spc="-23" dirty="0">
                <a:solidFill>
                  <a:srgbClr val="FF0000"/>
                </a:solidFill>
                <a:latin typeface="Courier New"/>
                <a:cs typeface="Courier New"/>
              </a:rPr>
              <a:t>NOT </a:t>
            </a:r>
            <a:r>
              <a:rPr sz="1452" b="1" spc="-5" dirty="0">
                <a:solidFill>
                  <a:srgbClr val="FF0000"/>
                </a:solidFill>
                <a:latin typeface="Courier New"/>
                <a:cs typeface="Courier New"/>
              </a:rPr>
              <a:t>OK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((Sub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18" dirty="0">
                <a:latin typeface="Courier New"/>
                <a:cs typeface="Courier New"/>
              </a:rPr>
              <a:t>*)p)-&gt;</a:t>
            </a:r>
            <a:r>
              <a:rPr sz="1452" b="1" spc="-18" dirty="0">
                <a:latin typeface="Courier New"/>
                <a:cs typeface="Courier New"/>
              </a:rPr>
              <a:t>method2</a:t>
            </a:r>
            <a:r>
              <a:rPr sz="1452" spc="-18" dirty="0">
                <a:latin typeface="Courier New"/>
                <a:cs typeface="Courier New"/>
              </a:rPr>
              <a:t>();//</a:t>
            </a:r>
            <a:r>
              <a:rPr sz="1452" b="1" spc="-18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839" y="746889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906">
              <a:latin typeface="Times New Roman"/>
              <a:cs typeface="Times New Roman"/>
            </a:endParaRPr>
          </a:p>
          <a:p>
            <a:pPr marL="345219"/>
            <a:r>
              <a:rPr sz="1634" spc="-5" dirty="0">
                <a:latin typeface="Arial MT"/>
                <a:cs typeface="Arial MT"/>
              </a:rPr>
              <a:t>Super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5839" y="2406640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906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34" spc="-5" dirty="0">
                <a:latin typeface="Arial MT"/>
                <a:cs typeface="Arial MT"/>
              </a:rPr>
              <a:t>Sub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49645" y="1585079"/>
            <a:ext cx="37460" cy="821807"/>
            <a:chOff x="8620584" y="1746522"/>
            <a:chExt cx="41275" cy="905510"/>
          </a:xfrm>
        </p:grpSpPr>
        <p:sp>
          <p:nvSpPr>
            <p:cNvPr id="9" name="object 9"/>
            <p:cNvSpPr/>
            <p:nvPr/>
          </p:nvSpPr>
          <p:spPr>
            <a:xfrm>
              <a:off x="8641080" y="1794510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16712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is-a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–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i="1" spc="-9" dirty="0">
                <a:latin typeface="Arial"/>
                <a:cs typeface="Arial"/>
              </a:rPr>
              <a:t>Sub-class’s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view</a:t>
            </a:r>
            <a:endParaRPr sz="217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733" y="2694559"/>
            <a:ext cx="5699632" cy="6819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85281" indent="-274331">
              <a:spcBef>
                <a:spcPts val="91"/>
              </a:spcBef>
              <a:buSzPct val="43750"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latin typeface="Arial MT"/>
                <a:cs typeface="Arial MT"/>
              </a:rPr>
              <a:t>th</a:t>
            </a:r>
            <a:r>
              <a:rPr sz="2178" dirty="0">
                <a:latin typeface="Arial MT"/>
                <a:cs typeface="Arial MT"/>
              </a:rPr>
              <a:t>e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Su</a:t>
            </a:r>
            <a:r>
              <a:rPr sz="2178" dirty="0">
                <a:latin typeface="Courier New"/>
                <a:cs typeface="Courier New"/>
              </a:rPr>
              <a:t>b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5" dirty="0">
                <a:latin typeface="Arial MT"/>
                <a:cs typeface="Arial MT"/>
              </a:rPr>
              <a:t> augment</a:t>
            </a:r>
            <a:r>
              <a:rPr sz="2178" dirty="0">
                <a:latin typeface="Arial MT"/>
                <a:cs typeface="Arial MT"/>
              </a:rPr>
              <a:t>s</a:t>
            </a:r>
            <a:r>
              <a:rPr sz="2178" spc="-5" dirty="0">
                <a:latin typeface="Arial MT"/>
                <a:cs typeface="Arial MT"/>
              </a:rPr>
              <a:t> th</a:t>
            </a:r>
            <a:r>
              <a:rPr sz="2178" dirty="0">
                <a:latin typeface="Arial MT"/>
                <a:cs typeface="Arial MT"/>
              </a:rPr>
              <a:t>e</a:t>
            </a:r>
            <a:r>
              <a:rPr sz="2178" spc="14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Supe</a:t>
            </a:r>
            <a:r>
              <a:rPr sz="2178" dirty="0">
                <a:latin typeface="Courier New"/>
                <a:cs typeface="Courier New"/>
              </a:rPr>
              <a:t>r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class</a:t>
            </a:r>
            <a:r>
              <a:rPr sz="2178" spc="-5" dirty="0">
                <a:latin typeface="Arial MT"/>
                <a:cs typeface="Arial MT"/>
              </a:rPr>
              <a:t> by</a:t>
            </a:r>
            <a:endParaRPr sz="2178">
              <a:latin typeface="Arial MT"/>
              <a:cs typeface="Arial MT"/>
            </a:endParaRPr>
          </a:p>
          <a:p>
            <a:pPr marL="285281">
              <a:spcBef>
                <a:spcPts val="32"/>
              </a:spcBef>
            </a:pPr>
            <a:r>
              <a:rPr sz="2178" b="1" spc="-5" dirty="0">
                <a:latin typeface="Arial"/>
                <a:cs typeface="Arial"/>
              </a:rPr>
              <a:t>adding</a:t>
            </a:r>
            <a:r>
              <a:rPr sz="2178" b="1" spc="-32" dirty="0"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additional</a:t>
            </a:r>
            <a:r>
              <a:rPr sz="2178" b="1" spc="-32" dirty="0"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methods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3732" y="3356846"/>
            <a:ext cx="7067774" cy="1206591"/>
          </a:xfrm>
          <a:prstGeom prst="rect">
            <a:avLst/>
          </a:prstGeom>
        </p:spPr>
        <p:txBody>
          <a:bodyPr vert="horz" wrap="square" lIns="0" tIns="111802" rIns="0" bIns="0" rtlCol="0">
            <a:spAutoFit/>
          </a:bodyPr>
          <a:lstStyle/>
          <a:p>
            <a:pPr marL="285281" indent="-274331">
              <a:spcBef>
                <a:spcPts val="879"/>
              </a:spcBef>
              <a:buSzPct val="43750"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latin typeface="Arial MT"/>
                <a:cs typeface="Arial MT"/>
              </a:rPr>
              <a:t>th</a:t>
            </a:r>
            <a:r>
              <a:rPr sz="2178" dirty="0">
                <a:latin typeface="Arial MT"/>
                <a:cs typeface="Arial MT"/>
              </a:rPr>
              <a:t>e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Su</a:t>
            </a:r>
            <a:r>
              <a:rPr sz="2178" dirty="0">
                <a:latin typeface="Courier New"/>
                <a:cs typeface="Courier New"/>
              </a:rPr>
              <a:t>b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class </a:t>
            </a:r>
            <a:r>
              <a:rPr sz="2178" b="1" spc="-5" dirty="0">
                <a:latin typeface="Arial"/>
                <a:cs typeface="Arial"/>
              </a:rPr>
              <a:t>ma</a:t>
            </a:r>
            <a:r>
              <a:rPr sz="2178" b="1" dirty="0">
                <a:latin typeface="Arial"/>
                <a:cs typeface="Arial"/>
              </a:rPr>
              <a:t>y</a:t>
            </a:r>
            <a:r>
              <a:rPr sz="2178" b="1" spc="-5" dirty="0">
                <a:latin typeface="Arial"/>
                <a:cs typeface="Arial"/>
              </a:rPr>
              <a:t> overrid</a:t>
            </a:r>
            <a:r>
              <a:rPr sz="2178" b="1" dirty="0">
                <a:latin typeface="Arial"/>
                <a:cs typeface="Arial"/>
              </a:rPr>
              <a:t>e</a:t>
            </a:r>
            <a:r>
              <a:rPr sz="2178" b="1" spc="14" dirty="0"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th</a:t>
            </a:r>
            <a:r>
              <a:rPr sz="2178" dirty="0">
                <a:latin typeface="Arial MT"/>
                <a:cs typeface="Arial MT"/>
              </a:rPr>
              <a:t>e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spc="-5" dirty="0">
                <a:latin typeface="Courier New"/>
                <a:cs typeface="Courier New"/>
              </a:rPr>
              <a:t>Supe</a:t>
            </a:r>
            <a:r>
              <a:rPr sz="2178" dirty="0">
                <a:latin typeface="Courier New"/>
                <a:cs typeface="Courier New"/>
              </a:rPr>
              <a:t>r</a:t>
            </a:r>
            <a:r>
              <a:rPr sz="2178" spc="-703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class </a:t>
            </a:r>
            <a:r>
              <a:rPr sz="2178" b="1" spc="-5" dirty="0">
                <a:latin typeface="Arial"/>
                <a:cs typeface="Arial"/>
              </a:rPr>
              <a:t>methods</a:t>
            </a:r>
            <a:endParaRPr sz="2178">
              <a:latin typeface="Arial"/>
              <a:cs typeface="Arial"/>
            </a:endParaRPr>
          </a:p>
          <a:p>
            <a:pPr marL="285281" marR="2038465" indent="-274331">
              <a:lnSpc>
                <a:spcPct val="100699"/>
              </a:lnSpc>
              <a:spcBef>
                <a:spcPts val="771"/>
              </a:spcBef>
              <a:buSzPct val="43750"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latin typeface="Arial MT"/>
                <a:cs typeface="Arial MT"/>
              </a:rPr>
              <a:t>the </a:t>
            </a:r>
            <a:r>
              <a:rPr sz="2178" dirty="0">
                <a:latin typeface="Arial MT"/>
                <a:cs typeface="Arial MT"/>
              </a:rPr>
              <a:t>subclass can </a:t>
            </a:r>
            <a:r>
              <a:rPr sz="2178" spc="-5" dirty="0">
                <a:latin typeface="Arial MT"/>
                <a:cs typeface="Arial MT"/>
              </a:rPr>
              <a:t>use all the </a:t>
            </a:r>
            <a:r>
              <a:rPr sz="2178" spc="-5" dirty="0">
                <a:solidFill>
                  <a:srgbClr val="004586"/>
                </a:solidFill>
                <a:latin typeface="Arial MT"/>
                <a:cs typeface="Arial MT"/>
              </a:rPr>
              <a:t>public </a:t>
            </a:r>
            <a:r>
              <a:rPr sz="2178" spc="-5" dirty="0">
                <a:latin typeface="Arial MT"/>
                <a:cs typeface="Arial MT"/>
              </a:rPr>
              <a:t>and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4586"/>
                </a:solidFill>
                <a:latin typeface="Arial MT"/>
                <a:cs typeface="Arial MT"/>
              </a:rPr>
              <a:t>protected</a:t>
            </a:r>
            <a:r>
              <a:rPr sz="2178" spc="-14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members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of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superclass.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839" y="746889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906">
              <a:latin typeface="Times New Roman"/>
              <a:cs typeface="Times New Roman"/>
            </a:endParaRPr>
          </a:p>
          <a:p>
            <a:pPr marL="345219"/>
            <a:r>
              <a:rPr sz="1634" spc="-5" dirty="0">
                <a:latin typeface="Arial MT"/>
                <a:cs typeface="Arial MT"/>
              </a:rPr>
              <a:t>Super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5839" y="2406640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906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34" spc="-5" dirty="0">
                <a:latin typeface="Arial MT"/>
                <a:cs typeface="Arial MT"/>
              </a:rPr>
              <a:t>Sub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49645" y="1585079"/>
            <a:ext cx="37460" cy="821807"/>
            <a:chOff x="8620584" y="1746522"/>
            <a:chExt cx="41275" cy="905510"/>
          </a:xfrm>
        </p:grpSpPr>
        <p:sp>
          <p:nvSpPr>
            <p:cNvPr id="9" name="object 9"/>
            <p:cNvSpPr/>
            <p:nvPr/>
          </p:nvSpPr>
          <p:spPr>
            <a:xfrm>
              <a:off x="8641080" y="1794510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6585409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is-a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relationship: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preventing</a:t>
            </a:r>
            <a:r>
              <a:rPr sz="2178" i="1" spc="-18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inheritance</a:t>
            </a:r>
            <a:r>
              <a:rPr sz="2178" i="1" dirty="0">
                <a:latin typeface="Arial"/>
                <a:cs typeface="Arial"/>
              </a:rPr>
              <a:t> </a:t>
            </a:r>
            <a:r>
              <a:rPr sz="2178" b="1" i="1" spc="-36" dirty="0">
                <a:latin typeface="Arial"/>
                <a:cs typeface="Arial"/>
              </a:rPr>
              <a:t>C++11</a:t>
            </a:r>
            <a:endParaRPr sz="2178">
              <a:latin typeface="Arial"/>
              <a:cs typeface="Arial"/>
            </a:endParaRPr>
          </a:p>
          <a:p>
            <a:pPr marL="712339" lvl="1" indent="-274908">
              <a:spcBef>
                <a:spcPts val="1012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Courier New"/>
                <a:cs typeface="Courier New"/>
              </a:rPr>
              <a:t>final</a:t>
            </a:r>
            <a:r>
              <a:rPr sz="2178" spc="-27" dirty="0">
                <a:latin typeface="Courier New"/>
                <a:cs typeface="Courier New"/>
              </a:rPr>
              <a:t> </a:t>
            </a:r>
            <a:r>
              <a:rPr sz="2178" dirty="0">
                <a:latin typeface="Arial MT"/>
                <a:cs typeface="Arial MT"/>
              </a:rPr>
              <a:t>classes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–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cannot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extended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8" y="2738589"/>
            <a:ext cx="4232366" cy="104595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b="1" spc="-5" dirty="0">
                <a:latin typeface="Courier New"/>
                <a:cs typeface="Courier New"/>
              </a:rPr>
              <a:t>class</a:t>
            </a:r>
            <a:r>
              <a:rPr sz="1634" b="1" spc="-41" dirty="0">
                <a:latin typeface="Courier New"/>
                <a:cs typeface="Courier New"/>
              </a:rPr>
              <a:t> </a:t>
            </a:r>
            <a:r>
              <a:rPr sz="1634" b="1" spc="-5" dirty="0">
                <a:latin typeface="Courier New"/>
                <a:cs typeface="Courier New"/>
              </a:rPr>
              <a:t>Super</a:t>
            </a:r>
            <a:r>
              <a:rPr sz="1634" b="1" spc="-32" dirty="0"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final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634" dirty="0">
                <a:latin typeface="Courier New"/>
                <a:cs typeface="Courier New"/>
              </a:rPr>
              <a:t>{</a:t>
            </a:r>
            <a:endParaRPr sz="1634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724">
              <a:latin typeface="Courier New"/>
              <a:cs typeface="Courier New"/>
            </a:endParaRPr>
          </a:p>
          <a:p>
            <a:pPr marL="77804"/>
            <a:r>
              <a:rPr sz="1634" spc="-5" dirty="0">
                <a:latin typeface="Courier New"/>
                <a:cs typeface="Courier New"/>
              </a:rPr>
              <a:t>};</a:t>
            </a:r>
            <a:endParaRPr sz="163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775760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The </a:t>
            </a:r>
            <a:r>
              <a:rPr sz="2178" i="1" spc="-5" dirty="0">
                <a:latin typeface="Arial"/>
                <a:cs typeface="Arial"/>
              </a:rPr>
              <a:t>is-a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relationship: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i="1" dirty="0">
                <a:latin typeface="Arial"/>
                <a:cs typeface="Arial"/>
              </a:rPr>
              <a:t>a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client's</a:t>
            </a:r>
            <a:r>
              <a:rPr sz="2178" i="1" spc="-9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view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of</a:t>
            </a:r>
            <a:r>
              <a:rPr sz="2178" i="1" spc="-9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overridden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methods</a:t>
            </a:r>
            <a:r>
              <a:rPr sz="1634" i="1" dirty="0">
                <a:latin typeface="Arial"/>
                <a:cs typeface="Arial"/>
              </a:rPr>
              <a:t>(1)</a:t>
            </a:r>
            <a:endParaRPr sz="16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732" y="2227755"/>
            <a:ext cx="201878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85281" indent="-274331">
              <a:spcBef>
                <a:spcPts val="91"/>
              </a:spcBef>
              <a:buSzPct val="43750"/>
              <a:buChar char="●"/>
              <a:tabLst>
                <a:tab pos="285281" algn="l"/>
                <a:tab pos="285858" algn="l"/>
              </a:tabLst>
            </a:pPr>
            <a:r>
              <a:rPr sz="2178" i="1" spc="-5" dirty="0">
                <a:latin typeface="Arial"/>
                <a:cs typeface="Arial"/>
              </a:rPr>
              <a:t>polymorphism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2799" y="3027744"/>
            <a:ext cx="3319503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916860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5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virtual</a:t>
            </a:r>
            <a:r>
              <a:rPr sz="1452" b="1" spc="-4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109" dirty="0"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latin typeface="Courier New"/>
                <a:cs typeface="Courier New"/>
              </a:rPr>
              <a:t>();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  <a:p>
            <a:pPr marL="77804" marR="495640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0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Sub</a:t>
            </a:r>
            <a:r>
              <a:rPr sz="1452" b="1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: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</a:t>
            </a:r>
            <a:r>
              <a:rPr sz="1452" spc="-15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virtual</a:t>
            </a:r>
            <a:r>
              <a:rPr sz="1452" b="1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95" dirty="0"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latin typeface="Courier New"/>
                <a:cs typeface="Courier New"/>
              </a:rPr>
              <a:t>();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36948" y="2319334"/>
            <a:ext cx="4075035" cy="3341978"/>
            <a:chOff x="4750112" y="2555562"/>
            <a:chExt cx="4490085" cy="3682365"/>
          </a:xfrm>
        </p:grpSpPr>
        <p:sp>
          <p:nvSpPr>
            <p:cNvPr id="7" name="object 7"/>
            <p:cNvSpPr/>
            <p:nvPr/>
          </p:nvSpPr>
          <p:spPr>
            <a:xfrm>
              <a:off x="4754874" y="2560325"/>
              <a:ext cx="4480560" cy="3672840"/>
            </a:xfrm>
            <a:custGeom>
              <a:avLst/>
              <a:gdLst/>
              <a:ahLst/>
              <a:cxnLst/>
              <a:rect l="l" t="t" r="r" b="b"/>
              <a:pathLst>
                <a:path w="4480559" h="3672840">
                  <a:moveTo>
                    <a:pt x="4480499" y="3672299"/>
                  </a:moveTo>
                  <a:lnTo>
                    <a:pt x="0" y="3672299"/>
                  </a:lnTo>
                  <a:lnTo>
                    <a:pt x="0" y="0"/>
                  </a:lnTo>
                  <a:lnTo>
                    <a:pt x="4480499" y="0"/>
                  </a:lnTo>
                  <a:lnTo>
                    <a:pt x="4480499" y="36722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4754874" y="2560325"/>
              <a:ext cx="4480560" cy="3672840"/>
            </a:xfrm>
            <a:custGeom>
              <a:avLst/>
              <a:gdLst/>
              <a:ahLst/>
              <a:cxnLst/>
              <a:rect l="l" t="t" r="r" b="b"/>
              <a:pathLst>
                <a:path w="4480559" h="3672840">
                  <a:moveTo>
                    <a:pt x="0" y="0"/>
                  </a:moveTo>
                  <a:lnTo>
                    <a:pt x="4480499" y="0"/>
                  </a:lnTo>
                  <a:lnTo>
                    <a:pt x="4480499" y="3672299"/>
                  </a:lnTo>
                  <a:lnTo>
                    <a:pt x="0" y="3672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19070" y="2340254"/>
            <a:ext cx="3400185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Super</a:t>
            </a:r>
            <a:r>
              <a:rPr sz="1271" spc="-6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super;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super.method1();</a:t>
            </a:r>
            <a:r>
              <a:rPr sz="1271" spc="-73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//Super::method1()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9070" y="2910793"/>
            <a:ext cx="3206547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Sub</a:t>
            </a:r>
            <a:r>
              <a:rPr sz="1271" spc="-64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sub;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510"/>
              </a:lnSpc>
              <a:tabLst>
                <a:tab pos="1645411" algn="l"/>
              </a:tabLst>
            </a:pPr>
            <a:r>
              <a:rPr sz="1271" spc="-5" dirty="0">
                <a:latin typeface="Courier New"/>
                <a:cs typeface="Courier New"/>
              </a:rPr>
              <a:t>sub.method1();	//Sub::method1()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9070" y="3481333"/>
            <a:ext cx="3530429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lnSpc>
                <a:spcPts val="1510"/>
              </a:lnSpc>
              <a:spcBef>
                <a:spcPts val="91"/>
              </a:spcBef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Super&amp;</a:t>
            </a:r>
            <a:r>
              <a:rPr sz="1271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ref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=super;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510"/>
              </a:lnSpc>
              <a:tabLst>
                <a:tab pos="1645411" algn="l"/>
              </a:tabLst>
            </a:pPr>
            <a:r>
              <a:rPr sz="1271" spc="-5" dirty="0">
                <a:latin typeface="Courier New"/>
                <a:cs typeface="Courier New"/>
              </a:rPr>
              <a:t>ref.method1()</a:t>
            </a:r>
            <a:r>
              <a:rPr sz="1271" dirty="0">
                <a:latin typeface="Courier New"/>
                <a:cs typeface="Courier New"/>
              </a:rPr>
              <a:t>;	</a:t>
            </a:r>
            <a:r>
              <a:rPr sz="1271" spc="-5" dirty="0">
                <a:latin typeface="Courier New"/>
                <a:cs typeface="Courier New"/>
              </a:rPr>
              <a:t>/</a:t>
            </a:r>
            <a:r>
              <a:rPr sz="1271" dirty="0">
                <a:latin typeface="Courier New"/>
                <a:cs typeface="Courier New"/>
              </a:rPr>
              <a:t>/</a:t>
            </a:r>
            <a:r>
              <a:rPr sz="1271" spc="-50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Super::method1();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9070" y="4051873"/>
            <a:ext cx="3431882" cy="97741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ref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sub;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510"/>
              </a:lnSpc>
              <a:tabLst>
                <a:tab pos="1645411" algn="l"/>
              </a:tabLst>
            </a:pPr>
            <a:r>
              <a:rPr sz="1271" spc="-5" dirty="0">
                <a:latin typeface="Courier New"/>
                <a:cs typeface="Courier New"/>
              </a:rPr>
              <a:t>ref.method1()</a:t>
            </a:r>
            <a:r>
              <a:rPr sz="1271" dirty="0">
                <a:latin typeface="Courier New"/>
                <a:cs typeface="Courier New"/>
              </a:rPr>
              <a:t>;	</a:t>
            </a:r>
            <a:r>
              <a:rPr sz="1271" spc="-5" dirty="0">
                <a:latin typeface="Courier New"/>
                <a:cs typeface="Courier New"/>
              </a:rPr>
              <a:t>/</a:t>
            </a:r>
            <a:r>
              <a:rPr sz="1271" dirty="0">
                <a:latin typeface="Courier New"/>
                <a:cs typeface="Courier New"/>
              </a:rPr>
              <a:t>/</a:t>
            </a:r>
            <a:r>
              <a:rPr sz="1271" spc="-504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Sub::method1();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1271">
              <a:latin typeface="Courier New"/>
              <a:cs typeface="Courier New"/>
            </a:endParaRPr>
          </a:p>
          <a:p>
            <a:pPr>
              <a:lnSpc>
                <a:spcPts val="1510"/>
              </a:lnSpc>
              <a:spcBef>
                <a:spcPts val="5"/>
              </a:spcBef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Super*</a:t>
            </a:r>
            <a:r>
              <a:rPr sz="1271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ptr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=&amp;super;</a:t>
            </a:r>
            <a:endParaRPr sz="1271">
              <a:latin typeface="Courier New"/>
              <a:cs typeface="Courier New"/>
            </a:endParaRPr>
          </a:p>
          <a:p>
            <a:pPr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ptr-&gt;method1()</a:t>
            </a:r>
            <a:r>
              <a:rPr sz="1271" dirty="0">
                <a:latin typeface="Courier New"/>
                <a:cs typeface="Courier New"/>
              </a:rPr>
              <a:t>;</a:t>
            </a:r>
            <a:r>
              <a:rPr sz="1271" spc="-5" dirty="0">
                <a:latin typeface="Courier New"/>
                <a:cs typeface="Courier New"/>
              </a:rPr>
              <a:t> /</a:t>
            </a:r>
            <a:r>
              <a:rPr sz="1271" dirty="0">
                <a:latin typeface="Courier New"/>
                <a:cs typeface="Courier New"/>
              </a:rPr>
              <a:t>/</a:t>
            </a:r>
            <a:r>
              <a:rPr sz="1271" spc="-517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Super::method1();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9070" y="5192952"/>
            <a:ext cx="1463808" cy="406440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R="4611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latin typeface="Courier New"/>
                <a:cs typeface="Courier New"/>
              </a:rPr>
              <a:t>ptr </a:t>
            </a:r>
            <a:r>
              <a:rPr sz="1271" dirty="0">
                <a:latin typeface="Courier New"/>
                <a:cs typeface="Courier New"/>
              </a:rPr>
              <a:t>= </a:t>
            </a:r>
            <a:r>
              <a:rPr sz="1271" spc="-5" dirty="0">
                <a:latin typeface="Courier New"/>
                <a:cs typeface="Courier New"/>
              </a:rPr>
              <a:t>&amp;sub; </a:t>
            </a:r>
            <a:r>
              <a:rPr sz="127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ptr-&gt;method1();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1573" y="5383131"/>
            <a:ext cx="169260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1271" spc="-5" dirty="0">
                <a:latin typeface="Courier New"/>
                <a:cs typeface="Courier New"/>
              </a:rPr>
              <a:t>/</a:t>
            </a:r>
            <a:r>
              <a:rPr sz="1271" dirty="0">
                <a:latin typeface="Courier New"/>
                <a:cs typeface="Courier New"/>
              </a:rPr>
              <a:t>/</a:t>
            </a:r>
            <a:r>
              <a:rPr sz="1271" spc="-490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Sub::method1();</a:t>
            </a:r>
            <a:endParaRPr sz="127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11619"/>
            <a:ext cx="7757608" cy="911464"/>
          </a:xfrm>
          <a:prstGeom prst="rect">
            <a:avLst/>
          </a:prstGeom>
        </p:spPr>
        <p:txBody>
          <a:bodyPr vert="horz" wrap="square" lIns="0" tIns="167128" rIns="0" bIns="0" rtlCol="0">
            <a:spAutoFit/>
          </a:bodyPr>
          <a:lstStyle/>
          <a:p>
            <a:pPr marL="320437" indent="-309487">
              <a:spcBef>
                <a:spcPts val="131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The </a:t>
            </a:r>
            <a:r>
              <a:rPr sz="2178" i="1" spc="-5" dirty="0">
                <a:latin typeface="Arial"/>
                <a:cs typeface="Arial"/>
              </a:rPr>
              <a:t>is-a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relationship: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i="1" dirty="0">
                <a:latin typeface="Arial"/>
                <a:cs typeface="Arial"/>
              </a:rPr>
              <a:t>a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client's</a:t>
            </a:r>
            <a:r>
              <a:rPr sz="2178" i="1" spc="-9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view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of</a:t>
            </a:r>
            <a:r>
              <a:rPr sz="2178" i="1" spc="-9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overridden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methods</a:t>
            </a:r>
            <a:r>
              <a:rPr sz="1634" i="1" dirty="0">
                <a:latin typeface="Arial"/>
                <a:cs typeface="Arial"/>
              </a:rPr>
              <a:t>(2)</a:t>
            </a:r>
            <a:endParaRPr sz="1634">
              <a:latin typeface="Arial"/>
              <a:cs typeface="Arial"/>
            </a:endParaRPr>
          </a:p>
          <a:p>
            <a:pPr marL="712339" lvl="1" indent="-272602">
              <a:spcBef>
                <a:spcPts val="1026"/>
              </a:spcBef>
              <a:buSzPct val="45000"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latin typeface="Arial MT"/>
                <a:cs typeface="Arial MT"/>
              </a:rPr>
              <a:t>object</a:t>
            </a:r>
            <a:r>
              <a:rPr sz="1815" spc="-45" dirty="0">
                <a:latin typeface="Arial MT"/>
                <a:cs typeface="Arial MT"/>
              </a:rPr>
              <a:t> </a:t>
            </a:r>
            <a:r>
              <a:rPr sz="1815" dirty="0">
                <a:latin typeface="Arial MT"/>
                <a:cs typeface="Arial MT"/>
              </a:rPr>
              <a:t>slicing</a:t>
            </a:r>
            <a:endParaRPr sz="1815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799" y="2612806"/>
            <a:ext cx="3319503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916860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5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virtual</a:t>
            </a:r>
            <a:r>
              <a:rPr sz="1452" b="1" spc="-41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109" dirty="0"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latin typeface="Courier New"/>
                <a:cs typeface="Courier New"/>
              </a:rPr>
              <a:t>();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  <a:p>
            <a:pPr marL="77804" marR="495640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0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Sub</a:t>
            </a:r>
            <a:r>
              <a:rPr sz="1452" b="1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: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</a:t>
            </a:r>
            <a:r>
              <a:rPr sz="1452" spc="-15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virtual</a:t>
            </a:r>
            <a:r>
              <a:rPr sz="1452" b="1" spc="-36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95" dirty="0"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latin typeface="Courier New"/>
                <a:cs typeface="Courier New"/>
              </a:rPr>
              <a:t>();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287" y="2572614"/>
            <a:ext cx="4066391" cy="60636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228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Sub</a:t>
            </a:r>
            <a:r>
              <a:rPr sz="1271" b="1" spc="-6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sub;</a:t>
            </a:r>
            <a:endParaRPr sz="1271">
              <a:latin typeface="Courier New"/>
              <a:cs typeface="Courier New"/>
            </a:endParaRPr>
          </a:p>
          <a:p>
            <a:pPr marL="77228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Super</a:t>
            </a:r>
            <a:r>
              <a:rPr sz="1271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super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dirty="0">
                <a:latin typeface="Courier New"/>
                <a:cs typeface="Courier New"/>
              </a:rPr>
              <a:t>=</a:t>
            </a:r>
            <a:r>
              <a:rPr sz="1271" spc="-27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sub;</a:t>
            </a:r>
            <a:endParaRPr sz="1271">
              <a:latin typeface="Courier New"/>
              <a:cs typeface="Courier New"/>
            </a:endParaRPr>
          </a:p>
          <a:p>
            <a:pPr marL="77228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super.method1();</a:t>
            </a:r>
            <a:r>
              <a:rPr sz="1271" spc="-41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//</a:t>
            </a:r>
            <a:r>
              <a:rPr sz="1271" spc="-36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Super::method1();</a:t>
            </a:r>
            <a:endParaRPr sz="1271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99807" y="3398187"/>
            <a:ext cx="1983057" cy="1668396"/>
            <a:chOff x="6912892" y="3744298"/>
            <a:chExt cx="2185035" cy="1838325"/>
          </a:xfrm>
        </p:grpSpPr>
        <p:sp>
          <p:nvSpPr>
            <p:cNvPr id="7" name="object 7"/>
            <p:cNvSpPr/>
            <p:nvPr/>
          </p:nvSpPr>
          <p:spPr>
            <a:xfrm>
              <a:off x="6917655" y="3749061"/>
              <a:ext cx="2175510" cy="1828800"/>
            </a:xfrm>
            <a:custGeom>
              <a:avLst/>
              <a:gdLst/>
              <a:ahLst/>
              <a:cxnLst/>
              <a:rect l="l" t="t" r="r" b="b"/>
              <a:pathLst>
                <a:path w="2175509" h="1828800">
                  <a:moveTo>
                    <a:pt x="2175357" y="1828799"/>
                  </a:moveTo>
                  <a:lnTo>
                    <a:pt x="0" y="1828799"/>
                  </a:lnTo>
                  <a:lnTo>
                    <a:pt x="0" y="0"/>
                  </a:lnTo>
                  <a:lnTo>
                    <a:pt x="2175357" y="0"/>
                  </a:lnTo>
                  <a:lnTo>
                    <a:pt x="2175357" y="1828799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6917655" y="3749061"/>
              <a:ext cx="2175510" cy="1828800"/>
            </a:xfrm>
            <a:custGeom>
              <a:avLst/>
              <a:gdLst/>
              <a:ahLst/>
              <a:cxnLst/>
              <a:rect l="l" t="t" r="r" b="b"/>
              <a:pathLst>
                <a:path w="2175509" h="1828800">
                  <a:moveTo>
                    <a:pt x="0" y="0"/>
                  </a:moveTo>
                  <a:lnTo>
                    <a:pt x="2175357" y="0"/>
                  </a:lnTo>
                  <a:lnTo>
                    <a:pt x="2175357" y="1828799"/>
                  </a:lnTo>
                  <a:lnTo>
                    <a:pt x="0" y="1828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08451" y="3406831"/>
            <a:ext cx="1965768" cy="332949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80682" rIns="0" bIns="0" rtlCol="0">
            <a:spAutoFit/>
          </a:bodyPr>
          <a:lstStyle/>
          <a:p>
            <a:pPr marR="141776" algn="ctr">
              <a:spcBef>
                <a:spcPts val="635"/>
              </a:spcBef>
            </a:pPr>
            <a:r>
              <a:rPr sz="1634" spc="-5" dirty="0">
                <a:latin typeface="Arial MT"/>
                <a:cs typeface="Arial MT"/>
              </a:rPr>
              <a:t>Sub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7697" y="3817448"/>
            <a:ext cx="987206" cy="515702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5763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1679">
              <a:latin typeface="Times New Roman"/>
              <a:cs typeface="Times New Roman"/>
            </a:endParaRPr>
          </a:p>
          <a:p>
            <a:pPr marL="126792"/>
            <a:r>
              <a:rPr sz="1634" spc="-5" dirty="0">
                <a:latin typeface="Arial MT"/>
                <a:cs typeface="Arial MT"/>
              </a:rPr>
              <a:t>Super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9854" y="3817447"/>
            <a:ext cx="987206" cy="541331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458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1861">
              <a:latin typeface="Times New Roman"/>
              <a:cs typeface="Times New Roman"/>
            </a:endParaRPr>
          </a:p>
          <a:p>
            <a:pPr marL="163677"/>
            <a:r>
              <a:rPr sz="1634" spc="-5" dirty="0">
                <a:latin typeface="Arial MT"/>
                <a:cs typeface="Arial MT"/>
              </a:rPr>
              <a:t>Super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25307" y="3798846"/>
            <a:ext cx="1472453" cy="867335"/>
            <a:chOff x="5839138" y="4185765"/>
            <a:chExt cx="1622425" cy="955675"/>
          </a:xfrm>
        </p:grpSpPr>
        <p:sp>
          <p:nvSpPr>
            <p:cNvPr id="13" name="object 13"/>
            <p:cNvSpPr/>
            <p:nvPr/>
          </p:nvSpPr>
          <p:spPr>
            <a:xfrm>
              <a:off x="5887125" y="4206261"/>
              <a:ext cx="1574800" cy="0"/>
            </a:xfrm>
            <a:custGeom>
              <a:avLst/>
              <a:gdLst/>
              <a:ahLst/>
              <a:cxnLst/>
              <a:rect l="l" t="t" r="r" b="b"/>
              <a:pathLst>
                <a:path w="1574800">
                  <a:moveTo>
                    <a:pt x="157436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3900" y="41905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5843900" y="41905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5887125" y="5120661"/>
              <a:ext cx="1574800" cy="0"/>
            </a:xfrm>
            <a:custGeom>
              <a:avLst/>
              <a:gdLst/>
              <a:ahLst/>
              <a:cxnLst/>
              <a:rect l="l" t="t" r="r" b="b"/>
              <a:pathLst>
                <a:path w="1574800">
                  <a:moveTo>
                    <a:pt x="157436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5843900" y="51049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5843900" y="51049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74245" y="5160002"/>
            <a:ext cx="54230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super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2043" y="5177318"/>
            <a:ext cx="35788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sub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8" y="1810051"/>
            <a:ext cx="255186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541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6247" y="1902260"/>
            <a:ext cx="1821116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815" b="1" dirty="0">
                <a:solidFill>
                  <a:srgbClr val="3333FF"/>
                </a:solidFill>
                <a:latin typeface="Courier New"/>
                <a:cs typeface="Courier New"/>
              </a:rPr>
              <a:t>T</a:t>
            </a:r>
            <a:r>
              <a:rPr sz="1815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815" b="1" dirty="0">
                <a:solidFill>
                  <a:srgbClr val="3333FF"/>
                </a:solidFill>
                <a:latin typeface="Courier New"/>
                <a:cs typeface="Courier New"/>
              </a:rPr>
              <a:t>(</a:t>
            </a:r>
            <a:r>
              <a:rPr sz="1815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Courier New"/>
                <a:cs typeface="Courier New"/>
              </a:rPr>
              <a:t>const</a:t>
            </a:r>
            <a:r>
              <a:rPr sz="1815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Courier New"/>
                <a:cs typeface="Courier New"/>
              </a:rPr>
              <a:t>T&amp;)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85499" y="2485305"/>
            <a:ext cx="3411135" cy="2996197"/>
            <a:chOff x="726757" y="2738437"/>
            <a:chExt cx="3758565" cy="3301365"/>
          </a:xfrm>
        </p:grpSpPr>
        <p:sp>
          <p:nvSpPr>
            <p:cNvPr id="6" name="object 6"/>
            <p:cNvSpPr/>
            <p:nvPr/>
          </p:nvSpPr>
          <p:spPr>
            <a:xfrm>
              <a:off x="731519" y="2743200"/>
              <a:ext cx="3749040" cy="3291840"/>
            </a:xfrm>
            <a:custGeom>
              <a:avLst/>
              <a:gdLst/>
              <a:ahLst/>
              <a:cxnLst/>
              <a:rect l="l" t="t" r="r" b="b"/>
              <a:pathLst>
                <a:path w="3749040" h="3291840">
                  <a:moveTo>
                    <a:pt x="3749039" y="3291840"/>
                  </a:moveTo>
                  <a:lnTo>
                    <a:pt x="0" y="3291840"/>
                  </a:lnTo>
                  <a:lnTo>
                    <a:pt x="0" y="0"/>
                  </a:lnTo>
                  <a:lnTo>
                    <a:pt x="3749039" y="0"/>
                  </a:lnTo>
                  <a:lnTo>
                    <a:pt x="3749039" y="329184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31519" y="2743200"/>
              <a:ext cx="3749040" cy="3291840"/>
            </a:xfrm>
            <a:custGeom>
              <a:avLst/>
              <a:gdLst/>
              <a:ahLst/>
              <a:cxnLst/>
              <a:rect l="l" t="t" r="r" b="b"/>
              <a:pathLst>
                <a:path w="3749040" h="3291840">
                  <a:moveTo>
                    <a:pt x="0" y="0"/>
                  </a:moveTo>
                  <a:lnTo>
                    <a:pt x="3749039" y="0"/>
                  </a:lnTo>
                  <a:lnTo>
                    <a:pt x="3749039" y="3291840"/>
                  </a:lnTo>
                  <a:lnTo>
                    <a:pt x="0" y="329184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56096" y="2506686"/>
            <a:ext cx="832181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//Stack.h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6097" y="2869756"/>
            <a:ext cx="2353619" cy="2393494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1527" marR="875439" defTabSz="829909">
              <a:lnSpc>
                <a:spcPct val="101000"/>
              </a:lnSpc>
              <a:spcBef>
                <a:spcPts val="77"/>
              </a:spcBef>
              <a:tabLst>
                <a:tab pos="840860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#ifndef STACK_H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#defin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e	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STACK_H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1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Stack{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7115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//Copy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constructor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4238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Stack(</a:t>
            </a:r>
            <a:r>
              <a:rPr sz="1180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Stack&amp;</a:t>
            </a:r>
            <a:r>
              <a:rPr sz="1180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71154" marR="266839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 mCapacity;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mElements;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mTop;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4"/>
              </a:spcBef>
              <a:tabLst>
                <a:tab pos="840860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#endif	/*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STACK_H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*/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36952" y="2485305"/>
            <a:ext cx="4323998" cy="2996197"/>
            <a:chOff x="4750117" y="2738437"/>
            <a:chExt cx="4764405" cy="3301365"/>
          </a:xfrm>
        </p:grpSpPr>
        <p:sp>
          <p:nvSpPr>
            <p:cNvPr id="11" name="object 11"/>
            <p:cNvSpPr/>
            <p:nvPr/>
          </p:nvSpPr>
          <p:spPr>
            <a:xfrm>
              <a:off x="4754879" y="2743200"/>
              <a:ext cx="4754880" cy="3291840"/>
            </a:xfrm>
            <a:custGeom>
              <a:avLst/>
              <a:gdLst/>
              <a:ahLst/>
              <a:cxnLst/>
              <a:rect l="l" t="t" r="r" b="b"/>
              <a:pathLst>
                <a:path w="4754880" h="3291840">
                  <a:moveTo>
                    <a:pt x="4754879" y="3291840"/>
                  </a:moveTo>
                  <a:lnTo>
                    <a:pt x="0" y="3291840"/>
                  </a:lnTo>
                  <a:lnTo>
                    <a:pt x="0" y="0"/>
                  </a:lnTo>
                  <a:lnTo>
                    <a:pt x="4754879" y="0"/>
                  </a:lnTo>
                  <a:lnTo>
                    <a:pt x="4754879" y="329184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754879" y="2743200"/>
              <a:ext cx="4754880" cy="3291840"/>
            </a:xfrm>
            <a:custGeom>
              <a:avLst/>
              <a:gdLst/>
              <a:ahLst/>
              <a:cxnLst/>
              <a:rect l="l" t="t" r="r" b="b"/>
              <a:pathLst>
                <a:path w="4754880" h="3291840">
                  <a:moveTo>
                    <a:pt x="0" y="0"/>
                  </a:moveTo>
                  <a:lnTo>
                    <a:pt x="4754879" y="0"/>
                  </a:lnTo>
                  <a:lnTo>
                    <a:pt x="4754879" y="3291840"/>
                  </a:lnTo>
                  <a:lnTo>
                    <a:pt x="0" y="329184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07549" y="2506686"/>
            <a:ext cx="1011987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//Stack.cpp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7549" y="2869756"/>
            <a:ext cx="1641310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180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"Stack.h"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7549" y="3232826"/>
            <a:ext cx="3798986" cy="164952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Stack</a:t>
            </a:r>
            <a:r>
              <a:rPr sz="1180" b="1" spc="-9" dirty="0">
                <a:solidFill>
                  <a:prstClr val="black"/>
                </a:solidFill>
                <a:latin typeface="Courier New"/>
                <a:cs typeface="Courier New"/>
              </a:rPr>
              <a:t>::Stack(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Stack&amp;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106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s.mCapacity;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1061" marR="9451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mElements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new double[ mCapacity ];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nr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s.mTop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-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s.mElements;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106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i=0;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i&lt;nr;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++i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3078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mElements[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s.mElements[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106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106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mTop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mElements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nr;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01433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7446404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is-a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relationship: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preventing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method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i="1" spc="-5" dirty="0">
                <a:latin typeface="Arial"/>
                <a:cs typeface="Arial"/>
              </a:rPr>
              <a:t>overriding</a:t>
            </a:r>
            <a:r>
              <a:rPr sz="2178" i="1" dirty="0">
                <a:latin typeface="Arial"/>
                <a:cs typeface="Arial"/>
              </a:rPr>
              <a:t> </a:t>
            </a:r>
            <a:r>
              <a:rPr sz="2178" b="1" i="1" spc="-36" dirty="0">
                <a:latin typeface="Arial"/>
                <a:cs typeface="Arial"/>
              </a:rPr>
              <a:t>C++11</a:t>
            </a:r>
            <a:endParaRPr sz="217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67" y="2612806"/>
            <a:ext cx="7137507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5734444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5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virtual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103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method1</a:t>
            </a:r>
            <a:r>
              <a:rPr sz="1452" spc="-5" dirty="0">
                <a:latin typeface="Courier New"/>
                <a:cs typeface="Courier New"/>
              </a:rPr>
              <a:t>()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final;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  <a:p>
            <a:pPr marL="77804" marR="4313224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0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Sub</a:t>
            </a:r>
            <a:r>
              <a:rPr sz="1452" b="1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: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</a:t>
            </a:r>
            <a:r>
              <a:rPr sz="1452" spc="-15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759">
              <a:spcBef>
                <a:spcPts val="27"/>
              </a:spcBef>
            </a:pPr>
            <a:r>
              <a:rPr sz="1452" b="1" spc="-5" dirty="0">
                <a:latin typeface="Courier New"/>
                <a:cs typeface="Courier New"/>
              </a:rPr>
              <a:t>virtual</a:t>
            </a:r>
            <a:r>
              <a:rPr sz="1452" b="1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91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method1</a:t>
            </a:r>
            <a:r>
              <a:rPr sz="1452" spc="-5" dirty="0">
                <a:latin typeface="Courier New"/>
                <a:cs typeface="Courier New"/>
              </a:rPr>
              <a:t>();</a:t>
            </a:r>
            <a:r>
              <a:rPr sz="1452" spc="-6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//</a:t>
            </a:r>
            <a:r>
              <a:rPr sz="1452" b="1" spc="-5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endParaRPr sz="1452">
              <a:latin typeface="Courier New"/>
              <a:cs typeface="Courier New"/>
            </a:endParaRPr>
          </a:p>
          <a:p>
            <a:pPr marL="77804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89177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Inheritance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for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polymorphism</a:t>
            </a:r>
            <a:endParaRPr sz="2178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610" y="2074690"/>
            <a:ext cx="5022054" cy="35870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64363" y="5325948"/>
            <a:ext cx="231443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9" dirty="0">
                <a:latin typeface="Arial MT"/>
                <a:cs typeface="Arial MT"/>
                <a:hlinkClick r:id="rId3"/>
              </a:rPr>
              <a:t>www.javatutorialhub.com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06881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has-a</a:t>
            </a:r>
            <a:r>
              <a:rPr sz="2178" i="1" spc="-41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38" y="2821578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906">
              <a:latin typeface="Times New Roman"/>
              <a:cs typeface="Times New Roman"/>
            </a:endParaRPr>
          </a:p>
          <a:p>
            <a:pPr marL="322166"/>
            <a:r>
              <a:rPr sz="1634" spc="-5" dirty="0">
                <a:latin typeface="Arial MT"/>
                <a:cs typeface="Arial MT"/>
              </a:rPr>
              <a:t>Button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4511" y="2821578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906">
              <a:latin typeface="Times New Roman"/>
              <a:cs typeface="Times New Roman"/>
            </a:endParaRPr>
          </a:p>
          <a:p>
            <a:pPr marL="253007"/>
            <a:r>
              <a:rPr sz="1634" spc="-5" dirty="0">
                <a:latin typeface="Arial MT"/>
                <a:cs typeface="Arial MT"/>
              </a:rPr>
              <a:t>Window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05001" y="3149205"/>
            <a:ext cx="1241356" cy="174620"/>
            <a:chOff x="4384357" y="3469957"/>
            <a:chExt cx="1367790" cy="192405"/>
          </a:xfrm>
        </p:grpSpPr>
        <p:sp>
          <p:nvSpPr>
            <p:cNvPr id="7" name="object 7"/>
            <p:cNvSpPr/>
            <p:nvPr/>
          </p:nvSpPr>
          <p:spPr>
            <a:xfrm>
              <a:off x="4389120" y="3566160"/>
              <a:ext cx="1314450" cy="0"/>
            </a:xfrm>
            <a:custGeom>
              <a:avLst/>
              <a:gdLst/>
              <a:ahLst/>
              <a:cxnLst/>
              <a:rect l="l" t="t" r="r" b="b"/>
              <a:pathLst>
                <a:path w="1314450">
                  <a:moveTo>
                    <a:pt x="0" y="0"/>
                  </a:moveTo>
                  <a:lnTo>
                    <a:pt x="13144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5703570" y="3550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5703570" y="3550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9120" y="3474720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79">
                  <a:moveTo>
                    <a:pt x="137159" y="182879"/>
                  </a:moveTo>
                  <a:lnTo>
                    <a:pt x="0" y="91439"/>
                  </a:lnTo>
                  <a:lnTo>
                    <a:pt x="137159" y="0"/>
                  </a:lnTo>
                  <a:lnTo>
                    <a:pt x="274319" y="91439"/>
                  </a:lnTo>
                  <a:lnTo>
                    <a:pt x="137159" y="182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9120" y="3474720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79">
                  <a:moveTo>
                    <a:pt x="137159" y="0"/>
                  </a:moveTo>
                  <a:lnTo>
                    <a:pt x="274319" y="91439"/>
                  </a:lnTo>
                  <a:lnTo>
                    <a:pt x="137159" y="182879"/>
                  </a:lnTo>
                  <a:lnTo>
                    <a:pt x="0" y="91439"/>
                  </a:lnTo>
                  <a:lnTo>
                    <a:pt x="13715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4714155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Implementing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27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has-a</a:t>
            </a:r>
            <a:r>
              <a:rPr sz="2178" i="1" spc="-27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An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9966"/>
                </a:solidFill>
                <a:latin typeface="Arial"/>
                <a:cs typeface="Arial"/>
              </a:rPr>
              <a:t>A</a:t>
            </a:r>
            <a:r>
              <a:rPr sz="2178" b="1" spc="-9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has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an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r>
              <a:rPr sz="2178" dirty="0"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178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00442" y="2655597"/>
          <a:ext cx="6887967" cy="1639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5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090" marR="454659">
                        <a:lnSpc>
                          <a:spcPct val="10069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725" marR="454659">
                        <a:lnSpc>
                          <a:spcPct val="10069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725" marR="454659">
                        <a:lnSpc>
                          <a:spcPct val="10069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92">
                <a:tc>
                  <a:txBody>
                    <a:bodyPr/>
                    <a:lstStyle/>
                    <a:p>
                      <a:pPr marL="542925">
                        <a:lnSpc>
                          <a:spcPts val="1925"/>
                        </a:lnSpc>
                      </a:pP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b="1" spc="-7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930"/>
                        </a:lnSpc>
                        <a:tabLst>
                          <a:tab pos="953769" algn="l"/>
                        </a:tabLst>
                      </a:pPr>
                      <a:r>
                        <a:rPr sz="16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930"/>
                        </a:lnSpc>
                        <a:tabLst>
                          <a:tab pos="953769" algn="l"/>
                        </a:tabLst>
                      </a:pPr>
                      <a:r>
                        <a:rPr sz="16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B&amp;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66">
                <a:tc>
                  <a:txBody>
                    <a:bodyPr/>
                    <a:lstStyle/>
                    <a:p>
                      <a:pPr marL="85090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3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3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4714155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Implementing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27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has-a</a:t>
            </a:r>
            <a:r>
              <a:rPr sz="2178" i="1" spc="-27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An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9966"/>
                </a:solidFill>
                <a:latin typeface="Arial"/>
                <a:cs typeface="Arial"/>
              </a:rPr>
              <a:t>A</a:t>
            </a:r>
            <a:r>
              <a:rPr sz="2178" b="1" spc="-9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has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an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r>
              <a:rPr sz="2178" dirty="0"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17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150" y="2661826"/>
            <a:ext cx="4721070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spc="113" dirty="0">
                <a:latin typeface="Yu Gothic UI"/>
                <a:cs typeface="Yu Gothic UI"/>
              </a:rPr>
              <a:t>–</a:t>
            </a:r>
            <a:r>
              <a:rPr sz="1634" b="1" spc="250" dirty="0">
                <a:latin typeface="Yu Gothic UI"/>
                <a:cs typeface="Yu Gothic UI"/>
              </a:rPr>
              <a:t> </a:t>
            </a:r>
            <a:r>
              <a:rPr sz="2178" b="1" spc="-5" dirty="0">
                <a:latin typeface="Arial"/>
                <a:cs typeface="Arial"/>
              </a:rPr>
              <a:t>strong</a:t>
            </a:r>
            <a:r>
              <a:rPr sz="2178" b="1" spc="-27" dirty="0"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containment</a:t>
            </a:r>
            <a:r>
              <a:rPr sz="2178" b="1" spc="-18" dirty="0"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(composition)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9701" y="3364926"/>
            <a:ext cx="1493776" cy="155391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b="1" spc="-5" dirty="0">
                <a:latin typeface="Courier New"/>
                <a:cs typeface="Courier New"/>
              </a:rPr>
              <a:t>class</a:t>
            </a:r>
            <a:r>
              <a:rPr sz="1634" b="1" spc="-86" dirty="0"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dirty="0">
                <a:latin typeface="Courier New"/>
                <a:cs typeface="Courier New"/>
              </a:rPr>
              <a:t>;</a:t>
            </a:r>
            <a:endParaRPr sz="1634">
              <a:latin typeface="Courier New"/>
              <a:cs typeface="Courier New"/>
            </a:endParaRPr>
          </a:p>
          <a:p>
            <a:pPr>
              <a:spcBef>
                <a:spcPts val="23"/>
              </a:spcBef>
            </a:pPr>
            <a:endParaRPr sz="1724">
              <a:latin typeface="Courier New"/>
              <a:cs typeface="Courier New"/>
            </a:endParaRPr>
          </a:p>
          <a:p>
            <a:pPr marL="77804" marR="412649">
              <a:lnSpc>
                <a:spcPct val="100699"/>
              </a:lnSpc>
            </a:pPr>
            <a:r>
              <a:rPr sz="1634" b="1" spc="-5" dirty="0">
                <a:latin typeface="Courier New"/>
                <a:cs typeface="Courier New"/>
              </a:rPr>
              <a:t>class</a:t>
            </a:r>
            <a:r>
              <a:rPr sz="1634" b="1" spc="-86" dirty="0"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dirty="0">
                <a:latin typeface="Courier New"/>
                <a:cs typeface="Courier New"/>
              </a:rPr>
              <a:t>{ </a:t>
            </a:r>
            <a:r>
              <a:rPr sz="1634" spc="-967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private:</a:t>
            </a:r>
            <a:endParaRPr sz="1634">
              <a:latin typeface="Courier New"/>
              <a:cs typeface="Courier New"/>
            </a:endParaRPr>
          </a:p>
          <a:p>
            <a:pPr marL="492759">
              <a:spcBef>
                <a:spcPts val="14"/>
              </a:spcBef>
            </a:pP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b="1" spc="-6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b;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634" spc="-5" dirty="0">
                <a:latin typeface="Courier New"/>
                <a:cs typeface="Courier New"/>
              </a:rPr>
              <a:t>};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1398" y="3419806"/>
            <a:ext cx="1576764" cy="27766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b="1" spc="-6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latin typeface="Courier New"/>
                <a:cs typeface="Courier New"/>
              </a:rPr>
              <a:t>anObject;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6029" y="3900425"/>
            <a:ext cx="848894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marL="239752">
              <a:spcBef>
                <a:spcPts val="581"/>
              </a:spcBef>
            </a:pPr>
            <a:r>
              <a:rPr sz="1634" spc="-5" dirty="0">
                <a:latin typeface="Arial MT"/>
                <a:cs typeface="Arial MT"/>
              </a:rPr>
              <a:t>b:</a:t>
            </a:r>
            <a:r>
              <a:rPr sz="1634" spc="-45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B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6900" y="3402498"/>
            <a:ext cx="1697211" cy="31956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67427" rIns="0" bIns="0" rtlCol="0">
            <a:spAutoFit/>
          </a:bodyPr>
          <a:lstStyle/>
          <a:p>
            <a:pPr marL="331964">
              <a:spcBef>
                <a:spcPts val="531"/>
              </a:spcBef>
            </a:pPr>
            <a:r>
              <a:rPr sz="1634" spc="-5" dirty="0">
                <a:latin typeface="Arial MT"/>
                <a:cs typeface="Arial MT"/>
              </a:rPr>
              <a:t>anObject</a:t>
            </a:r>
            <a:r>
              <a:rPr sz="1634" dirty="0">
                <a:latin typeface="Arial MT"/>
                <a:cs typeface="Arial MT"/>
              </a:rPr>
              <a:t>:</a:t>
            </a:r>
            <a:r>
              <a:rPr sz="1634" spc="-95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A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4012" y="1751560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>
              <a:spcBef>
                <a:spcPts val="581"/>
              </a:spcBef>
            </a:pPr>
            <a:r>
              <a:rPr sz="1634" dirty="0">
                <a:latin typeface="Arial MT"/>
                <a:cs typeface="Arial MT"/>
              </a:rPr>
              <a:t>A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1734" y="1742739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>
              <a:spcBef>
                <a:spcPts val="581"/>
              </a:spcBef>
            </a:pPr>
            <a:r>
              <a:rPr sz="1634" dirty="0">
                <a:latin typeface="Arial MT"/>
                <a:cs typeface="Arial MT"/>
              </a:rPr>
              <a:t>B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09567" y="1877274"/>
            <a:ext cx="835062" cy="174620"/>
            <a:chOff x="7584757" y="2068477"/>
            <a:chExt cx="920115" cy="192405"/>
          </a:xfrm>
        </p:grpSpPr>
        <p:sp>
          <p:nvSpPr>
            <p:cNvPr id="12" name="object 12"/>
            <p:cNvSpPr/>
            <p:nvPr/>
          </p:nvSpPr>
          <p:spPr>
            <a:xfrm>
              <a:off x="7599599" y="215891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8456849" y="21431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56849" y="21431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589519" y="207323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60" y="182880"/>
                  </a:moveTo>
                  <a:lnTo>
                    <a:pt x="0" y="91439"/>
                  </a:lnTo>
                  <a:lnTo>
                    <a:pt x="137160" y="0"/>
                  </a:lnTo>
                  <a:lnTo>
                    <a:pt x="274320" y="91439"/>
                  </a:lnTo>
                  <a:lnTo>
                    <a:pt x="137160" y="182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7589519" y="207323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60" y="0"/>
                  </a:moveTo>
                  <a:lnTo>
                    <a:pt x="274320" y="91439"/>
                  </a:lnTo>
                  <a:lnTo>
                    <a:pt x="137160" y="182880"/>
                  </a:lnTo>
                  <a:lnTo>
                    <a:pt x="0" y="91439"/>
                  </a:lnTo>
                  <a:lnTo>
                    <a:pt x="13716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4714155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Implementing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27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has-a</a:t>
            </a:r>
            <a:r>
              <a:rPr sz="2178" i="1" spc="-27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endParaRPr sz="2178">
              <a:latin typeface="Arial MT"/>
              <a:cs typeface="Arial MT"/>
            </a:endParaRPr>
          </a:p>
          <a:p>
            <a:pPr marL="712339" lvl="1" indent="-274908">
              <a:spcBef>
                <a:spcPts val="1012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An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78" b="1" spc="-9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has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an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object</a:t>
            </a:r>
            <a:r>
              <a:rPr sz="2178" dirty="0"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17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150" y="2661826"/>
            <a:ext cx="447614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spc="113" dirty="0">
                <a:latin typeface="Yu Gothic UI"/>
                <a:cs typeface="Yu Gothic UI"/>
              </a:rPr>
              <a:t>–</a:t>
            </a:r>
            <a:r>
              <a:rPr sz="1634" b="1" spc="250" dirty="0">
                <a:latin typeface="Yu Gothic UI"/>
                <a:cs typeface="Yu Gothic UI"/>
              </a:rPr>
              <a:t> </a:t>
            </a:r>
            <a:r>
              <a:rPr sz="2178" b="1" spc="-5" dirty="0">
                <a:latin typeface="Arial"/>
                <a:cs typeface="Arial"/>
              </a:rPr>
              <a:t>weak</a:t>
            </a:r>
            <a:r>
              <a:rPr sz="2178" b="1" spc="-32" dirty="0"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containment</a:t>
            </a:r>
            <a:r>
              <a:rPr sz="2178" b="1" spc="-9" dirty="0"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(aggregation)</a:t>
            </a:r>
            <a:endParaRPr sz="21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794" y="3281929"/>
            <a:ext cx="3486054" cy="206187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</a:pPr>
            <a:r>
              <a:rPr sz="1634" b="1" spc="-5" dirty="0">
                <a:latin typeface="Courier New"/>
                <a:cs typeface="Courier New"/>
              </a:rPr>
              <a:t>class</a:t>
            </a:r>
            <a:r>
              <a:rPr sz="1634" b="1" spc="-86" dirty="0"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dirty="0">
                <a:latin typeface="Courier New"/>
                <a:cs typeface="Courier New"/>
              </a:rPr>
              <a:t>;</a:t>
            </a:r>
            <a:endParaRPr sz="1634">
              <a:latin typeface="Courier New"/>
              <a:cs typeface="Courier New"/>
            </a:endParaRPr>
          </a:p>
          <a:p>
            <a:pPr>
              <a:spcBef>
                <a:spcPts val="23"/>
              </a:spcBef>
            </a:pPr>
            <a:endParaRPr sz="1724">
              <a:latin typeface="Courier New"/>
              <a:cs typeface="Courier New"/>
            </a:endParaRPr>
          </a:p>
          <a:p>
            <a:pPr marL="77804" marR="2404432">
              <a:lnSpc>
                <a:spcPct val="100699"/>
              </a:lnSpc>
            </a:pPr>
            <a:r>
              <a:rPr sz="1634" b="1" spc="-5" dirty="0">
                <a:latin typeface="Courier New"/>
                <a:cs typeface="Courier New"/>
              </a:rPr>
              <a:t>class</a:t>
            </a:r>
            <a:r>
              <a:rPr sz="1634" b="1" spc="-86" dirty="0"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dirty="0">
                <a:latin typeface="Courier New"/>
                <a:cs typeface="Courier New"/>
              </a:rPr>
              <a:t>{ </a:t>
            </a:r>
            <a:r>
              <a:rPr sz="1634" spc="-967" dirty="0">
                <a:latin typeface="Courier New"/>
                <a:cs typeface="Courier New"/>
              </a:rPr>
              <a:t> </a:t>
            </a:r>
            <a:r>
              <a:rPr sz="1634" spc="-5" dirty="0">
                <a:latin typeface="Courier New"/>
                <a:cs typeface="Courier New"/>
              </a:rPr>
              <a:t>private:</a:t>
            </a:r>
            <a:endParaRPr sz="1634">
              <a:latin typeface="Courier New"/>
              <a:cs typeface="Courier New"/>
            </a:endParaRPr>
          </a:p>
          <a:p>
            <a:pPr marL="77804" marR="2363513" indent="414955">
              <a:lnSpc>
                <a:spcPct val="100699"/>
              </a:lnSpc>
              <a:tabLst>
                <a:tab pos="865641" algn="l"/>
              </a:tabLst>
            </a:pP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&amp;	</a:t>
            </a:r>
            <a:r>
              <a:rPr sz="1634" spc="-5" dirty="0">
                <a:latin typeface="Courier New"/>
                <a:cs typeface="Courier New"/>
              </a:rPr>
              <a:t>b;  public:</a:t>
            </a:r>
            <a:endParaRPr sz="1634">
              <a:latin typeface="Courier New"/>
              <a:cs typeface="Courier New"/>
            </a:endParaRPr>
          </a:p>
          <a:p>
            <a:pPr marL="492759">
              <a:spcBef>
                <a:spcPts val="14"/>
              </a:spcBef>
              <a:tabLst>
                <a:tab pos="1986596" algn="l"/>
              </a:tabLst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b="1" dirty="0">
                <a:latin typeface="Courier New"/>
                <a:cs typeface="Courier New"/>
              </a:rPr>
              <a:t>(</a:t>
            </a:r>
            <a:r>
              <a:rPr sz="1634" b="1" spc="-5" dirty="0">
                <a:latin typeface="Courier New"/>
                <a:cs typeface="Courier New"/>
              </a:rPr>
              <a:t> const</a:t>
            </a:r>
            <a:r>
              <a:rPr sz="1634" b="1" spc="5" dirty="0"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B&amp;	</a:t>
            </a:r>
            <a:r>
              <a:rPr sz="1634" b="1" spc="-5" dirty="0">
                <a:latin typeface="Courier New"/>
                <a:cs typeface="Courier New"/>
              </a:rPr>
              <a:t>pb):b(pb){}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</a:pPr>
            <a:r>
              <a:rPr sz="1634" spc="-5" dirty="0">
                <a:latin typeface="Courier New"/>
                <a:cs typeface="Courier New"/>
              </a:rPr>
              <a:t>};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3224" y="3236514"/>
            <a:ext cx="2904565" cy="78062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>
              <a:spcBef>
                <a:spcPts val="204"/>
              </a:spcBef>
              <a:tabLst>
                <a:tab pos="326201" algn="l"/>
              </a:tabLst>
            </a:pP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	</a:t>
            </a:r>
            <a:r>
              <a:rPr sz="1634" spc="-5" dirty="0">
                <a:latin typeface="Courier New"/>
                <a:cs typeface="Courier New"/>
              </a:rPr>
              <a:t>bObject;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  <a:tabLst>
                <a:tab pos="326201" algn="l"/>
              </a:tabLst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	</a:t>
            </a:r>
            <a:r>
              <a:rPr sz="1634" spc="-5" dirty="0">
                <a:latin typeface="Courier New"/>
                <a:cs typeface="Courier New"/>
              </a:rPr>
              <a:t>aObject1(bObject);</a:t>
            </a:r>
            <a:endParaRPr sz="1634">
              <a:latin typeface="Courier New"/>
              <a:cs typeface="Courier New"/>
            </a:endParaRPr>
          </a:p>
          <a:p>
            <a:pPr marL="77804">
              <a:spcBef>
                <a:spcPts val="14"/>
              </a:spcBef>
              <a:tabLst>
                <a:tab pos="326201" algn="l"/>
              </a:tabLst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	</a:t>
            </a:r>
            <a:r>
              <a:rPr sz="1634" spc="-5" dirty="0">
                <a:latin typeface="Courier New"/>
                <a:cs typeface="Courier New"/>
              </a:rPr>
              <a:t>aObject2(bObject);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083" y="5054083"/>
            <a:ext cx="96530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428787" marR="130250" indent="-291621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latin typeface="Arial MT"/>
                <a:cs typeface="Arial MT"/>
              </a:rPr>
              <a:t>aObject1:  </a:t>
            </a:r>
            <a:r>
              <a:rPr sz="1271" dirty="0">
                <a:latin typeface="Arial MT"/>
                <a:cs typeface="Arial MT"/>
              </a:rPr>
              <a:t>A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7853" y="4232374"/>
            <a:ext cx="965307" cy="37663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135">
              <a:latin typeface="Times New Roman"/>
              <a:cs typeface="Times New Roman"/>
            </a:endParaRPr>
          </a:p>
          <a:p>
            <a:pPr marL="106043"/>
            <a:r>
              <a:rPr sz="1271" spc="-5" dirty="0">
                <a:latin typeface="Arial MT"/>
                <a:cs typeface="Arial MT"/>
              </a:rPr>
              <a:t>bObject:</a:t>
            </a:r>
            <a:r>
              <a:rPr sz="1271" spc="-4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B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9030" y="5054083"/>
            <a:ext cx="96530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428787" marR="130250" indent="-291621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latin typeface="Arial MT"/>
                <a:cs typeface="Arial MT"/>
              </a:rPr>
              <a:t>aObject2:  </a:t>
            </a:r>
            <a:r>
              <a:rPr sz="1271" dirty="0">
                <a:latin typeface="Arial MT"/>
                <a:cs typeface="Arial MT"/>
              </a:rPr>
              <a:t>A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22187" y="4484671"/>
            <a:ext cx="412632" cy="573421"/>
            <a:chOff x="6606997" y="4941442"/>
            <a:chExt cx="454659" cy="631825"/>
          </a:xfrm>
        </p:grpSpPr>
        <p:sp>
          <p:nvSpPr>
            <p:cNvPr id="11" name="object 11"/>
            <p:cNvSpPr/>
            <p:nvPr/>
          </p:nvSpPr>
          <p:spPr>
            <a:xfrm>
              <a:off x="6611759" y="4981361"/>
              <a:ext cx="420370" cy="587375"/>
            </a:xfrm>
            <a:custGeom>
              <a:avLst/>
              <a:gdLst/>
              <a:ahLst/>
              <a:cxnLst/>
              <a:rect l="l" t="t" r="r" b="b"/>
              <a:pathLst>
                <a:path w="420370" h="587375">
                  <a:moveTo>
                    <a:pt x="0" y="587118"/>
                  </a:moveTo>
                  <a:lnTo>
                    <a:pt x="4199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8953" y="494620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0" y="26002"/>
                  </a:lnTo>
                  <a:lnTo>
                    <a:pt x="37944" y="0"/>
                  </a:lnTo>
                  <a:lnTo>
                    <a:pt x="25590" y="44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8953" y="494620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37944" y="0"/>
                  </a:lnTo>
                  <a:lnTo>
                    <a:pt x="0" y="26002"/>
                  </a:lnTo>
                  <a:lnTo>
                    <a:pt x="25590" y="443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906842" y="4497755"/>
            <a:ext cx="470839" cy="546911"/>
            <a:chOff x="8132681" y="4955859"/>
            <a:chExt cx="518795" cy="602615"/>
          </a:xfrm>
        </p:grpSpPr>
        <p:sp>
          <p:nvSpPr>
            <p:cNvPr id="15" name="object 15"/>
            <p:cNvSpPr/>
            <p:nvPr/>
          </p:nvSpPr>
          <p:spPr>
            <a:xfrm>
              <a:off x="8165595" y="4993422"/>
              <a:ext cx="480695" cy="560070"/>
            </a:xfrm>
            <a:custGeom>
              <a:avLst/>
              <a:gdLst/>
              <a:ahLst/>
              <a:cxnLst/>
              <a:rect l="l" t="t" r="r" b="b"/>
              <a:pathLst>
                <a:path w="480695" h="560070">
                  <a:moveTo>
                    <a:pt x="480578" y="55993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8137443" y="4960621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16213" y="43047"/>
                  </a:moveTo>
                  <a:lnTo>
                    <a:pt x="0" y="0"/>
                  </a:lnTo>
                  <a:lnTo>
                    <a:pt x="40090" y="22554"/>
                  </a:lnTo>
                  <a:lnTo>
                    <a:pt x="16213" y="4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8137443" y="4960621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40090" y="22554"/>
                  </a:moveTo>
                  <a:lnTo>
                    <a:pt x="0" y="0"/>
                  </a:lnTo>
                  <a:lnTo>
                    <a:pt x="16213" y="43047"/>
                  </a:lnTo>
                  <a:lnTo>
                    <a:pt x="40090" y="2255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19322" y="1779005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>
              <a:spcBef>
                <a:spcPts val="581"/>
              </a:spcBef>
            </a:pPr>
            <a:r>
              <a:rPr sz="1634" dirty="0">
                <a:latin typeface="Arial MT"/>
                <a:cs typeface="Arial MT"/>
              </a:rPr>
              <a:t>A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97042" y="1770183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>
              <a:spcBef>
                <a:spcPts val="581"/>
              </a:spcBef>
            </a:pPr>
            <a:r>
              <a:rPr sz="1634" dirty="0">
                <a:latin typeface="Arial MT"/>
                <a:cs typeface="Arial MT"/>
              </a:rPr>
              <a:t>B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40870" y="1900713"/>
            <a:ext cx="839096" cy="182688"/>
            <a:chOff x="7509064" y="2094304"/>
            <a:chExt cx="924560" cy="201295"/>
          </a:xfrm>
        </p:grpSpPr>
        <p:sp>
          <p:nvSpPr>
            <p:cNvPr id="21" name="object 21"/>
            <p:cNvSpPr/>
            <p:nvPr/>
          </p:nvSpPr>
          <p:spPr>
            <a:xfrm>
              <a:off x="7528319" y="218915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5569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8385569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7518239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182880"/>
                  </a:moveTo>
                  <a:lnTo>
                    <a:pt x="0" y="91440"/>
                  </a:lnTo>
                  <a:lnTo>
                    <a:pt x="137159" y="0"/>
                  </a:lnTo>
                  <a:lnTo>
                    <a:pt x="274319" y="91440"/>
                  </a:lnTo>
                  <a:lnTo>
                    <a:pt x="137159" y="182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7518239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0"/>
                  </a:moveTo>
                  <a:lnTo>
                    <a:pt x="274319" y="91440"/>
                  </a:lnTo>
                  <a:lnTo>
                    <a:pt x="137159" y="182880"/>
                  </a:lnTo>
                  <a:lnTo>
                    <a:pt x="0" y="91440"/>
                  </a:lnTo>
                  <a:lnTo>
                    <a:pt x="137159" y="0"/>
                  </a:lnTo>
                  <a:close/>
                </a:path>
              </a:pathLst>
            </a:custGeom>
            <a:ln w="1834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9010" y="576591"/>
          <a:ext cx="8256108" cy="514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261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dirty="0">
                          <a:latin typeface="Arial MT"/>
                          <a:cs typeface="Arial MT"/>
                        </a:rPr>
                        <a:t>relationships</a:t>
                      </a:r>
                      <a:endParaRPr sz="2900">
                        <a:latin typeface="Arial MT"/>
                        <a:cs typeface="Arial MT"/>
                      </a:endParaRPr>
                    </a:p>
                    <a:p>
                      <a:pPr marL="863600" indent="-340995">
                        <a:lnSpc>
                          <a:spcPct val="100000"/>
                        </a:lnSpc>
                        <a:spcBef>
                          <a:spcPts val="1440"/>
                        </a:spcBef>
                        <a:buSzPct val="75000"/>
                        <a:buFont typeface="Lucida Sans Unicode"/>
                        <a:buChar char="–"/>
                        <a:tabLst>
                          <a:tab pos="863600" algn="l"/>
                          <a:tab pos="864235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Implementing</a:t>
                      </a:r>
                      <a:r>
                        <a:rPr sz="2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2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i="1" spc="-5" dirty="0">
                          <a:latin typeface="Arial"/>
                          <a:cs typeface="Arial"/>
                        </a:rPr>
                        <a:t>has-a</a:t>
                      </a:r>
                      <a:r>
                        <a:rPr sz="22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relationship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1295400" lvl="1" indent="-302260">
                        <a:lnSpc>
                          <a:spcPct val="100000"/>
                        </a:lnSpc>
                        <a:spcBef>
                          <a:spcPts val="1110"/>
                        </a:spcBef>
                        <a:buSzPct val="43750"/>
                        <a:buChar char="●"/>
                        <a:tabLst>
                          <a:tab pos="1295400" algn="l"/>
                          <a:tab pos="1296035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2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b="1" dirty="0">
                          <a:solidFill>
                            <a:srgbClr val="33996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200" b="1" spc="-10" dirty="0">
                          <a:solidFill>
                            <a:srgbClr val="3399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2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2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61694">
                        <a:lnSpc>
                          <a:spcPct val="100000"/>
                        </a:lnSpc>
                        <a:spcBef>
                          <a:spcPts val="940"/>
                        </a:spcBef>
                        <a:tabLst>
                          <a:tab pos="5241925" algn="l"/>
                        </a:tabLst>
                      </a:pPr>
                      <a:r>
                        <a:rPr sz="3300" b="1" spc="-7" baseline="9259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weak</a:t>
                      </a:r>
                      <a:r>
                        <a:rPr sz="3300" b="1" spc="-15" baseline="9259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300" b="1" spc="-7" baseline="9259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containment	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strong</a:t>
                      </a:r>
                      <a:r>
                        <a:rPr sz="2200" b="1" spc="-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containment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24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766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766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7146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7146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7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3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2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pb):b(</a:t>
                      </a:r>
                      <a:r>
                        <a:rPr sz="13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pb</a:t>
                      </a:r>
                      <a:r>
                        <a:rPr sz="13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){}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0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ts val="148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3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16">
                <a:tc rowSpan="5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ts val="1445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18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~A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17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ts val="1480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delete</a:t>
                      </a:r>
                      <a:r>
                        <a:rPr sz="13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17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148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99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1149" y="3070539"/>
            <a:ext cx="3153527" cy="79814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>
              <a:lnSpc>
                <a:spcPts val="1510"/>
              </a:lnSpc>
              <a:spcBef>
                <a:spcPts val="218"/>
              </a:spcBef>
            </a:pPr>
            <a:r>
              <a:rPr sz="1271" b="1" spc="-5" dirty="0">
                <a:latin typeface="Courier New"/>
                <a:cs typeface="Courier New"/>
              </a:rPr>
              <a:t>Usage: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98"/>
              </a:lnSpc>
            </a:pP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271" b="1" spc="-6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bObject;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98"/>
              </a:lnSpc>
            </a:pPr>
            <a:r>
              <a:rPr sz="1271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b="1" spc="-95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aObject1(&amp;bObject);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510"/>
              </a:lnSpc>
            </a:pPr>
            <a:r>
              <a:rPr sz="1271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b="1" spc="-95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aObject2(&amp;bObject);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797" y="3153528"/>
            <a:ext cx="3153527" cy="158150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>
              <a:spcBef>
                <a:spcPts val="221"/>
              </a:spcBef>
            </a:pPr>
            <a:r>
              <a:rPr sz="1271" b="1" spc="-5" dirty="0">
                <a:latin typeface="Courier New"/>
                <a:cs typeface="Courier New"/>
              </a:rPr>
              <a:t>class</a:t>
            </a:r>
            <a:r>
              <a:rPr sz="1271" b="1" spc="-86" dirty="0"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271" spc="-5" dirty="0">
                <a:latin typeface="Courier New"/>
                <a:cs typeface="Courier New"/>
              </a:rPr>
              <a:t>;</a:t>
            </a:r>
            <a:endParaRPr sz="1271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316">
              <a:latin typeface="Courier New"/>
              <a:cs typeface="Courier New"/>
            </a:endParaRPr>
          </a:p>
          <a:p>
            <a:pPr marL="77804" marR="2292625">
              <a:lnSpc>
                <a:spcPts val="1498"/>
              </a:lnSpc>
            </a:pPr>
            <a:r>
              <a:rPr sz="1271" b="1" spc="-5" dirty="0">
                <a:latin typeface="Courier New"/>
                <a:cs typeface="Courier New"/>
              </a:rPr>
              <a:t>class</a:t>
            </a:r>
            <a:r>
              <a:rPr sz="1271" b="1" spc="-73" dirty="0"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spc="-5" dirty="0">
                <a:latin typeface="Courier New"/>
                <a:cs typeface="Courier New"/>
              </a:rPr>
              <a:t>{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private:</a:t>
            </a:r>
            <a:endParaRPr sz="1271">
              <a:latin typeface="Courier New"/>
              <a:cs typeface="Courier New"/>
            </a:endParaRPr>
          </a:p>
          <a:p>
            <a:pPr marL="77804" marR="2169867" indent="414955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B*</a:t>
            </a:r>
            <a:r>
              <a:rPr sz="1271" b="1" spc="-9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b; </a:t>
            </a:r>
            <a:r>
              <a:rPr sz="1271" spc="-749" dirty="0">
                <a:latin typeface="Courier New"/>
                <a:cs typeface="Courier New"/>
              </a:rPr>
              <a:t> </a:t>
            </a:r>
            <a:r>
              <a:rPr sz="1271" spc="-5" dirty="0">
                <a:latin typeface="Courier New"/>
                <a:cs typeface="Courier New"/>
              </a:rPr>
              <a:t>public:</a:t>
            </a:r>
            <a:endParaRPr sz="1271">
              <a:latin typeface="Courier New"/>
              <a:cs typeface="Courier New"/>
            </a:endParaRPr>
          </a:p>
          <a:p>
            <a:pPr marL="492759">
              <a:lnSpc>
                <a:spcPts val="1439"/>
              </a:lnSpc>
            </a:pP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b="1" spc="-5" dirty="0">
                <a:latin typeface="Courier New"/>
                <a:cs typeface="Courier New"/>
              </a:rPr>
              <a:t>(</a:t>
            </a:r>
            <a:r>
              <a:rPr sz="1271" b="1" spc="-23" dirty="0"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B*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pb):b(</a:t>
            </a:r>
            <a:r>
              <a:rPr sz="1271" b="1" spc="-18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pb</a:t>
            </a:r>
            <a:r>
              <a:rPr sz="1271" b="1" spc="-23" dirty="0">
                <a:latin typeface="Courier New"/>
                <a:cs typeface="Courier New"/>
              </a:rPr>
              <a:t> </a:t>
            </a:r>
            <a:r>
              <a:rPr sz="1271" b="1" spc="-5" dirty="0">
                <a:latin typeface="Courier New"/>
                <a:cs typeface="Courier New"/>
              </a:rPr>
              <a:t>){}</a:t>
            </a:r>
            <a:endParaRPr sz="1271">
              <a:latin typeface="Courier New"/>
              <a:cs typeface="Courier New"/>
            </a:endParaRPr>
          </a:p>
          <a:p>
            <a:pPr marL="77804">
              <a:lnSpc>
                <a:spcPts val="1510"/>
              </a:lnSpc>
            </a:pPr>
            <a:r>
              <a:rPr sz="1271" spc="-5" dirty="0">
                <a:latin typeface="Courier New"/>
                <a:cs typeface="Courier New"/>
              </a:rPr>
              <a:t>};</a:t>
            </a:r>
            <a:endParaRPr sz="127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6998" y="1639465"/>
            <a:ext cx="4714155" cy="129575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latin typeface="Arial MT"/>
                <a:cs typeface="Arial MT"/>
              </a:rPr>
              <a:t>Implementing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27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has-a</a:t>
            </a:r>
            <a:r>
              <a:rPr sz="2178" i="1" spc="-27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</a:t>
            </a:r>
            <a:endParaRPr sz="2178">
              <a:latin typeface="Arial MT"/>
              <a:cs typeface="Arial MT"/>
            </a:endParaRPr>
          </a:p>
          <a:p>
            <a:pPr marL="318132" marR="565376" lvl="1" indent="119299">
              <a:lnSpc>
                <a:spcPct val="118100"/>
              </a:lnSpc>
              <a:spcBef>
                <a:spcPts val="535"/>
              </a:spcBef>
              <a:buSzPct val="43750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latin typeface="Arial MT"/>
                <a:cs typeface="Arial MT"/>
              </a:rPr>
              <a:t>An object </a:t>
            </a:r>
            <a:r>
              <a:rPr sz="2178" b="1" dirty="0">
                <a:solidFill>
                  <a:srgbClr val="339966"/>
                </a:solidFill>
                <a:latin typeface="Arial"/>
                <a:cs typeface="Arial"/>
              </a:rPr>
              <a:t>A </a:t>
            </a:r>
            <a:r>
              <a:rPr sz="2178" spc="-5" dirty="0">
                <a:latin typeface="Arial MT"/>
                <a:cs typeface="Arial MT"/>
              </a:rPr>
              <a:t>has an object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2178" b="1" spc="-59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weak</a:t>
            </a:r>
            <a:r>
              <a:rPr sz="2178" b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containment</a:t>
            </a:r>
            <a:endParaRPr sz="217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087" y="5137061"/>
            <a:ext cx="88116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386714" marR="88178" indent="-291621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latin typeface="Arial MT"/>
                <a:cs typeface="Arial MT"/>
              </a:rPr>
              <a:t>aObject1:  </a:t>
            </a:r>
            <a:r>
              <a:rPr sz="1271" dirty="0">
                <a:latin typeface="Arial MT"/>
                <a:cs typeface="Arial MT"/>
              </a:rPr>
              <a:t>A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7853" y="4315353"/>
            <a:ext cx="88116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386714" marR="133131" indent="-246668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latin typeface="Arial MT"/>
                <a:cs typeface="Arial MT"/>
              </a:rPr>
              <a:t>bObject:  </a:t>
            </a:r>
            <a:r>
              <a:rPr sz="1271" dirty="0">
                <a:latin typeface="Arial MT"/>
                <a:cs typeface="Arial MT"/>
              </a:rPr>
              <a:t>B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9025" y="5137061"/>
            <a:ext cx="88116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386714" marR="88178" indent="-291621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latin typeface="Arial MT"/>
                <a:cs typeface="Arial MT"/>
              </a:rPr>
              <a:t>aObject2:  </a:t>
            </a:r>
            <a:r>
              <a:rPr sz="1271" dirty="0">
                <a:latin typeface="Arial MT"/>
                <a:cs typeface="Arial MT"/>
              </a:rPr>
              <a:t>A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22187" y="4567658"/>
            <a:ext cx="412632" cy="573421"/>
            <a:chOff x="6606997" y="5032882"/>
            <a:chExt cx="454659" cy="631825"/>
          </a:xfrm>
        </p:grpSpPr>
        <p:sp>
          <p:nvSpPr>
            <p:cNvPr id="10" name="object 10"/>
            <p:cNvSpPr/>
            <p:nvPr/>
          </p:nvSpPr>
          <p:spPr>
            <a:xfrm>
              <a:off x="6611759" y="5072801"/>
              <a:ext cx="420370" cy="587375"/>
            </a:xfrm>
            <a:custGeom>
              <a:avLst/>
              <a:gdLst/>
              <a:ahLst/>
              <a:cxnLst/>
              <a:rect l="l" t="t" r="r" b="b"/>
              <a:pathLst>
                <a:path w="420370" h="587375">
                  <a:moveTo>
                    <a:pt x="0" y="587118"/>
                  </a:moveTo>
                  <a:lnTo>
                    <a:pt x="4199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18953" y="503764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0" y="26002"/>
                  </a:lnTo>
                  <a:lnTo>
                    <a:pt x="37944" y="0"/>
                  </a:lnTo>
                  <a:lnTo>
                    <a:pt x="25590" y="44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8953" y="503764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37944" y="0"/>
                  </a:lnTo>
                  <a:lnTo>
                    <a:pt x="0" y="26002"/>
                  </a:lnTo>
                  <a:lnTo>
                    <a:pt x="25590" y="443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822931" y="4594416"/>
            <a:ext cx="470262" cy="546911"/>
            <a:chOff x="8040224" y="5062365"/>
            <a:chExt cx="518159" cy="602615"/>
          </a:xfrm>
        </p:grpSpPr>
        <p:sp>
          <p:nvSpPr>
            <p:cNvPr id="14" name="object 14"/>
            <p:cNvSpPr/>
            <p:nvPr/>
          </p:nvSpPr>
          <p:spPr>
            <a:xfrm>
              <a:off x="8073134" y="5099933"/>
              <a:ext cx="480695" cy="560070"/>
            </a:xfrm>
            <a:custGeom>
              <a:avLst/>
              <a:gdLst/>
              <a:ahLst/>
              <a:cxnLst/>
              <a:rect l="l" t="t" r="r" b="b"/>
              <a:pathLst>
                <a:path w="480695" h="560070">
                  <a:moveTo>
                    <a:pt x="480465" y="55998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8044987" y="5067127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16206" y="43049"/>
                  </a:moveTo>
                  <a:lnTo>
                    <a:pt x="0" y="0"/>
                  </a:lnTo>
                  <a:lnTo>
                    <a:pt x="40086" y="22560"/>
                  </a:lnTo>
                  <a:lnTo>
                    <a:pt x="16206" y="4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8044987" y="5067127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40086" y="22560"/>
                  </a:moveTo>
                  <a:lnTo>
                    <a:pt x="0" y="0"/>
                  </a:lnTo>
                  <a:lnTo>
                    <a:pt x="16206" y="43049"/>
                  </a:lnTo>
                  <a:lnTo>
                    <a:pt x="40086" y="225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19322" y="1779005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>
              <a:spcBef>
                <a:spcPts val="581"/>
              </a:spcBef>
            </a:pPr>
            <a:r>
              <a:rPr sz="1634" dirty="0">
                <a:latin typeface="Arial MT"/>
                <a:cs typeface="Arial MT"/>
              </a:rPr>
              <a:t>A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97042" y="1770183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>
              <a:spcBef>
                <a:spcPts val="581"/>
              </a:spcBef>
            </a:pPr>
            <a:r>
              <a:rPr sz="1634" dirty="0">
                <a:latin typeface="Arial MT"/>
                <a:cs typeface="Arial MT"/>
              </a:rPr>
              <a:t>B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344876" y="1904718"/>
            <a:ext cx="835062" cy="174620"/>
            <a:chOff x="7513477" y="2098717"/>
            <a:chExt cx="920115" cy="192405"/>
          </a:xfrm>
        </p:grpSpPr>
        <p:sp>
          <p:nvSpPr>
            <p:cNvPr id="20" name="object 20"/>
            <p:cNvSpPr/>
            <p:nvPr/>
          </p:nvSpPr>
          <p:spPr>
            <a:xfrm>
              <a:off x="7528320" y="218915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182880"/>
                  </a:moveTo>
                  <a:lnTo>
                    <a:pt x="0" y="91440"/>
                  </a:lnTo>
                  <a:lnTo>
                    <a:pt x="137159" y="0"/>
                  </a:lnTo>
                  <a:lnTo>
                    <a:pt x="274319" y="91440"/>
                  </a:lnTo>
                  <a:lnTo>
                    <a:pt x="137159" y="182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0"/>
                  </a:moveTo>
                  <a:lnTo>
                    <a:pt x="274319" y="91440"/>
                  </a:lnTo>
                  <a:lnTo>
                    <a:pt x="137159" y="182880"/>
                  </a:lnTo>
                  <a:lnTo>
                    <a:pt x="0" y="91440"/>
                  </a:lnTo>
                  <a:lnTo>
                    <a:pt x="13715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9010" y="576591"/>
          <a:ext cx="8256110" cy="514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962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dirty="0">
                          <a:latin typeface="Arial MT"/>
                          <a:cs typeface="Arial MT"/>
                        </a:rPr>
                        <a:t>relationships</a:t>
                      </a:r>
                      <a:endParaRPr sz="2900">
                        <a:latin typeface="Arial MT"/>
                        <a:cs typeface="Arial MT"/>
                      </a:endParaRPr>
                    </a:p>
                    <a:p>
                      <a:pPr marL="863600" indent="-340995">
                        <a:lnSpc>
                          <a:spcPct val="100000"/>
                        </a:lnSpc>
                        <a:spcBef>
                          <a:spcPts val="1480"/>
                        </a:spcBef>
                        <a:buSzPct val="75000"/>
                        <a:buFont typeface="Lucida Sans Unicode"/>
                        <a:buChar char="–"/>
                        <a:tabLst>
                          <a:tab pos="863600" algn="l"/>
                          <a:tab pos="864235" algn="l"/>
                          <a:tab pos="6480175" algn="l"/>
                          <a:tab pos="8329295" algn="l"/>
                        </a:tabLst>
                      </a:pPr>
                      <a:r>
                        <a:rPr sz="3300" spc="-7" baseline="1157" dirty="0">
                          <a:latin typeface="Arial MT"/>
                          <a:cs typeface="Arial MT"/>
                        </a:rPr>
                        <a:t>Implementing</a:t>
                      </a:r>
                      <a:r>
                        <a:rPr sz="3300" spc="-15" baseline="115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300" spc="-7" baseline="1157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3300" spc="89" baseline="115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300" i="1" spc="-7" baseline="1157" dirty="0">
                          <a:latin typeface="Arial"/>
                          <a:cs typeface="Arial"/>
                        </a:rPr>
                        <a:t>has-a </a:t>
                      </a:r>
                      <a:r>
                        <a:rPr sz="3300" baseline="1157" dirty="0">
                          <a:latin typeface="Arial MT"/>
                          <a:cs typeface="Arial MT"/>
                        </a:rPr>
                        <a:t>relationship	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	</a:t>
                      </a:r>
                      <a:r>
                        <a:rPr sz="2500" baseline="3086" dirty="0">
                          <a:latin typeface="Arial MT"/>
                          <a:cs typeface="Arial MT"/>
                        </a:rPr>
                        <a:t>B</a:t>
                      </a:r>
                      <a:endParaRPr sz="2500" baseline="3086">
                        <a:latin typeface="Arial MT"/>
                        <a:cs typeface="Arial MT"/>
                      </a:endParaRPr>
                    </a:p>
                    <a:p>
                      <a:pPr marL="669925" marR="4015104" lvl="1" indent="323215">
                        <a:lnSpc>
                          <a:spcPct val="107500"/>
                        </a:lnSpc>
                        <a:spcBef>
                          <a:spcPts val="855"/>
                        </a:spcBef>
                        <a:buSzPct val="43750"/>
                        <a:buChar char="●"/>
                        <a:tabLst>
                          <a:tab pos="1295400" algn="l"/>
                          <a:tab pos="1296035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An object </a:t>
                      </a:r>
                      <a:r>
                        <a:rPr sz="2200" b="1" dirty="0">
                          <a:solidFill>
                            <a:srgbClr val="339966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has an object </a:t>
                      </a:r>
                      <a:r>
                        <a:rPr sz="2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 </a:t>
                      </a:r>
                      <a:r>
                        <a:rPr sz="2200" b="1" spc="-65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strong</a:t>
                      </a:r>
                      <a:r>
                        <a:rPr sz="22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containment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91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 marR="2526030">
                        <a:lnSpc>
                          <a:spcPts val="1650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3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5725" marR="2390140" indent="457200">
                        <a:lnSpc>
                          <a:spcPts val="1650"/>
                        </a:lnSpc>
                      </a:pP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10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b; </a:t>
                      </a:r>
                      <a:r>
                        <a:rPr sz="13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42925">
                        <a:lnSpc>
                          <a:spcPts val="1585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1000125">
                        <a:lnSpc>
                          <a:spcPts val="165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3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12445">
                        <a:lnSpc>
                          <a:spcPts val="165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11809">
                        <a:lnSpc>
                          <a:spcPts val="165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~A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1000125">
                        <a:lnSpc>
                          <a:spcPts val="1650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delete</a:t>
                      </a:r>
                      <a:r>
                        <a:rPr sz="13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42925">
                        <a:lnSpc>
                          <a:spcPts val="165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664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5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Usage: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42925">
                        <a:lnSpc>
                          <a:spcPts val="1664"/>
                        </a:lnSpc>
                      </a:pPr>
                      <a:r>
                        <a:rPr sz="13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70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aObject;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3971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anObject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8314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b: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*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6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01224" y="3983408"/>
            <a:ext cx="1814200" cy="1244813"/>
          </a:xfrm>
          <a:custGeom>
            <a:avLst/>
            <a:gdLst/>
            <a:ahLst/>
            <a:cxnLst/>
            <a:rect l="l" t="t" r="r" b="b"/>
            <a:pathLst>
              <a:path w="1998979" h="1371600">
                <a:moveTo>
                  <a:pt x="1998512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1998512" y="0"/>
                </a:lnTo>
                <a:lnTo>
                  <a:pt x="1998512" y="1371599"/>
                </a:lnTo>
                <a:close/>
              </a:path>
            </a:pathLst>
          </a:custGeom>
          <a:solidFill>
            <a:srgbClr val="CEE7F4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7501224" y="3983408"/>
            <a:ext cx="1814200" cy="1244813"/>
          </a:xfrm>
          <a:custGeom>
            <a:avLst/>
            <a:gdLst/>
            <a:ahLst/>
            <a:cxnLst/>
            <a:rect l="l" t="t" r="r" b="b"/>
            <a:pathLst>
              <a:path w="1998979" h="1371600">
                <a:moveTo>
                  <a:pt x="0" y="0"/>
                </a:moveTo>
                <a:lnTo>
                  <a:pt x="1998512" y="0"/>
                </a:lnTo>
                <a:lnTo>
                  <a:pt x="1998512" y="1371599"/>
                </a:lnTo>
                <a:lnTo>
                  <a:pt x="0" y="1371599"/>
                </a:lnTo>
                <a:lnTo>
                  <a:pt x="0" y="0"/>
                </a:lnTo>
                <a:close/>
              </a:path>
              <a:path w="1998979" h="1371600">
                <a:moveTo>
                  <a:pt x="599554" y="548640"/>
                </a:moveTo>
                <a:lnTo>
                  <a:pt x="1598810" y="548640"/>
                </a:lnTo>
                <a:lnTo>
                  <a:pt x="1598810" y="1005840"/>
                </a:lnTo>
                <a:lnTo>
                  <a:pt x="599554" y="1005840"/>
                </a:lnTo>
                <a:lnTo>
                  <a:pt x="599554" y="54864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5" name="object 5"/>
          <p:cNvGrpSpPr/>
          <p:nvPr/>
        </p:nvGrpSpPr>
        <p:grpSpPr>
          <a:xfrm>
            <a:off x="7515000" y="1765861"/>
            <a:ext cx="2516713" cy="432802"/>
            <a:chOff x="6599077" y="1945717"/>
            <a:chExt cx="2773045" cy="476884"/>
          </a:xfrm>
        </p:grpSpPr>
        <p:sp>
          <p:nvSpPr>
            <p:cNvPr id="6" name="object 6"/>
            <p:cNvSpPr/>
            <p:nvPr/>
          </p:nvSpPr>
          <p:spPr>
            <a:xfrm>
              <a:off x="6603840" y="196019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399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457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6603840" y="196019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8452440" y="195047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399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457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8452440" y="195047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344876" y="1904718"/>
            <a:ext cx="835062" cy="174620"/>
            <a:chOff x="7513477" y="2098717"/>
            <a:chExt cx="920115" cy="192405"/>
          </a:xfrm>
        </p:grpSpPr>
        <p:sp>
          <p:nvSpPr>
            <p:cNvPr id="11" name="object 11"/>
            <p:cNvSpPr/>
            <p:nvPr/>
          </p:nvSpPr>
          <p:spPr>
            <a:xfrm>
              <a:off x="7528320" y="218915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182880"/>
                  </a:moveTo>
                  <a:lnTo>
                    <a:pt x="0" y="91440"/>
                  </a:lnTo>
                  <a:lnTo>
                    <a:pt x="137159" y="0"/>
                  </a:lnTo>
                  <a:lnTo>
                    <a:pt x="274319" y="91440"/>
                  </a:lnTo>
                  <a:lnTo>
                    <a:pt x="137159" y="182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0"/>
                  </a:moveTo>
                  <a:lnTo>
                    <a:pt x="274319" y="91440"/>
                  </a:lnTo>
                  <a:lnTo>
                    <a:pt x="137159" y="182880"/>
                  </a:lnTo>
                  <a:lnTo>
                    <a:pt x="0" y="91440"/>
                  </a:lnTo>
                  <a:lnTo>
                    <a:pt x="13715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708729"/>
            <a:ext cx="4280199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6036769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latin typeface="Lucida Sans Unicode"/>
                <a:cs typeface="Lucida Sans Unicode"/>
              </a:rPr>
              <a:t>–	</a:t>
            </a:r>
            <a:r>
              <a:rPr sz="2178" spc="-5" dirty="0">
                <a:latin typeface="Arial MT"/>
                <a:cs typeface="Arial MT"/>
              </a:rPr>
              <a:t>Combining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i="1" spc="-5" dirty="0">
                <a:latin typeface="Arial"/>
                <a:cs typeface="Arial"/>
              </a:rPr>
              <a:t>is-a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spc="-5" dirty="0">
                <a:latin typeface="Arial MT"/>
                <a:cs typeface="Arial MT"/>
              </a:rPr>
              <a:t>and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the </a:t>
            </a:r>
            <a:r>
              <a:rPr sz="2178" i="1" spc="-5" dirty="0">
                <a:latin typeface="Arial"/>
                <a:cs typeface="Arial"/>
              </a:rPr>
              <a:t>has-a</a:t>
            </a:r>
            <a:r>
              <a:rPr sz="2178" i="1" spc="-14" dirty="0">
                <a:latin typeface="Arial"/>
                <a:cs typeface="Arial"/>
              </a:rPr>
              <a:t> </a:t>
            </a:r>
            <a:r>
              <a:rPr sz="2178" dirty="0">
                <a:latin typeface="Arial MT"/>
                <a:cs typeface="Arial MT"/>
              </a:rPr>
              <a:t>relationships</a:t>
            </a:r>
            <a:endParaRPr sz="2178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4778" y="2240659"/>
            <a:ext cx="3953379" cy="348547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2169" y="486424"/>
            <a:ext cx="8256686" cy="5145805"/>
          </a:xfrm>
          <a:custGeom>
            <a:avLst/>
            <a:gdLst/>
            <a:ahLst/>
            <a:cxnLst/>
            <a:rect l="l" t="t" r="r" b="b"/>
            <a:pathLst>
              <a:path w="9097645" h="5669915">
                <a:moveTo>
                  <a:pt x="0" y="0"/>
                </a:moveTo>
                <a:lnTo>
                  <a:pt x="9097199" y="0"/>
                </a:lnTo>
                <a:lnTo>
                  <a:pt x="9097199" y="5669399"/>
                </a:lnTo>
                <a:lnTo>
                  <a:pt x="0" y="566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6557" y="106434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9507" y="2073055"/>
            <a:ext cx="3403066" cy="223745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228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//TestStack.cpp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"Stack.h"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1699584" indent="5532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 s1(3);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s2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s1;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s1.push(1);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s2.push(2);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350983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cout&lt;&lt;"s1: "&lt;&lt;s1.top()&lt;&lt;endl;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cout&lt;&lt;"s2:</a:t>
            </a:r>
            <a:r>
              <a:rPr sz="1180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"&lt;&lt;s2.top()&lt;&lt;endl;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1273" y="1659751"/>
            <a:ext cx="2074689" cy="1199862"/>
          </a:xfrm>
          <a:custGeom>
            <a:avLst/>
            <a:gdLst/>
            <a:ahLst/>
            <a:cxnLst/>
            <a:rect l="l" t="t" r="r" b="b"/>
            <a:pathLst>
              <a:path w="2286000" h="1322070">
                <a:moveTo>
                  <a:pt x="0" y="0"/>
                </a:moveTo>
                <a:lnTo>
                  <a:pt x="2286000" y="0"/>
                </a:lnTo>
                <a:lnTo>
                  <a:pt x="2286000" y="1321919"/>
                </a:lnTo>
                <a:lnTo>
                  <a:pt x="0" y="13219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1756" y="2114444"/>
            <a:ext cx="1233864" cy="75605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0950" marR="4611" algn="ctr" defTabSz="829909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mCapacity:</a:t>
            </a:r>
            <a:r>
              <a:rPr sz="1634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3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mElements </a:t>
            </a:r>
            <a:r>
              <a:rPr sz="1634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mTop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41273" y="2059659"/>
            <a:ext cx="2074689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5596" y="1714692"/>
            <a:ext cx="206604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32806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s1: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56454" y="2854803"/>
          <a:ext cx="829876" cy="1199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1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111906" y="2927824"/>
            <a:ext cx="839096" cy="68130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611" algn="r" defTabSz="829909">
              <a:spcBef>
                <a:spcPts val="91"/>
              </a:spcBef>
              <a:tabLst>
                <a:tab pos="699660" algn="l"/>
              </a:tabLst>
            </a:pPr>
            <a:r>
              <a:rPr sz="1634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R="4611" algn="r" defTabSz="829909">
              <a:spcBef>
                <a:spcPts val="132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1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36952" y="2542096"/>
            <a:ext cx="2984094" cy="2320770"/>
            <a:chOff x="4750117" y="2801012"/>
            <a:chExt cx="3288029" cy="2557145"/>
          </a:xfrm>
        </p:grpSpPr>
        <p:sp>
          <p:nvSpPr>
            <p:cNvPr id="12" name="object 12"/>
            <p:cNvSpPr/>
            <p:nvPr/>
          </p:nvSpPr>
          <p:spPr>
            <a:xfrm>
              <a:off x="6600750" y="2805775"/>
              <a:ext cx="1389380" cy="565785"/>
            </a:xfrm>
            <a:custGeom>
              <a:avLst/>
              <a:gdLst/>
              <a:ahLst/>
              <a:cxnLst/>
              <a:rect l="l" t="t" r="r" b="b"/>
              <a:pathLst>
                <a:path w="1389379" h="565785">
                  <a:moveTo>
                    <a:pt x="0" y="899"/>
                  </a:moveTo>
                  <a:lnTo>
                    <a:pt x="897299" y="0"/>
                  </a:lnTo>
                </a:path>
                <a:path w="1389379" h="565785">
                  <a:moveTo>
                    <a:pt x="915299" y="0"/>
                  </a:moveTo>
                  <a:lnTo>
                    <a:pt x="897299" y="565199"/>
                  </a:lnTo>
                </a:path>
                <a:path w="1389379" h="565785">
                  <a:moveTo>
                    <a:pt x="897329" y="564904"/>
                  </a:moveTo>
                  <a:lnTo>
                    <a:pt x="1388819" y="56490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989569" y="33549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989569" y="33549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302449" y="3015950"/>
              <a:ext cx="967105" cy="443230"/>
            </a:xfrm>
            <a:custGeom>
              <a:avLst/>
              <a:gdLst/>
              <a:ahLst/>
              <a:cxnLst/>
              <a:rect l="l" t="t" r="r" b="b"/>
              <a:pathLst>
                <a:path w="967104" h="443229">
                  <a:moveTo>
                    <a:pt x="0" y="0"/>
                  </a:moveTo>
                  <a:lnTo>
                    <a:pt x="966899" y="2399"/>
                  </a:lnTo>
                </a:path>
                <a:path w="967104" h="443229">
                  <a:moveTo>
                    <a:pt x="967029" y="2289"/>
                  </a:moveTo>
                  <a:lnTo>
                    <a:pt x="967029" y="44292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989569" y="34431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989569" y="34431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754879" y="4032000"/>
              <a:ext cx="2286000" cy="1321435"/>
            </a:xfrm>
            <a:custGeom>
              <a:avLst/>
              <a:gdLst/>
              <a:ahLst/>
              <a:cxnLst/>
              <a:rect l="l" t="t" r="r" b="b"/>
              <a:pathLst>
                <a:path w="2286000" h="1321435">
                  <a:moveTo>
                    <a:pt x="0" y="0"/>
                  </a:moveTo>
                  <a:lnTo>
                    <a:pt x="2286000" y="0"/>
                  </a:lnTo>
                  <a:lnTo>
                    <a:pt x="2286000" y="1321199"/>
                  </a:lnTo>
                  <a:lnTo>
                    <a:pt x="0" y="132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61756" y="4113659"/>
            <a:ext cx="1233864" cy="50207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97975" marR="4611" indent="-87025" defTabSz="829909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mCapacity:</a:t>
            </a:r>
            <a:r>
              <a:rPr sz="1634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3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mElements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13430" y="4615043"/>
            <a:ext cx="53077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</a:t>
            </a:r>
            <a:r>
              <a:rPr sz="1634" spc="-182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op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41273" y="4058876"/>
            <a:ext cx="2074689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45596" y="3713581"/>
            <a:ext cx="206604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32806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s2: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144678" y="4207950"/>
          <a:ext cx="829876" cy="1199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8123711" y="3590585"/>
            <a:ext cx="850046" cy="794160"/>
          </a:xfrm>
          <a:prstGeom prst="rect">
            <a:avLst/>
          </a:prstGeom>
        </p:spPr>
        <p:txBody>
          <a:bodyPr vert="horz" wrap="square" lIns="0" tIns="148686" rIns="0" bIns="0" rtlCol="0">
            <a:spAutoFit/>
          </a:bodyPr>
          <a:lstStyle/>
          <a:p>
            <a:pPr marR="27664" algn="r" defTabSz="829909">
              <a:spcBef>
                <a:spcPts val="117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2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34580" defTabSz="829909">
              <a:spcBef>
                <a:spcPts val="1076"/>
              </a:spcBef>
              <a:tabLst>
                <a:tab pos="623008" algn="l"/>
              </a:tabLst>
            </a:pPr>
            <a:r>
              <a:rPr sz="1634" u="heavy" dirty="0">
                <a:solidFill>
                  <a:prstClr val="black"/>
                </a:solidFill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34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51" baseline="-30864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2451" baseline="-3086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86961" y="4509977"/>
            <a:ext cx="138889" cy="777845"/>
          </a:xfrm>
          <a:prstGeom prst="rect">
            <a:avLst/>
          </a:prstGeom>
        </p:spPr>
        <p:txBody>
          <a:bodyPr vert="horz" wrap="square" lIns="0" tIns="145228" rIns="0" bIns="0" rtlCol="0">
            <a:spAutoFit/>
          </a:bodyPr>
          <a:lstStyle/>
          <a:p>
            <a:pPr marL="11527" defTabSz="829909">
              <a:spcBef>
                <a:spcPts val="1144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1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048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2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3000" y="4391673"/>
            <a:ext cx="1513947" cy="386698"/>
            <a:chOff x="6277337" y="4838973"/>
            <a:chExt cx="1668145" cy="426084"/>
          </a:xfrm>
        </p:grpSpPr>
        <p:sp>
          <p:nvSpPr>
            <p:cNvPr id="27" name="object 27"/>
            <p:cNvSpPr/>
            <p:nvPr/>
          </p:nvSpPr>
          <p:spPr>
            <a:xfrm>
              <a:off x="7896534" y="48437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64" y="31456"/>
                  </a:moveTo>
                  <a:lnTo>
                    <a:pt x="0" y="0"/>
                  </a:lnTo>
                  <a:lnTo>
                    <a:pt x="43595" y="14677"/>
                  </a:lnTo>
                  <a:lnTo>
                    <a:pt x="764" y="3145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896534" y="48437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64" y="31456"/>
                  </a:moveTo>
                  <a:lnTo>
                    <a:pt x="43595" y="14677"/>
                  </a:lnTo>
                  <a:lnTo>
                    <a:pt x="0" y="0"/>
                  </a:lnTo>
                  <a:lnTo>
                    <a:pt x="764" y="314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282099" y="4873674"/>
              <a:ext cx="1604010" cy="386715"/>
            </a:xfrm>
            <a:custGeom>
              <a:avLst/>
              <a:gdLst/>
              <a:ahLst/>
              <a:cxnLst/>
              <a:rect l="l" t="t" r="r" b="b"/>
              <a:pathLst>
                <a:path w="1604009" h="386714">
                  <a:moveTo>
                    <a:pt x="0" y="386449"/>
                  </a:moveTo>
                  <a:lnTo>
                    <a:pt x="1328999" y="359449"/>
                  </a:lnTo>
                </a:path>
                <a:path w="1604009" h="386714">
                  <a:moveTo>
                    <a:pt x="244074" y="135599"/>
                  </a:moveTo>
                  <a:lnTo>
                    <a:pt x="1010274" y="135599"/>
                  </a:lnTo>
                </a:path>
                <a:path w="1604009" h="386714">
                  <a:moveTo>
                    <a:pt x="1010224" y="135599"/>
                  </a:moveTo>
                  <a:lnTo>
                    <a:pt x="1010224" y="0"/>
                  </a:lnTo>
                </a:path>
                <a:path w="1604009" h="386714">
                  <a:moveTo>
                    <a:pt x="1308524" y="359349"/>
                  </a:moveTo>
                  <a:lnTo>
                    <a:pt x="1301624" y="81249"/>
                  </a:lnTo>
                </a:path>
                <a:path w="1604009" h="386714">
                  <a:moveTo>
                    <a:pt x="1308564" y="88034"/>
                  </a:moveTo>
                  <a:lnTo>
                    <a:pt x="1603925" y="9381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885717" y="49517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59"/>
                  </a:moveTo>
                  <a:lnTo>
                    <a:pt x="615" y="0"/>
                  </a:lnTo>
                  <a:lnTo>
                    <a:pt x="43524" y="16575"/>
                  </a:lnTo>
                  <a:lnTo>
                    <a:pt x="0" y="3145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885717" y="49517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59"/>
                  </a:moveTo>
                  <a:lnTo>
                    <a:pt x="43524" y="16575"/>
                  </a:lnTo>
                  <a:lnTo>
                    <a:pt x="615" y="0"/>
                  </a:lnTo>
                  <a:lnTo>
                    <a:pt x="0" y="314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892" y="708729"/>
            <a:ext cx="432342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Composite</a:t>
            </a:r>
            <a:r>
              <a:rPr spc="-45" dirty="0"/>
              <a:t> </a:t>
            </a:r>
            <a:r>
              <a:rPr spc="-5" dirty="0"/>
              <a:t>Design</a:t>
            </a:r>
            <a:r>
              <a:rPr spc="-41" dirty="0"/>
              <a:t> </a:t>
            </a:r>
            <a:r>
              <a:rPr spc="-5" dirty="0"/>
              <a:t>Pattern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0486" y="1742739"/>
            <a:ext cx="3319502" cy="28215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8587" y="4630641"/>
            <a:ext cx="6847627" cy="1024587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4205" rIns="0" bIns="0" rtlCol="0">
            <a:spAutoFit/>
          </a:bodyPr>
          <a:lstStyle/>
          <a:p>
            <a:pPr marL="273755" marR="919816" indent="-205748">
              <a:lnSpc>
                <a:spcPct val="100699"/>
              </a:lnSpc>
              <a:spcBef>
                <a:spcPts val="191"/>
              </a:spcBef>
              <a:buSzPct val="44444"/>
              <a:buChar char="●"/>
              <a:tabLst>
                <a:tab pos="273755" algn="l"/>
                <a:tab pos="274331" algn="l"/>
              </a:tabLst>
            </a:pPr>
            <a:r>
              <a:rPr sz="1634" spc="-5" dirty="0">
                <a:latin typeface="Arial MT"/>
                <a:cs typeface="Arial MT"/>
              </a:rPr>
              <a:t>Compose objects into tree </a:t>
            </a:r>
            <a:r>
              <a:rPr sz="1634" dirty="0">
                <a:latin typeface="Arial MT"/>
                <a:cs typeface="Arial MT"/>
              </a:rPr>
              <a:t>structures </a:t>
            </a:r>
            <a:r>
              <a:rPr sz="1634" spc="-5" dirty="0">
                <a:latin typeface="Arial MT"/>
                <a:cs typeface="Arial MT"/>
              </a:rPr>
              <a:t>to </a:t>
            </a:r>
            <a:r>
              <a:rPr sz="1634" dirty="0">
                <a:latin typeface="Arial MT"/>
                <a:cs typeface="Arial MT"/>
              </a:rPr>
              <a:t>represent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part-whole </a:t>
            </a:r>
            <a:r>
              <a:rPr sz="1634" b="1" spc="-4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hierarchies.</a:t>
            </a:r>
            <a:endParaRPr sz="1634">
              <a:latin typeface="Arial"/>
              <a:cs typeface="Arial"/>
            </a:endParaRPr>
          </a:p>
          <a:p>
            <a:pPr marL="273755" marR="517541" indent="-205748">
              <a:lnSpc>
                <a:spcPct val="100699"/>
              </a:lnSpc>
              <a:buSzPct val="44444"/>
              <a:buChar char="●"/>
              <a:tabLst>
                <a:tab pos="273755" algn="l"/>
                <a:tab pos="274331" algn="l"/>
              </a:tabLst>
            </a:pPr>
            <a:r>
              <a:rPr sz="1634" spc="-5" dirty="0">
                <a:latin typeface="Arial MT"/>
                <a:cs typeface="Arial MT"/>
              </a:rPr>
              <a:t>Lets </a:t>
            </a:r>
            <a:r>
              <a:rPr sz="1634" dirty="0">
                <a:latin typeface="Arial MT"/>
                <a:cs typeface="Arial MT"/>
              </a:rPr>
              <a:t>clients </a:t>
            </a:r>
            <a:r>
              <a:rPr sz="1634" spc="-5" dirty="0">
                <a:latin typeface="Arial MT"/>
                <a:cs typeface="Arial MT"/>
              </a:rPr>
              <a:t>treat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individual objects </a:t>
            </a:r>
            <a:r>
              <a:rPr sz="1634" spc="-5" dirty="0">
                <a:latin typeface="Arial MT"/>
                <a:cs typeface="Arial MT"/>
              </a:rPr>
              <a:t>and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composition of objects </a:t>
            </a:r>
            <a:r>
              <a:rPr sz="1634" b="1" spc="-4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18" dirty="0">
                <a:solidFill>
                  <a:srgbClr val="0066CC"/>
                </a:solidFill>
                <a:latin typeface="Arial"/>
                <a:cs typeface="Arial"/>
              </a:rPr>
              <a:t>uniformly.</a:t>
            </a:r>
            <a:endParaRPr sz="163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892" y="708729"/>
            <a:ext cx="4323422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5" dirty="0"/>
              <a:t>Composite</a:t>
            </a:r>
            <a:r>
              <a:rPr spc="-45" dirty="0"/>
              <a:t> </a:t>
            </a:r>
            <a:r>
              <a:rPr spc="-5" dirty="0"/>
              <a:t>Design</a:t>
            </a:r>
            <a:r>
              <a:rPr spc="-41" dirty="0"/>
              <a:t> </a:t>
            </a:r>
            <a:r>
              <a:rPr spc="-5"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7224" y="2218505"/>
            <a:ext cx="7957585" cy="1649535"/>
          </a:xfrm>
          <a:prstGeom prst="rect">
            <a:avLst/>
          </a:prstGeom>
        </p:spPr>
        <p:txBody>
          <a:bodyPr vert="horz" wrap="square" lIns="0" tIns="134855" rIns="0" bIns="0" rtlCol="0">
            <a:spAutoFit/>
          </a:bodyPr>
          <a:lstStyle/>
          <a:p>
            <a:pPr marL="11527">
              <a:spcBef>
                <a:spcPts val="1062"/>
              </a:spcBef>
            </a:pPr>
            <a:r>
              <a:rPr sz="1815" spc="-5" dirty="0">
                <a:latin typeface="Arial MT"/>
                <a:cs typeface="Arial MT"/>
              </a:rPr>
              <a:t>Examples:</a:t>
            </a:r>
            <a:endParaRPr sz="1815">
              <a:latin typeface="Arial MT"/>
              <a:cs typeface="Arial MT"/>
            </a:endParaRPr>
          </a:p>
          <a:p>
            <a:pPr marL="1000502" indent="-319285">
              <a:spcBef>
                <a:spcPts val="776"/>
              </a:spcBef>
              <a:buClr>
                <a:srgbClr val="000000"/>
              </a:buClr>
              <a:buChar char="●"/>
              <a:tabLst>
                <a:tab pos="1000502" algn="l"/>
                <a:tab pos="1001078" algn="l"/>
              </a:tabLst>
            </a:pP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Menu</a:t>
            </a:r>
            <a:r>
              <a:rPr sz="1452" spc="-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–</a:t>
            </a:r>
            <a:r>
              <a:rPr sz="1452" spc="-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MenuItem: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Menus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that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contain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menu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items,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each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of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which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could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be </a:t>
            </a:r>
            <a:r>
              <a:rPr sz="1452" dirty="0">
                <a:latin typeface="Arial MT"/>
                <a:cs typeface="Arial MT"/>
              </a:rPr>
              <a:t>a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menu.</a:t>
            </a:r>
            <a:endParaRPr sz="1452">
              <a:latin typeface="Arial MT"/>
              <a:cs typeface="Arial MT"/>
            </a:endParaRPr>
          </a:p>
          <a:p>
            <a:pPr marL="1000502" marR="324472" indent="-319285">
              <a:lnSpc>
                <a:spcPts val="1770"/>
              </a:lnSpc>
              <a:spcBef>
                <a:spcPts val="41"/>
              </a:spcBef>
              <a:buClr>
                <a:srgbClr val="000000"/>
              </a:buClr>
              <a:buChar char="●"/>
              <a:tabLst>
                <a:tab pos="1000502" algn="l"/>
                <a:tab pos="1001078" algn="l"/>
              </a:tabLst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Container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–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Element: </a:t>
            </a:r>
            <a:r>
              <a:rPr sz="1452" spc="-5" dirty="0">
                <a:latin typeface="Arial MT"/>
                <a:cs typeface="Arial MT"/>
              </a:rPr>
              <a:t>Containers that </a:t>
            </a:r>
            <a:r>
              <a:rPr sz="1452" dirty="0">
                <a:latin typeface="Arial MT"/>
                <a:cs typeface="Arial MT"/>
              </a:rPr>
              <a:t>contain </a:t>
            </a:r>
            <a:r>
              <a:rPr sz="1452" spc="-5" dirty="0">
                <a:latin typeface="Arial MT"/>
                <a:cs typeface="Arial MT"/>
              </a:rPr>
              <a:t>Elements, each of which </a:t>
            </a:r>
            <a:r>
              <a:rPr sz="1452" dirty="0">
                <a:latin typeface="Arial MT"/>
                <a:cs typeface="Arial MT"/>
              </a:rPr>
              <a:t>could </a:t>
            </a:r>
            <a:r>
              <a:rPr sz="1452" spc="-5" dirty="0">
                <a:latin typeface="Arial MT"/>
                <a:cs typeface="Arial MT"/>
              </a:rPr>
              <a:t>be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14" dirty="0">
                <a:latin typeface="Arial MT"/>
                <a:cs typeface="Arial MT"/>
              </a:rPr>
              <a:t>Container.</a:t>
            </a:r>
            <a:endParaRPr sz="1452">
              <a:latin typeface="Arial MT"/>
              <a:cs typeface="Arial MT"/>
            </a:endParaRPr>
          </a:p>
          <a:p>
            <a:pPr marL="1000502" marR="4611" indent="-319285">
              <a:lnSpc>
                <a:spcPts val="1770"/>
              </a:lnSpc>
              <a:buClr>
                <a:srgbClr val="000000"/>
              </a:buClr>
              <a:buChar char="●"/>
              <a:tabLst>
                <a:tab pos="1000502" algn="l"/>
                <a:tab pos="1001078" algn="l"/>
              </a:tabLst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GUI Container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–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GUI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component: </a:t>
            </a:r>
            <a:r>
              <a:rPr sz="1452" spc="-5" dirty="0">
                <a:latin typeface="Arial MT"/>
                <a:cs typeface="Arial MT"/>
              </a:rPr>
              <a:t>GUI </a:t>
            </a:r>
            <a:r>
              <a:rPr sz="1452" dirty="0">
                <a:latin typeface="Arial MT"/>
                <a:cs typeface="Arial MT"/>
              </a:rPr>
              <a:t>containers </a:t>
            </a:r>
            <a:r>
              <a:rPr sz="1452" spc="-5" dirty="0">
                <a:latin typeface="Arial MT"/>
                <a:cs typeface="Arial MT"/>
              </a:rPr>
              <a:t>that </a:t>
            </a:r>
            <a:r>
              <a:rPr sz="1452" dirty="0">
                <a:latin typeface="Arial MT"/>
                <a:cs typeface="Arial MT"/>
              </a:rPr>
              <a:t>contain </a:t>
            </a:r>
            <a:r>
              <a:rPr sz="1452" spc="-5" dirty="0">
                <a:latin typeface="Arial MT"/>
                <a:cs typeface="Arial MT"/>
              </a:rPr>
              <a:t>GUI </a:t>
            </a:r>
            <a:r>
              <a:rPr sz="1452" dirty="0">
                <a:latin typeface="Arial MT"/>
                <a:cs typeface="Arial MT"/>
              </a:rPr>
              <a:t>components, </a:t>
            </a:r>
            <a:r>
              <a:rPr sz="1452" spc="-5" dirty="0">
                <a:latin typeface="Arial MT"/>
                <a:cs typeface="Arial MT"/>
              </a:rPr>
              <a:t>each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of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which </a:t>
            </a:r>
            <a:r>
              <a:rPr sz="1452" dirty="0">
                <a:latin typeface="Arial MT"/>
                <a:cs typeface="Arial MT"/>
              </a:rPr>
              <a:t>could</a:t>
            </a:r>
            <a:r>
              <a:rPr sz="1452" spc="-5" dirty="0">
                <a:latin typeface="Arial MT"/>
                <a:cs typeface="Arial MT"/>
              </a:rPr>
              <a:t> be </a:t>
            </a:r>
            <a:r>
              <a:rPr sz="1452" dirty="0">
                <a:latin typeface="Arial MT"/>
                <a:cs typeface="Arial MT"/>
              </a:rPr>
              <a:t>a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container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4635" y="5126932"/>
            <a:ext cx="5394192" cy="2235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7663" rIns="0" bIns="0" rtlCol="0">
            <a:spAutoFit/>
          </a:bodyPr>
          <a:lstStyle/>
          <a:p>
            <a:pPr algn="ctr">
              <a:spcBef>
                <a:spcPts val="218"/>
              </a:spcBef>
            </a:pPr>
            <a:r>
              <a:rPr sz="1271" b="1" spc="-5" dirty="0">
                <a:latin typeface="Arial"/>
                <a:cs typeface="Arial"/>
              </a:rPr>
              <a:t>Source:</a:t>
            </a:r>
            <a:r>
              <a:rPr sz="1271" b="1" spc="23" dirty="0">
                <a:latin typeface="Arial"/>
                <a:cs typeface="Arial"/>
              </a:rPr>
              <a:t> </a:t>
            </a:r>
            <a:r>
              <a:rPr sz="1271" spc="-9" dirty="0">
                <a:latin typeface="Arial MT"/>
                <a:cs typeface="Arial MT"/>
                <a:hlinkClick r:id="rId2"/>
              </a:rPr>
              <a:t>http://www.oodesign.com/composite-pattern.html</a:t>
            </a:r>
            <a:endParaRPr sz="127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675" y="708729"/>
            <a:ext cx="3089558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Private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2035" y="1763947"/>
            <a:ext cx="683494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325048" algn="l"/>
              </a:tabLst>
            </a:pPr>
            <a:r>
              <a:rPr sz="2178" spc="154" dirty="0">
                <a:latin typeface="Lucida Sans Unicode"/>
                <a:cs typeface="Lucida Sans Unicode"/>
              </a:rPr>
              <a:t>–	</a:t>
            </a:r>
            <a:r>
              <a:rPr sz="2904" spc="-5" dirty="0">
                <a:latin typeface="Arial MT"/>
                <a:cs typeface="Arial MT"/>
              </a:rPr>
              <a:t>another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possibility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for</a:t>
            </a:r>
            <a:r>
              <a:rPr sz="2904" spc="9" dirty="0">
                <a:latin typeface="Arial MT"/>
                <a:cs typeface="Arial MT"/>
              </a:rPr>
              <a:t> </a:t>
            </a:r>
            <a:r>
              <a:rPr sz="2904" i="1" spc="-5" dirty="0">
                <a:solidFill>
                  <a:srgbClr val="0000FF"/>
                </a:solidFill>
                <a:latin typeface="Arial"/>
                <a:cs typeface="Arial"/>
              </a:rPr>
              <a:t>has-a</a:t>
            </a:r>
            <a:r>
              <a:rPr sz="2904" i="1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4" dirty="0">
                <a:latin typeface="Arial MT"/>
                <a:cs typeface="Arial MT"/>
              </a:rPr>
              <a:t>relationship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7623" y="2904565"/>
            <a:ext cx="2074689" cy="1244813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457199" y="0"/>
                </a:moveTo>
                <a:lnTo>
                  <a:pt x="1828799" y="0"/>
                </a:lnTo>
              </a:path>
              <a:path w="2286000" h="1371600">
                <a:moveTo>
                  <a:pt x="0" y="1371599"/>
                </a:moveTo>
                <a:lnTo>
                  <a:pt x="2285999" y="1371599"/>
                </a:lnTo>
              </a:path>
              <a:path w="2286000" h="1371600">
                <a:moveTo>
                  <a:pt x="457199" y="0"/>
                </a:moveTo>
                <a:lnTo>
                  <a:pt x="0" y="1371599"/>
                </a:lnTo>
              </a:path>
              <a:path w="2286000" h="1371600">
                <a:moveTo>
                  <a:pt x="1828799" y="0"/>
                </a:moveTo>
                <a:lnTo>
                  <a:pt x="2285999" y="1371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6422186" y="2904565"/>
            <a:ext cx="2116183" cy="1244813"/>
          </a:xfrm>
          <a:custGeom>
            <a:avLst/>
            <a:gdLst/>
            <a:ahLst/>
            <a:cxnLst/>
            <a:rect l="l" t="t" r="r" b="b"/>
            <a:pathLst>
              <a:path w="2331720" h="1371600">
                <a:moveTo>
                  <a:pt x="0" y="0"/>
                </a:moveTo>
                <a:lnTo>
                  <a:pt x="2331720" y="0"/>
                </a:lnTo>
              </a:path>
              <a:path w="2331720" h="1371600">
                <a:moveTo>
                  <a:pt x="411479" y="1371599"/>
                </a:moveTo>
                <a:lnTo>
                  <a:pt x="1828799" y="1371599"/>
                </a:lnTo>
              </a:path>
              <a:path w="2331720" h="1371600">
                <a:moveTo>
                  <a:pt x="0" y="0"/>
                </a:moveTo>
                <a:lnTo>
                  <a:pt x="411480" y="1371599"/>
                </a:lnTo>
              </a:path>
              <a:path w="2331720" h="1371600">
                <a:moveTo>
                  <a:pt x="2285999" y="0"/>
                </a:moveTo>
                <a:lnTo>
                  <a:pt x="1828799" y="1371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3927528" y="4247083"/>
            <a:ext cx="126786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5" dirty="0">
                <a:latin typeface="Arial MT"/>
                <a:cs typeface="Arial MT"/>
              </a:rPr>
              <a:t>Derived</a:t>
            </a:r>
            <a:r>
              <a:rPr sz="1634" spc="-77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class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9156" y="3210696"/>
            <a:ext cx="924966" cy="449486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indent="209783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public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inheritance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3721" y="3169203"/>
            <a:ext cx="924966" cy="449486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indent="174050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private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inheritance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6740" y="2504380"/>
            <a:ext cx="538381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830188" algn="l"/>
              </a:tabLst>
            </a:pPr>
            <a:r>
              <a:rPr sz="1634" spc="-5" dirty="0">
                <a:latin typeface="Arial MT"/>
                <a:cs typeface="Arial MT"/>
              </a:rPr>
              <a:t>Bas</a:t>
            </a:r>
            <a:r>
              <a:rPr sz="1634" dirty="0">
                <a:latin typeface="Arial MT"/>
                <a:cs typeface="Arial MT"/>
              </a:rPr>
              <a:t>e</a:t>
            </a:r>
            <a:r>
              <a:rPr sz="1634" spc="-9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class	</a:t>
            </a:r>
            <a:r>
              <a:rPr sz="1634" spc="-5" dirty="0">
                <a:latin typeface="Arial MT"/>
                <a:cs typeface="Arial MT"/>
              </a:rPr>
              <a:t>public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4387" y="4247071"/>
            <a:ext cx="56535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5" dirty="0">
                <a:latin typeface="Arial MT"/>
                <a:cs typeface="Arial MT"/>
              </a:rPr>
              <a:t>public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0921" y="2521986"/>
            <a:ext cx="537863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365093" algn="l"/>
              </a:tabLst>
            </a:pPr>
            <a:r>
              <a:rPr sz="1634" spc="-5" dirty="0">
                <a:latin typeface="Arial MT"/>
                <a:cs typeface="Arial MT"/>
              </a:rPr>
              <a:t>public	Base</a:t>
            </a:r>
            <a:r>
              <a:rPr sz="1634" spc="-8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class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6954" y="4264440"/>
            <a:ext cx="259105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1956627" algn="l"/>
              </a:tabLst>
            </a:pPr>
            <a:r>
              <a:rPr sz="1634" spc="-5" dirty="0">
                <a:latin typeface="Arial MT"/>
                <a:cs typeface="Arial MT"/>
              </a:rPr>
              <a:t>Derive</a:t>
            </a:r>
            <a:r>
              <a:rPr sz="1634" dirty="0">
                <a:latin typeface="Arial MT"/>
                <a:cs typeface="Arial MT"/>
              </a:rPr>
              <a:t>d</a:t>
            </a:r>
            <a:r>
              <a:rPr sz="1634" spc="-5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class	</a:t>
            </a:r>
            <a:r>
              <a:rPr sz="1634" spc="-5" dirty="0">
                <a:latin typeface="Arial MT"/>
                <a:cs typeface="Arial MT"/>
              </a:rPr>
              <a:t>private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35121" y="2821903"/>
            <a:ext cx="37460" cy="1402144"/>
            <a:chOff x="1442544" y="3109319"/>
            <a:chExt cx="41275" cy="1544955"/>
          </a:xfrm>
        </p:grpSpPr>
        <p:sp>
          <p:nvSpPr>
            <p:cNvPr id="14" name="object 14"/>
            <p:cNvSpPr/>
            <p:nvPr/>
          </p:nvSpPr>
          <p:spPr>
            <a:xfrm>
              <a:off x="1463039" y="3109319"/>
              <a:ext cx="0" cy="1497330"/>
            </a:xfrm>
            <a:custGeom>
              <a:avLst/>
              <a:gdLst/>
              <a:ahLst/>
              <a:cxnLst/>
              <a:rect l="l" t="t" r="r" b="b"/>
              <a:pathLst>
                <a:path h="1497329">
                  <a:moveTo>
                    <a:pt x="0" y="0"/>
                  </a:moveTo>
                  <a:lnTo>
                    <a:pt x="0" y="14969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7307" y="46062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7307" y="46062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142176" y="2738590"/>
            <a:ext cx="37460" cy="1402144"/>
            <a:chOff x="8391984" y="3017520"/>
            <a:chExt cx="41275" cy="1544955"/>
          </a:xfrm>
        </p:grpSpPr>
        <p:sp>
          <p:nvSpPr>
            <p:cNvPr id="18" name="object 18"/>
            <p:cNvSpPr/>
            <p:nvPr/>
          </p:nvSpPr>
          <p:spPr>
            <a:xfrm>
              <a:off x="8412480" y="3017520"/>
              <a:ext cx="0" cy="1497330"/>
            </a:xfrm>
            <a:custGeom>
              <a:avLst/>
              <a:gdLst/>
              <a:ahLst/>
              <a:cxnLst/>
              <a:rect l="l" t="t" r="r" b="b"/>
              <a:pathLst>
                <a:path h="1497329">
                  <a:moveTo>
                    <a:pt x="0" y="0"/>
                  </a:moveTo>
                  <a:lnTo>
                    <a:pt x="0" y="14969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8396747" y="451449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8396747" y="451449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02684" y="4896266"/>
            <a:ext cx="2738590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452416" marR="164253" indent="-282400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latin typeface="Arial MT"/>
                <a:cs typeface="Arial MT"/>
              </a:rPr>
              <a:t>Derived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class</a:t>
            </a:r>
            <a:r>
              <a:rPr sz="1634" spc="-23" dirty="0"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inherits</a:t>
            </a:r>
            <a:r>
              <a:rPr sz="1634" b="1" spc="-23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spc="-5" dirty="0">
                <a:latin typeface="Arial MT"/>
                <a:cs typeface="Arial MT"/>
              </a:rPr>
              <a:t>the </a:t>
            </a:r>
            <a:r>
              <a:rPr sz="1634" spc="-439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base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class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behavior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22186" y="4846930"/>
            <a:ext cx="2738590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452416" marR="267992" indent="-178661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latin typeface="Arial MT"/>
                <a:cs typeface="Arial MT"/>
              </a:rPr>
              <a:t>Derived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class</a:t>
            </a:r>
            <a:r>
              <a:rPr sz="1634" spc="-23" dirty="0"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hides</a:t>
            </a:r>
            <a:r>
              <a:rPr sz="1634" b="1" spc="-27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spc="-5" dirty="0">
                <a:latin typeface="Arial MT"/>
                <a:cs typeface="Arial MT"/>
              </a:rPr>
              <a:t>the </a:t>
            </a:r>
            <a:r>
              <a:rPr sz="1634" spc="-439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base</a:t>
            </a:r>
            <a:r>
              <a:rPr sz="1634" spc="-23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class</a:t>
            </a:r>
            <a:r>
              <a:rPr sz="1634" spc="-23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behavior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675" y="708729"/>
            <a:ext cx="3089558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Private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51474" y="1781533"/>
            <a:ext cx="7477525" cy="3899263"/>
            <a:chOff x="909637" y="1962986"/>
            <a:chExt cx="8239125" cy="4296410"/>
          </a:xfrm>
        </p:grpSpPr>
        <p:sp>
          <p:nvSpPr>
            <p:cNvPr id="4" name="object 4"/>
            <p:cNvSpPr/>
            <p:nvPr/>
          </p:nvSpPr>
          <p:spPr>
            <a:xfrm>
              <a:off x="914400" y="1967749"/>
              <a:ext cx="8229600" cy="4286885"/>
            </a:xfrm>
            <a:custGeom>
              <a:avLst/>
              <a:gdLst/>
              <a:ahLst/>
              <a:cxnLst/>
              <a:rect l="l" t="t" r="r" b="b"/>
              <a:pathLst>
                <a:path w="8229600" h="4286885">
                  <a:moveTo>
                    <a:pt x="8229599" y="4286699"/>
                  </a:moveTo>
                  <a:lnTo>
                    <a:pt x="0" y="4286699"/>
                  </a:lnTo>
                  <a:lnTo>
                    <a:pt x="0" y="0"/>
                  </a:lnTo>
                  <a:lnTo>
                    <a:pt x="8229599" y="0"/>
                  </a:lnTo>
                  <a:lnTo>
                    <a:pt x="8229599" y="4286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1967749"/>
              <a:ext cx="8229600" cy="4286885"/>
            </a:xfrm>
            <a:custGeom>
              <a:avLst/>
              <a:gdLst/>
              <a:ahLst/>
              <a:cxnLst/>
              <a:rect l="l" t="t" r="r" b="b"/>
              <a:pathLst>
                <a:path w="8229600" h="4286885">
                  <a:moveTo>
                    <a:pt x="0" y="0"/>
                  </a:moveTo>
                  <a:lnTo>
                    <a:pt x="8229599" y="0"/>
                  </a:lnTo>
                  <a:lnTo>
                    <a:pt x="8229599" y="4286699"/>
                  </a:lnTo>
                  <a:lnTo>
                    <a:pt x="0" y="428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2071" y="1801993"/>
            <a:ext cx="4587368" cy="27340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361" spc="-5" dirty="0">
                <a:latin typeface="Courier New"/>
                <a:cs typeface="Courier New"/>
              </a:rPr>
              <a:t>template</a:t>
            </a:r>
            <a:r>
              <a:rPr sz="1361" spc="-41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&lt;typename</a:t>
            </a:r>
            <a:r>
              <a:rPr sz="1361" spc="-32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T&gt;</a:t>
            </a:r>
            <a:endParaRPr sz="1361">
              <a:latin typeface="Courier New"/>
              <a:cs typeface="Courier New"/>
            </a:endParaRPr>
          </a:p>
          <a:p>
            <a:pPr marL="11527" marR="937681"/>
            <a:r>
              <a:rPr sz="1361" spc="-5" dirty="0">
                <a:latin typeface="Courier New"/>
                <a:cs typeface="Courier New"/>
              </a:rPr>
              <a:t>class </a:t>
            </a:r>
            <a:r>
              <a:rPr sz="1361" b="1" spc="-5" dirty="0">
                <a:latin typeface="Courier New"/>
                <a:cs typeface="Courier New"/>
              </a:rPr>
              <a:t>MyStack </a:t>
            </a:r>
            <a:r>
              <a:rPr sz="1361" dirty="0">
                <a:latin typeface="Courier New"/>
                <a:cs typeface="Courier New"/>
              </a:rPr>
              <a:t>: </a:t>
            </a:r>
            <a:r>
              <a:rPr sz="1361" b="1" spc="-5" dirty="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sz="1361" spc="-5" dirty="0">
                <a:latin typeface="Courier New"/>
                <a:cs typeface="Courier New"/>
              </a:rPr>
              <a:t>vector&lt;T&gt; </a:t>
            </a:r>
            <a:r>
              <a:rPr sz="1361" dirty="0">
                <a:latin typeface="Courier New"/>
                <a:cs typeface="Courier New"/>
              </a:rPr>
              <a:t>{ </a:t>
            </a:r>
            <a:r>
              <a:rPr sz="1361" spc="-808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public:</a:t>
            </a:r>
            <a:endParaRPr sz="1361">
              <a:latin typeface="Courier New"/>
              <a:cs typeface="Courier New"/>
            </a:endParaRPr>
          </a:p>
          <a:p>
            <a:pPr marL="426481"/>
            <a:r>
              <a:rPr sz="1361" spc="-5" dirty="0">
                <a:latin typeface="Courier New"/>
                <a:cs typeface="Courier New"/>
              </a:rPr>
              <a:t>void</a:t>
            </a:r>
            <a:r>
              <a:rPr sz="1361" spc="-23" dirty="0">
                <a:latin typeface="Courier New"/>
                <a:cs typeface="Courier New"/>
              </a:rPr>
              <a:t> </a:t>
            </a:r>
            <a:r>
              <a:rPr sz="1361" b="1" spc="-5" dirty="0">
                <a:latin typeface="Courier New"/>
                <a:cs typeface="Courier New"/>
              </a:rPr>
              <a:t>push</a:t>
            </a:r>
            <a:r>
              <a:rPr sz="1361" spc="-5" dirty="0">
                <a:latin typeface="Courier New"/>
                <a:cs typeface="Courier New"/>
              </a:rPr>
              <a:t>(T</a:t>
            </a:r>
            <a:r>
              <a:rPr sz="1361" spc="-23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elem)</a:t>
            </a:r>
            <a:r>
              <a:rPr sz="1361" spc="-27" dirty="0">
                <a:latin typeface="Courier New"/>
                <a:cs typeface="Courier New"/>
              </a:rPr>
              <a:t> </a:t>
            </a:r>
            <a:r>
              <a:rPr sz="1361" dirty="0">
                <a:latin typeface="Courier New"/>
                <a:cs typeface="Courier New"/>
              </a:rPr>
              <a:t>{</a:t>
            </a:r>
            <a:endParaRPr sz="1361">
              <a:latin typeface="Courier New"/>
              <a:cs typeface="Courier New"/>
            </a:endParaRPr>
          </a:p>
          <a:p>
            <a:pPr marL="841436"/>
            <a:r>
              <a:rPr sz="1361" spc="-5" dirty="0">
                <a:latin typeface="Courier New"/>
                <a:cs typeface="Courier New"/>
              </a:rPr>
              <a:t>this-&gt;push_back(elem);</a:t>
            </a:r>
            <a:endParaRPr sz="1361">
              <a:latin typeface="Courier New"/>
              <a:cs typeface="Courier New"/>
            </a:endParaRPr>
          </a:p>
          <a:p>
            <a:pPr marL="426481"/>
            <a:r>
              <a:rPr sz="1361" dirty="0">
                <a:latin typeface="Courier New"/>
                <a:cs typeface="Courier New"/>
              </a:rPr>
              <a:t>}</a:t>
            </a:r>
            <a:endParaRPr sz="1361">
              <a:latin typeface="Courier New"/>
              <a:cs typeface="Courier New"/>
            </a:endParaRPr>
          </a:p>
          <a:p>
            <a:pPr marL="426481"/>
            <a:r>
              <a:rPr sz="1361" spc="-5" dirty="0">
                <a:latin typeface="Courier New"/>
                <a:cs typeface="Courier New"/>
              </a:rPr>
              <a:t>bool</a:t>
            </a:r>
            <a:r>
              <a:rPr sz="1361" spc="-32" dirty="0">
                <a:latin typeface="Courier New"/>
                <a:cs typeface="Courier New"/>
              </a:rPr>
              <a:t> </a:t>
            </a:r>
            <a:r>
              <a:rPr sz="1361" b="1" spc="-5" dirty="0">
                <a:latin typeface="Courier New"/>
                <a:cs typeface="Courier New"/>
              </a:rPr>
              <a:t>isEmpty</a:t>
            </a:r>
            <a:r>
              <a:rPr sz="1361" spc="-5" dirty="0">
                <a:latin typeface="Courier New"/>
                <a:cs typeface="Courier New"/>
              </a:rPr>
              <a:t>()</a:t>
            </a:r>
            <a:r>
              <a:rPr sz="1361" spc="-36" dirty="0">
                <a:latin typeface="Courier New"/>
                <a:cs typeface="Courier New"/>
              </a:rPr>
              <a:t> </a:t>
            </a:r>
            <a:r>
              <a:rPr sz="1361" dirty="0">
                <a:latin typeface="Courier New"/>
                <a:cs typeface="Courier New"/>
              </a:rPr>
              <a:t>{</a:t>
            </a:r>
            <a:endParaRPr sz="1361">
              <a:latin typeface="Courier New"/>
              <a:cs typeface="Courier New"/>
            </a:endParaRPr>
          </a:p>
          <a:p>
            <a:pPr marL="841436"/>
            <a:r>
              <a:rPr sz="1361" spc="-5" dirty="0">
                <a:latin typeface="Courier New"/>
                <a:cs typeface="Courier New"/>
              </a:rPr>
              <a:t>return</a:t>
            </a:r>
            <a:r>
              <a:rPr sz="1361" spc="-64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this-&gt;empty();</a:t>
            </a:r>
            <a:endParaRPr sz="1361">
              <a:latin typeface="Courier New"/>
              <a:cs typeface="Courier New"/>
            </a:endParaRPr>
          </a:p>
          <a:p>
            <a:pPr marL="426481"/>
            <a:r>
              <a:rPr sz="1361" dirty="0">
                <a:latin typeface="Courier New"/>
                <a:cs typeface="Courier New"/>
              </a:rPr>
              <a:t>}</a:t>
            </a:r>
            <a:endParaRPr sz="1361">
              <a:latin typeface="Courier New"/>
              <a:cs typeface="Courier New"/>
            </a:endParaRPr>
          </a:p>
          <a:p>
            <a:pPr marL="426481"/>
            <a:r>
              <a:rPr sz="1361" spc="-5" dirty="0">
                <a:latin typeface="Courier New"/>
                <a:cs typeface="Courier New"/>
              </a:rPr>
              <a:t>void</a:t>
            </a:r>
            <a:r>
              <a:rPr sz="1361" spc="-32" dirty="0">
                <a:latin typeface="Courier New"/>
                <a:cs typeface="Courier New"/>
              </a:rPr>
              <a:t> </a:t>
            </a:r>
            <a:r>
              <a:rPr sz="1361" b="1" spc="-5" dirty="0">
                <a:latin typeface="Courier New"/>
                <a:cs typeface="Courier New"/>
              </a:rPr>
              <a:t>pop</a:t>
            </a:r>
            <a:r>
              <a:rPr sz="1361" spc="-5" dirty="0">
                <a:latin typeface="Courier New"/>
                <a:cs typeface="Courier New"/>
              </a:rPr>
              <a:t>()</a:t>
            </a:r>
            <a:r>
              <a:rPr sz="1361" spc="-36" dirty="0">
                <a:latin typeface="Courier New"/>
                <a:cs typeface="Courier New"/>
              </a:rPr>
              <a:t> </a:t>
            </a:r>
            <a:r>
              <a:rPr sz="1361" dirty="0">
                <a:latin typeface="Courier New"/>
                <a:cs typeface="Courier New"/>
              </a:rPr>
              <a:t>{</a:t>
            </a:r>
            <a:endParaRPr sz="1361">
              <a:latin typeface="Courier New"/>
              <a:cs typeface="Courier New"/>
            </a:endParaRPr>
          </a:p>
          <a:p>
            <a:pPr marL="841436"/>
            <a:r>
              <a:rPr sz="1361" spc="-5" dirty="0">
                <a:latin typeface="Courier New"/>
                <a:cs typeface="Courier New"/>
              </a:rPr>
              <a:t>if</a:t>
            </a:r>
            <a:r>
              <a:rPr sz="1361" spc="-73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(!this-&gt;empty())this-&gt;pop_back();</a:t>
            </a:r>
            <a:endParaRPr sz="1361">
              <a:latin typeface="Courier New"/>
              <a:cs typeface="Courier New"/>
            </a:endParaRPr>
          </a:p>
          <a:p>
            <a:pPr marL="426481"/>
            <a:r>
              <a:rPr sz="1361" dirty="0">
                <a:latin typeface="Courier New"/>
                <a:cs typeface="Courier New"/>
              </a:rPr>
              <a:t>}</a:t>
            </a:r>
            <a:endParaRPr sz="1361">
              <a:latin typeface="Courier New"/>
              <a:cs typeface="Courier New"/>
            </a:endParaRPr>
          </a:p>
          <a:p>
            <a:pPr marL="426481"/>
            <a:r>
              <a:rPr sz="1361" dirty="0">
                <a:latin typeface="Courier New"/>
                <a:cs typeface="Courier New"/>
              </a:rPr>
              <a:t>T</a:t>
            </a:r>
            <a:r>
              <a:rPr sz="1361" spc="-36" dirty="0">
                <a:latin typeface="Courier New"/>
                <a:cs typeface="Courier New"/>
              </a:rPr>
              <a:t> </a:t>
            </a:r>
            <a:r>
              <a:rPr sz="1361" b="1" spc="-5" dirty="0">
                <a:latin typeface="Courier New"/>
                <a:cs typeface="Courier New"/>
              </a:rPr>
              <a:t>top</a:t>
            </a:r>
            <a:r>
              <a:rPr sz="1361" spc="-5" dirty="0">
                <a:latin typeface="Courier New"/>
                <a:cs typeface="Courier New"/>
              </a:rPr>
              <a:t>()</a:t>
            </a:r>
            <a:r>
              <a:rPr sz="1361" spc="-36" dirty="0">
                <a:latin typeface="Courier New"/>
                <a:cs typeface="Courier New"/>
              </a:rPr>
              <a:t> </a:t>
            </a:r>
            <a:r>
              <a:rPr sz="1361" dirty="0">
                <a:latin typeface="Courier New"/>
                <a:cs typeface="Courier New"/>
              </a:rPr>
              <a:t>{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2072" y="4499089"/>
            <a:ext cx="6661481" cy="84930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41436" marR="4611">
              <a:spcBef>
                <a:spcPts val="91"/>
              </a:spcBef>
            </a:pPr>
            <a:r>
              <a:rPr sz="1361" spc="-5" dirty="0">
                <a:latin typeface="Courier New"/>
                <a:cs typeface="Courier New"/>
              </a:rPr>
              <a:t>if (this-&gt;empty()) throw out_of_range("Stack is empty"); </a:t>
            </a:r>
            <a:r>
              <a:rPr sz="1361" spc="-808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else</a:t>
            </a:r>
            <a:r>
              <a:rPr sz="1361" spc="-9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return</a:t>
            </a:r>
            <a:r>
              <a:rPr sz="1361" spc="-9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this-&gt;back();</a:t>
            </a:r>
            <a:endParaRPr sz="1361">
              <a:latin typeface="Courier New"/>
              <a:cs typeface="Courier New"/>
            </a:endParaRPr>
          </a:p>
          <a:p>
            <a:pPr marL="426481"/>
            <a:r>
              <a:rPr sz="1361" dirty="0">
                <a:latin typeface="Courier New"/>
                <a:cs typeface="Courier New"/>
              </a:rPr>
              <a:t>}</a:t>
            </a:r>
            <a:endParaRPr sz="1361">
              <a:latin typeface="Courier New"/>
              <a:cs typeface="Courier New"/>
            </a:endParaRPr>
          </a:p>
          <a:p>
            <a:pPr marL="11527"/>
            <a:r>
              <a:rPr sz="1361" spc="-5" dirty="0">
                <a:latin typeface="Courier New"/>
                <a:cs typeface="Courier New"/>
              </a:rPr>
              <a:t>};</a:t>
            </a:r>
            <a:endParaRPr sz="1361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62678" y="1489454"/>
            <a:ext cx="2830222" cy="1502421"/>
            <a:chOff x="6761797" y="1641157"/>
            <a:chExt cx="3118485" cy="1655445"/>
          </a:xfrm>
        </p:grpSpPr>
        <p:sp>
          <p:nvSpPr>
            <p:cNvPr id="9" name="object 9"/>
            <p:cNvSpPr/>
            <p:nvPr/>
          </p:nvSpPr>
          <p:spPr>
            <a:xfrm>
              <a:off x="6766559" y="1645920"/>
              <a:ext cx="3108960" cy="1645920"/>
            </a:xfrm>
            <a:custGeom>
              <a:avLst/>
              <a:gdLst/>
              <a:ahLst/>
              <a:cxnLst/>
              <a:rect l="l" t="t" r="r" b="b"/>
              <a:pathLst>
                <a:path w="3108959" h="1645920">
                  <a:moveTo>
                    <a:pt x="2834311" y="1645559"/>
                  </a:moveTo>
                  <a:lnTo>
                    <a:pt x="274288" y="1645559"/>
                  </a:lnTo>
                  <a:lnTo>
                    <a:pt x="228761" y="1640657"/>
                  </a:lnTo>
                  <a:lnTo>
                    <a:pt x="184363" y="1626707"/>
                  </a:lnTo>
                  <a:lnTo>
                    <a:pt x="142223" y="1604844"/>
                  </a:lnTo>
                  <a:lnTo>
                    <a:pt x="103469" y="1576201"/>
                  </a:lnTo>
                  <a:lnTo>
                    <a:pt x="69230" y="1541913"/>
                  </a:lnTo>
                  <a:lnTo>
                    <a:pt x="40635" y="1503115"/>
                  </a:lnTo>
                  <a:lnTo>
                    <a:pt x="18812" y="1460941"/>
                  </a:lnTo>
                  <a:lnTo>
                    <a:pt x="4891" y="1416524"/>
                  </a:lnTo>
                  <a:lnTo>
                    <a:pt x="0" y="1371000"/>
                  </a:lnTo>
                  <a:lnTo>
                    <a:pt x="0" y="274199"/>
                  </a:lnTo>
                  <a:lnTo>
                    <a:pt x="4891" y="228688"/>
                  </a:lnTo>
                  <a:lnTo>
                    <a:pt x="18812" y="184304"/>
                  </a:lnTo>
                  <a:lnTo>
                    <a:pt x="40635" y="142177"/>
                  </a:lnTo>
                  <a:lnTo>
                    <a:pt x="69230" y="103436"/>
                  </a:lnTo>
                  <a:lnTo>
                    <a:pt x="103469" y="69208"/>
                  </a:lnTo>
                  <a:lnTo>
                    <a:pt x="142223" y="40622"/>
                  </a:lnTo>
                  <a:lnTo>
                    <a:pt x="184363" y="18806"/>
                  </a:lnTo>
                  <a:lnTo>
                    <a:pt x="228761" y="4889"/>
                  </a:lnTo>
                  <a:lnTo>
                    <a:pt x="274288" y="0"/>
                  </a:lnTo>
                  <a:lnTo>
                    <a:pt x="2834311" y="0"/>
                  </a:lnTo>
                  <a:lnTo>
                    <a:pt x="2879838" y="4889"/>
                  </a:lnTo>
                  <a:lnTo>
                    <a:pt x="2924236" y="18806"/>
                  </a:lnTo>
                  <a:lnTo>
                    <a:pt x="2966376" y="40622"/>
                  </a:lnTo>
                  <a:lnTo>
                    <a:pt x="3005130" y="69208"/>
                  </a:lnTo>
                  <a:lnTo>
                    <a:pt x="3039369" y="103436"/>
                  </a:lnTo>
                  <a:lnTo>
                    <a:pt x="3067964" y="142177"/>
                  </a:lnTo>
                  <a:lnTo>
                    <a:pt x="3089787" y="184304"/>
                  </a:lnTo>
                  <a:lnTo>
                    <a:pt x="3103708" y="228688"/>
                  </a:lnTo>
                  <a:lnTo>
                    <a:pt x="3108599" y="274199"/>
                  </a:lnTo>
                  <a:lnTo>
                    <a:pt x="3108599" y="1371000"/>
                  </a:lnTo>
                  <a:lnTo>
                    <a:pt x="3103708" y="1416524"/>
                  </a:lnTo>
                  <a:lnTo>
                    <a:pt x="3089787" y="1460941"/>
                  </a:lnTo>
                  <a:lnTo>
                    <a:pt x="3067964" y="1503115"/>
                  </a:lnTo>
                  <a:lnTo>
                    <a:pt x="3039369" y="1541913"/>
                  </a:lnTo>
                  <a:lnTo>
                    <a:pt x="3005130" y="1576201"/>
                  </a:lnTo>
                  <a:lnTo>
                    <a:pt x="2966376" y="1604844"/>
                  </a:lnTo>
                  <a:lnTo>
                    <a:pt x="2924236" y="1626707"/>
                  </a:lnTo>
                  <a:lnTo>
                    <a:pt x="2879838" y="1640657"/>
                  </a:lnTo>
                  <a:lnTo>
                    <a:pt x="2834311" y="164555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6559" y="1645920"/>
              <a:ext cx="3108960" cy="1645920"/>
            </a:xfrm>
            <a:custGeom>
              <a:avLst/>
              <a:gdLst/>
              <a:ahLst/>
              <a:cxnLst/>
              <a:rect l="l" t="t" r="r" b="b"/>
              <a:pathLst>
                <a:path w="3108959" h="1645920">
                  <a:moveTo>
                    <a:pt x="274288" y="0"/>
                  </a:moveTo>
                  <a:lnTo>
                    <a:pt x="228761" y="4889"/>
                  </a:lnTo>
                  <a:lnTo>
                    <a:pt x="184363" y="18806"/>
                  </a:lnTo>
                  <a:lnTo>
                    <a:pt x="142223" y="40622"/>
                  </a:lnTo>
                  <a:lnTo>
                    <a:pt x="103469" y="69208"/>
                  </a:lnTo>
                  <a:lnTo>
                    <a:pt x="69230" y="103436"/>
                  </a:lnTo>
                  <a:lnTo>
                    <a:pt x="40635" y="142177"/>
                  </a:lnTo>
                  <a:lnTo>
                    <a:pt x="18812" y="184304"/>
                  </a:lnTo>
                  <a:lnTo>
                    <a:pt x="4891" y="228688"/>
                  </a:lnTo>
                  <a:lnTo>
                    <a:pt x="0" y="274199"/>
                  </a:lnTo>
                  <a:lnTo>
                    <a:pt x="0" y="1371000"/>
                  </a:lnTo>
                  <a:lnTo>
                    <a:pt x="4891" y="1416524"/>
                  </a:lnTo>
                  <a:lnTo>
                    <a:pt x="18812" y="1460941"/>
                  </a:lnTo>
                  <a:lnTo>
                    <a:pt x="40635" y="1503115"/>
                  </a:lnTo>
                  <a:lnTo>
                    <a:pt x="69230" y="1541913"/>
                  </a:lnTo>
                  <a:lnTo>
                    <a:pt x="103469" y="1576201"/>
                  </a:lnTo>
                  <a:lnTo>
                    <a:pt x="142223" y="1604844"/>
                  </a:lnTo>
                  <a:lnTo>
                    <a:pt x="184363" y="1626707"/>
                  </a:lnTo>
                  <a:lnTo>
                    <a:pt x="228761" y="1640657"/>
                  </a:lnTo>
                  <a:lnTo>
                    <a:pt x="274288" y="1645559"/>
                  </a:lnTo>
                  <a:lnTo>
                    <a:pt x="2834311" y="1645559"/>
                  </a:lnTo>
                  <a:lnTo>
                    <a:pt x="2879838" y="1640657"/>
                  </a:lnTo>
                  <a:lnTo>
                    <a:pt x="2924236" y="1626707"/>
                  </a:lnTo>
                  <a:lnTo>
                    <a:pt x="2966376" y="1604844"/>
                  </a:lnTo>
                  <a:lnTo>
                    <a:pt x="3005130" y="1576201"/>
                  </a:lnTo>
                  <a:lnTo>
                    <a:pt x="3039369" y="1541913"/>
                  </a:lnTo>
                  <a:lnTo>
                    <a:pt x="3067964" y="1503115"/>
                  </a:lnTo>
                  <a:lnTo>
                    <a:pt x="3089787" y="1460941"/>
                  </a:lnTo>
                  <a:lnTo>
                    <a:pt x="3103708" y="1416524"/>
                  </a:lnTo>
                  <a:lnTo>
                    <a:pt x="3108599" y="1371000"/>
                  </a:lnTo>
                  <a:lnTo>
                    <a:pt x="3108599" y="274199"/>
                  </a:lnTo>
                  <a:lnTo>
                    <a:pt x="3103708" y="228688"/>
                  </a:lnTo>
                  <a:lnTo>
                    <a:pt x="3089787" y="184304"/>
                  </a:lnTo>
                  <a:lnTo>
                    <a:pt x="3067964" y="142177"/>
                  </a:lnTo>
                  <a:lnTo>
                    <a:pt x="3039369" y="103436"/>
                  </a:lnTo>
                  <a:lnTo>
                    <a:pt x="3005130" y="69208"/>
                  </a:lnTo>
                  <a:lnTo>
                    <a:pt x="2966376" y="40622"/>
                  </a:lnTo>
                  <a:lnTo>
                    <a:pt x="2924236" y="18806"/>
                  </a:lnTo>
                  <a:lnTo>
                    <a:pt x="2879838" y="4889"/>
                  </a:lnTo>
                  <a:lnTo>
                    <a:pt x="2834311" y="0"/>
                  </a:lnTo>
                  <a:lnTo>
                    <a:pt x="274288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38570" y="1970147"/>
            <a:ext cx="2474643" cy="51459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5" dirty="0">
                <a:latin typeface="Arial MT"/>
                <a:cs typeface="Arial MT"/>
              </a:rPr>
              <a:t>Why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is</a:t>
            </a:r>
            <a:r>
              <a:rPr sz="1634" spc="-23" dirty="0"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1634" b="1" spc="-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inheritance</a:t>
            </a:r>
            <a:endParaRPr sz="1634">
              <a:latin typeface="Arial"/>
              <a:cs typeface="Arial"/>
            </a:endParaRPr>
          </a:p>
          <a:p>
            <a:pPr marL="27664">
              <a:spcBef>
                <a:spcPts val="14"/>
              </a:spcBef>
            </a:pPr>
            <a:r>
              <a:rPr sz="1634" spc="-5" dirty="0">
                <a:latin typeface="Arial MT"/>
                <a:cs typeface="Arial MT"/>
              </a:rPr>
              <a:t>in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this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case</a:t>
            </a:r>
            <a:r>
              <a:rPr sz="1634" spc="-32" dirty="0">
                <a:latin typeface="Arial MT"/>
                <a:cs typeface="Arial MT"/>
              </a:rPr>
              <a:t> </a:t>
            </a:r>
            <a:r>
              <a:rPr sz="1634" spc="-5" dirty="0">
                <a:latin typeface="Arial MT"/>
                <a:cs typeface="Arial MT"/>
              </a:rPr>
              <a:t>dangerous???</a:t>
            </a:r>
            <a:endParaRPr sz="163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2035" y="1158829"/>
            <a:ext cx="7112149" cy="26913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22462" algn="ctr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Non-public</a:t>
            </a:r>
            <a:r>
              <a:rPr sz="2904" spc="-45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Inheritance</a:t>
            </a:r>
            <a:endParaRPr sz="2904">
              <a:latin typeface="Arial MT"/>
              <a:cs typeface="Arial MT"/>
            </a:endParaRPr>
          </a:p>
          <a:p>
            <a:pPr>
              <a:spcBef>
                <a:spcPts val="9"/>
              </a:spcBef>
            </a:pPr>
            <a:endParaRPr sz="4130">
              <a:latin typeface="Arial MT"/>
              <a:cs typeface="Arial MT"/>
            </a:endParaRPr>
          </a:p>
          <a:p>
            <a:pPr marL="325048" indent="-314098">
              <a:buSzPct val="75000"/>
              <a:buFont typeface="Lucida Sans Unicode"/>
              <a:buChar char="–"/>
              <a:tabLst>
                <a:tab pos="325048" algn="l"/>
                <a:tab pos="325624" algn="l"/>
              </a:tabLst>
            </a:pPr>
            <a:r>
              <a:rPr sz="2904" spc="-5" dirty="0">
                <a:latin typeface="Arial MT"/>
                <a:cs typeface="Arial MT"/>
              </a:rPr>
              <a:t>it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is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very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rare;</a:t>
            </a:r>
            <a:endParaRPr sz="2904">
              <a:latin typeface="Arial MT"/>
              <a:cs typeface="Arial MT"/>
            </a:endParaRPr>
          </a:p>
          <a:p>
            <a:pPr marL="325048" indent="-314098">
              <a:spcBef>
                <a:spcPts val="1017"/>
              </a:spcBef>
              <a:buSzPct val="75000"/>
              <a:buFont typeface="Lucida Sans Unicode"/>
              <a:buChar char="–"/>
              <a:tabLst>
                <a:tab pos="325048" algn="l"/>
                <a:tab pos="325624" algn="l"/>
              </a:tabLst>
            </a:pPr>
            <a:r>
              <a:rPr sz="2904" spc="-5" dirty="0">
                <a:latin typeface="Arial MT"/>
                <a:cs typeface="Arial MT"/>
              </a:rPr>
              <a:t>use</a:t>
            </a:r>
            <a:r>
              <a:rPr sz="2904" spc="-32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it</a:t>
            </a:r>
            <a:r>
              <a:rPr sz="2904" spc="-32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cautiously;</a:t>
            </a:r>
            <a:endParaRPr sz="2904">
              <a:latin typeface="Arial MT"/>
              <a:cs typeface="Arial MT"/>
            </a:endParaRPr>
          </a:p>
          <a:p>
            <a:pPr marL="325048" indent="-314098">
              <a:spcBef>
                <a:spcPts val="1007"/>
              </a:spcBef>
              <a:buSzPct val="75000"/>
              <a:buFont typeface="Lucida Sans Unicode"/>
              <a:buChar char="–"/>
              <a:tabLst>
                <a:tab pos="325048" algn="l"/>
                <a:tab pos="325624" algn="l"/>
              </a:tabLst>
            </a:pPr>
            <a:r>
              <a:rPr sz="2904" spc="-5" dirty="0">
                <a:latin typeface="Arial MT"/>
                <a:cs typeface="Arial MT"/>
              </a:rPr>
              <a:t>most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programmers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are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not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familiar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with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it;</a:t>
            </a:r>
            <a:endParaRPr sz="290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825842"/>
          </a:xfrm>
          <a:custGeom>
            <a:avLst/>
            <a:gdLst/>
            <a:ahLst/>
            <a:cxnLst/>
            <a:rect l="l" t="t" r="r" b="b"/>
            <a:pathLst>
              <a:path w="9097645" h="6419215">
                <a:moveTo>
                  <a:pt x="0" y="0"/>
                </a:moveTo>
                <a:lnTo>
                  <a:pt x="9097199" y="0"/>
                </a:lnTo>
                <a:lnTo>
                  <a:pt x="9097199" y="6419099"/>
                </a:lnTo>
                <a:lnTo>
                  <a:pt x="0" y="6419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2766" y="708724"/>
            <a:ext cx="3094168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What</a:t>
            </a:r>
            <a:r>
              <a:rPr spc="-32" dirty="0"/>
              <a:t> </a:t>
            </a:r>
            <a:r>
              <a:rPr spc="-5" dirty="0"/>
              <a:t>does</a:t>
            </a:r>
            <a:r>
              <a:rPr spc="-32" dirty="0"/>
              <a:t> </a:t>
            </a:r>
            <a:r>
              <a:rPr spc="-5" dirty="0"/>
              <a:t>it</a:t>
            </a:r>
            <a:r>
              <a:rPr spc="-27" dirty="0"/>
              <a:t> </a:t>
            </a:r>
            <a:r>
              <a:rPr spc="-5" dirty="0"/>
              <a:t>print?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3731" y="1825721"/>
            <a:ext cx="6390619" cy="411190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228" marR="4988102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5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182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Super(){}</a:t>
            </a:r>
            <a:endParaRPr sz="1452">
              <a:latin typeface="Courier New"/>
              <a:cs typeface="Courier New"/>
            </a:endParaRPr>
          </a:p>
          <a:p>
            <a:pPr marL="1405659" marR="1486921" indent="-912900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virtual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195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someMethod</a:t>
            </a:r>
            <a:r>
              <a:rPr sz="1452" spc="-5" dirty="0">
                <a:latin typeface="Courier New"/>
                <a:cs typeface="Courier New"/>
              </a:rPr>
              <a:t>(double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d)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const{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cout&lt;&lt;"Super"&lt;&lt;endl;</a:t>
            </a:r>
            <a:endParaRPr sz="1452">
              <a:latin typeface="Courier New"/>
              <a:cs typeface="Courier New"/>
            </a:endParaRPr>
          </a:p>
          <a:p>
            <a:pPr marL="520422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 marL="77228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  <a:p>
            <a:pPr marL="77228" marR="3566304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0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Sub</a:t>
            </a:r>
            <a:r>
              <a:rPr sz="1452" b="1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: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</a:t>
            </a:r>
            <a:r>
              <a:rPr sz="1452" spc="-15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182">
              <a:spcBef>
                <a:spcPts val="23"/>
              </a:spcBef>
            </a:pPr>
            <a:r>
              <a:rPr sz="1452" spc="-5" dirty="0">
                <a:latin typeface="Courier New"/>
                <a:cs typeface="Courier New"/>
              </a:rPr>
              <a:t>Sub(){}</a:t>
            </a:r>
            <a:endParaRPr sz="1452">
              <a:latin typeface="Courier New"/>
              <a:cs typeface="Courier New"/>
            </a:endParaRPr>
          </a:p>
          <a:p>
            <a:pPr marL="1405659" marR="2150849" indent="-912900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virtual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20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someMethod</a:t>
            </a:r>
            <a:r>
              <a:rPr sz="1452" spc="-5" dirty="0">
                <a:latin typeface="Courier New"/>
                <a:cs typeface="Courier New"/>
              </a:rPr>
              <a:t>(double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d){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cout&lt;&lt;"Sub"&lt;&lt;endl;</a:t>
            </a:r>
            <a:endParaRPr sz="1452">
              <a:latin typeface="Courier New"/>
              <a:cs typeface="Courier New"/>
            </a:endParaRPr>
          </a:p>
          <a:p>
            <a:pPr marL="520422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 marL="77228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88">
              <a:latin typeface="Courier New"/>
              <a:cs typeface="Courier New"/>
            </a:endParaRPr>
          </a:p>
          <a:p>
            <a:pPr marL="77228"/>
            <a:r>
              <a:rPr sz="1452" b="1" spc="-5" dirty="0">
                <a:latin typeface="Courier New"/>
                <a:cs typeface="Courier New"/>
              </a:rPr>
              <a:t>Sub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sub;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super;</a:t>
            </a:r>
            <a:endParaRPr sz="1452">
              <a:latin typeface="Courier New"/>
              <a:cs typeface="Courier New"/>
            </a:endParaRPr>
          </a:p>
          <a:p>
            <a:pPr marL="77228" marR="2432672">
              <a:lnSpc>
                <a:spcPct val="101600"/>
              </a:lnSpc>
            </a:pPr>
            <a:r>
              <a:rPr sz="1452" b="1" spc="-5" dirty="0">
                <a:latin typeface="Courier New"/>
                <a:cs typeface="Courier New"/>
              </a:rPr>
              <a:t>Super&amp; ref </a:t>
            </a:r>
            <a:r>
              <a:rPr sz="1452" b="1" dirty="0">
                <a:latin typeface="Courier New"/>
                <a:cs typeface="Courier New"/>
              </a:rPr>
              <a:t>= </a:t>
            </a:r>
            <a:r>
              <a:rPr sz="1452" b="1" spc="-5" dirty="0">
                <a:latin typeface="Courier New"/>
                <a:cs typeface="Courier New"/>
              </a:rPr>
              <a:t>sub;ref.someMethod(1); </a:t>
            </a:r>
            <a:r>
              <a:rPr sz="1452" b="1" spc="-862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ref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dirty="0">
                <a:latin typeface="Courier New"/>
                <a:cs typeface="Courier New"/>
              </a:rPr>
              <a:t>=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super;</a:t>
            </a:r>
            <a:r>
              <a:rPr sz="1452" b="1" spc="-1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ref.someMethod(1);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559590"/>
          </a:xfrm>
          <a:custGeom>
            <a:avLst/>
            <a:gdLst/>
            <a:ahLst/>
            <a:cxnLst/>
            <a:rect l="l" t="t" r="r" b="b"/>
            <a:pathLst>
              <a:path w="9097645" h="6125845">
                <a:moveTo>
                  <a:pt x="0" y="0"/>
                </a:moveTo>
                <a:lnTo>
                  <a:pt x="9097199" y="0"/>
                </a:lnTo>
                <a:lnTo>
                  <a:pt x="9097199" y="6125399"/>
                </a:lnTo>
                <a:lnTo>
                  <a:pt x="0" y="6125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2766" y="1162372"/>
            <a:ext cx="3094168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What</a:t>
            </a:r>
            <a:r>
              <a:rPr spc="-32" dirty="0"/>
              <a:t> </a:t>
            </a:r>
            <a:r>
              <a:rPr spc="-5" dirty="0"/>
              <a:t>does</a:t>
            </a:r>
            <a:r>
              <a:rPr spc="-32" dirty="0"/>
              <a:t> </a:t>
            </a:r>
            <a:r>
              <a:rPr spc="-5" dirty="0"/>
              <a:t>it</a:t>
            </a:r>
            <a:r>
              <a:rPr spc="-27" dirty="0"/>
              <a:t> </a:t>
            </a:r>
            <a:r>
              <a:rPr spc="-5" dirty="0"/>
              <a:t>print?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49408" y="1821399"/>
            <a:ext cx="6399263" cy="4106155"/>
            <a:chOff x="1458287" y="2006911"/>
            <a:chExt cx="7051040" cy="4524375"/>
          </a:xfrm>
        </p:grpSpPr>
        <p:sp>
          <p:nvSpPr>
            <p:cNvPr id="5" name="object 5"/>
            <p:cNvSpPr/>
            <p:nvPr/>
          </p:nvSpPr>
          <p:spPr>
            <a:xfrm>
              <a:off x="1463050" y="2011674"/>
              <a:ext cx="7041515" cy="4514850"/>
            </a:xfrm>
            <a:custGeom>
              <a:avLst/>
              <a:gdLst/>
              <a:ahLst/>
              <a:cxnLst/>
              <a:rect l="l" t="t" r="r" b="b"/>
              <a:pathLst>
                <a:path w="7041515" h="4514850">
                  <a:moveTo>
                    <a:pt x="7040999" y="4514699"/>
                  </a:moveTo>
                  <a:lnTo>
                    <a:pt x="0" y="4514699"/>
                  </a:lnTo>
                  <a:lnTo>
                    <a:pt x="0" y="0"/>
                  </a:lnTo>
                  <a:lnTo>
                    <a:pt x="7040999" y="0"/>
                  </a:lnTo>
                  <a:lnTo>
                    <a:pt x="7040999" y="4514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50" y="2011674"/>
              <a:ext cx="7041515" cy="4514850"/>
            </a:xfrm>
            <a:custGeom>
              <a:avLst/>
              <a:gdLst/>
              <a:ahLst/>
              <a:cxnLst/>
              <a:rect l="l" t="t" r="r" b="b"/>
              <a:pathLst>
                <a:path w="7041515" h="4514850">
                  <a:moveTo>
                    <a:pt x="0" y="0"/>
                  </a:moveTo>
                  <a:lnTo>
                    <a:pt x="7040999" y="0"/>
                  </a:lnTo>
                  <a:lnTo>
                    <a:pt x="7040999" y="4514699"/>
                  </a:lnTo>
                  <a:lnTo>
                    <a:pt x="0" y="4514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20005" y="1841397"/>
            <a:ext cx="4823076" cy="1143394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3486772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5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26481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Super(){}</a:t>
            </a:r>
            <a:endParaRPr sz="1452">
              <a:latin typeface="Courier New"/>
              <a:cs typeface="Courier New"/>
            </a:endParaRPr>
          </a:p>
          <a:p>
            <a:pPr marL="1339382" marR="4611" indent="-912900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virtual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195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someMethod</a:t>
            </a:r>
            <a:r>
              <a:rPr sz="1452" spc="-5" dirty="0">
                <a:latin typeface="Courier New"/>
                <a:cs typeface="Courier New"/>
              </a:rPr>
              <a:t>(double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d)</a:t>
            </a:r>
            <a:r>
              <a:rPr sz="1452" spc="-163" dirty="0"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cout&lt;&lt;"Super"&lt;&lt;endl;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2606" y="2965187"/>
            <a:ext cx="13427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0005" y="3189945"/>
            <a:ext cx="276221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  <a:p>
            <a:pPr marL="11527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0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Sub</a:t>
            </a:r>
            <a:r>
              <a:rPr sz="1452" b="1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: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</a:t>
            </a:r>
            <a:r>
              <a:rPr sz="1452" spc="-15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0005" y="3639460"/>
            <a:ext cx="4178193" cy="13613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26481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Sub(){}</a:t>
            </a:r>
            <a:endParaRPr sz="1452">
              <a:latin typeface="Courier New"/>
              <a:cs typeface="Courier New"/>
            </a:endParaRPr>
          </a:p>
          <a:p>
            <a:pPr marL="1339382" marR="4611" indent="-912900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virtual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20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someMethod</a:t>
            </a:r>
            <a:r>
              <a:rPr sz="1452" spc="-5" dirty="0">
                <a:latin typeface="Courier New"/>
                <a:cs typeface="Courier New"/>
              </a:rPr>
              <a:t>(double</a:t>
            </a:r>
            <a:r>
              <a:rPr sz="1452" spc="-32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d){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cout&lt;&lt;"Sub"&lt;&lt;endl;</a:t>
            </a:r>
            <a:endParaRPr sz="1452">
              <a:latin typeface="Courier New"/>
              <a:cs typeface="Courier New"/>
            </a:endParaRPr>
          </a:p>
          <a:p>
            <a:pPr marL="454145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 marL="11527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0005" y="5212767"/>
            <a:ext cx="3895805" cy="69099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b="1" spc="-5" dirty="0">
                <a:latin typeface="Courier New"/>
                <a:cs typeface="Courier New"/>
              </a:rPr>
              <a:t>Sub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sub;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super;</a:t>
            </a:r>
            <a:endParaRPr sz="1452">
              <a:latin typeface="Courier New"/>
              <a:cs typeface="Courier New"/>
            </a:endParaRPr>
          </a:p>
          <a:p>
            <a:pPr marL="11527" marR="4611">
              <a:lnSpc>
                <a:spcPct val="101600"/>
              </a:lnSpc>
            </a:pPr>
            <a:r>
              <a:rPr sz="1452" b="1" spc="-5" dirty="0">
                <a:latin typeface="Courier New"/>
                <a:cs typeface="Courier New"/>
              </a:rPr>
              <a:t>Super&amp; ref </a:t>
            </a:r>
            <a:r>
              <a:rPr sz="1452" b="1" dirty="0">
                <a:latin typeface="Courier New"/>
                <a:cs typeface="Courier New"/>
              </a:rPr>
              <a:t>= </a:t>
            </a:r>
            <a:r>
              <a:rPr sz="1452" b="1" spc="-5" dirty="0">
                <a:latin typeface="Courier New"/>
                <a:cs typeface="Courier New"/>
              </a:rPr>
              <a:t>sub;ref.someMethod(1); </a:t>
            </a:r>
            <a:r>
              <a:rPr sz="1452" b="1" spc="-862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ref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dirty="0">
                <a:latin typeface="Courier New"/>
                <a:cs typeface="Courier New"/>
              </a:rPr>
              <a:t>=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super;</a:t>
            </a:r>
            <a:r>
              <a:rPr sz="1452" b="1" spc="-1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ref.someMethod(1);</a:t>
            </a:r>
            <a:endParaRPr sz="1452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28654" y="2986824"/>
            <a:ext cx="2747234" cy="503112"/>
            <a:chOff x="6944677" y="3291037"/>
            <a:chExt cx="3027045" cy="554355"/>
          </a:xfrm>
        </p:grpSpPr>
        <p:sp>
          <p:nvSpPr>
            <p:cNvPr id="13" name="object 13"/>
            <p:cNvSpPr/>
            <p:nvPr/>
          </p:nvSpPr>
          <p:spPr>
            <a:xfrm>
              <a:off x="6949440" y="3295799"/>
              <a:ext cx="3017520" cy="544830"/>
            </a:xfrm>
            <a:custGeom>
              <a:avLst/>
              <a:gdLst/>
              <a:ahLst/>
              <a:cxnLst/>
              <a:rect l="l" t="t" r="r" b="b"/>
              <a:pathLst>
                <a:path w="3017520" h="544829">
                  <a:moveTo>
                    <a:pt x="3017519" y="544679"/>
                  </a:moveTo>
                  <a:lnTo>
                    <a:pt x="0" y="544679"/>
                  </a:lnTo>
                  <a:lnTo>
                    <a:pt x="0" y="0"/>
                  </a:lnTo>
                  <a:lnTo>
                    <a:pt x="3017519" y="0"/>
                  </a:lnTo>
                  <a:lnTo>
                    <a:pt x="3017519" y="5446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6949440" y="3295799"/>
              <a:ext cx="3017520" cy="544830"/>
            </a:xfrm>
            <a:custGeom>
              <a:avLst/>
              <a:gdLst/>
              <a:ahLst/>
              <a:cxnLst/>
              <a:rect l="l" t="t" r="r" b="b"/>
              <a:pathLst>
                <a:path w="3017520" h="544829">
                  <a:moveTo>
                    <a:pt x="0" y="0"/>
                  </a:moveTo>
                  <a:lnTo>
                    <a:pt x="3017519" y="0"/>
                  </a:lnTo>
                  <a:lnTo>
                    <a:pt x="3017519" y="544679"/>
                  </a:lnTo>
                  <a:lnTo>
                    <a:pt x="0" y="5446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99251" y="3006822"/>
            <a:ext cx="2533426" cy="449486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>
              <a:lnSpc>
                <a:spcPct val="101600"/>
              </a:lnSpc>
              <a:spcBef>
                <a:spcPts val="64"/>
              </a:spcBef>
            </a:pPr>
            <a:r>
              <a:rPr sz="1452" dirty="0">
                <a:latin typeface="Arial MT"/>
                <a:cs typeface="Arial MT"/>
              </a:rPr>
              <a:t>creates</a:t>
            </a:r>
            <a:r>
              <a:rPr sz="1452" spc="-27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</a:t>
            </a:r>
            <a:r>
              <a:rPr sz="1452" spc="-27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new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method,</a:t>
            </a:r>
            <a:r>
              <a:rPr sz="1452" spc="-27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instead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of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overriding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method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22468" y="3232192"/>
            <a:ext cx="1415399" cy="892116"/>
            <a:chOff x="5395269" y="3561397"/>
            <a:chExt cx="1559560" cy="982980"/>
          </a:xfrm>
        </p:grpSpPr>
        <p:sp>
          <p:nvSpPr>
            <p:cNvPr id="17" name="object 17"/>
            <p:cNvSpPr/>
            <p:nvPr/>
          </p:nvSpPr>
          <p:spPr>
            <a:xfrm>
              <a:off x="5436638" y="3566159"/>
              <a:ext cx="1513205" cy="950594"/>
            </a:xfrm>
            <a:custGeom>
              <a:avLst/>
              <a:gdLst/>
              <a:ahLst/>
              <a:cxnLst/>
              <a:rect l="l" t="t" r="r" b="b"/>
              <a:pathLst>
                <a:path w="1513204" h="950595">
                  <a:moveTo>
                    <a:pt x="1512801" y="0"/>
                  </a:moveTo>
                  <a:lnTo>
                    <a:pt x="0" y="95000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5400032" y="4502843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29">
                  <a:moveTo>
                    <a:pt x="0" y="36310"/>
                  </a:moveTo>
                  <a:lnTo>
                    <a:pt x="28238" y="0"/>
                  </a:lnTo>
                  <a:lnTo>
                    <a:pt x="44972" y="26646"/>
                  </a:lnTo>
                  <a:lnTo>
                    <a:pt x="0" y="36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400032" y="4502843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29">
                  <a:moveTo>
                    <a:pt x="28238" y="0"/>
                  </a:moveTo>
                  <a:lnTo>
                    <a:pt x="0" y="36310"/>
                  </a:lnTo>
                  <a:lnTo>
                    <a:pt x="44972" y="26646"/>
                  </a:lnTo>
                  <a:lnTo>
                    <a:pt x="28238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549793"/>
          </a:xfrm>
          <a:custGeom>
            <a:avLst/>
            <a:gdLst/>
            <a:ahLst/>
            <a:cxnLst/>
            <a:rect l="l" t="t" r="r" b="b"/>
            <a:pathLst>
              <a:path w="9097645" h="6115050">
                <a:moveTo>
                  <a:pt x="0" y="0"/>
                </a:moveTo>
                <a:lnTo>
                  <a:pt x="9097199" y="0"/>
                </a:lnTo>
                <a:lnTo>
                  <a:pt x="9097199" y="6114599"/>
                </a:lnTo>
                <a:lnTo>
                  <a:pt x="0" y="6114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7035" y="708724"/>
            <a:ext cx="5189028" cy="136585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pc="-9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>
                <a:latin typeface="Courier New"/>
                <a:cs typeface="Courier New"/>
              </a:rPr>
              <a:t>overrid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dirty="0"/>
              <a:t>keyword</a:t>
            </a:r>
            <a:r>
              <a:rPr spc="-5" dirty="0"/>
              <a:t> </a:t>
            </a:r>
            <a:r>
              <a:rPr spc="-5" dirty="0">
                <a:solidFill>
                  <a:srgbClr val="0000FF"/>
                </a:solidFill>
              </a:rPr>
              <a:t>C++</a:t>
            </a:r>
            <a:r>
              <a:rPr spc="-218" dirty="0">
                <a:solidFill>
                  <a:srgbClr val="0000FF"/>
                </a:solidFill>
              </a:rPr>
              <a:t>1</a:t>
            </a:r>
            <a:r>
              <a:rPr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3731" y="1825721"/>
            <a:ext cx="6390619" cy="411190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228" marR="4988102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5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182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Super(){}</a:t>
            </a:r>
            <a:endParaRPr sz="1452">
              <a:latin typeface="Courier New"/>
              <a:cs typeface="Courier New"/>
            </a:endParaRPr>
          </a:p>
          <a:p>
            <a:pPr marL="1405659" marR="1505364" indent="-912900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virtual</a:t>
            </a:r>
            <a:r>
              <a:rPr sz="1452" spc="-23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195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someMethod</a:t>
            </a:r>
            <a:r>
              <a:rPr sz="1452" spc="-5" dirty="0">
                <a:latin typeface="Courier New"/>
                <a:cs typeface="Courier New"/>
              </a:rPr>
              <a:t>(double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d)</a:t>
            </a:r>
            <a:r>
              <a:rPr sz="1452" spc="-16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const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cout&lt;&lt;"Super"&lt;&lt;endl;</a:t>
            </a:r>
            <a:endParaRPr sz="1452">
              <a:latin typeface="Courier New"/>
              <a:cs typeface="Courier New"/>
            </a:endParaRPr>
          </a:p>
          <a:p>
            <a:pPr marL="520422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 marL="77228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  <a:p>
            <a:pPr marL="77228" marR="3566304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class</a:t>
            </a:r>
            <a:r>
              <a:rPr sz="1452" spc="-10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Sub</a:t>
            </a:r>
            <a:r>
              <a:rPr sz="1452" b="1" spc="-23" dirty="0">
                <a:latin typeface="Courier New"/>
                <a:cs typeface="Courier New"/>
              </a:rPr>
              <a:t> </a:t>
            </a:r>
            <a:r>
              <a:rPr sz="1452" dirty="0">
                <a:latin typeface="Courier New"/>
                <a:cs typeface="Courier New"/>
              </a:rPr>
              <a:t>:</a:t>
            </a:r>
            <a:r>
              <a:rPr sz="1452" spc="-2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</a:t>
            </a:r>
            <a:r>
              <a:rPr sz="1452" spc="-150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public:</a:t>
            </a:r>
            <a:endParaRPr sz="1452">
              <a:latin typeface="Courier New"/>
              <a:cs typeface="Courier New"/>
            </a:endParaRPr>
          </a:p>
          <a:p>
            <a:pPr marL="492182">
              <a:spcBef>
                <a:spcPts val="23"/>
              </a:spcBef>
            </a:pPr>
            <a:r>
              <a:rPr sz="1452" spc="-5" dirty="0">
                <a:latin typeface="Courier New"/>
                <a:cs typeface="Courier New"/>
              </a:rPr>
              <a:t>Sub(){}</a:t>
            </a:r>
            <a:endParaRPr sz="1452">
              <a:latin typeface="Courier New"/>
              <a:cs typeface="Courier New"/>
            </a:endParaRPr>
          </a:p>
          <a:p>
            <a:pPr marL="1405659" marR="509472" indent="-912900">
              <a:lnSpc>
                <a:spcPct val="101600"/>
              </a:lnSpc>
            </a:pPr>
            <a:r>
              <a:rPr sz="1452" spc="-5" dirty="0">
                <a:latin typeface="Courier New"/>
                <a:cs typeface="Courier New"/>
              </a:rPr>
              <a:t>virtual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void</a:t>
            </a:r>
            <a:r>
              <a:rPr sz="1452" spc="-191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someMethod</a:t>
            </a:r>
            <a:r>
              <a:rPr sz="1452" spc="-5" dirty="0">
                <a:latin typeface="Courier New"/>
                <a:cs typeface="Courier New"/>
              </a:rPr>
              <a:t>(double</a:t>
            </a:r>
            <a:r>
              <a:rPr sz="1452" spc="-18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d)</a:t>
            </a:r>
            <a:r>
              <a:rPr sz="1452" spc="-159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const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override</a:t>
            </a:r>
            <a:r>
              <a:rPr sz="1452" spc="-5" dirty="0">
                <a:latin typeface="Courier New"/>
                <a:cs typeface="Courier New"/>
              </a:rPr>
              <a:t>{ </a:t>
            </a:r>
            <a:r>
              <a:rPr sz="1452" spc="-857" dirty="0">
                <a:latin typeface="Courier New"/>
                <a:cs typeface="Courier New"/>
              </a:rPr>
              <a:t> </a:t>
            </a:r>
            <a:r>
              <a:rPr sz="1452" spc="-5" dirty="0">
                <a:latin typeface="Courier New"/>
                <a:cs typeface="Courier New"/>
              </a:rPr>
              <a:t>cout&lt;&lt;"Sub"&lt;&lt;endl;</a:t>
            </a:r>
            <a:endParaRPr sz="1452">
              <a:latin typeface="Courier New"/>
              <a:cs typeface="Courier New"/>
            </a:endParaRPr>
          </a:p>
          <a:p>
            <a:pPr marL="520422">
              <a:spcBef>
                <a:spcPts val="27"/>
              </a:spcBef>
            </a:pPr>
            <a:r>
              <a:rPr sz="1452" dirty="0">
                <a:latin typeface="Courier New"/>
                <a:cs typeface="Courier New"/>
              </a:rPr>
              <a:t>}</a:t>
            </a:r>
            <a:endParaRPr sz="1452">
              <a:latin typeface="Courier New"/>
              <a:cs typeface="Courier New"/>
            </a:endParaRPr>
          </a:p>
          <a:p>
            <a:pPr marL="77228">
              <a:spcBef>
                <a:spcPts val="27"/>
              </a:spcBef>
            </a:pPr>
            <a:r>
              <a:rPr sz="1452" spc="-5" dirty="0">
                <a:latin typeface="Courier New"/>
                <a:cs typeface="Courier New"/>
              </a:rPr>
              <a:t>};</a:t>
            </a:r>
            <a:endParaRPr sz="1452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88">
              <a:latin typeface="Courier New"/>
              <a:cs typeface="Courier New"/>
            </a:endParaRPr>
          </a:p>
          <a:p>
            <a:pPr marL="77228"/>
            <a:r>
              <a:rPr sz="1452" b="1" spc="-5" dirty="0">
                <a:latin typeface="Courier New"/>
                <a:cs typeface="Courier New"/>
              </a:rPr>
              <a:t>Sub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sub;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</a:t>
            </a:r>
            <a:r>
              <a:rPr sz="1452" b="1" spc="-27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super;</a:t>
            </a:r>
            <a:endParaRPr sz="1452">
              <a:latin typeface="Courier New"/>
              <a:cs typeface="Courier New"/>
            </a:endParaRPr>
          </a:p>
          <a:p>
            <a:pPr marL="77228" marR="2432672">
              <a:lnSpc>
                <a:spcPct val="101600"/>
              </a:lnSpc>
            </a:pPr>
            <a:r>
              <a:rPr sz="1452" b="1" spc="-5" dirty="0">
                <a:latin typeface="Courier New"/>
                <a:cs typeface="Courier New"/>
              </a:rPr>
              <a:t>Super&amp; ref </a:t>
            </a:r>
            <a:r>
              <a:rPr sz="1452" b="1" dirty="0">
                <a:latin typeface="Courier New"/>
                <a:cs typeface="Courier New"/>
              </a:rPr>
              <a:t>= </a:t>
            </a:r>
            <a:r>
              <a:rPr sz="1452" b="1" spc="-5" dirty="0">
                <a:latin typeface="Courier New"/>
                <a:cs typeface="Courier New"/>
              </a:rPr>
              <a:t>sub;ref.someMethod(1); </a:t>
            </a:r>
            <a:r>
              <a:rPr sz="1452" b="1" spc="-862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ref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dirty="0">
                <a:latin typeface="Courier New"/>
                <a:cs typeface="Courier New"/>
              </a:rPr>
              <a:t>=</a:t>
            </a:r>
            <a:r>
              <a:rPr sz="1452" b="1" spc="-18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super;</a:t>
            </a:r>
            <a:r>
              <a:rPr sz="1452" b="1" spc="-14" dirty="0">
                <a:latin typeface="Courier New"/>
                <a:cs typeface="Courier New"/>
              </a:rPr>
              <a:t> </a:t>
            </a:r>
            <a:r>
              <a:rPr sz="1452" b="1" spc="-5" dirty="0">
                <a:latin typeface="Courier New"/>
                <a:cs typeface="Courier New"/>
              </a:rPr>
              <a:t>ref.someMethod(1);</a:t>
            </a:r>
            <a:endParaRPr sz="145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2369065"/>
            <a:ext cx="154045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 defTabSz="829909">
              <a:spcBef>
                <a:spcPts val="1570"/>
              </a:spcBef>
            </a:pP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Object-Oriented</a:t>
            </a:r>
            <a:r>
              <a:rPr sz="2904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Programming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9221" algn="ctr" defTabSz="829909">
              <a:spcBef>
                <a:spcPts val="1293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913" y="1158830"/>
            <a:ext cx="609324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Object-Oriented</a:t>
            </a:r>
            <a:r>
              <a:rPr spc="-45" dirty="0"/>
              <a:t> </a:t>
            </a:r>
            <a:r>
              <a:rPr spc="-9" dirty="0"/>
              <a:t>Programming</a:t>
            </a:r>
            <a:r>
              <a:rPr spc="-41" dirty="0"/>
              <a:t> </a:t>
            </a:r>
            <a:r>
              <a:rPr dirty="0"/>
              <a:t>(OOP)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3492393" cy="264268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Content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Advanced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Features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overloading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Relationships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810052"/>
            <a:ext cx="7743201" cy="32125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5296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when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destroyed: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1017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object's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automatically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invoked,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762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memory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freed.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73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each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4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usually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place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perform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cleanup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work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4611" indent="-309487" defTabSz="829909">
              <a:lnSpc>
                <a:spcPct val="101299"/>
              </a:lnSpc>
              <a:spcBef>
                <a:spcPts val="102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if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don't declare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→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compiler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will generate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one,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which destroys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object's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849" y="1158830"/>
            <a:ext cx="442369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32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6732942" cy="359512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Content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class.</a:t>
            </a:r>
            <a:r>
              <a:rPr sz="2178" spc="-1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levels.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Encapsulation.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Class: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interface</a:t>
            </a:r>
            <a:r>
              <a:rPr sz="2178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sz="2178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implementation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destructors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527" defTabSz="829909">
              <a:spcBef>
                <a:spcPts val="1062"/>
              </a:spcBef>
              <a:tabLst>
                <a:tab pos="319861" algn="l"/>
              </a:tabLst>
            </a:pPr>
            <a:r>
              <a:rPr sz="1634" b="1" spc="113" dirty="0">
                <a:solidFill>
                  <a:prstClr val="black"/>
                </a:solidFill>
                <a:latin typeface="Yu Gothic UI"/>
                <a:cs typeface="Yu Gothic UI"/>
              </a:rPr>
              <a:t>–	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b="1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initializer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5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Object's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lifecycle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334" y="996312"/>
            <a:ext cx="5965306" cy="116791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indent="2119727">
              <a:lnSpc>
                <a:spcPct val="1367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36" dirty="0"/>
              <a:t>Types</a:t>
            </a:r>
            <a:r>
              <a:rPr spc="-27" dirty="0"/>
              <a:t> </a:t>
            </a:r>
            <a:r>
              <a:rPr spc="-5" dirty="0"/>
              <a:t>of</a:t>
            </a:r>
            <a:r>
              <a:rPr spc="-23" dirty="0"/>
              <a:t> </a:t>
            </a:r>
            <a:r>
              <a:rPr spc="-5" dirty="0"/>
              <a:t>Classes </a:t>
            </a:r>
            <a:r>
              <a:rPr spc="-794" dirty="0"/>
              <a:t> </a:t>
            </a:r>
            <a:r>
              <a:rPr spc="-36" dirty="0"/>
              <a:t>Types</a:t>
            </a:r>
            <a:r>
              <a:rPr spc="-9" dirty="0"/>
              <a:t> </a:t>
            </a:r>
            <a:r>
              <a:rPr spc="-5" dirty="0"/>
              <a:t>of </a:t>
            </a:r>
            <a:r>
              <a:rPr dirty="0"/>
              <a:t>classes: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28238" y="5422777"/>
            <a:ext cx="1834371" cy="1303596"/>
            <a:chOff x="2646997" y="5975097"/>
            <a:chExt cx="2021205" cy="1436370"/>
          </a:xfrm>
        </p:grpSpPr>
        <p:sp>
          <p:nvSpPr>
            <p:cNvPr id="4" name="object 4"/>
            <p:cNvSpPr/>
            <p:nvPr/>
          </p:nvSpPr>
          <p:spPr>
            <a:xfrm>
              <a:off x="2651760" y="5979859"/>
              <a:ext cx="2011680" cy="1426845"/>
            </a:xfrm>
            <a:custGeom>
              <a:avLst/>
              <a:gdLst/>
              <a:ahLst/>
              <a:cxnLst/>
              <a:rect l="l" t="t" r="r" b="b"/>
              <a:pathLst>
                <a:path w="2011679" h="1426845">
                  <a:moveTo>
                    <a:pt x="838199" y="541900"/>
                  </a:moveTo>
                  <a:lnTo>
                    <a:pt x="335279" y="541900"/>
                  </a:lnTo>
                  <a:lnTo>
                    <a:pt x="415291" y="0"/>
                  </a:lnTo>
                  <a:lnTo>
                    <a:pt x="838199" y="541900"/>
                  </a:lnTo>
                  <a:close/>
                </a:path>
                <a:path w="2011679" h="1426845">
                  <a:moveTo>
                    <a:pt x="1864199" y="1426780"/>
                  </a:moveTo>
                  <a:lnTo>
                    <a:pt x="147479" y="1426780"/>
                  </a:lnTo>
                  <a:lnTo>
                    <a:pt x="100864" y="1419261"/>
                  </a:lnTo>
                  <a:lnTo>
                    <a:pt x="60380" y="1398325"/>
                  </a:lnTo>
                  <a:lnTo>
                    <a:pt x="28455" y="1366400"/>
                  </a:lnTo>
                  <a:lnTo>
                    <a:pt x="7518" y="1325915"/>
                  </a:lnTo>
                  <a:lnTo>
                    <a:pt x="0" y="1279300"/>
                  </a:lnTo>
                  <a:lnTo>
                    <a:pt x="0" y="689380"/>
                  </a:lnTo>
                  <a:lnTo>
                    <a:pt x="7518" y="642765"/>
                  </a:lnTo>
                  <a:lnTo>
                    <a:pt x="28455" y="602280"/>
                  </a:lnTo>
                  <a:lnTo>
                    <a:pt x="60380" y="570355"/>
                  </a:lnTo>
                  <a:lnTo>
                    <a:pt x="100864" y="549418"/>
                  </a:lnTo>
                  <a:lnTo>
                    <a:pt x="147479" y="541900"/>
                  </a:lnTo>
                  <a:lnTo>
                    <a:pt x="1864199" y="541900"/>
                  </a:lnTo>
                  <a:lnTo>
                    <a:pt x="1920638" y="553126"/>
                  </a:lnTo>
                  <a:lnTo>
                    <a:pt x="1968484" y="585096"/>
                  </a:lnTo>
                  <a:lnTo>
                    <a:pt x="2000453" y="632942"/>
                  </a:lnTo>
                  <a:lnTo>
                    <a:pt x="2011679" y="689380"/>
                  </a:lnTo>
                  <a:lnTo>
                    <a:pt x="2011679" y="1279300"/>
                  </a:lnTo>
                  <a:lnTo>
                    <a:pt x="2004161" y="1325915"/>
                  </a:lnTo>
                  <a:lnTo>
                    <a:pt x="1983224" y="1366400"/>
                  </a:lnTo>
                  <a:lnTo>
                    <a:pt x="1951299" y="1398325"/>
                  </a:lnTo>
                  <a:lnTo>
                    <a:pt x="1910815" y="1419261"/>
                  </a:lnTo>
                  <a:lnTo>
                    <a:pt x="1864199" y="142678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51760" y="5979859"/>
              <a:ext cx="2011680" cy="1426845"/>
            </a:xfrm>
            <a:custGeom>
              <a:avLst/>
              <a:gdLst/>
              <a:ahLst/>
              <a:cxnLst/>
              <a:rect l="l" t="t" r="r" b="b"/>
              <a:pathLst>
                <a:path w="2011679" h="1426845">
                  <a:moveTo>
                    <a:pt x="0" y="689380"/>
                  </a:moveTo>
                  <a:lnTo>
                    <a:pt x="7518" y="642765"/>
                  </a:lnTo>
                  <a:lnTo>
                    <a:pt x="28455" y="602280"/>
                  </a:lnTo>
                  <a:lnTo>
                    <a:pt x="60380" y="570355"/>
                  </a:lnTo>
                  <a:lnTo>
                    <a:pt x="100864" y="549418"/>
                  </a:lnTo>
                  <a:lnTo>
                    <a:pt x="147479" y="541900"/>
                  </a:lnTo>
                  <a:lnTo>
                    <a:pt x="335279" y="541900"/>
                  </a:lnTo>
                  <a:lnTo>
                    <a:pt x="415291" y="0"/>
                  </a:lnTo>
                  <a:lnTo>
                    <a:pt x="838199" y="541900"/>
                  </a:lnTo>
                  <a:lnTo>
                    <a:pt x="1864199" y="541900"/>
                  </a:lnTo>
                  <a:lnTo>
                    <a:pt x="1893106" y="544760"/>
                  </a:lnTo>
                  <a:lnTo>
                    <a:pt x="1946022" y="566678"/>
                  </a:lnTo>
                  <a:lnTo>
                    <a:pt x="1986901" y="607558"/>
                  </a:lnTo>
                  <a:lnTo>
                    <a:pt x="2008820" y="660473"/>
                  </a:lnTo>
                  <a:lnTo>
                    <a:pt x="2011679" y="689380"/>
                  </a:lnTo>
                  <a:lnTo>
                    <a:pt x="2011679" y="910600"/>
                  </a:lnTo>
                  <a:lnTo>
                    <a:pt x="2011679" y="1279300"/>
                  </a:lnTo>
                  <a:lnTo>
                    <a:pt x="2004161" y="1325915"/>
                  </a:lnTo>
                  <a:lnTo>
                    <a:pt x="1983224" y="1366400"/>
                  </a:lnTo>
                  <a:lnTo>
                    <a:pt x="1951299" y="1398325"/>
                  </a:lnTo>
                  <a:lnTo>
                    <a:pt x="1910815" y="1419261"/>
                  </a:lnTo>
                  <a:lnTo>
                    <a:pt x="1864199" y="1426780"/>
                  </a:lnTo>
                  <a:lnTo>
                    <a:pt x="838199" y="1426780"/>
                  </a:lnTo>
                  <a:lnTo>
                    <a:pt x="335279" y="1426780"/>
                  </a:lnTo>
                  <a:lnTo>
                    <a:pt x="147479" y="1426780"/>
                  </a:lnTo>
                  <a:lnTo>
                    <a:pt x="100864" y="1419261"/>
                  </a:lnTo>
                  <a:lnTo>
                    <a:pt x="60380" y="1398325"/>
                  </a:lnTo>
                  <a:lnTo>
                    <a:pt x="28455" y="1366400"/>
                  </a:lnTo>
                  <a:lnTo>
                    <a:pt x="7518" y="1325915"/>
                  </a:lnTo>
                  <a:lnTo>
                    <a:pt x="0" y="1279300"/>
                  </a:lnTo>
                  <a:lnTo>
                    <a:pt x="0" y="910600"/>
                  </a:lnTo>
                  <a:lnTo>
                    <a:pt x="0" y="68938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46999" y="2082181"/>
            <a:ext cx="7310397" cy="4519709"/>
          </a:xfrm>
          <a:prstGeom prst="rect">
            <a:avLst/>
          </a:prstGeom>
        </p:spPr>
        <p:txBody>
          <a:bodyPr vert="horz" wrap="square" lIns="0" tIns="138313" rIns="0" bIns="0" rtlCol="0">
            <a:spAutoFit/>
          </a:bodyPr>
          <a:lstStyle/>
          <a:p>
            <a:pPr marL="320437" indent="-309487" defTabSz="829909">
              <a:spcBef>
                <a:spcPts val="1089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</a:tabLst>
            </a:pPr>
            <a:r>
              <a:rPr sz="2178" b="1" spc="-5" dirty="0">
                <a:solidFill>
                  <a:srgbClr val="004586"/>
                </a:solidFill>
                <a:latin typeface="Arial"/>
                <a:cs typeface="Arial"/>
              </a:rPr>
              <a:t>Polymorphic</a:t>
            </a:r>
            <a:r>
              <a:rPr sz="2178" b="1" spc="5" dirty="0">
                <a:solidFill>
                  <a:srgbClr val="004586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designed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extension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1003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Shape,</a:t>
            </a:r>
            <a:r>
              <a:rPr sz="2178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exception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,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...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803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</a:tabLst>
            </a:pPr>
            <a:r>
              <a:rPr sz="2178" b="1" spc="-27" dirty="0">
                <a:solidFill>
                  <a:srgbClr val="004586"/>
                </a:solidFill>
                <a:latin typeface="Arial"/>
                <a:cs typeface="Arial"/>
              </a:rPr>
              <a:t>Value</a:t>
            </a:r>
            <a:r>
              <a:rPr sz="2178" b="1" spc="-14" dirty="0">
                <a:solidFill>
                  <a:srgbClr val="004586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designed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storing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values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1048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int,</a:t>
            </a:r>
            <a:r>
              <a:rPr sz="2178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complex&lt;double&gt;,</a:t>
            </a:r>
            <a:r>
              <a:rPr sz="2178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indent="-309487" defTabSz="829909">
              <a:spcBef>
                <a:spcPts val="808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  <a:tab pos="6774712" algn="l"/>
              </a:tabLst>
            </a:pPr>
            <a:r>
              <a:rPr sz="2178" b="1" spc="-5" dirty="0">
                <a:solidFill>
                  <a:srgbClr val="004586"/>
                </a:solidFill>
                <a:latin typeface="Arial"/>
                <a:cs typeface="Arial"/>
              </a:rPr>
              <a:t>RAII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esource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cquisition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nitialization)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Classes	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4611" indent="-309487" defTabSz="829909">
              <a:lnSpc>
                <a:spcPct val="101299"/>
              </a:lnSpc>
              <a:spcBef>
                <a:spcPts val="101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(encapsulate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resource</a:t>
            </a:r>
            <a:r>
              <a:rPr sz="2178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into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resource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lifetime </a:t>
            </a:r>
            <a:r>
              <a:rPr sz="2178" spc="-5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lifetime)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03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thread,</a:t>
            </a:r>
            <a:r>
              <a:rPr sz="2178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unique_ptr,</a:t>
            </a:r>
            <a:r>
              <a:rPr sz="2178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endParaRPr sz="313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37032" marR="4325327" indent="-121605" defTabSz="829909">
              <a:lnSpc>
                <a:spcPct val="100699"/>
              </a:lnSpc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What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type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of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resource?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5427617" cy="2701001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77804" defTabSz="829909">
              <a:spcBef>
                <a:spcPts val="245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=</a:t>
            </a:r>
            <a:r>
              <a:rPr sz="2541" spc="-6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Type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+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Operations)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09"/>
              </a:spcBef>
              <a:tabLst>
                <a:tab pos="317556" algn="l"/>
              </a:tabLst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30"/>
              </a:spcBef>
              <a:buSzPct val="75000"/>
              <a:buFont typeface="Yu Gothic UI"/>
              <a:buChar char="–"/>
              <a:tabLst>
                <a:tab pos="317556" algn="l"/>
                <a:tab pos="318132" algn="l"/>
              </a:tabLst>
            </a:pP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Data: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710034" lvl="1" indent="-273179" defTabSz="829909">
              <a:spcBef>
                <a:spcPts val="1021"/>
              </a:spcBef>
              <a:buSzPct val="45000"/>
              <a:buFontTx/>
              <a:buChar char="●"/>
              <a:tabLst>
                <a:tab pos="709457" algn="l"/>
                <a:tab pos="710610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(properties,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attributes)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762"/>
              </a:spcBef>
              <a:buSzPct val="75000"/>
              <a:buFont typeface="Yu Gothic UI"/>
              <a:buChar char="–"/>
              <a:tabLst>
                <a:tab pos="317556" algn="l"/>
                <a:tab pos="318132" algn="l"/>
              </a:tabLst>
            </a:pP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Operations: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710034" lvl="1" indent="-273179" defTabSz="829909">
              <a:spcBef>
                <a:spcPts val="1007"/>
              </a:spcBef>
              <a:buSzPct val="45000"/>
              <a:buFontTx/>
              <a:buChar char="●"/>
              <a:tabLst>
                <a:tab pos="709457" algn="l"/>
                <a:tab pos="710610" algn="l"/>
              </a:tabLst>
            </a:pP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r>
              <a:rPr sz="1815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(behaviors)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762"/>
              </a:spcBef>
              <a:tabLst>
                <a:tab pos="317556" algn="l"/>
              </a:tabLst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Each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associated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815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access</a:t>
            </a:r>
            <a:r>
              <a:rPr sz="1815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level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8908" y="4580914"/>
            <a:ext cx="138889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815" b="1" dirty="0">
                <a:solidFill>
                  <a:prstClr val="black"/>
                </a:solidFill>
                <a:latin typeface="Courier New"/>
                <a:cs typeface="Courier New"/>
              </a:rPr>
              <a:t>-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5841" y="4483979"/>
            <a:ext cx="2081605" cy="1139685"/>
          </a:xfrm>
          <a:prstGeom prst="rect">
            <a:avLst/>
          </a:prstGeom>
        </p:spPr>
        <p:txBody>
          <a:bodyPr vert="horz" wrap="square" lIns="0" tIns="108345" rIns="0" bIns="0" rtlCol="0">
            <a:spAutoFit/>
          </a:bodyPr>
          <a:lstStyle/>
          <a:p>
            <a:pPr marL="283552" indent="-272602" defTabSz="829909">
              <a:spcBef>
                <a:spcPts val="853"/>
              </a:spcBef>
              <a:buSzPct val="45000"/>
              <a:buFont typeface="Arial MT"/>
              <a:buChar char="●"/>
              <a:tabLst>
                <a:tab pos="283552" algn="l"/>
                <a:tab pos="284129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private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83552" indent="-272602" defTabSz="829909">
              <a:spcBef>
                <a:spcPts val="762"/>
              </a:spcBef>
              <a:buSzPct val="45000"/>
              <a:buFont typeface="Arial MT"/>
              <a:buChar char="●"/>
              <a:tabLst>
                <a:tab pos="283552" algn="l"/>
                <a:tab pos="284129" algn="l"/>
                <a:tab pos="194279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publi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c	</a:t>
            </a:r>
            <a:r>
              <a:rPr sz="1815" b="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83552" indent="-272602" defTabSz="829909">
              <a:spcBef>
                <a:spcPts val="749"/>
              </a:spcBef>
              <a:buSzPct val="45000"/>
              <a:buFont typeface="Arial MT"/>
              <a:buChar char="●"/>
              <a:tabLst>
                <a:tab pos="283552" algn="l"/>
                <a:tab pos="284129" algn="l"/>
                <a:tab pos="194279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protecte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d	</a:t>
            </a:r>
            <a:r>
              <a:rPr sz="1815" b="1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022246" cy="3746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=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Instance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employee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object: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2178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emp;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marR="111806" lvl="1" indent="-274331" defTabSz="829909">
              <a:lnSpc>
                <a:spcPct val="101299"/>
              </a:lnSpc>
              <a:spcBef>
                <a:spcPts val="967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Properties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 the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characteristics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that describe an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object.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743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What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makes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this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object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different?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496719" lvl="3" indent="-207477" defTabSz="829909">
              <a:spcBef>
                <a:spcPts val="549"/>
              </a:spcBef>
              <a:buSzPct val="45000"/>
              <a:buFont typeface="Arial MT"/>
              <a:buChar char="●"/>
              <a:tabLst>
                <a:tab pos="1496142" algn="l"/>
                <a:tab pos="149729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id,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firstName,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lastName,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salary,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hired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4908" defTabSz="829909">
              <a:spcBef>
                <a:spcPts val="27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Behaviors</a:t>
            </a:r>
            <a:r>
              <a:rPr sz="2178" b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answer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question: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758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What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can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we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do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this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object?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496719" marR="4611" lvl="3" indent="-206901" defTabSz="829909">
              <a:lnSpc>
                <a:spcPct val="101400"/>
              </a:lnSpc>
              <a:spcBef>
                <a:spcPts val="517"/>
              </a:spcBef>
              <a:buSzPct val="45000"/>
              <a:buFont typeface="Arial MT"/>
              <a:buChar char="●"/>
              <a:tabLst>
                <a:tab pos="1496142" algn="l"/>
                <a:tab pos="149729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hire()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 fire()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 display()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815" spc="-5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ge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815" spc="-5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d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se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815" spc="-5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data 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4993085" cy="714560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122181" defTabSz="829909">
              <a:spcBef>
                <a:spcPts val="245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Encapsulation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09"/>
              </a:spcBef>
              <a:tabLst>
                <a:tab pos="317556" algn="l"/>
              </a:tabLst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encapsulates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1815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functionality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0437" y="2817255"/>
            <a:ext cx="2788728" cy="2747234"/>
            <a:chOff x="1183957" y="3104197"/>
            <a:chExt cx="3072765" cy="3027045"/>
          </a:xfrm>
        </p:grpSpPr>
        <p:sp>
          <p:nvSpPr>
            <p:cNvPr id="5" name="object 5"/>
            <p:cNvSpPr/>
            <p:nvPr/>
          </p:nvSpPr>
          <p:spPr>
            <a:xfrm>
              <a:off x="2093759" y="3971160"/>
              <a:ext cx="1332230" cy="1250315"/>
            </a:xfrm>
            <a:custGeom>
              <a:avLst/>
              <a:gdLst/>
              <a:ahLst/>
              <a:cxnLst/>
              <a:rect l="l" t="t" r="r" b="b"/>
              <a:pathLst>
                <a:path w="1332229" h="1250314">
                  <a:moveTo>
                    <a:pt x="665999" y="1249919"/>
                  </a:moveTo>
                  <a:lnTo>
                    <a:pt x="616295" y="1248205"/>
                  </a:lnTo>
                  <a:lnTo>
                    <a:pt x="567583" y="1243143"/>
                  </a:lnTo>
                  <a:lnTo>
                    <a:pt x="519992" y="1234854"/>
                  </a:lnTo>
                  <a:lnTo>
                    <a:pt x="473650" y="1223459"/>
                  </a:lnTo>
                  <a:lnTo>
                    <a:pt x="428687" y="1209079"/>
                  </a:lnTo>
                  <a:lnTo>
                    <a:pt x="385231" y="1191834"/>
                  </a:lnTo>
                  <a:lnTo>
                    <a:pt x="343411" y="1171846"/>
                  </a:lnTo>
                  <a:lnTo>
                    <a:pt x="303355" y="1149235"/>
                  </a:lnTo>
                  <a:lnTo>
                    <a:pt x="265194" y="1124122"/>
                  </a:lnTo>
                  <a:lnTo>
                    <a:pt x="229055" y="1096627"/>
                  </a:lnTo>
                  <a:lnTo>
                    <a:pt x="195066" y="1066873"/>
                  </a:lnTo>
                  <a:lnTo>
                    <a:pt x="163358" y="1034979"/>
                  </a:lnTo>
                  <a:lnTo>
                    <a:pt x="134058" y="1001067"/>
                  </a:lnTo>
                  <a:lnTo>
                    <a:pt x="107296" y="965257"/>
                  </a:lnTo>
                  <a:lnTo>
                    <a:pt x="83200" y="927670"/>
                  </a:lnTo>
                  <a:lnTo>
                    <a:pt x="61899" y="888427"/>
                  </a:lnTo>
                  <a:lnTo>
                    <a:pt x="43522" y="847649"/>
                  </a:lnTo>
                  <a:lnTo>
                    <a:pt x="28197" y="805456"/>
                  </a:lnTo>
                  <a:lnTo>
                    <a:pt x="16054" y="761970"/>
                  </a:lnTo>
                  <a:lnTo>
                    <a:pt x="7221" y="717312"/>
                  </a:lnTo>
                  <a:lnTo>
                    <a:pt x="1826" y="671601"/>
                  </a:lnTo>
                  <a:lnTo>
                    <a:pt x="0" y="624960"/>
                  </a:lnTo>
                  <a:lnTo>
                    <a:pt x="1826" y="578318"/>
                  </a:lnTo>
                  <a:lnTo>
                    <a:pt x="7221" y="532608"/>
                  </a:lnTo>
                  <a:lnTo>
                    <a:pt x="16054" y="487949"/>
                  </a:lnTo>
                  <a:lnTo>
                    <a:pt x="28197" y="444463"/>
                  </a:lnTo>
                  <a:lnTo>
                    <a:pt x="43522" y="402271"/>
                  </a:lnTo>
                  <a:lnTo>
                    <a:pt x="61899" y="361492"/>
                  </a:lnTo>
                  <a:lnTo>
                    <a:pt x="83200" y="322249"/>
                  </a:lnTo>
                  <a:lnTo>
                    <a:pt x="107296" y="284662"/>
                  </a:lnTo>
                  <a:lnTo>
                    <a:pt x="134058" y="248852"/>
                  </a:lnTo>
                  <a:lnTo>
                    <a:pt x="163358" y="214940"/>
                  </a:lnTo>
                  <a:lnTo>
                    <a:pt x="195066" y="183046"/>
                  </a:lnTo>
                  <a:lnTo>
                    <a:pt x="229055" y="153292"/>
                  </a:lnTo>
                  <a:lnTo>
                    <a:pt x="265194" y="125798"/>
                  </a:lnTo>
                  <a:lnTo>
                    <a:pt x="303355" y="100685"/>
                  </a:lnTo>
                  <a:lnTo>
                    <a:pt x="343411" y="78073"/>
                  </a:lnTo>
                  <a:lnTo>
                    <a:pt x="385231" y="58085"/>
                  </a:lnTo>
                  <a:lnTo>
                    <a:pt x="428687" y="40840"/>
                  </a:lnTo>
                  <a:lnTo>
                    <a:pt x="473650" y="26460"/>
                  </a:lnTo>
                  <a:lnTo>
                    <a:pt x="519992" y="15065"/>
                  </a:lnTo>
                  <a:lnTo>
                    <a:pt x="567583" y="6776"/>
                  </a:lnTo>
                  <a:lnTo>
                    <a:pt x="616295" y="1714"/>
                  </a:lnTo>
                  <a:lnTo>
                    <a:pt x="665999" y="0"/>
                  </a:lnTo>
                  <a:lnTo>
                    <a:pt x="718735" y="1960"/>
                  </a:lnTo>
                  <a:lnTo>
                    <a:pt x="770814" y="7785"/>
                  </a:lnTo>
                  <a:lnTo>
                    <a:pt x="822011" y="17386"/>
                  </a:lnTo>
                  <a:lnTo>
                    <a:pt x="872103" y="30678"/>
                  </a:lnTo>
                  <a:lnTo>
                    <a:pt x="920867" y="47572"/>
                  </a:lnTo>
                  <a:lnTo>
                    <a:pt x="968078" y="67982"/>
                  </a:lnTo>
                  <a:lnTo>
                    <a:pt x="1013514" y="91822"/>
                  </a:lnTo>
                  <a:lnTo>
                    <a:pt x="1056951" y="119004"/>
                  </a:lnTo>
                  <a:lnTo>
                    <a:pt x="1098165" y="149441"/>
                  </a:lnTo>
                  <a:lnTo>
                    <a:pt x="1136933" y="183046"/>
                  </a:lnTo>
                  <a:lnTo>
                    <a:pt x="1172745" y="219425"/>
                  </a:lnTo>
                  <a:lnTo>
                    <a:pt x="1205181" y="258099"/>
                  </a:lnTo>
                  <a:lnTo>
                    <a:pt x="1234148" y="298859"/>
                  </a:lnTo>
                  <a:lnTo>
                    <a:pt x="1259553" y="341495"/>
                  </a:lnTo>
                  <a:lnTo>
                    <a:pt x="1281303" y="385798"/>
                  </a:lnTo>
                  <a:lnTo>
                    <a:pt x="1299307" y="431557"/>
                  </a:lnTo>
                  <a:lnTo>
                    <a:pt x="1313471" y="478562"/>
                  </a:lnTo>
                  <a:lnTo>
                    <a:pt x="1323703" y="526604"/>
                  </a:lnTo>
                  <a:lnTo>
                    <a:pt x="1329910" y="575473"/>
                  </a:lnTo>
                  <a:lnTo>
                    <a:pt x="1331999" y="624960"/>
                  </a:lnTo>
                  <a:lnTo>
                    <a:pt x="1330173" y="671601"/>
                  </a:lnTo>
                  <a:lnTo>
                    <a:pt x="1324778" y="717312"/>
                  </a:lnTo>
                  <a:lnTo>
                    <a:pt x="1315945" y="761970"/>
                  </a:lnTo>
                  <a:lnTo>
                    <a:pt x="1303802" y="805456"/>
                  </a:lnTo>
                  <a:lnTo>
                    <a:pt x="1288477" y="847649"/>
                  </a:lnTo>
                  <a:lnTo>
                    <a:pt x="1270100" y="888427"/>
                  </a:lnTo>
                  <a:lnTo>
                    <a:pt x="1248799" y="927670"/>
                  </a:lnTo>
                  <a:lnTo>
                    <a:pt x="1224703" y="965257"/>
                  </a:lnTo>
                  <a:lnTo>
                    <a:pt x="1197941" y="1001067"/>
                  </a:lnTo>
                  <a:lnTo>
                    <a:pt x="1168641" y="1034979"/>
                  </a:lnTo>
                  <a:lnTo>
                    <a:pt x="1136933" y="1066873"/>
                  </a:lnTo>
                  <a:lnTo>
                    <a:pt x="1102944" y="1096627"/>
                  </a:lnTo>
                  <a:lnTo>
                    <a:pt x="1066805" y="1124122"/>
                  </a:lnTo>
                  <a:lnTo>
                    <a:pt x="1028643" y="1149235"/>
                  </a:lnTo>
                  <a:lnTo>
                    <a:pt x="988588" y="1171846"/>
                  </a:lnTo>
                  <a:lnTo>
                    <a:pt x="946768" y="1191834"/>
                  </a:lnTo>
                  <a:lnTo>
                    <a:pt x="903312" y="1209079"/>
                  </a:lnTo>
                  <a:lnTo>
                    <a:pt x="858349" y="1223459"/>
                  </a:lnTo>
                  <a:lnTo>
                    <a:pt x="812007" y="1234854"/>
                  </a:lnTo>
                  <a:lnTo>
                    <a:pt x="764416" y="1243143"/>
                  </a:lnTo>
                  <a:lnTo>
                    <a:pt x="715704" y="1248205"/>
                  </a:lnTo>
                  <a:lnTo>
                    <a:pt x="665999" y="1249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188719" y="3108960"/>
              <a:ext cx="3063240" cy="3017520"/>
            </a:xfrm>
            <a:custGeom>
              <a:avLst/>
              <a:gdLst/>
              <a:ahLst/>
              <a:cxnLst/>
              <a:rect l="l" t="t" r="r" b="b"/>
              <a:pathLst>
                <a:path w="3063240" h="3017520">
                  <a:moveTo>
                    <a:pt x="905039" y="1487160"/>
                  </a:moveTo>
                  <a:lnTo>
                    <a:pt x="906866" y="1440518"/>
                  </a:lnTo>
                  <a:lnTo>
                    <a:pt x="912261" y="1394808"/>
                  </a:lnTo>
                  <a:lnTo>
                    <a:pt x="921094" y="1350149"/>
                  </a:lnTo>
                  <a:lnTo>
                    <a:pt x="933237" y="1306663"/>
                  </a:lnTo>
                  <a:lnTo>
                    <a:pt x="948562" y="1264471"/>
                  </a:lnTo>
                  <a:lnTo>
                    <a:pt x="966939" y="1223692"/>
                  </a:lnTo>
                  <a:lnTo>
                    <a:pt x="988240" y="1184449"/>
                  </a:lnTo>
                  <a:lnTo>
                    <a:pt x="1012336" y="1146862"/>
                  </a:lnTo>
                  <a:lnTo>
                    <a:pt x="1039098" y="1111052"/>
                  </a:lnTo>
                  <a:lnTo>
                    <a:pt x="1068398" y="1077140"/>
                  </a:lnTo>
                  <a:lnTo>
                    <a:pt x="1100106" y="1045246"/>
                  </a:lnTo>
                  <a:lnTo>
                    <a:pt x="1134095" y="1015492"/>
                  </a:lnTo>
                  <a:lnTo>
                    <a:pt x="1170234" y="987998"/>
                  </a:lnTo>
                  <a:lnTo>
                    <a:pt x="1208395" y="962885"/>
                  </a:lnTo>
                  <a:lnTo>
                    <a:pt x="1248451" y="940273"/>
                  </a:lnTo>
                  <a:lnTo>
                    <a:pt x="1290271" y="920285"/>
                  </a:lnTo>
                  <a:lnTo>
                    <a:pt x="1333727" y="903040"/>
                  </a:lnTo>
                  <a:lnTo>
                    <a:pt x="1378690" y="888660"/>
                  </a:lnTo>
                  <a:lnTo>
                    <a:pt x="1425032" y="877265"/>
                  </a:lnTo>
                  <a:lnTo>
                    <a:pt x="1472623" y="868976"/>
                  </a:lnTo>
                  <a:lnTo>
                    <a:pt x="1521335" y="863914"/>
                  </a:lnTo>
                  <a:lnTo>
                    <a:pt x="1571039" y="862199"/>
                  </a:lnTo>
                  <a:lnTo>
                    <a:pt x="1623775" y="864160"/>
                  </a:lnTo>
                  <a:lnTo>
                    <a:pt x="1675854" y="869985"/>
                  </a:lnTo>
                  <a:lnTo>
                    <a:pt x="1727051" y="879586"/>
                  </a:lnTo>
                  <a:lnTo>
                    <a:pt x="1777143" y="892878"/>
                  </a:lnTo>
                  <a:lnTo>
                    <a:pt x="1825907" y="909772"/>
                  </a:lnTo>
                  <a:lnTo>
                    <a:pt x="1873118" y="930182"/>
                  </a:lnTo>
                  <a:lnTo>
                    <a:pt x="1918554" y="954022"/>
                  </a:lnTo>
                  <a:lnTo>
                    <a:pt x="1961991" y="981204"/>
                  </a:lnTo>
                  <a:lnTo>
                    <a:pt x="2003205" y="1011641"/>
                  </a:lnTo>
                  <a:lnTo>
                    <a:pt x="2041973" y="1045246"/>
                  </a:lnTo>
                  <a:lnTo>
                    <a:pt x="2077785" y="1081625"/>
                  </a:lnTo>
                  <a:lnTo>
                    <a:pt x="2110221" y="1120299"/>
                  </a:lnTo>
                  <a:lnTo>
                    <a:pt x="2139188" y="1161059"/>
                  </a:lnTo>
                  <a:lnTo>
                    <a:pt x="2164593" y="1203695"/>
                  </a:lnTo>
                  <a:lnTo>
                    <a:pt x="2186343" y="1247998"/>
                  </a:lnTo>
                  <a:lnTo>
                    <a:pt x="2204347" y="1293757"/>
                  </a:lnTo>
                  <a:lnTo>
                    <a:pt x="2218511" y="1340762"/>
                  </a:lnTo>
                  <a:lnTo>
                    <a:pt x="2228743" y="1388804"/>
                  </a:lnTo>
                  <a:lnTo>
                    <a:pt x="2234950" y="1437673"/>
                  </a:lnTo>
                  <a:lnTo>
                    <a:pt x="2237039" y="1487160"/>
                  </a:lnTo>
                  <a:lnTo>
                    <a:pt x="2235213" y="1533801"/>
                  </a:lnTo>
                  <a:lnTo>
                    <a:pt x="2229818" y="1579512"/>
                  </a:lnTo>
                  <a:lnTo>
                    <a:pt x="2220985" y="1624170"/>
                  </a:lnTo>
                  <a:lnTo>
                    <a:pt x="2208842" y="1667656"/>
                  </a:lnTo>
                  <a:lnTo>
                    <a:pt x="2193517" y="1709849"/>
                  </a:lnTo>
                  <a:lnTo>
                    <a:pt x="2175140" y="1750627"/>
                  </a:lnTo>
                  <a:lnTo>
                    <a:pt x="2153839" y="1789870"/>
                  </a:lnTo>
                  <a:lnTo>
                    <a:pt x="2129743" y="1827457"/>
                  </a:lnTo>
                  <a:lnTo>
                    <a:pt x="2102981" y="1863267"/>
                  </a:lnTo>
                  <a:lnTo>
                    <a:pt x="2073681" y="1897179"/>
                  </a:lnTo>
                  <a:lnTo>
                    <a:pt x="2041973" y="1929073"/>
                  </a:lnTo>
                  <a:lnTo>
                    <a:pt x="2007984" y="1958827"/>
                  </a:lnTo>
                  <a:lnTo>
                    <a:pt x="1971845" y="1986322"/>
                  </a:lnTo>
                  <a:lnTo>
                    <a:pt x="1933683" y="2011435"/>
                  </a:lnTo>
                  <a:lnTo>
                    <a:pt x="1893628" y="2034046"/>
                  </a:lnTo>
                  <a:lnTo>
                    <a:pt x="1851808" y="2054034"/>
                  </a:lnTo>
                  <a:lnTo>
                    <a:pt x="1808352" y="2071279"/>
                  </a:lnTo>
                  <a:lnTo>
                    <a:pt x="1763389" y="2085659"/>
                  </a:lnTo>
                  <a:lnTo>
                    <a:pt x="1717047" y="2097054"/>
                  </a:lnTo>
                  <a:lnTo>
                    <a:pt x="1669456" y="2105343"/>
                  </a:lnTo>
                  <a:lnTo>
                    <a:pt x="1620744" y="2110405"/>
                  </a:lnTo>
                  <a:lnTo>
                    <a:pt x="1571039" y="2112119"/>
                  </a:lnTo>
                  <a:lnTo>
                    <a:pt x="1521335" y="2110405"/>
                  </a:lnTo>
                  <a:lnTo>
                    <a:pt x="1472623" y="2105343"/>
                  </a:lnTo>
                  <a:lnTo>
                    <a:pt x="1425032" y="2097054"/>
                  </a:lnTo>
                  <a:lnTo>
                    <a:pt x="1378690" y="2085659"/>
                  </a:lnTo>
                  <a:lnTo>
                    <a:pt x="1333727" y="2071279"/>
                  </a:lnTo>
                  <a:lnTo>
                    <a:pt x="1290271" y="2054034"/>
                  </a:lnTo>
                  <a:lnTo>
                    <a:pt x="1248451" y="2034046"/>
                  </a:lnTo>
                  <a:lnTo>
                    <a:pt x="1208395" y="2011435"/>
                  </a:lnTo>
                  <a:lnTo>
                    <a:pt x="1170234" y="1986322"/>
                  </a:lnTo>
                  <a:lnTo>
                    <a:pt x="1134095" y="1958827"/>
                  </a:lnTo>
                  <a:lnTo>
                    <a:pt x="1100106" y="1929073"/>
                  </a:lnTo>
                  <a:lnTo>
                    <a:pt x="1068398" y="1897179"/>
                  </a:lnTo>
                  <a:lnTo>
                    <a:pt x="1039098" y="1863267"/>
                  </a:lnTo>
                  <a:lnTo>
                    <a:pt x="1012336" y="1827457"/>
                  </a:lnTo>
                  <a:lnTo>
                    <a:pt x="988240" y="1789870"/>
                  </a:lnTo>
                  <a:lnTo>
                    <a:pt x="966939" y="1750627"/>
                  </a:lnTo>
                  <a:lnTo>
                    <a:pt x="948562" y="1709849"/>
                  </a:lnTo>
                  <a:lnTo>
                    <a:pt x="933237" y="1667656"/>
                  </a:lnTo>
                  <a:lnTo>
                    <a:pt x="921094" y="1624170"/>
                  </a:lnTo>
                  <a:lnTo>
                    <a:pt x="912261" y="1579512"/>
                  </a:lnTo>
                  <a:lnTo>
                    <a:pt x="906866" y="1533801"/>
                  </a:lnTo>
                  <a:lnTo>
                    <a:pt x="905039" y="1487160"/>
                  </a:lnTo>
                  <a:close/>
                </a:path>
                <a:path w="3063240" h="3017520">
                  <a:moveTo>
                    <a:pt x="0" y="1508759"/>
                  </a:moveTo>
                  <a:lnTo>
                    <a:pt x="757" y="1460865"/>
                  </a:lnTo>
                  <a:lnTo>
                    <a:pt x="3013" y="1413343"/>
                  </a:lnTo>
                  <a:lnTo>
                    <a:pt x="6746" y="1366215"/>
                  </a:lnTo>
                  <a:lnTo>
                    <a:pt x="11933" y="1319504"/>
                  </a:lnTo>
                  <a:lnTo>
                    <a:pt x="18552" y="1273231"/>
                  </a:lnTo>
                  <a:lnTo>
                    <a:pt x="26581" y="1227418"/>
                  </a:lnTo>
                  <a:lnTo>
                    <a:pt x="35996" y="1182088"/>
                  </a:lnTo>
                  <a:lnTo>
                    <a:pt x="46777" y="1137263"/>
                  </a:lnTo>
                  <a:lnTo>
                    <a:pt x="58899" y="1092965"/>
                  </a:lnTo>
                  <a:lnTo>
                    <a:pt x="72341" y="1049216"/>
                  </a:lnTo>
                  <a:lnTo>
                    <a:pt x="87081" y="1006037"/>
                  </a:lnTo>
                  <a:lnTo>
                    <a:pt x="103095" y="963452"/>
                  </a:lnTo>
                  <a:lnTo>
                    <a:pt x="120362" y="921482"/>
                  </a:lnTo>
                  <a:lnTo>
                    <a:pt x="138859" y="880149"/>
                  </a:lnTo>
                  <a:lnTo>
                    <a:pt x="158563" y="839476"/>
                  </a:lnTo>
                  <a:lnTo>
                    <a:pt x="179453" y="799484"/>
                  </a:lnTo>
                  <a:lnTo>
                    <a:pt x="201505" y="760195"/>
                  </a:lnTo>
                  <a:lnTo>
                    <a:pt x="224698" y="721633"/>
                  </a:lnTo>
                  <a:lnTo>
                    <a:pt x="249009" y="683818"/>
                  </a:lnTo>
                  <a:lnTo>
                    <a:pt x="274415" y="646772"/>
                  </a:lnTo>
                  <a:lnTo>
                    <a:pt x="300894" y="610519"/>
                  </a:lnTo>
                  <a:lnTo>
                    <a:pt x="328424" y="575080"/>
                  </a:lnTo>
                  <a:lnTo>
                    <a:pt x="356982" y="540477"/>
                  </a:lnTo>
                  <a:lnTo>
                    <a:pt x="386545" y="506732"/>
                  </a:lnTo>
                  <a:lnTo>
                    <a:pt x="417093" y="473867"/>
                  </a:lnTo>
                  <a:lnTo>
                    <a:pt x="448601" y="441905"/>
                  </a:lnTo>
                  <a:lnTo>
                    <a:pt x="481047" y="410867"/>
                  </a:lnTo>
                  <a:lnTo>
                    <a:pt x="514410" y="380776"/>
                  </a:lnTo>
                  <a:lnTo>
                    <a:pt x="548666" y="351654"/>
                  </a:lnTo>
                  <a:lnTo>
                    <a:pt x="583793" y="323522"/>
                  </a:lnTo>
                  <a:lnTo>
                    <a:pt x="619769" y="296403"/>
                  </a:lnTo>
                  <a:lnTo>
                    <a:pt x="656572" y="270319"/>
                  </a:lnTo>
                  <a:lnTo>
                    <a:pt x="694179" y="245292"/>
                  </a:lnTo>
                  <a:lnTo>
                    <a:pt x="732566" y="221344"/>
                  </a:lnTo>
                  <a:lnTo>
                    <a:pt x="771714" y="198498"/>
                  </a:lnTo>
                  <a:lnTo>
                    <a:pt x="811597" y="176774"/>
                  </a:lnTo>
                  <a:lnTo>
                    <a:pt x="852195" y="156196"/>
                  </a:lnTo>
                  <a:lnTo>
                    <a:pt x="893485" y="136786"/>
                  </a:lnTo>
                  <a:lnTo>
                    <a:pt x="935444" y="118565"/>
                  </a:lnTo>
                  <a:lnTo>
                    <a:pt x="978050" y="101556"/>
                  </a:lnTo>
                  <a:lnTo>
                    <a:pt x="1021280" y="85781"/>
                  </a:lnTo>
                  <a:lnTo>
                    <a:pt x="1065113" y="71261"/>
                  </a:lnTo>
                  <a:lnTo>
                    <a:pt x="1109525" y="58020"/>
                  </a:lnTo>
                  <a:lnTo>
                    <a:pt x="1154495" y="46078"/>
                  </a:lnTo>
                  <a:lnTo>
                    <a:pt x="1199999" y="35459"/>
                  </a:lnTo>
                  <a:lnTo>
                    <a:pt x="1246016" y="26184"/>
                  </a:lnTo>
                  <a:lnTo>
                    <a:pt x="1292522" y="18275"/>
                  </a:lnTo>
                  <a:lnTo>
                    <a:pt x="1339496" y="11755"/>
                  </a:lnTo>
                  <a:lnTo>
                    <a:pt x="1386916" y="6645"/>
                  </a:lnTo>
                  <a:lnTo>
                    <a:pt x="1434757" y="2968"/>
                  </a:lnTo>
                  <a:lnTo>
                    <a:pt x="1483000" y="745"/>
                  </a:lnTo>
                  <a:lnTo>
                    <a:pt x="1531619" y="0"/>
                  </a:lnTo>
                  <a:lnTo>
                    <a:pt x="1582303" y="825"/>
                  </a:lnTo>
                  <a:lnTo>
                    <a:pt x="1632776" y="3291"/>
                  </a:lnTo>
                  <a:lnTo>
                    <a:pt x="1683001" y="7382"/>
                  </a:lnTo>
                  <a:lnTo>
                    <a:pt x="1732942" y="13084"/>
                  </a:lnTo>
                  <a:lnTo>
                    <a:pt x="1782560" y="20381"/>
                  </a:lnTo>
                  <a:lnTo>
                    <a:pt x="1831819" y="29258"/>
                  </a:lnTo>
                  <a:lnTo>
                    <a:pt x="1880682" y="39699"/>
                  </a:lnTo>
                  <a:lnTo>
                    <a:pt x="1929111" y="51690"/>
                  </a:lnTo>
                  <a:lnTo>
                    <a:pt x="1977069" y="65216"/>
                  </a:lnTo>
                  <a:lnTo>
                    <a:pt x="2024518" y="80261"/>
                  </a:lnTo>
                  <a:lnTo>
                    <a:pt x="2071423" y="96809"/>
                  </a:lnTo>
                  <a:lnTo>
                    <a:pt x="2117745" y="114847"/>
                  </a:lnTo>
                  <a:lnTo>
                    <a:pt x="2163448" y="134358"/>
                  </a:lnTo>
                  <a:lnTo>
                    <a:pt x="2208493" y="155328"/>
                  </a:lnTo>
                  <a:lnTo>
                    <a:pt x="2252845" y="177741"/>
                  </a:lnTo>
                  <a:lnTo>
                    <a:pt x="2296465" y="201583"/>
                  </a:lnTo>
                  <a:lnTo>
                    <a:pt x="2339317" y="226837"/>
                  </a:lnTo>
                  <a:lnTo>
                    <a:pt x="2381363" y="253489"/>
                  </a:lnTo>
                  <a:lnTo>
                    <a:pt x="2422566" y="281524"/>
                  </a:lnTo>
                  <a:lnTo>
                    <a:pt x="2462890" y="310926"/>
                  </a:lnTo>
                  <a:lnTo>
                    <a:pt x="2502296" y="341680"/>
                  </a:lnTo>
                  <a:lnTo>
                    <a:pt x="2540747" y="373772"/>
                  </a:lnTo>
                  <a:lnTo>
                    <a:pt x="2578207" y="407185"/>
                  </a:lnTo>
                  <a:lnTo>
                    <a:pt x="2614638" y="441905"/>
                  </a:lnTo>
                  <a:lnTo>
                    <a:pt x="2649885" y="477792"/>
                  </a:lnTo>
                  <a:lnTo>
                    <a:pt x="2683804" y="514693"/>
                  </a:lnTo>
                  <a:lnTo>
                    <a:pt x="2716382" y="552571"/>
                  </a:lnTo>
                  <a:lnTo>
                    <a:pt x="2747602" y="591389"/>
                  </a:lnTo>
                  <a:lnTo>
                    <a:pt x="2777450" y="631110"/>
                  </a:lnTo>
                  <a:lnTo>
                    <a:pt x="2805909" y="671699"/>
                  </a:lnTo>
                  <a:lnTo>
                    <a:pt x="2832965" y="713117"/>
                  </a:lnTo>
                  <a:lnTo>
                    <a:pt x="2858602" y="755330"/>
                  </a:lnTo>
                  <a:lnTo>
                    <a:pt x="2882805" y="798299"/>
                  </a:lnTo>
                  <a:lnTo>
                    <a:pt x="2905557" y="841988"/>
                  </a:lnTo>
                  <a:lnTo>
                    <a:pt x="2926845" y="886362"/>
                  </a:lnTo>
                  <a:lnTo>
                    <a:pt x="2946652" y="931382"/>
                  </a:lnTo>
                  <a:lnTo>
                    <a:pt x="2964963" y="977013"/>
                  </a:lnTo>
                  <a:lnTo>
                    <a:pt x="2981762" y="1023217"/>
                  </a:lnTo>
                  <a:lnTo>
                    <a:pt x="2997035" y="1069959"/>
                  </a:lnTo>
                  <a:lnTo>
                    <a:pt x="3010765" y="1117201"/>
                  </a:lnTo>
                  <a:lnTo>
                    <a:pt x="3022938" y="1164907"/>
                  </a:lnTo>
                  <a:lnTo>
                    <a:pt x="3033538" y="1213041"/>
                  </a:lnTo>
                  <a:lnTo>
                    <a:pt x="3042549" y="1261564"/>
                  </a:lnTo>
                  <a:lnTo>
                    <a:pt x="3049957" y="1310442"/>
                  </a:lnTo>
                  <a:lnTo>
                    <a:pt x="3055745" y="1359637"/>
                  </a:lnTo>
                  <a:lnTo>
                    <a:pt x="3059898" y="1409113"/>
                  </a:lnTo>
                  <a:lnTo>
                    <a:pt x="3062402" y="1458832"/>
                  </a:lnTo>
                  <a:lnTo>
                    <a:pt x="3063239" y="1508759"/>
                  </a:lnTo>
                  <a:lnTo>
                    <a:pt x="3062482" y="1556654"/>
                  </a:lnTo>
                  <a:lnTo>
                    <a:pt x="3060226" y="1604176"/>
                  </a:lnTo>
                  <a:lnTo>
                    <a:pt x="3056493" y="1651304"/>
                  </a:lnTo>
                  <a:lnTo>
                    <a:pt x="3051306" y="1698015"/>
                  </a:lnTo>
                  <a:lnTo>
                    <a:pt x="3044687" y="1744288"/>
                  </a:lnTo>
                  <a:lnTo>
                    <a:pt x="3036658" y="1790101"/>
                  </a:lnTo>
                  <a:lnTo>
                    <a:pt x="3027243" y="1835430"/>
                  </a:lnTo>
                  <a:lnTo>
                    <a:pt x="3016462" y="1880256"/>
                  </a:lnTo>
                  <a:lnTo>
                    <a:pt x="3004340" y="1924554"/>
                  </a:lnTo>
                  <a:lnTo>
                    <a:pt x="2990898" y="1968303"/>
                  </a:lnTo>
                  <a:lnTo>
                    <a:pt x="2976158" y="2011482"/>
                  </a:lnTo>
                  <a:lnTo>
                    <a:pt x="2960144" y="2054067"/>
                  </a:lnTo>
                  <a:lnTo>
                    <a:pt x="2942877" y="2096037"/>
                  </a:lnTo>
                  <a:lnTo>
                    <a:pt x="2924380" y="2137370"/>
                  </a:lnTo>
                  <a:lnTo>
                    <a:pt x="2904676" y="2178043"/>
                  </a:lnTo>
                  <a:lnTo>
                    <a:pt x="2883786" y="2218035"/>
                  </a:lnTo>
                  <a:lnTo>
                    <a:pt x="2861734" y="2257323"/>
                  </a:lnTo>
                  <a:lnTo>
                    <a:pt x="2838541" y="2295886"/>
                  </a:lnTo>
                  <a:lnTo>
                    <a:pt x="2814230" y="2333701"/>
                  </a:lnTo>
                  <a:lnTo>
                    <a:pt x="2788824" y="2370746"/>
                  </a:lnTo>
                  <a:lnTo>
                    <a:pt x="2762345" y="2407000"/>
                  </a:lnTo>
                  <a:lnTo>
                    <a:pt x="2734815" y="2442439"/>
                  </a:lnTo>
                  <a:lnTo>
                    <a:pt x="2706257" y="2477042"/>
                  </a:lnTo>
                  <a:lnTo>
                    <a:pt x="2676694" y="2510787"/>
                  </a:lnTo>
                  <a:lnTo>
                    <a:pt x="2646146" y="2543652"/>
                  </a:lnTo>
                  <a:lnTo>
                    <a:pt x="2614638" y="2575614"/>
                  </a:lnTo>
                  <a:lnTo>
                    <a:pt x="2582192" y="2606651"/>
                  </a:lnTo>
                  <a:lnTo>
                    <a:pt x="2548829" y="2636743"/>
                  </a:lnTo>
                  <a:lnTo>
                    <a:pt x="2514573" y="2665865"/>
                  </a:lnTo>
                  <a:lnTo>
                    <a:pt x="2479446" y="2693997"/>
                  </a:lnTo>
                  <a:lnTo>
                    <a:pt x="2443470" y="2721116"/>
                  </a:lnTo>
                  <a:lnTo>
                    <a:pt x="2406667" y="2747200"/>
                  </a:lnTo>
                  <a:lnTo>
                    <a:pt x="2369061" y="2772227"/>
                  </a:lnTo>
                  <a:lnTo>
                    <a:pt x="2330673" y="2796175"/>
                  </a:lnTo>
                  <a:lnTo>
                    <a:pt x="2291526" y="2819021"/>
                  </a:lnTo>
                  <a:lnTo>
                    <a:pt x="2251642" y="2840744"/>
                  </a:lnTo>
                  <a:lnTo>
                    <a:pt x="2211044" y="2861322"/>
                  </a:lnTo>
                  <a:lnTo>
                    <a:pt x="2169754" y="2880733"/>
                  </a:lnTo>
                  <a:lnTo>
                    <a:pt x="2127795" y="2898953"/>
                  </a:lnTo>
                  <a:lnTo>
                    <a:pt x="2085189" y="2915963"/>
                  </a:lnTo>
                  <a:lnTo>
                    <a:pt x="2041959" y="2931738"/>
                  </a:lnTo>
                  <a:lnTo>
                    <a:pt x="1998126" y="2946257"/>
                  </a:lnTo>
                  <a:lnTo>
                    <a:pt x="1953714" y="2959499"/>
                  </a:lnTo>
                  <a:lnTo>
                    <a:pt x="1908744" y="2971440"/>
                  </a:lnTo>
                  <a:lnTo>
                    <a:pt x="1863240" y="2982060"/>
                  </a:lnTo>
                  <a:lnTo>
                    <a:pt x="1817223" y="2991335"/>
                  </a:lnTo>
                  <a:lnTo>
                    <a:pt x="1770717" y="2999244"/>
                  </a:lnTo>
                  <a:lnTo>
                    <a:pt x="1723743" y="3005764"/>
                  </a:lnTo>
                  <a:lnTo>
                    <a:pt x="1676323" y="3010874"/>
                  </a:lnTo>
                  <a:lnTo>
                    <a:pt x="1628482" y="3014551"/>
                  </a:lnTo>
                  <a:lnTo>
                    <a:pt x="1580239" y="3016773"/>
                  </a:lnTo>
                  <a:lnTo>
                    <a:pt x="1531619" y="3017519"/>
                  </a:lnTo>
                  <a:lnTo>
                    <a:pt x="1483000" y="3016773"/>
                  </a:lnTo>
                  <a:lnTo>
                    <a:pt x="1434757" y="3014551"/>
                  </a:lnTo>
                  <a:lnTo>
                    <a:pt x="1386916" y="3010874"/>
                  </a:lnTo>
                  <a:lnTo>
                    <a:pt x="1339496" y="3005764"/>
                  </a:lnTo>
                  <a:lnTo>
                    <a:pt x="1292522" y="2999244"/>
                  </a:lnTo>
                  <a:lnTo>
                    <a:pt x="1246016" y="2991335"/>
                  </a:lnTo>
                  <a:lnTo>
                    <a:pt x="1199999" y="2982060"/>
                  </a:lnTo>
                  <a:lnTo>
                    <a:pt x="1154495" y="2971440"/>
                  </a:lnTo>
                  <a:lnTo>
                    <a:pt x="1109525" y="2959499"/>
                  </a:lnTo>
                  <a:lnTo>
                    <a:pt x="1065113" y="2946257"/>
                  </a:lnTo>
                  <a:lnTo>
                    <a:pt x="1021280" y="2931738"/>
                  </a:lnTo>
                  <a:lnTo>
                    <a:pt x="978050" y="2915963"/>
                  </a:lnTo>
                  <a:lnTo>
                    <a:pt x="935444" y="2898953"/>
                  </a:lnTo>
                  <a:lnTo>
                    <a:pt x="893485" y="2880733"/>
                  </a:lnTo>
                  <a:lnTo>
                    <a:pt x="852195" y="2861322"/>
                  </a:lnTo>
                  <a:lnTo>
                    <a:pt x="811597" y="2840744"/>
                  </a:lnTo>
                  <a:lnTo>
                    <a:pt x="771714" y="2819021"/>
                  </a:lnTo>
                  <a:lnTo>
                    <a:pt x="732566" y="2796175"/>
                  </a:lnTo>
                  <a:lnTo>
                    <a:pt x="694179" y="2772227"/>
                  </a:lnTo>
                  <a:lnTo>
                    <a:pt x="656572" y="2747200"/>
                  </a:lnTo>
                  <a:lnTo>
                    <a:pt x="619769" y="2721116"/>
                  </a:lnTo>
                  <a:lnTo>
                    <a:pt x="583793" y="2693997"/>
                  </a:lnTo>
                  <a:lnTo>
                    <a:pt x="548666" y="2665865"/>
                  </a:lnTo>
                  <a:lnTo>
                    <a:pt x="514410" y="2636743"/>
                  </a:lnTo>
                  <a:lnTo>
                    <a:pt x="481047" y="2606651"/>
                  </a:lnTo>
                  <a:lnTo>
                    <a:pt x="448601" y="2575614"/>
                  </a:lnTo>
                  <a:lnTo>
                    <a:pt x="417093" y="2543652"/>
                  </a:lnTo>
                  <a:lnTo>
                    <a:pt x="386545" y="2510787"/>
                  </a:lnTo>
                  <a:lnTo>
                    <a:pt x="356982" y="2477042"/>
                  </a:lnTo>
                  <a:lnTo>
                    <a:pt x="328424" y="2442439"/>
                  </a:lnTo>
                  <a:lnTo>
                    <a:pt x="300894" y="2407000"/>
                  </a:lnTo>
                  <a:lnTo>
                    <a:pt x="274415" y="2370746"/>
                  </a:lnTo>
                  <a:lnTo>
                    <a:pt x="249009" y="2333701"/>
                  </a:lnTo>
                  <a:lnTo>
                    <a:pt x="224698" y="2295886"/>
                  </a:lnTo>
                  <a:lnTo>
                    <a:pt x="201505" y="2257323"/>
                  </a:lnTo>
                  <a:lnTo>
                    <a:pt x="179453" y="2218035"/>
                  </a:lnTo>
                  <a:lnTo>
                    <a:pt x="158563" y="2178043"/>
                  </a:lnTo>
                  <a:lnTo>
                    <a:pt x="138859" y="2137370"/>
                  </a:lnTo>
                  <a:lnTo>
                    <a:pt x="120362" y="2096037"/>
                  </a:lnTo>
                  <a:lnTo>
                    <a:pt x="103095" y="2054067"/>
                  </a:lnTo>
                  <a:lnTo>
                    <a:pt x="87081" y="2011482"/>
                  </a:lnTo>
                  <a:lnTo>
                    <a:pt x="72341" y="1968303"/>
                  </a:lnTo>
                  <a:lnTo>
                    <a:pt x="58899" y="1924554"/>
                  </a:lnTo>
                  <a:lnTo>
                    <a:pt x="46777" y="1880256"/>
                  </a:lnTo>
                  <a:lnTo>
                    <a:pt x="35996" y="1835430"/>
                  </a:lnTo>
                  <a:lnTo>
                    <a:pt x="26581" y="1790101"/>
                  </a:lnTo>
                  <a:lnTo>
                    <a:pt x="18552" y="1744288"/>
                  </a:lnTo>
                  <a:lnTo>
                    <a:pt x="11933" y="1698015"/>
                  </a:lnTo>
                  <a:lnTo>
                    <a:pt x="6746" y="1651304"/>
                  </a:lnTo>
                  <a:lnTo>
                    <a:pt x="3013" y="1604176"/>
                  </a:lnTo>
                  <a:lnTo>
                    <a:pt x="757" y="1556654"/>
                  </a:lnTo>
                  <a:lnTo>
                    <a:pt x="0" y="1508759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1723" y="3165676"/>
            <a:ext cx="1186031" cy="115708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algn="ctr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Functionality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/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14"/>
              </a:spcBef>
            </a:pPr>
            <a:endParaRPr sz="2360">
              <a:solidFill>
                <a:prstClr val="black"/>
              </a:solidFill>
              <a:latin typeface="Arial MT"/>
              <a:cs typeface="Arial MT"/>
            </a:endParaRPr>
          </a:p>
          <a:p>
            <a:pPr marL="51869" algn="ctr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3986" y="1652899"/>
            <a:ext cx="2717665" cy="4073235"/>
          </a:xfrm>
          <a:prstGeom prst="rect">
            <a:avLst/>
          </a:prstGeom>
        </p:spPr>
      </p:pic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2"/>
            <a:ext cx="5157908" cy="233855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2991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creation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declaration</a:t>
            </a:r>
            <a:r>
              <a:rPr sz="2541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-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interface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7213" defTabSz="829909">
              <a:spcBef>
                <a:spcPts val="1044"/>
              </a:spcBef>
              <a:buSzPct val="44642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Employee.h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2743" indent="-311792" defTabSz="829909">
              <a:spcBef>
                <a:spcPts val="781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definition</a:t>
            </a:r>
            <a:r>
              <a:rPr sz="2541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implementation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7213" defTabSz="829909">
              <a:spcBef>
                <a:spcPts val="1017"/>
              </a:spcBef>
              <a:buSzPct val="44642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Employee.cpp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554633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6945" y="1572433"/>
            <a:ext cx="4530890" cy="3917128"/>
            <a:chOff x="1047887" y="1732588"/>
            <a:chExt cx="4992370" cy="4316095"/>
          </a:xfrm>
        </p:grpSpPr>
        <p:sp>
          <p:nvSpPr>
            <p:cNvPr id="4" name="object 4"/>
            <p:cNvSpPr/>
            <p:nvPr/>
          </p:nvSpPr>
          <p:spPr>
            <a:xfrm>
              <a:off x="1052649" y="1737350"/>
              <a:ext cx="4982845" cy="4306570"/>
            </a:xfrm>
            <a:custGeom>
              <a:avLst/>
              <a:gdLst/>
              <a:ahLst/>
              <a:cxnLst/>
              <a:rect l="l" t="t" r="r" b="b"/>
              <a:pathLst>
                <a:path w="4982845" h="4306570">
                  <a:moveTo>
                    <a:pt x="4982399" y="4306199"/>
                  </a:moveTo>
                  <a:lnTo>
                    <a:pt x="0" y="4306199"/>
                  </a:lnTo>
                  <a:lnTo>
                    <a:pt x="0" y="0"/>
                  </a:lnTo>
                  <a:lnTo>
                    <a:pt x="4982399" y="0"/>
                  </a:lnTo>
                  <a:lnTo>
                    <a:pt x="4982399" y="43061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52649" y="1737350"/>
              <a:ext cx="4982845" cy="4306570"/>
            </a:xfrm>
            <a:custGeom>
              <a:avLst/>
              <a:gdLst/>
              <a:ahLst/>
              <a:cxnLst/>
              <a:rect l="l" t="t" r="r" b="b"/>
              <a:pathLst>
                <a:path w="4982845" h="4306570">
                  <a:moveTo>
                    <a:pt x="0" y="0"/>
                  </a:moveTo>
                  <a:lnTo>
                    <a:pt x="4982399" y="0"/>
                  </a:lnTo>
                  <a:lnTo>
                    <a:pt x="4982399" y="4306199"/>
                  </a:lnTo>
                  <a:lnTo>
                    <a:pt x="0" y="430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7541" y="1594276"/>
            <a:ext cx="3674505" cy="3775671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11527" marR="2410195" defTabSz="829909">
              <a:lnSpc>
                <a:spcPts val="1298"/>
              </a:lnSpc>
              <a:spcBef>
                <a:spcPts val="141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089" b="1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b="1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Employee();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display()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2327781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hire();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fire();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9"/>
              </a:lnSpc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089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Getters</a:t>
            </a:r>
            <a:r>
              <a:rPr sz="1089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and</a:t>
            </a:r>
            <a:r>
              <a:rPr sz="1089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setters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4611" defTabSz="829909">
              <a:lnSpc>
                <a:spcPts val="1298"/>
              </a:lnSpc>
              <a:spcBef>
                <a:spcPts val="4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 setFirstName( string inFirstName );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 setLastName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(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string inLastName );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setId(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inId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4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setSalary(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inSalary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999349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string getFirstName()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 </a:t>
            </a:r>
            <a:r>
              <a:rPr sz="1089" b="1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string getLastName()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 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getSalary()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4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getIsHired()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1746268" indent="414955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getId()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 </a:t>
            </a:r>
            <a:r>
              <a:rPr sz="1089" b="1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mId;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1829835" defTabSz="829909">
              <a:lnSpc>
                <a:spcPts val="1298"/>
              </a:lnSpc>
              <a:spcBef>
                <a:spcPts val="4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089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mFirstName;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string mLastName;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mSalary;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4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089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bHired;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302"/>
              </a:lnSpc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5051" y="1742748"/>
            <a:ext cx="2175542" cy="331950"/>
          </a:xfrm>
          <a:custGeom>
            <a:avLst/>
            <a:gdLst/>
            <a:ahLst/>
            <a:cxnLst/>
            <a:rect l="l" t="t" r="r" b="b"/>
            <a:pathLst>
              <a:path w="2397125" h="365760">
                <a:moveTo>
                  <a:pt x="2396699" y="365699"/>
                </a:moveTo>
                <a:lnTo>
                  <a:pt x="0" y="365699"/>
                </a:lnTo>
                <a:lnTo>
                  <a:pt x="0" y="0"/>
                </a:lnTo>
                <a:lnTo>
                  <a:pt x="2396699" y="0"/>
                </a:lnTo>
                <a:lnTo>
                  <a:pt x="2396699" y="3656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1325" y="1757501"/>
            <a:ext cx="19306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Methods'</a:t>
            </a:r>
            <a:r>
              <a:rPr sz="1634" spc="-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declaration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5050" y="4581628"/>
            <a:ext cx="2043569" cy="315237"/>
          </a:xfrm>
          <a:custGeom>
            <a:avLst/>
            <a:gdLst/>
            <a:ahLst/>
            <a:cxnLst/>
            <a:rect l="l" t="t" r="r" b="b"/>
            <a:pathLst>
              <a:path w="2251709" h="347345">
                <a:moveTo>
                  <a:pt x="2251199" y="346799"/>
                </a:moveTo>
                <a:lnTo>
                  <a:pt x="0" y="346799"/>
                </a:lnTo>
                <a:lnTo>
                  <a:pt x="0" y="0"/>
                </a:lnTo>
                <a:lnTo>
                  <a:pt x="2251199" y="0"/>
                </a:lnTo>
                <a:lnTo>
                  <a:pt x="2251199" y="346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1325" y="4596380"/>
            <a:ext cx="138312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1634" spc="-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74901" y="1890113"/>
            <a:ext cx="3560396" cy="2859037"/>
            <a:chOff x="2478042" y="2082624"/>
            <a:chExt cx="3923029" cy="3150235"/>
          </a:xfrm>
        </p:grpSpPr>
        <p:sp>
          <p:nvSpPr>
            <p:cNvPr id="12" name="object 12"/>
            <p:cNvSpPr/>
            <p:nvPr/>
          </p:nvSpPr>
          <p:spPr>
            <a:xfrm>
              <a:off x="2617470" y="2103120"/>
              <a:ext cx="3783329" cy="0"/>
            </a:xfrm>
            <a:custGeom>
              <a:avLst/>
              <a:gdLst/>
              <a:ahLst/>
              <a:cxnLst/>
              <a:rect l="l" t="t" r="r" b="b"/>
              <a:pathLst>
                <a:path w="3783329">
                  <a:moveTo>
                    <a:pt x="37833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74244" y="20873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74244" y="20873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26029" y="5212079"/>
              <a:ext cx="3874770" cy="0"/>
            </a:xfrm>
            <a:custGeom>
              <a:avLst/>
              <a:gdLst/>
              <a:ahLst/>
              <a:cxnLst/>
              <a:rect l="l" t="t" r="r" b="b"/>
              <a:pathLst>
                <a:path w="3874770">
                  <a:moveTo>
                    <a:pt x="387476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482804" y="51963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482804" y="51963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21766" y="1161816"/>
            <a:ext cx="1522591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Employee.h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6847049" cy="1122107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77804" defTabSz="829909">
              <a:spcBef>
                <a:spcPts val="245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object's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state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9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state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object</a:t>
            </a:r>
            <a:r>
              <a:rPr sz="1815" b="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defined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data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members.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30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Arial"/>
                <a:cs typeface="Arial"/>
              </a:rPr>
              <a:t>constructor</a:t>
            </a:r>
            <a:r>
              <a:rPr sz="1815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responsible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initial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state</a:t>
            </a:r>
            <a:r>
              <a:rPr sz="1815" b="1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0735" y="3076095"/>
            <a:ext cx="4315353" cy="101994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804" defTabSz="829909">
              <a:lnSpc>
                <a:spcPts val="1298"/>
              </a:lnSpc>
              <a:spcBef>
                <a:spcPts val="22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Employee()</a:t>
            </a:r>
            <a:r>
              <a:rPr sz="1089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089" b="1" spc="-1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mId(-1),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84541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mFirstName(""),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84541" marR="661622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mLastName(""),  mSalary(0),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bHired(false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43"/>
              </a:lnSpc>
            </a:pP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0735" y="4351288"/>
            <a:ext cx="4315930" cy="118023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41731" marR="2238450" indent="-663928" defTabSz="829909">
              <a:lnSpc>
                <a:spcPts val="1298"/>
              </a:lnSpc>
              <a:spcBef>
                <a:spcPts val="27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Employee ::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Employee()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mId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-1;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41731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mFirstName="";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41731" marR="2322017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mLastName="";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mSalary =0;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bHired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false;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4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6990" y="3319503"/>
            <a:ext cx="2504611" cy="78388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77804" marR="286434" defTabSz="829909">
              <a:lnSpc>
                <a:spcPct val="100699"/>
              </a:lnSpc>
              <a:spcBef>
                <a:spcPts val="1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634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initialized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through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77804" defTabSz="829909">
              <a:spcBef>
                <a:spcPts val="14"/>
              </a:spcBef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constructor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initializer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list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6990" y="4398346"/>
            <a:ext cx="2504611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63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assigned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94403" y="3466877"/>
            <a:ext cx="572845" cy="37460"/>
            <a:chOff x="6135642" y="3819984"/>
            <a:chExt cx="631190" cy="41275"/>
          </a:xfrm>
        </p:grpSpPr>
        <p:sp>
          <p:nvSpPr>
            <p:cNvPr id="9" name="object 9"/>
            <p:cNvSpPr/>
            <p:nvPr/>
          </p:nvSpPr>
          <p:spPr>
            <a:xfrm>
              <a:off x="6183629" y="3840479"/>
              <a:ext cx="582930" cy="0"/>
            </a:xfrm>
            <a:custGeom>
              <a:avLst/>
              <a:gdLst/>
              <a:ahLst/>
              <a:cxnLst/>
              <a:rect l="l" t="t" r="r" b="b"/>
              <a:pathLst>
                <a:path w="582929">
                  <a:moveTo>
                    <a:pt x="5829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140404" y="38247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140404" y="38247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094403" y="4545715"/>
            <a:ext cx="572845" cy="37460"/>
            <a:chOff x="6135642" y="5008704"/>
            <a:chExt cx="631190" cy="41275"/>
          </a:xfrm>
        </p:grpSpPr>
        <p:sp>
          <p:nvSpPr>
            <p:cNvPr id="13" name="object 13"/>
            <p:cNvSpPr/>
            <p:nvPr/>
          </p:nvSpPr>
          <p:spPr>
            <a:xfrm>
              <a:off x="6183629" y="5029199"/>
              <a:ext cx="582930" cy="0"/>
            </a:xfrm>
            <a:custGeom>
              <a:avLst/>
              <a:gdLst/>
              <a:ahLst/>
              <a:cxnLst/>
              <a:rect l="l" t="t" r="r" b="b"/>
              <a:pathLst>
                <a:path w="582929">
                  <a:moveTo>
                    <a:pt x="5829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140404" y="5013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140404" y="5013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15143" y="4891151"/>
            <a:ext cx="2756455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207477" marR="173474" indent="-29392" defTabSz="829909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Only</a:t>
            </a:r>
            <a:r>
              <a:rPr sz="1634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use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this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initializer-list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syntax!!!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647534" cy="359512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responsibility: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initialization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invoked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automatically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each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same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name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no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return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type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320437" indent="-309487" defTabSz="829909">
              <a:spcBef>
                <a:spcPts val="106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multiple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constructors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(function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spc="-5" dirty="0">
                <a:solidFill>
                  <a:prstClr val="black"/>
                </a:solidFill>
                <a:latin typeface="Arial"/>
                <a:cs typeface="Arial"/>
              </a:rPr>
              <a:t>overloading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may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not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4908" defTabSz="829909">
              <a:spcBef>
                <a:spcPts val="1057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write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4627" y="1765791"/>
            <a:ext cx="421392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initialization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(</a:t>
            </a:r>
            <a:r>
              <a:rPr sz="2541" spc="-32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4462" y="2485304"/>
            <a:ext cx="3411135" cy="2830222"/>
            <a:chOff x="1001077" y="2738437"/>
            <a:chExt cx="3758565" cy="3118485"/>
          </a:xfrm>
        </p:grpSpPr>
        <p:sp>
          <p:nvSpPr>
            <p:cNvPr id="5" name="object 5"/>
            <p:cNvSpPr/>
            <p:nvPr/>
          </p:nvSpPr>
          <p:spPr>
            <a:xfrm>
              <a:off x="1005839" y="2743200"/>
              <a:ext cx="3749040" cy="3108960"/>
            </a:xfrm>
            <a:custGeom>
              <a:avLst/>
              <a:gdLst/>
              <a:ahLst/>
              <a:cxnLst/>
              <a:rect l="l" t="t" r="r" b="b"/>
              <a:pathLst>
                <a:path w="3749040" h="3108960">
                  <a:moveTo>
                    <a:pt x="3749039" y="3108959"/>
                  </a:moveTo>
                  <a:lnTo>
                    <a:pt x="0" y="3108959"/>
                  </a:lnTo>
                  <a:lnTo>
                    <a:pt x="0" y="0"/>
                  </a:lnTo>
                  <a:lnTo>
                    <a:pt x="3749039" y="0"/>
                  </a:lnTo>
                  <a:lnTo>
                    <a:pt x="3749039" y="31089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05839" y="2743200"/>
              <a:ext cx="3749040" cy="3108960"/>
            </a:xfrm>
            <a:custGeom>
              <a:avLst/>
              <a:gdLst/>
              <a:ahLst/>
              <a:cxnLst/>
              <a:rect l="l" t="t" r="r" b="b"/>
              <a:pathLst>
                <a:path w="3749040" h="3108960">
                  <a:moveTo>
                    <a:pt x="0" y="0"/>
                  </a:moveTo>
                  <a:lnTo>
                    <a:pt x="3749039" y="0"/>
                  </a:lnTo>
                  <a:lnTo>
                    <a:pt x="3749039" y="3108959"/>
                  </a:lnTo>
                  <a:lnTo>
                    <a:pt x="0" y="31089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22625" y="2515906"/>
            <a:ext cx="2608922" cy="18793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442" defTabSz="829909">
              <a:spcBef>
                <a:spcPts val="91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C{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4238" marR="239175" defTabSz="829909">
              <a:lnSpc>
                <a:spcPts val="1842"/>
              </a:lnSpc>
              <a:spcBef>
                <a:spcPts val="103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(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"abc"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)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dirty="0">
                <a:solidFill>
                  <a:srgbClr val="004586"/>
                </a:solidFill>
                <a:latin typeface="Courier New"/>
                <a:cs typeface="Courier New"/>
              </a:rPr>
              <a:t>=</a:t>
            </a:r>
            <a:r>
              <a:rPr sz="1543" b="1" spc="-18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4238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char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{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nullptr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}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4238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y[4]</a:t>
            </a:r>
            <a:r>
              <a:rPr sz="1543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{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1,2,3,4</a:t>
            </a:r>
            <a:r>
              <a:rPr sz="1543" b="1" spc="-5" dirty="0">
                <a:solidFill>
                  <a:srgbClr val="004586"/>
                </a:solidFill>
                <a:latin typeface="Courier New"/>
                <a:cs typeface="Courier New"/>
              </a:rPr>
              <a:t>}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4238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C(){}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847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83849" y="2485304"/>
            <a:ext cx="3470494" cy="2913786"/>
            <a:chOff x="5573087" y="2738437"/>
            <a:chExt cx="3823970" cy="3210560"/>
          </a:xfrm>
        </p:grpSpPr>
        <p:sp>
          <p:nvSpPr>
            <p:cNvPr id="9" name="object 9"/>
            <p:cNvSpPr/>
            <p:nvPr/>
          </p:nvSpPr>
          <p:spPr>
            <a:xfrm>
              <a:off x="5577849" y="2743200"/>
              <a:ext cx="3814445" cy="3201035"/>
            </a:xfrm>
            <a:custGeom>
              <a:avLst/>
              <a:gdLst/>
              <a:ahLst/>
              <a:cxnLst/>
              <a:rect l="l" t="t" r="r" b="b"/>
              <a:pathLst>
                <a:path w="3814445" h="3201035">
                  <a:moveTo>
                    <a:pt x="3814199" y="3200699"/>
                  </a:moveTo>
                  <a:lnTo>
                    <a:pt x="0" y="3200699"/>
                  </a:lnTo>
                  <a:lnTo>
                    <a:pt x="0" y="0"/>
                  </a:lnTo>
                  <a:lnTo>
                    <a:pt x="3814199" y="0"/>
                  </a:lnTo>
                  <a:lnTo>
                    <a:pt x="3814199" y="3200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77849" y="2743200"/>
              <a:ext cx="3814445" cy="3201035"/>
            </a:xfrm>
            <a:custGeom>
              <a:avLst/>
              <a:gdLst/>
              <a:ahLst/>
              <a:cxnLst/>
              <a:rect l="l" t="t" r="r" b="b"/>
              <a:pathLst>
                <a:path w="3814445" h="3201035">
                  <a:moveTo>
                    <a:pt x="0" y="0"/>
                  </a:moveTo>
                  <a:lnTo>
                    <a:pt x="3814199" y="0"/>
                  </a:lnTo>
                  <a:lnTo>
                    <a:pt x="3814199" y="3200699"/>
                  </a:lnTo>
                  <a:lnTo>
                    <a:pt x="0" y="320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54446" y="2515905"/>
            <a:ext cx="2554173" cy="234099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6013" algn="just" defTabSz="829909">
              <a:spcBef>
                <a:spcPts val="91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C{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1062169" algn="just" defTabSz="829909">
              <a:lnSpc>
                <a:spcPts val="1842"/>
              </a:lnSpc>
              <a:spcBef>
                <a:spcPts val="103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543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s;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d;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char</a:t>
            </a:r>
            <a:r>
              <a:rPr sz="1543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p; </a:t>
            </a:r>
            <a:r>
              <a:rPr sz="1543" spc="-91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y[5];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9097" defTabSz="829909">
              <a:lnSpc>
                <a:spcPts val="1756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C():s("abc"),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d(0.0),p(nullptr),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y{1,2,3,4}</a:t>
            </a:r>
            <a:r>
              <a:rPr sz="1543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{}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847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0351" y="5325948"/>
            <a:ext cx="85292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Compiler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19940" y="3481155"/>
            <a:ext cx="589557" cy="2000346"/>
            <a:chOff x="4841557" y="3835717"/>
            <a:chExt cx="649605" cy="2204085"/>
          </a:xfrm>
        </p:grpSpPr>
        <p:sp>
          <p:nvSpPr>
            <p:cNvPr id="14" name="object 14"/>
            <p:cNvSpPr/>
            <p:nvPr/>
          </p:nvSpPr>
          <p:spPr>
            <a:xfrm>
              <a:off x="4846320" y="3840479"/>
              <a:ext cx="640080" cy="182880"/>
            </a:xfrm>
            <a:custGeom>
              <a:avLst/>
              <a:gdLst/>
              <a:ahLst/>
              <a:cxnLst/>
              <a:rect l="l" t="t" r="r" b="b"/>
              <a:pathLst>
                <a:path w="640079" h="182879">
                  <a:moveTo>
                    <a:pt x="479700" y="182521"/>
                  </a:moveTo>
                  <a:lnTo>
                    <a:pt x="479700" y="136622"/>
                  </a:lnTo>
                  <a:lnTo>
                    <a:pt x="0" y="136622"/>
                  </a:lnTo>
                  <a:lnTo>
                    <a:pt x="0" y="45540"/>
                  </a:lnTo>
                  <a:lnTo>
                    <a:pt x="479700" y="45540"/>
                  </a:lnTo>
                  <a:lnTo>
                    <a:pt x="479700" y="0"/>
                  </a:lnTo>
                  <a:lnTo>
                    <a:pt x="639720" y="91081"/>
                  </a:lnTo>
                  <a:lnTo>
                    <a:pt x="479700" y="182521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846320" y="3840479"/>
              <a:ext cx="640080" cy="182880"/>
            </a:xfrm>
            <a:custGeom>
              <a:avLst/>
              <a:gdLst/>
              <a:ahLst/>
              <a:cxnLst/>
              <a:rect l="l" t="t" r="r" b="b"/>
              <a:pathLst>
                <a:path w="640079" h="182879">
                  <a:moveTo>
                    <a:pt x="0" y="45540"/>
                  </a:moveTo>
                  <a:lnTo>
                    <a:pt x="479700" y="45540"/>
                  </a:lnTo>
                  <a:lnTo>
                    <a:pt x="479700" y="0"/>
                  </a:lnTo>
                  <a:lnTo>
                    <a:pt x="639720" y="91081"/>
                  </a:lnTo>
                  <a:lnTo>
                    <a:pt x="479700" y="182521"/>
                  </a:lnTo>
                  <a:lnTo>
                    <a:pt x="479700" y="136622"/>
                  </a:lnTo>
                  <a:lnTo>
                    <a:pt x="0" y="136622"/>
                  </a:lnTo>
                  <a:lnTo>
                    <a:pt x="0" y="4554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212080" y="4080509"/>
              <a:ext cx="0" cy="1954530"/>
            </a:xfrm>
            <a:custGeom>
              <a:avLst/>
              <a:gdLst/>
              <a:ahLst/>
              <a:cxnLst/>
              <a:rect l="l" t="t" r="r" b="b"/>
              <a:pathLst>
                <a:path h="1954529">
                  <a:moveTo>
                    <a:pt x="0" y="195453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196347" y="4037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196347" y="4037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937760" y="6035039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20">
                  <a:moveTo>
                    <a:pt x="0" y="0"/>
                  </a:moveTo>
                  <a:lnTo>
                    <a:pt x="274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1"/>
            <a:ext cx="3437068" cy="80647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8178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77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Syntax:</a:t>
            </a:r>
            <a:r>
              <a:rPr sz="2541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b="1" dirty="0">
                <a:solidFill>
                  <a:srgbClr val="3333FF"/>
                </a:solidFill>
                <a:latin typeface="Courier New"/>
                <a:cs typeface="Courier New"/>
              </a:rPr>
              <a:t>T</a:t>
            </a:r>
            <a:r>
              <a:rPr sz="2541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2541" b="1" spc="-5" dirty="0">
                <a:solidFill>
                  <a:srgbClr val="3333FF"/>
                </a:solidFill>
                <a:latin typeface="Courier New"/>
                <a:cs typeface="Courier New"/>
              </a:rPr>
              <a:t>::</a:t>
            </a:r>
            <a:r>
              <a:rPr sz="2541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2541" b="1" spc="-5" dirty="0">
                <a:solidFill>
                  <a:srgbClr val="3333FF"/>
                </a:solidFill>
                <a:latin typeface="Courier New"/>
                <a:cs typeface="Courier New"/>
              </a:rPr>
              <a:t>~T();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9" y="2746103"/>
            <a:ext cx="5477179" cy="112343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Stack::~Stack(){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97059" marR="2641302" indent="-35962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mElement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!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2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nullpt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){  delete[] mElements;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2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nullptr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771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00437" y="3979081"/>
            <a:ext cx="7228563" cy="1551983"/>
            <a:chOff x="1183957" y="4384357"/>
            <a:chExt cx="7964805" cy="1710055"/>
          </a:xfrm>
        </p:grpSpPr>
        <p:sp>
          <p:nvSpPr>
            <p:cNvPr id="6" name="object 6"/>
            <p:cNvSpPr/>
            <p:nvPr/>
          </p:nvSpPr>
          <p:spPr>
            <a:xfrm>
              <a:off x="1188719" y="4389120"/>
              <a:ext cx="7955280" cy="1700530"/>
            </a:xfrm>
            <a:custGeom>
              <a:avLst/>
              <a:gdLst/>
              <a:ahLst/>
              <a:cxnLst/>
              <a:rect l="l" t="t" r="r" b="b"/>
              <a:pathLst>
                <a:path w="7955280" h="1700529">
                  <a:moveTo>
                    <a:pt x="7955279" y="1700279"/>
                  </a:moveTo>
                  <a:lnTo>
                    <a:pt x="0" y="1700279"/>
                  </a:lnTo>
                  <a:lnTo>
                    <a:pt x="0" y="0"/>
                  </a:lnTo>
                  <a:lnTo>
                    <a:pt x="7955279" y="0"/>
                  </a:lnTo>
                  <a:lnTo>
                    <a:pt x="7955279" y="17002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188719" y="4389120"/>
              <a:ext cx="7955280" cy="1700530"/>
            </a:xfrm>
            <a:custGeom>
              <a:avLst/>
              <a:gdLst/>
              <a:ahLst/>
              <a:cxnLst/>
              <a:rect l="l" t="t" r="r" b="b"/>
              <a:pathLst>
                <a:path w="7955280" h="1700529">
                  <a:moveTo>
                    <a:pt x="0" y="0"/>
                  </a:moveTo>
                  <a:lnTo>
                    <a:pt x="7955279" y="0"/>
                  </a:lnTo>
                  <a:lnTo>
                    <a:pt x="7955279" y="1700279"/>
                  </a:lnTo>
                  <a:lnTo>
                    <a:pt x="0" y="17002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82560" y="4000462"/>
            <a:ext cx="102006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2173" y="4000462"/>
            <a:ext cx="3827801" cy="92496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4751" defTabSz="829909">
              <a:spcBef>
                <a:spcPts val="91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block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begin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R="4611" indent="55327" defTabSz="829909">
              <a:lnSpc>
                <a:spcPct val="101000"/>
              </a:lnSpc>
              <a:tabLst>
                <a:tab pos="1979103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s(10);	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 s: constructor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Stack* s1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new 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Stack(5);</a:t>
            </a:r>
            <a:r>
              <a:rPr sz="1180" b="1" spc="-41" dirty="0">
                <a:solidFill>
                  <a:srgbClr val="0000FF"/>
                </a:solidFill>
                <a:latin typeface="Courier New"/>
                <a:cs typeface="Courier New"/>
              </a:rPr>
              <a:t>// </a:t>
            </a:r>
            <a:r>
              <a:rPr sz="1180" b="1" spc="-5" dirty="0">
                <a:solidFill>
                  <a:srgbClr val="0000FF"/>
                </a:solidFill>
                <a:latin typeface="Courier New"/>
                <a:cs typeface="Courier New"/>
              </a:rPr>
              <a:t>s1: constructor </a:t>
            </a:r>
            <a:r>
              <a:rPr sz="1180" b="1" spc="-69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s.push(3);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475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s1-&gt;push(10);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5727" y="4908138"/>
            <a:ext cx="1449977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180" b="1" spc="-5" dirty="0">
                <a:solidFill>
                  <a:srgbClr val="0000FF"/>
                </a:solidFill>
                <a:latin typeface="Courier New"/>
                <a:cs typeface="Courier New"/>
              </a:rPr>
              <a:t>//s1:</a:t>
            </a:r>
            <a:r>
              <a:rPr sz="1180" b="1" spc="-7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0000FF"/>
                </a:solidFill>
                <a:latin typeface="Courier New"/>
                <a:cs typeface="Courier New"/>
              </a:rPr>
              <a:t>destructor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2560" y="4908138"/>
            <a:ext cx="1449977" cy="558248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414955" marR="38614" defTabSz="829909">
              <a:lnSpc>
                <a:spcPct val="101000"/>
              </a:lnSpc>
              <a:spcBef>
                <a:spcPts val="77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delete s1;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s.push(16);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4"/>
              </a:spcBef>
              <a:tabLst>
                <a:tab pos="359051" algn="l"/>
              </a:tabLst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	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block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end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1841" y="5271209"/>
            <a:ext cx="1360074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//s:</a:t>
            </a:r>
            <a:r>
              <a:rPr sz="1180" b="1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destructor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174966" cy="153481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Defining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Employee.cpp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4611" indent="-309487" defTabSz="829909">
              <a:lnSpc>
                <a:spcPct val="101299"/>
              </a:lnSpc>
              <a:spcBef>
                <a:spcPts val="96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member</a:t>
            </a:r>
            <a:r>
              <a:rPr sz="2178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function</a:t>
            </a:r>
            <a:r>
              <a:rPr sz="2178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cannot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change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object's </a:t>
            </a:r>
            <a:r>
              <a:rPr sz="2178" spc="-5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state,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be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invoked on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objects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9" y="3651453"/>
            <a:ext cx="5482942" cy="162000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520422" marR="2989403" indent="-442618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Employee::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hire()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bHired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true;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1224116" indent="-44261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452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Employee::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getFirstName()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mFirstName;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9" y="1810051"/>
            <a:ext cx="396611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Defining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1895" y="2441850"/>
            <a:ext cx="7566276" cy="2443523"/>
            <a:chOff x="1086397" y="2690557"/>
            <a:chExt cx="8336915" cy="2692400"/>
          </a:xfrm>
        </p:grpSpPr>
        <p:sp>
          <p:nvSpPr>
            <p:cNvPr id="5" name="object 5"/>
            <p:cNvSpPr/>
            <p:nvPr/>
          </p:nvSpPr>
          <p:spPr>
            <a:xfrm>
              <a:off x="1091160" y="2695319"/>
              <a:ext cx="8327390" cy="2682875"/>
            </a:xfrm>
            <a:custGeom>
              <a:avLst/>
              <a:gdLst/>
              <a:ahLst/>
              <a:cxnLst/>
              <a:rect l="l" t="t" r="r" b="b"/>
              <a:pathLst>
                <a:path w="8327390" h="2682875">
                  <a:moveTo>
                    <a:pt x="8327159" y="2682359"/>
                  </a:moveTo>
                  <a:lnTo>
                    <a:pt x="0" y="2682359"/>
                  </a:lnTo>
                  <a:lnTo>
                    <a:pt x="0" y="0"/>
                  </a:lnTo>
                  <a:lnTo>
                    <a:pt x="8327159" y="0"/>
                  </a:lnTo>
                  <a:lnTo>
                    <a:pt x="8327159" y="26823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91160" y="2695319"/>
              <a:ext cx="8327390" cy="2682875"/>
            </a:xfrm>
            <a:custGeom>
              <a:avLst/>
              <a:gdLst/>
              <a:ahLst/>
              <a:cxnLst/>
              <a:rect l="l" t="t" r="r" b="b"/>
              <a:pathLst>
                <a:path w="8327390" h="2682875">
                  <a:moveTo>
                    <a:pt x="0" y="0"/>
                  </a:moveTo>
                  <a:lnTo>
                    <a:pt x="8327159" y="0"/>
                  </a:lnTo>
                  <a:lnTo>
                    <a:pt x="8327159" y="2682359"/>
                  </a:lnTo>
                  <a:lnTo>
                    <a:pt x="0" y="26823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82493" y="2461848"/>
            <a:ext cx="353849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Employee::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display()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65203" y="2729018"/>
          <a:ext cx="5478907" cy="2006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349">
                <a:tc>
                  <a:txBody>
                    <a:bodyPr/>
                    <a:lstStyle/>
                    <a:p>
                      <a:pPr marL="519430">
                        <a:lnSpc>
                          <a:spcPts val="16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19430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"Employee: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getLastName()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",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getFirstName()</a:t>
                      </a:r>
                      <a:r>
                        <a:rPr sz="15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"-------------------------"</a:t>
                      </a:r>
                      <a:r>
                        <a:rPr sz="15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33">
                <a:tc>
                  <a:txBody>
                    <a:bodyPr/>
                    <a:lstStyle/>
                    <a:p>
                      <a:pPr marR="53340" algn="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(bHired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?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"Current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Employee"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80160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"Former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Employee")</a:t>
                      </a:r>
                      <a:r>
                        <a:rPr sz="15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82">
                <a:tc>
                  <a:txBody>
                    <a:bodyPr/>
                    <a:lstStyle/>
                    <a:p>
                      <a:pPr marR="53340" algn="r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89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"Employee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ID: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getId()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 marR="53340" algn="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"Salary: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getSalary()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58">
                <a:tc>
                  <a:txBody>
                    <a:bodyPr/>
                    <a:lstStyle/>
                    <a:p>
                      <a:pPr marR="53340" algn="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2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833">
                <a:tc>
                  <a:txBody>
                    <a:bodyPr/>
                    <a:lstStyle/>
                    <a:p>
                      <a:pPr marL="31750">
                        <a:lnSpc>
                          <a:spcPts val="172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34833"/>
            <a:ext cx="4219111" cy="729129"/>
          </a:xfrm>
          <a:prstGeom prst="rect">
            <a:avLst/>
          </a:prstGeom>
        </p:spPr>
        <p:txBody>
          <a:bodyPr vert="horz" wrap="square" lIns="0" tIns="32848" rIns="0" bIns="0" rtlCol="0">
            <a:spAutoFit/>
          </a:bodyPr>
          <a:lstStyle/>
          <a:p>
            <a:pPr marL="80109" defTabSz="829909">
              <a:spcBef>
                <a:spcPts val="258"/>
              </a:spcBef>
            </a:pP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TestEmployee.cpp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68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Usin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g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783" y="2655601"/>
            <a:ext cx="7219918" cy="296765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foo(</a:t>
            </a:r>
            <a:r>
              <a:rPr sz="1180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Employee&amp;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7525" marR="1416033" defTabSz="829909">
              <a:lnSpc>
                <a:spcPct val="101000"/>
              </a:lnSpc>
              <a:tabLst>
                <a:tab pos="1605644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e.display()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	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180" spc="-2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OK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display(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i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cons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membe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function  e.fire()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	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180" spc="-2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fire(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i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no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cons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membe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function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main()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434895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 emp;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emp.setFirstName("Robert");  emp.setLastName("Black");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emp.setId(1);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emp.setSalary(1000);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emp.hire();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0516" marR="5517745" indent="6340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emp.display(); 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foo( emp );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554633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9820" y="1779658"/>
            <a:ext cx="2904565" cy="352093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 marR="1201640" defTabSz="829909">
              <a:lnSpc>
                <a:spcPct val="101000"/>
              </a:lnSpc>
              <a:spcBef>
                <a:spcPts val="208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#ifndef</a:t>
            </a:r>
            <a:r>
              <a:rPr sz="1180" b="1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EMPLOYEE_H </a:t>
            </a:r>
            <a:r>
              <a:rPr sz="1180" b="1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#define</a:t>
            </a:r>
            <a:r>
              <a:rPr sz="1180" b="1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EMPLOYEE_H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02182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#include &lt;string&gt;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using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namespace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std;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473089" defTabSz="829909">
              <a:lnSpc>
                <a:spcPct val="101000"/>
              </a:lnSpc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b="1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80" b="1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Employee();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protected: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mId;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842012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180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mFirstName;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string mLastName;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mSalary;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180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bHired;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#endif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1327800"/>
            <a:ext cx="2875173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  <a:tabLst>
                <a:tab pos="1322092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Interface:	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Employee.h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287" y="1784559"/>
            <a:ext cx="4315353" cy="297432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228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180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"Employee.h"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2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7618" marR="2252858" indent="-179814" defTabSz="829909">
              <a:lnSpc>
                <a:spcPct val="101000"/>
              </a:lnSpc>
            </a:pPr>
            <a:r>
              <a:rPr sz="1180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Employee::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Employee()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180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mId(-1),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7618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mFirstName(""),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7618" marR="279287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mLastName(""),  mSalary(0),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bHired(false){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826451" indent="-35962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180" spc="-1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Employee::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getFirstName()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const{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mFirstName;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8287" y="1345117"/>
            <a:ext cx="4315353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228" defTabSz="829909">
              <a:spcBef>
                <a:spcPts val="204"/>
              </a:spcBef>
              <a:tabLst>
                <a:tab pos="185231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Implementation:	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Employee.cpp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2599124" cy="169024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life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cycles: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creation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8" y="1810051"/>
            <a:ext cx="2279853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8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creation: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247" y="4188394"/>
            <a:ext cx="3891195" cy="610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1805"/>
              </a:lnSpc>
              <a:tabLst>
                <a:tab pos="304876" algn="l"/>
              </a:tabLst>
            </a:pPr>
            <a:r>
              <a:rPr sz="1225" spc="8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when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created,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425905" defTabSz="829909">
              <a:spcBef>
                <a:spcPts val="1044"/>
              </a:spcBef>
              <a:tabLst>
                <a:tab pos="696778" algn="l"/>
              </a:tabLst>
            </a:pPr>
            <a:r>
              <a:rPr sz="726" spc="-286" dirty="0">
                <a:solidFill>
                  <a:prstClr val="black"/>
                </a:solidFill>
                <a:latin typeface="Arial MT"/>
                <a:cs typeface="Arial MT"/>
              </a:rPr>
              <a:t>●	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its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constructors</a:t>
            </a:r>
            <a:r>
              <a:rPr sz="1634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executed,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68487" y="2317695"/>
            <a:ext cx="5153873" cy="2443523"/>
            <a:chOff x="818197" y="2553757"/>
            <a:chExt cx="5678805" cy="2692400"/>
          </a:xfrm>
        </p:grpSpPr>
        <p:sp>
          <p:nvSpPr>
            <p:cNvPr id="6" name="object 6"/>
            <p:cNvSpPr/>
            <p:nvPr/>
          </p:nvSpPr>
          <p:spPr>
            <a:xfrm>
              <a:off x="822960" y="2558519"/>
              <a:ext cx="5669280" cy="2682875"/>
            </a:xfrm>
            <a:custGeom>
              <a:avLst/>
              <a:gdLst/>
              <a:ahLst/>
              <a:cxnLst/>
              <a:rect l="l" t="t" r="r" b="b"/>
              <a:pathLst>
                <a:path w="5669280" h="2682875">
                  <a:moveTo>
                    <a:pt x="5669279" y="2682359"/>
                  </a:moveTo>
                  <a:lnTo>
                    <a:pt x="0" y="2682359"/>
                  </a:lnTo>
                  <a:lnTo>
                    <a:pt x="0" y="0"/>
                  </a:lnTo>
                  <a:lnTo>
                    <a:pt x="5669279" y="0"/>
                  </a:lnTo>
                  <a:lnTo>
                    <a:pt x="5669279" y="26823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22960" y="2558519"/>
              <a:ext cx="5669280" cy="2682875"/>
            </a:xfrm>
            <a:custGeom>
              <a:avLst/>
              <a:gdLst/>
              <a:ahLst/>
              <a:cxnLst/>
              <a:rect l="l" t="t" r="r" b="b"/>
              <a:pathLst>
                <a:path w="5669280" h="2682875">
                  <a:moveTo>
                    <a:pt x="0" y="0"/>
                  </a:moveTo>
                  <a:lnTo>
                    <a:pt x="5669279" y="0"/>
                  </a:lnTo>
                  <a:lnTo>
                    <a:pt x="5669279" y="2682359"/>
                  </a:lnTo>
                  <a:lnTo>
                    <a:pt x="0" y="26823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39083" y="2337694"/>
            <a:ext cx="2014754" cy="69099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main()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54145" marR="4611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emp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emp.display();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1684" y="3236726"/>
            <a:ext cx="3541955" cy="910958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452" spc="-1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*demp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Employee();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demp-&gt;display();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..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delete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9083" y="4135758"/>
            <a:ext cx="4602352" cy="103121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54145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2"/>
              </a:spcBef>
            </a:pPr>
            <a:endParaRPr sz="208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0112" indent="-271450" defTabSz="829909">
              <a:buSzPct val="44444"/>
              <a:buFontTx/>
              <a:buChar char="●"/>
              <a:tabLst>
                <a:tab pos="820112" algn="l"/>
                <a:tab pos="820688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all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its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embedded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objects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also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created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2038" y="2719989"/>
            <a:ext cx="6400415" cy="1697211"/>
            <a:chOff x="1472202" y="2997024"/>
            <a:chExt cx="7052309" cy="1870075"/>
          </a:xfrm>
        </p:grpSpPr>
        <p:sp>
          <p:nvSpPr>
            <p:cNvPr id="12" name="object 12"/>
            <p:cNvSpPr/>
            <p:nvPr/>
          </p:nvSpPr>
          <p:spPr>
            <a:xfrm>
              <a:off x="3348990" y="4480560"/>
              <a:ext cx="3874770" cy="0"/>
            </a:xfrm>
            <a:custGeom>
              <a:avLst/>
              <a:gdLst/>
              <a:ahLst/>
              <a:cxnLst/>
              <a:rect l="l" t="t" r="r" b="b"/>
              <a:pathLst>
                <a:path w="3874770">
                  <a:moveTo>
                    <a:pt x="387476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30576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30576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520190" y="4846320"/>
              <a:ext cx="6983730" cy="0"/>
            </a:xfrm>
            <a:custGeom>
              <a:avLst/>
              <a:gdLst/>
              <a:ahLst/>
              <a:cxnLst/>
              <a:rect l="l" t="t" r="r" b="b"/>
              <a:pathLst>
                <a:path w="6983730">
                  <a:moveTo>
                    <a:pt x="69837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476964" y="48305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476964" y="48305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291840" y="3017520"/>
              <a:ext cx="5154930" cy="0"/>
            </a:xfrm>
            <a:custGeom>
              <a:avLst/>
              <a:gdLst/>
              <a:ahLst/>
              <a:cxnLst/>
              <a:rect l="l" t="t" r="r" b="b"/>
              <a:pathLst>
                <a:path w="5154930">
                  <a:moveTo>
                    <a:pt x="0" y="0"/>
                  </a:moveTo>
                  <a:lnTo>
                    <a:pt x="51549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446769" y="30017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446769" y="30017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503920" y="3017520"/>
              <a:ext cx="0" cy="1771650"/>
            </a:xfrm>
            <a:custGeom>
              <a:avLst/>
              <a:gdLst/>
              <a:ahLst/>
              <a:cxnLst/>
              <a:rect l="l" t="t" r="r" b="b"/>
              <a:pathLst>
                <a:path h="1771650">
                  <a:moveTo>
                    <a:pt x="0" y="0"/>
                  </a:moveTo>
                  <a:lnTo>
                    <a:pt x="0" y="1771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488187" y="47891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488187" y="47891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852160" y="3749040"/>
              <a:ext cx="1314450" cy="0"/>
            </a:xfrm>
            <a:custGeom>
              <a:avLst/>
              <a:gdLst/>
              <a:ahLst/>
              <a:cxnLst/>
              <a:rect l="l" t="t" r="r" b="b"/>
              <a:pathLst>
                <a:path w="1314450">
                  <a:moveTo>
                    <a:pt x="0" y="0"/>
                  </a:moveTo>
                  <a:lnTo>
                    <a:pt x="13144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166610" y="37333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166610" y="37333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223760" y="3749040"/>
              <a:ext cx="0" cy="674370"/>
            </a:xfrm>
            <a:custGeom>
              <a:avLst/>
              <a:gdLst/>
              <a:ahLst/>
              <a:cxnLst/>
              <a:rect l="l" t="t" r="r" b="b"/>
              <a:pathLst>
                <a:path h="674370">
                  <a:moveTo>
                    <a:pt x="0" y="0"/>
                  </a:moveTo>
                  <a:lnTo>
                    <a:pt x="0" y="6743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208027" y="44234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208027" y="44234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164926" y="3436143"/>
            <a:ext cx="912863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77804" marR="90483" defTabSz="829909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object's </a:t>
            </a:r>
            <a:r>
              <a:rPr sz="1634" spc="-4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lifecycle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5728447" cy="75062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creation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95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default</a:t>
            </a:r>
            <a:r>
              <a:rPr sz="2178" i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constructor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(0-argument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8525" y="4027933"/>
            <a:ext cx="218476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2410"/>
              </a:lnSpc>
              <a:tabLst>
                <a:tab pos="308334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when</a:t>
            </a:r>
            <a:r>
              <a:rPr sz="2178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you</a:t>
            </a:r>
            <a:r>
              <a:rPr sz="2178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need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9791" y="4353505"/>
            <a:ext cx="3642232" cy="716699"/>
          </a:xfrm>
          <a:prstGeom prst="rect">
            <a:avLst/>
          </a:prstGeom>
        </p:spPr>
        <p:txBody>
          <a:bodyPr vert="horz" wrap="square" lIns="0" tIns="110074" rIns="0" bIns="0" rtlCol="0">
            <a:spAutoFit/>
          </a:bodyPr>
          <a:lstStyle/>
          <a:p>
            <a:pPr marL="269721" indent="-258770" defTabSz="829909">
              <a:spcBef>
                <a:spcPts val="867"/>
              </a:spcBef>
              <a:buSzPct val="38888"/>
              <a:buFont typeface="Arial MT"/>
              <a:buChar char="●"/>
              <a:tabLst>
                <a:tab pos="269144" algn="l"/>
                <a:tab pos="270297" algn="l"/>
              </a:tabLst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634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employees[</a:t>
            </a:r>
            <a:r>
              <a:rPr sz="1634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10</a:t>
            </a:r>
            <a:r>
              <a:rPr sz="1634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69721" indent="-258770" defTabSz="829909">
              <a:spcBef>
                <a:spcPts val="776"/>
              </a:spcBef>
              <a:buSzPct val="38888"/>
              <a:buFont typeface="Arial MT"/>
              <a:buChar char="●"/>
              <a:tabLst>
                <a:tab pos="269144" algn="l"/>
                <a:tab pos="270297" algn="l"/>
                <a:tab pos="2509900" algn="l"/>
              </a:tabLst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vector&lt;Employee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&gt;	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emps(10);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9821" y="2821577"/>
            <a:ext cx="7717843" cy="70321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572292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::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Employee()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mId(-1), mFirstName(""), mLastName(""),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mSalary(0),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bHired(false){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9821" y="3777894"/>
            <a:ext cx="7717843" cy="474268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77804" defTabSz="829909">
              <a:spcBef>
                <a:spcPts val="21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sz="1452" spc="-1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Employee()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745" y="4498967"/>
            <a:ext cx="2323652" cy="769852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273755" indent="-206324" defTabSz="829909">
              <a:spcBef>
                <a:spcPts val="204"/>
              </a:spcBef>
              <a:buSzPct val="44444"/>
              <a:buFontTx/>
              <a:buChar char="●"/>
              <a:tabLst>
                <a:tab pos="273755" algn="l"/>
                <a:tab pos="274331" algn="l"/>
              </a:tabLst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memory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allocation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273755" marR="94517" indent="-205748" defTabSz="829909">
              <a:lnSpc>
                <a:spcPct val="100699"/>
              </a:lnSpc>
              <a:buSzPct val="44444"/>
              <a:buFontTx/>
              <a:buChar char="●"/>
              <a:tabLst>
                <a:tab pos="273755" algn="l"/>
                <a:tab pos="274331" algn="l"/>
              </a:tabLst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constructor call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on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each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allocated</a:t>
            </a:r>
            <a:r>
              <a:rPr sz="1634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40743" y="4862772"/>
            <a:ext cx="914016" cy="74919"/>
            <a:chOff x="5745961" y="5358054"/>
            <a:chExt cx="1007110" cy="82550"/>
          </a:xfrm>
        </p:grpSpPr>
        <p:sp>
          <p:nvSpPr>
            <p:cNvPr id="10" name="object 10"/>
            <p:cNvSpPr/>
            <p:nvPr/>
          </p:nvSpPr>
          <p:spPr>
            <a:xfrm>
              <a:off x="5841929" y="5386795"/>
              <a:ext cx="901700" cy="12700"/>
            </a:xfrm>
            <a:custGeom>
              <a:avLst/>
              <a:gdLst/>
              <a:ahLst/>
              <a:cxnLst/>
              <a:rect l="l" t="t" r="r" b="b"/>
              <a:pathLst>
                <a:path w="901700" h="12700">
                  <a:moveTo>
                    <a:pt x="901210" y="0"/>
                  </a:moveTo>
                  <a:lnTo>
                    <a:pt x="0" y="1224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961" y="5358054"/>
              <a:ext cx="105920" cy="81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453321" cy="16515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2912175" algn="ctr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creation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Compiler-generated</a:t>
            </a:r>
            <a:r>
              <a:rPr sz="2178" i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default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constructor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14"/>
              </a:spcBef>
              <a:buFontTx/>
              <a:buChar char="–"/>
            </a:pPr>
            <a:endParaRPr sz="2224">
              <a:solidFill>
                <a:prstClr val="black"/>
              </a:solidFill>
              <a:latin typeface="Arial"/>
              <a:cs typeface="Arial"/>
            </a:endParaRPr>
          </a:p>
          <a:p>
            <a:pPr marL="320437" indent="-307182" defTabSz="829909"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if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does</a:t>
            </a:r>
            <a:r>
              <a:rPr sz="1815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not</a:t>
            </a:r>
            <a:r>
              <a:rPr sz="1815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dirty="0">
                <a:solidFill>
                  <a:prstClr val="black"/>
                </a:solidFill>
                <a:latin typeface="Arial"/>
                <a:cs typeface="Arial"/>
              </a:rPr>
              <a:t>specify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constructors,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i="1" dirty="0">
                <a:solidFill>
                  <a:prstClr val="black"/>
                </a:solidFill>
                <a:latin typeface="Arial"/>
                <a:cs typeface="Arial"/>
              </a:rPr>
              <a:t>compiler</a:t>
            </a:r>
            <a:r>
              <a:rPr sz="1815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will</a:t>
            </a:r>
            <a:r>
              <a:rPr sz="1815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generate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R="2939839" algn="ctr" defTabSz="829909"/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does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not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take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2613" y="3608579"/>
            <a:ext cx="7717843" cy="16657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6222592" defTabSz="829909">
              <a:lnSpc>
                <a:spcPts val="1842"/>
              </a:lnSpc>
              <a:spcBef>
                <a:spcPts val="277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Value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setValue(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inValue);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396791" indent="414955" defTabSz="829909">
              <a:lnSpc>
                <a:spcPts val="1842"/>
              </a:lnSpc>
              <a:spcBef>
                <a:spcPts val="64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 getValue() const; </a:t>
            </a:r>
            <a:r>
              <a:rPr sz="1543" spc="-91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value;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847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783" y="2651280"/>
            <a:ext cx="7726488" cy="1751382"/>
            <a:chOff x="838357" y="2921317"/>
            <a:chExt cx="8513445" cy="1929764"/>
          </a:xfrm>
        </p:grpSpPr>
        <p:sp>
          <p:nvSpPr>
            <p:cNvPr id="4" name="object 4"/>
            <p:cNvSpPr/>
            <p:nvPr/>
          </p:nvSpPr>
          <p:spPr>
            <a:xfrm>
              <a:off x="843119" y="2926079"/>
              <a:ext cx="8503920" cy="1920239"/>
            </a:xfrm>
            <a:custGeom>
              <a:avLst/>
              <a:gdLst/>
              <a:ahLst/>
              <a:cxnLst/>
              <a:rect l="l" t="t" r="r" b="b"/>
              <a:pathLst>
                <a:path w="8503920" h="1920239">
                  <a:moveTo>
                    <a:pt x="8503919" y="1920239"/>
                  </a:moveTo>
                  <a:lnTo>
                    <a:pt x="0" y="1920239"/>
                  </a:lnTo>
                  <a:lnTo>
                    <a:pt x="0" y="0"/>
                  </a:lnTo>
                  <a:lnTo>
                    <a:pt x="8503919" y="0"/>
                  </a:lnTo>
                  <a:lnTo>
                    <a:pt x="8503919" y="19202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43119" y="2926079"/>
              <a:ext cx="8503920" cy="1920239"/>
            </a:xfrm>
            <a:custGeom>
              <a:avLst/>
              <a:gdLst/>
              <a:ahLst/>
              <a:cxnLst/>
              <a:rect l="l" t="t" r="r" b="b"/>
              <a:pathLst>
                <a:path w="8503920" h="1920239">
                  <a:moveTo>
                    <a:pt x="0" y="0"/>
                  </a:moveTo>
                  <a:lnTo>
                    <a:pt x="8503919" y="0"/>
                  </a:lnTo>
                  <a:lnTo>
                    <a:pt x="8503919" y="1920239"/>
                  </a:lnTo>
                  <a:lnTo>
                    <a:pt x="0" y="19202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57381" y="1810051"/>
            <a:ext cx="7679231" cy="254156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70016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defaul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b="1" spc="-6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d 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delet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178" b="1" spc="-6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specifiers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C+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+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2178" spc="-163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23"/>
              </a:spcBef>
            </a:pPr>
            <a:endParaRPr sz="3222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lnSpc>
                <a:spcPts val="1842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6070442" defTabSz="829909">
              <a:lnSpc>
                <a:spcPts val="1842"/>
              </a:lnSpc>
              <a:spcBef>
                <a:spcPts val="64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4;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{5};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3055104" defTabSz="829909">
              <a:lnSpc>
                <a:spcPts val="1842"/>
              </a:lnSpc>
              <a:spcBef>
                <a:spcPts val="59"/>
              </a:spcBef>
              <a:tabLst>
                <a:tab pos="2853390" algn="l"/>
              </a:tabLst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X(int a)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i{a} {} //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i =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a,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j = 5 </a:t>
            </a:r>
            <a:r>
              <a:rPr sz="1543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X()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543" b="1" spc="-5" dirty="0">
                <a:solidFill>
                  <a:srgbClr val="FF00CC"/>
                </a:solidFill>
                <a:latin typeface="Courier New"/>
                <a:cs typeface="Courier New"/>
              </a:rPr>
              <a:t>default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	//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4,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5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774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6032" y="4311031"/>
            <a:ext cx="174620" cy="838520"/>
            <a:chOff x="2567437" y="4750117"/>
            <a:chExt cx="192405" cy="923925"/>
          </a:xfrm>
        </p:grpSpPr>
        <p:sp>
          <p:nvSpPr>
            <p:cNvPr id="8" name="object 8"/>
            <p:cNvSpPr/>
            <p:nvPr/>
          </p:nvSpPr>
          <p:spPr>
            <a:xfrm>
              <a:off x="2572199" y="4754879"/>
              <a:ext cx="182880" cy="914400"/>
            </a:xfrm>
            <a:custGeom>
              <a:avLst/>
              <a:gdLst/>
              <a:ahLst/>
              <a:cxnLst/>
              <a:rect l="l" t="t" r="r" b="b"/>
              <a:pathLst>
                <a:path w="182880" h="914400">
                  <a:moveTo>
                    <a:pt x="136621" y="914040"/>
                  </a:moveTo>
                  <a:lnTo>
                    <a:pt x="45540" y="914040"/>
                  </a:lnTo>
                  <a:lnTo>
                    <a:pt x="45540" y="228420"/>
                  </a:lnTo>
                  <a:lnTo>
                    <a:pt x="0" y="228420"/>
                  </a:lnTo>
                  <a:lnTo>
                    <a:pt x="91081" y="0"/>
                  </a:lnTo>
                  <a:lnTo>
                    <a:pt x="182521" y="228420"/>
                  </a:lnTo>
                  <a:lnTo>
                    <a:pt x="136621" y="228420"/>
                  </a:lnTo>
                  <a:lnTo>
                    <a:pt x="136621" y="91404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72199" y="4754879"/>
              <a:ext cx="182880" cy="914400"/>
            </a:xfrm>
            <a:custGeom>
              <a:avLst/>
              <a:gdLst/>
              <a:ahLst/>
              <a:cxnLst/>
              <a:rect l="l" t="t" r="r" b="b"/>
              <a:pathLst>
                <a:path w="182880" h="914400">
                  <a:moveTo>
                    <a:pt x="45540" y="914040"/>
                  </a:moveTo>
                  <a:lnTo>
                    <a:pt x="45540" y="228420"/>
                  </a:lnTo>
                  <a:lnTo>
                    <a:pt x="0" y="228420"/>
                  </a:lnTo>
                  <a:lnTo>
                    <a:pt x="91081" y="0"/>
                  </a:lnTo>
                  <a:lnTo>
                    <a:pt x="182521" y="228420"/>
                  </a:lnTo>
                  <a:lnTo>
                    <a:pt x="136621" y="228420"/>
                  </a:lnTo>
                  <a:lnTo>
                    <a:pt x="136621" y="914040"/>
                  </a:lnTo>
                  <a:lnTo>
                    <a:pt x="45540" y="91404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91105" y="5228217"/>
            <a:ext cx="6905833" cy="25081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7086" rIns="0" bIns="0" rtlCol="0">
            <a:spAutoFit/>
          </a:bodyPr>
          <a:lstStyle/>
          <a:p>
            <a:pPr marL="77804" defTabSz="829909">
              <a:spcBef>
                <a:spcPts val="213"/>
              </a:spcBef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Explicitly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forcing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automatic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generation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5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default</a:t>
            </a:r>
            <a:r>
              <a:rPr sz="1452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by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compiler.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5751" y="1856155"/>
            <a:ext cx="6911596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defaul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b="1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d 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delet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178" b="1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specifiers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C+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+</a:t>
            </a:r>
            <a:r>
              <a:rPr sz="2178" spc="-5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2178" spc="-163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solidFill>
                  <a:srgbClr val="FF00CC"/>
                </a:solidFill>
                <a:latin typeface="Arial MT"/>
                <a:cs typeface="Arial MT"/>
              </a:rPr>
              <a:t>1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03795" y="2485304"/>
            <a:ext cx="2729369" cy="1972684"/>
            <a:chOff x="746917" y="2738437"/>
            <a:chExt cx="3007360" cy="2173605"/>
          </a:xfrm>
        </p:grpSpPr>
        <p:sp>
          <p:nvSpPr>
            <p:cNvPr id="5" name="object 5"/>
            <p:cNvSpPr/>
            <p:nvPr/>
          </p:nvSpPr>
          <p:spPr>
            <a:xfrm>
              <a:off x="751679" y="2743200"/>
              <a:ext cx="2997835" cy="2164080"/>
            </a:xfrm>
            <a:custGeom>
              <a:avLst/>
              <a:gdLst/>
              <a:ahLst/>
              <a:cxnLst/>
              <a:rect l="l" t="t" r="r" b="b"/>
              <a:pathLst>
                <a:path w="2997835" h="2164079">
                  <a:moveTo>
                    <a:pt x="2997359" y="2163959"/>
                  </a:moveTo>
                  <a:lnTo>
                    <a:pt x="0" y="2163959"/>
                  </a:lnTo>
                  <a:lnTo>
                    <a:pt x="0" y="0"/>
                  </a:lnTo>
                  <a:lnTo>
                    <a:pt x="2997359" y="0"/>
                  </a:lnTo>
                  <a:lnTo>
                    <a:pt x="2997359" y="21639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51679" y="2743200"/>
              <a:ext cx="2997835" cy="2164080"/>
            </a:xfrm>
            <a:custGeom>
              <a:avLst/>
              <a:gdLst/>
              <a:ahLst/>
              <a:cxnLst/>
              <a:rect l="l" t="t" r="r" b="b"/>
              <a:pathLst>
                <a:path w="2997835" h="2164079">
                  <a:moveTo>
                    <a:pt x="0" y="0"/>
                  </a:moveTo>
                  <a:lnTo>
                    <a:pt x="2997359" y="0"/>
                  </a:lnTo>
                  <a:lnTo>
                    <a:pt x="2997359" y="2163959"/>
                  </a:lnTo>
                  <a:lnTo>
                    <a:pt x="0" y="21639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4392" y="2504841"/>
            <a:ext cx="1966344" cy="945301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1527" marR="1007418" defTabSz="829909">
              <a:lnSpc>
                <a:spcPts val="1842"/>
              </a:lnSpc>
              <a:spcBef>
                <a:spcPts val="159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X(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){}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842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4392" y="3671854"/>
            <a:ext cx="1904104" cy="483636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1527" marR="4611" defTabSz="829909">
              <a:lnSpc>
                <a:spcPts val="1842"/>
              </a:lnSpc>
              <a:spcBef>
                <a:spcPts val="159"/>
              </a:spcBef>
            </a:pP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x2(3.14);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OK </a:t>
            </a:r>
            <a:r>
              <a:rPr sz="1543" b="1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x1(10);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OK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2683" y="2522298"/>
            <a:ext cx="4629438" cy="16657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3603766" defTabSz="829909">
              <a:lnSpc>
                <a:spcPts val="1842"/>
              </a:lnSpc>
              <a:spcBef>
                <a:spcPts val="277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765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X(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)=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FF00CC"/>
                </a:solidFill>
                <a:latin typeface="Courier New"/>
                <a:cs typeface="Courier New"/>
              </a:rPr>
              <a:t>delete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X(</a:t>
            </a:r>
            <a:r>
              <a:rPr sz="1543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543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545632" defTabSz="829909">
              <a:lnSpc>
                <a:spcPts val="1842"/>
              </a:lnSpc>
              <a:spcBef>
                <a:spcPts val="64"/>
              </a:spcBef>
            </a:pP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x1(10);</a:t>
            </a:r>
            <a:r>
              <a:rPr sz="1543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543" b="1" spc="-5" dirty="0">
                <a:solidFill>
                  <a:srgbClr val="FF420D"/>
                </a:solidFill>
                <a:latin typeface="Courier New"/>
                <a:cs typeface="Courier New"/>
              </a:rPr>
              <a:t>ERROR </a:t>
            </a:r>
            <a:r>
              <a:rPr sz="1543" b="1" spc="-912" dirty="0">
                <a:solidFill>
                  <a:srgbClr val="FF420D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543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x2(3.14);</a:t>
            </a:r>
            <a:r>
              <a:rPr sz="1543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543" b="1" spc="-5" dirty="0">
                <a:solidFill>
                  <a:srgbClr val="006600"/>
                </a:solidFill>
                <a:latin typeface="Courier New"/>
                <a:cs typeface="Courier New"/>
              </a:rPr>
              <a:t>OK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0430" y="4564316"/>
            <a:ext cx="3153527" cy="333103"/>
          </a:xfrm>
          <a:custGeom>
            <a:avLst/>
            <a:gdLst/>
            <a:ahLst/>
            <a:cxnLst/>
            <a:rect l="l" t="t" r="r" b="b"/>
            <a:pathLst>
              <a:path w="3474720" h="367029">
                <a:moveTo>
                  <a:pt x="3474599" y="366599"/>
                </a:moveTo>
                <a:lnTo>
                  <a:pt x="0" y="366599"/>
                </a:lnTo>
                <a:lnTo>
                  <a:pt x="0" y="0"/>
                </a:lnTo>
                <a:lnTo>
                  <a:pt x="3474599" y="0"/>
                </a:lnTo>
                <a:lnTo>
                  <a:pt x="3474599" y="3665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8130" y="4579069"/>
            <a:ext cx="257837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→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 doubl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634" spc="-5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conversion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01096" y="4323667"/>
            <a:ext cx="37460" cy="323882"/>
            <a:chOff x="1625424" y="4764041"/>
            <a:chExt cx="41275" cy="356870"/>
          </a:xfrm>
        </p:grpSpPr>
        <p:sp>
          <p:nvSpPr>
            <p:cNvPr id="13" name="object 13"/>
            <p:cNvSpPr/>
            <p:nvPr/>
          </p:nvSpPr>
          <p:spPr>
            <a:xfrm>
              <a:off x="1645919" y="4812029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30861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63018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63018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5"/>
            <a:ext cx="7358807" cy="1797035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82991" defTabSz="829909">
              <a:spcBef>
                <a:spcPts val="245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parameters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9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if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specifies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defaults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ignored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30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omits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defaults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lnSpc>
                <a:spcPts val="2174"/>
              </a:lnSpc>
              <a:spcBef>
                <a:spcPts val="1021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parameters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specified</a:t>
            </a:r>
            <a:r>
              <a:rPr sz="1815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Arial"/>
                <a:cs typeface="Arial"/>
              </a:rPr>
              <a:t>only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1815" b="1" i="1" spc="-5" dirty="0">
                <a:solidFill>
                  <a:srgbClr val="3333FF"/>
                </a:solidFill>
                <a:latin typeface="Arial"/>
                <a:cs typeface="Arial"/>
              </a:rPr>
              <a:t>method</a:t>
            </a:r>
            <a:r>
              <a:rPr sz="1815" b="1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15" b="1" i="1" spc="-5" dirty="0">
                <a:solidFill>
                  <a:srgbClr val="3333FF"/>
                </a:solidFill>
                <a:latin typeface="Arial"/>
                <a:cs typeface="Arial"/>
              </a:rPr>
              <a:t>declaration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317556" defTabSz="829909">
              <a:lnSpc>
                <a:spcPts val="2174"/>
              </a:lnSpc>
            </a:pP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(not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definition)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797" y="3651452"/>
            <a:ext cx="3651453" cy="1912409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marR="2653981" defTabSz="829909">
              <a:lnSpc>
                <a:spcPct val="102299"/>
              </a:lnSpc>
              <a:spcBef>
                <a:spcPts val="204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Stack.h </a:t>
            </a:r>
            <a:r>
              <a:rPr sz="998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998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Stack{ </a:t>
            </a:r>
            <a:r>
              <a:rPr sz="998" spc="-5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2104" defTabSz="829909">
              <a:spcBef>
                <a:spcPts val="18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Stack(</a:t>
            </a:r>
            <a:r>
              <a:rPr sz="998" spc="1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int</a:t>
            </a:r>
            <a:r>
              <a:rPr sz="998" b="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inCapacity</a:t>
            </a:r>
            <a:r>
              <a:rPr sz="998" b="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180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sz="1180" b="1" spc="-12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3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..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//Stack.cpp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58179" marR="1184350" indent="-380375" defTabSz="829909">
              <a:lnSpc>
                <a:spcPct val="102299"/>
              </a:lnSpc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Stack::Stack(</a:t>
            </a:r>
            <a:r>
              <a:rPr sz="998" spc="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int</a:t>
            </a:r>
            <a:r>
              <a:rPr sz="998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inCapacity</a:t>
            </a:r>
            <a:r>
              <a:rPr sz="998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){ </a:t>
            </a:r>
            <a:r>
              <a:rPr sz="998" spc="-5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998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inCapacity;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mElements</a:t>
            </a:r>
            <a:r>
              <a:rPr sz="998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998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998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998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998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998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58179" defTabSz="829909">
              <a:spcBef>
                <a:spcPts val="27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mTop</a:t>
            </a:r>
            <a:r>
              <a:rPr sz="998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998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mElements;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998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224" y="3651452"/>
            <a:ext cx="3651453" cy="813867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9391" rIns="0" bIns="0" rtlCol="0">
            <a:spAutoFit/>
          </a:bodyPr>
          <a:lstStyle/>
          <a:p>
            <a:pPr marL="77804" defTabSz="829909">
              <a:spcBef>
                <a:spcPts val="231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TestStack.cpp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04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284631" algn="just" defTabSz="829909">
              <a:lnSpc>
                <a:spcPct val="102299"/>
              </a:lnSpc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Stack s1(3);</a:t>
            </a:r>
            <a:r>
              <a:rPr sz="99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//capacity: </a:t>
            </a:r>
            <a:r>
              <a:rPr sz="998" dirty="0">
                <a:solidFill>
                  <a:prstClr val="black"/>
                </a:solidFill>
                <a:latin typeface="Courier New"/>
                <a:cs typeface="Courier New"/>
              </a:rPr>
              <a:t>3 </a:t>
            </a:r>
            <a:r>
              <a:rPr sz="998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Stack s2;</a:t>
            </a:r>
            <a:r>
              <a:rPr sz="998" b="1" spc="5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5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//capacity: </a:t>
            </a:r>
            <a:r>
              <a:rPr sz="998" b="1" dirty="0">
                <a:solidFill>
                  <a:prstClr val="black"/>
                </a:solidFill>
                <a:latin typeface="Courier New"/>
                <a:cs typeface="Courier New"/>
              </a:rPr>
              <a:t>5 </a:t>
            </a:r>
            <a:r>
              <a:rPr sz="998" b="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Stack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s3(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10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//capacity: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10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9011" y="576590"/>
          <a:ext cx="8256109" cy="5202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6057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2165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Classes</a:t>
                      </a:r>
                      <a:r>
                        <a:rPr sz="2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2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objects</a:t>
                      </a:r>
                      <a:endParaRPr sz="2900">
                        <a:latin typeface="Arial MT"/>
                        <a:cs typeface="Arial MT"/>
                      </a:endParaRPr>
                    </a:p>
                    <a:p>
                      <a:pPr marR="1386840" indent="98425">
                        <a:lnSpc>
                          <a:spcPts val="3379"/>
                        </a:lnSpc>
                        <a:spcBef>
                          <a:spcPts val="1320"/>
                        </a:spcBef>
                      </a:pPr>
                      <a:r>
                        <a:rPr sz="2500" b="1" spc="-5" dirty="0">
                          <a:latin typeface="Arial"/>
                          <a:cs typeface="Arial"/>
                        </a:rPr>
                        <a:t>Best practice: </a:t>
                      </a:r>
                      <a:r>
                        <a:rPr sz="2500" i="1" spc="-5" dirty="0">
                          <a:latin typeface="Arial"/>
                          <a:cs typeface="Arial"/>
                        </a:rPr>
                        <a:t>always provide default </a:t>
                      </a:r>
                      <a:r>
                        <a:rPr sz="2500" i="1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2500" i="1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500" i="1" spc="-7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i="1" dirty="0">
                          <a:latin typeface="Arial"/>
                          <a:cs typeface="Arial"/>
                        </a:rPr>
                        <a:t>members!</a:t>
                      </a:r>
                      <a:r>
                        <a:rPr sz="25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CC"/>
                          </a:solidFill>
                          <a:latin typeface="Arial MT"/>
                          <a:cs typeface="Arial MT"/>
                        </a:rPr>
                        <a:t>C++ </a:t>
                      </a:r>
                      <a:r>
                        <a:rPr sz="2200" spc="-90" dirty="0">
                          <a:solidFill>
                            <a:srgbClr val="FF00CC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23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4112260" algn="r">
                        <a:lnSpc>
                          <a:spcPts val="143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struct</a:t>
                      </a:r>
                      <a:r>
                        <a:rPr sz="11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4112895" algn="r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x,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y;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sz="11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0,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):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x(x),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y(y){}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1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Foo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1484" marR="3837940">
                        <a:lnSpc>
                          <a:spcPts val="1430"/>
                        </a:lnSpc>
                        <a:spcBef>
                          <a:spcPts val="50"/>
                        </a:spcBef>
                        <a:tabLst>
                          <a:tab pos="1091565" algn="l"/>
                        </a:tabLst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i	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1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100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36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sz="11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1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-5" dirty="0">
                          <a:latin typeface="Courier New"/>
                          <a:cs typeface="Courier New"/>
                        </a:rPr>
                        <a:t>{}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42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1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print(){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17244" marR="2558415" algn="just">
                        <a:lnSpc>
                          <a:spcPts val="143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cout &lt;&lt;"i: "&lt;&lt;i&lt;&lt;endl; </a:t>
                      </a:r>
                      <a:r>
                        <a:rPr sz="1100" spc="-7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cout &lt;&lt;"d: "&lt;&lt;d&lt;&lt;endl; </a:t>
                      </a:r>
                      <a:r>
                        <a:rPr sz="1100" spc="-7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&lt;&lt;"c:</a:t>
                      </a:r>
                      <a:r>
                        <a:rPr sz="11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"&lt;&lt;c&lt;&lt;endl;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17244" algn="just">
                        <a:lnSpc>
                          <a:spcPts val="136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&lt;&lt;"p: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"&lt;&lt;p.x&lt;&lt;",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"&lt;&lt;p.y&lt;&lt;endl;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1484">
                        <a:lnSpc>
                          <a:spcPts val="142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}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435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8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3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main()</a:t>
                      </a:r>
                      <a:r>
                        <a:rPr sz="13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dirty="0">
                          <a:latin typeface="Courier New"/>
                          <a:cs typeface="Courier New"/>
                        </a:rPr>
                        <a:t>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12445" marR="1339850">
                        <a:lnSpc>
                          <a:spcPts val="1650"/>
                        </a:lnSpc>
                        <a:spcBef>
                          <a:spcPts val="65"/>
                        </a:spcBef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Foo f; </a:t>
                      </a:r>
                      <a:r>
                        <a:rPr sz="13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f.print();  return</a:t>
                      </a:r>
                      <a:r>
                        <a:rPr sz="13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0;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600"/>
                        </a:lnSpc>
                      </a:pPr>
                      <a:r>
                        <a:rPr sz="1300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6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72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OUTPUT: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i: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d: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372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p: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0,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763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864024" y="3817438"/>
            <a:ext cx="1723721" cy="1425772"/>
          </a:xfrm>
          <a:custGeom>
            <a:avLst/>
            <a:gdLst/>
            <a:ahLst/>
            <a:cxnLst/>
            <a:rect l="l" t="t" r="r" b="b"/>
            <a:pathLst>
              <a:path w="1899284" h="1570989">
                <a:moveTo>
                  <a:pt x="1898999" y="1570499"/>
                </a:moveTo>
                <a:lnTo>
                  <a:pt x="0" y="1570499"/>
                </a:lnTo>
                <a:lnTo>
                  <a:pt x="0" y="0"/>
                </a:lnTo>
                <a:lnTo>
                  <a:pt x="1898999" y="0"/>
                </a:lnTo>
                <a:lnTo>
                  <a:pt x="1898999" y="15704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9" y="1810051"/>
            <a:ext cx="3034233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initializer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323652"/>
            <a:ext cx="7136930" cy="2586699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 marR="5703898" defTabSz="829909">
              <a:lnSpc>
                <a:spcPct val="101000"/>
              </a:lnSpc>
              <a:spcBef>
                <a:spcPts val="208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ConstRef{ </a:t>
            </a:r>
            <a:r>
              <a:rPr sz="1180" b="1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6855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ConstRef(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int&amp;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6855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mI;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5434178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mCi;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int&amp;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mRi;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6855" marR="4265389" indent="-359627" defTabSz="829909">
              <a:lnSpc>
                <a:spcPct val="101000"/>
              </a:lnSpc>
              <a:tabLst>
                <a:tab pos="1425831" algn="l"/>
              </a:tabLst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ConstRef: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:ConstRef( int&amp; inI ){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mI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inI;	//OK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mC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inI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180" spc="-2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//ERROR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canno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assig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t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const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mR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inI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180" spc="-2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//ERROR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uninitialize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referenc</a:t>
            </a:r>
            <a:r>
              <a:rPr sz="118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180" b="1" spc="-5" dirty="0">
                <a:solidFill>
                  <a:srgbClr val="FF0000"/>
                </a:solidFill>
                <a:latin typeface="Courier New"/>
                <a:cs typeface="Courier New"/>
              </a:rPr>
              <a:t> member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9010" y="5140904"/>
          <a:ext cx="8256108" cy="978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6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ConstRef: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:ConstRef(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int&amp;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inI ):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mI(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inI ),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mCi(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inI ),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mRi( inI</a:t>
                      </a:r>
                      <a:r>
                        <a:rPr sz="1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){}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76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0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0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dirty="0">
                          <a:latin typeface="Arial"/>
                          <a:cs typeface="Arial"/>
                        </a:rPr>
                        <a:t>ctor</a:t>
                      </a:r>
                      <a:r>
                        <a:rPr sz="160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latin typeface="Arial"/>
                          <a:cs typeface="Arial"/>
                        </a:rPr>
                        <a:t>initializer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934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0723" y="5402506"/>
            <a:ext cx="37460" cy="48409"/>
            <a:chOff x="4368624" y="5952761"/>
            <a:chExt cx="41275" cy="53340"/>
          </a:xfrm>
        </p:grpSpPr>
        <p:sp>
          <p:nvSpPr>
            <p:cNvPr id="7" name="object 7"/>
            <p:cNvSpPr/>
            <p:nvPr/>
          </p:nvSpPr>
          <p:spPr>
            <a:xfrm>
              <a:off x="4373386" y="5957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73386" y="5957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1"/>
            <a:ext cx="7706317" cy="31975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2991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initializer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initialized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3333FF"/>
                </a:solidFill>
                <a:latin typeface="Arial MT"/>
                <a:cs typeface="Arial MT"/>
              </a:rPr>
              <a:t>ctor-initializer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7213" defTabSz="829909">
              <a:spcBef>
                <a:spcPts val="1044"/>
              </a:spcBef>
              <a:buSzPct val="44642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dat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7213" defTabSz="829909">
              <a:spcBef>
                <a:spcPts val="781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marR="1426407" lvl="1" indent="-276636" defTabSz="829909">
              <a:spcBef>
                <a:spcPts val="762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 data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members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having no default </a:t>
            </a:r>
            <a:r>
              <a:rPr sz="2541" spc="-6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7213" defTabSz="829909">
              <a:spcBef>
                <a:spcPts val="776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superclasses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without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0103" y="1810051"/>
            <a:ext cx="368199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-1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non-default</a:t>
            </a:r>
            <a:r>
              <a:rPr sz="2541" i="1" spc="-4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8" y="2367760"/>
            <a:ext cx="7053943" cy="160951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77804" defTabSz="829909">
              <a:spcBef>
                <a:spcPts val="21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sz="1452" spc="-16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Employee(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inId,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inFirstName,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12205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452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inLastName,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84350" marR="1326702" indent="1327855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int inSalary, int inHired)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452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mId(inId), mFirstName(inFirstName),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mLastName(inLastName), mSalary(inSalary),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bHired(inHired)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7852" y="1810051"/>
            <a:ext cx="4579300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Delegating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b="1" spc="-23" dirty="0">
                <a:solidFill>
                  <a:srgbClr val="FF00CC"/>
                </a:solidFill>
                <a:latin typeface="Arial"/>
                <a:cs typeface="Arial"/>
              </a:rPr>
              <a:t>C++11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517398"/>
            <a:ext cx="7053943" cy="167235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312945" marR="5205953" indent="-235140" defTabSz="829909">
              <a:lnSpc>
                <a:spcPts val="1842"/>
              </a:lnSpc>
              <a:spcBef>
                <a:spcPts val="277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543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SomeType{ </a:t>
            </a:r>
            <a:r>
              <a:rPr sz="1543" spc="-91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number;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4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842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2945" marR="1326702" defTabSz="829909">
              <a:lnSpc>
                <a:spcPts val="1842"/>
              </a:lnSpc>
              <a:spcBef>
                <a:spcPts val="64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SomeType(int newNumber)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number(newNumber) {} </a:t>
            </a:r>
            <a:r>
              <a:rPr sz="1543" spc="-91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SomeType()</a:t>
            </a:r>
            <a:r>
              <a:rPr sz="1543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543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srgbClr val="FF66CC"/>
                </a:solidFill>
                <a:latin typeface="Courier New"/>
                <a:cs typeface="Courier New"/>
              </a:rPr>
              <a:t>SomeType(42)</a:t>
            </a:r>
            <a:r>
              <a:rPr sz="1543" spc="-9" dirty="0">
                <a:solidFill>
                  <a:srgbClr val="FF66CC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{}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774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90525"/>
            <a:ext cx="7638890" cy="3439473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80109" defTabSz="829909">
              <a:spcBef>
                <a:spcPts val="245"/>
              </a:spcBef>
            </a:pP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r>
              <a:rPr sz="2541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Constructor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89331" defTabSz="829909">
              <a:lnSpc>
                <a:spcPts val="2169"/>
              </a:lnSpc>
              <a:spcBef>
                <a:spcPts val="109"/>
              </a:spcBef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emp1(1,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"Robert",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"Black",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4000,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true);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indent="-309487" defTabSz="829909">
              <a:lnSpc>
                <a:spcPts val="2605"/>
              </a:lnSpc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following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cases: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1017"/>
              </a:spcBef>
              <a:buSzPct val="4500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emp2(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emp1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//copy-constructor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called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2602" defTabSz="829909">
              <a:spcBef>
                <a:spcPts val="762"/>
              </a:spcBef>
              <a:buSzPct val="45000"/>
              <a:buFont typeface="Arial MT"/>
              <a:buChar char="●"/>
              <a:tabLst>
                <a:tab pos="712339" algn="l"/>
                <a:tab pos="712915" algn="l"/>
                <a:tab pos="3893082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 emp3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 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emp2;	//copy-constructor</a:t>
            </a:r>
            <a:r>
              <a:rPr sz="1815" spc="-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called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2602" defTabSz="829909">
              <a:spcBef>
                <a:spcPts val="749"/>
              </a:spcBef>
              <a:buSzPct val="4500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foo(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);//copy-constructor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called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marR="42072" indent="-309487" defTabSz="829909">
              <a:lnSpc>
                <a:spcPct val="100699"/>
              </a:lnSpc>
              <a:spcBef>
                <a:spcPts val="71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if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don't define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copy-constructor 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explicitly,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compiler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creates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 for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this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performs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bitwise</a:t>
            </a:r>
            <a:r>
              <a:rPr sz="2178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9821" y="1825725"/>
            <a:ext cx="3402490" cy="3711318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//Stack.h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859228" defTabSz="829909">
              <a:lnSpc>
                <a:spcPct val="101000"/>
              </a:lnSpc>
              <a:tabLst>
                <a:tab pos="907137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#ifndef STACK_H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#defin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e	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STACK_H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1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Stack{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Stack(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inCapacity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350983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void push( double inDouble );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doubl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top(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180" spc="-2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pop();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1190690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boo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l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isFull(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180" spc="-2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 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18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isEmpty()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1250051" indent="-6916" defTabSz="829909">
              <a:lnSpc>
                <a:spcPct val="101000"/>
              </a:lnSpc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int mCapacity;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18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mElements; </a:t>
            </a:r>
            <a:r>
              <a:rPr sz="1180" b="1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180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mTop;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  <a:tabLst>
                <a:tab pos="907137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#endif	/*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STACK_H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*/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1274" y="1825725"/>
            <a:ext cx="4315353" cy="2955342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//Stack.cpp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7711" marR="1353790" indent="-89907" defTabSz="829909">
              <a:lnSpc>
                <a:spcPct val="2019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180" spc="8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"Stack.h"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Stack::Stack(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inCapacity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7338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inCapacity;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mElements</a:t>
            </a:r>
            <a:r>
              <a:rPr sz="1180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180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1180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1180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7338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mTop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mElements;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771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7338" marR="904255" indent="-35962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void Stack::push( double inDouble ){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if(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!isFull()){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86966" marR="1893231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*mTop</a:t>
            </a:r>
            <a:r>
              <a:rPr sz="118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inDouble;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mTop++;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733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771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9506" y="2073055"/>
            <a:ext cx="3402490" cy="223745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228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//TestStack.cpp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"Stack.h"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1699584" indent="5532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 s1(3);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s2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s1;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s1.push(1);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s2.push(2);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350983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cout&lt;&lt;"s1: "&lt;&lt;s1.top()&lt;&lt;endl;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cout&lt;&lt;"s2:</a:t>
            </a:r>
            <a:r>
              <a:rPr sz="1180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"&lt;&lt;s2.top()&lt;&lt;endl;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5299" y="2099306"/>
            <a:ext cx="1867220" cy="1244813"/>
          </a:xfrm>
          <a:custGeom>
            <a:avLst/>
            <a:gdLst/>
            <a:ahLst/>
            <a:cxnLst/>
            <a:rect l="l" t="t" r="r" b="b"/>
            <a:pathLst>
              <a:path w="2057400" h="1371600">
                <a:moveTo>
                  <a:pt x="0" y="0"/>
                </a:moveTo>
                <a:lnTo>
                  <a:pt x="2057399" y="0"/>
                </a:lnTo>
                <a:lnTo>
                  <a:pt x="2057399" y="1371599"/>
                </a:lnTo>
                <a:lnTo>
                  <a:pt x="0" y="1371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2046" y="2576543"/>
            <a:ext cx="1233864" cy="50207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97975" marR="4611" indent="-87025" defTabSz="829909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mCapacity:</a:t>
            </a:r>
            <a:r>
              <a:rPr sz="1634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3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mElements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3720" y="3077926"/>
            <a:ext cx="53077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</a:t>
            </a:r>
            <a:r>
              <a:rPr sz="1634" spc="-182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op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5299" y="2514244"/>
            <a:ext cx="186722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9621" y="2155554"/>
            <a:ext cx="185857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76902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s1: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658529" y="3339798"/>
          <a:ext cx="746888" cy="1244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66138" y="3441860"/>
            <a:ext cx="13888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6138" y="4271736"/>
            <a:ext cx="13888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2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66138" y="3874115"/>
            <a:ext cx="13888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1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95959" y="2983421"/>
            <a:ext cx="1460351" cy="670240"/>
            <a:chOff x="5916987" y="3287287"/>
            <a:chExt cx="1609090" cy="738505"/>
          </a:xfrm>
        </p:grpSpPr>
        <p:sp>
          <p:nvSpPr>
            <p:cNvPr id="14" name="object 14"/>
            <p:cNvSpPr/>
            <p:nvPr/>
          </p:nvSpPr>
          <p:spPr>
            <a:xfrm>
              <a:off x="6247800" y="3292049"/>
              <a:ext cx="1229995" cy="621665"/>
            </a:xfrm>
            <a:custGeom>
              <a:avLst/>
              <a:gdLst/>
              <a:ahLst/>
              <a:cxnLst/>
              <a:rect l="l" t="t" r="r" b="b"/>
              <a:pathLst>
                <a:path w="1229995" h="621664">
                  <a:moveTo>
                    <a:pt x="0" y="4499"/>
                  </a:moveTo>
                  <a:lnTo>
                    <a:pt x="779399" y="0"/>
                  </a:lnTo>
                </a:path>
                <a:path w="1229995" h="621664">
                  <a:moveTo>
                    <a:pt x="790299" y="0"/>
                  </a:moveTo>
                  <a:lnTo>
                    <a:pt x="792999" y="621299"/>
                  </a:lnTo>
                </a:path>
                <a:path w="1229995" h="621664">
                  <a:moveTo>
                    <a:pt x="793079" y="621274"/>
                  </a:moveTo>
                  <a:lnTo>
                    <a:pt x="1229849" y="6212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477650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477650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921750" y="3534724"/>
              <a:ext cx="1556385" cy="470534"/>
            </a:xfrm>
            <a:custGeom>
              <a:avLst/>
              <a:gdLst/>
              <a:ahLst/>
              <a:cxnLst/>
              <a:rect l="l" t="t" r="r" b="b"/>
              <a:pathLst>
                <a:path w="1556384" h="470535">
                  <a:moveTo>
                    <a:pt x="0" y="0"/>
                  </a:moveTo>
                  <a:lnTo>
                    <a:pt x="913499" y="12899"/>
                  </a:lnTo>
                </a:path>
                <a:path w="1556384" h="470535">
                  <a:moveTo>
                    <a:pt x="913569" y="12839"/>
                  </a:moveTo>
                  <a:lnTo>
                    <a:pt x="913569" y="470039"/>
                  </a:lnTo>
                </a:path>
                <a:path w="1556384" h="470535">
                  <a:moveTo>
                    <a:pt x="913569" y="470039"/>
                  </a:moveTo>
                  <a:lnTo>
                    <a:pt x="1555899" y="4700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477650" y="398903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477650" y="398903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bject 20"/>
          <p:cNvSpPr/>
          <p:nvPr/>
        </p:nvSpPr>
        <p:spPr>
          <a:xfrm>
            <a:off x="5675299" y="4173996"/>
            <a:ext cx="1867220" cy="1244813"/>
          </a:xfrm>
          <a:custGeom>
            <a:avLst/>
            <a:gdLst/>
            <a:ahLst/>
            <a:cxnLst/>
            <a:rect l="l" t="t" r="r" b="b"/>
            <a:pathLst>
              <a:path w="2057400" h="1371600">
                <a:moveTo>
                  <a:pt x="0" y="0"/>
                </a:moveTo>
                <a:lnTo>
                  <a:pt x="2057399" y="0"/>
                </a:lnTo>
                <a:lnTo>
                  <a:pt x="2057399" y="1371599"/>
                </a:lnTo>
                <a:lnTo>
                  <a:pt x="0" y="1371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92046" y="4651232"/>
            <a:ext cx="1233864" cy="75605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1527" marR="4611" algn="ctr" defTabSz="829909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mCapacity:</a:t>
            </a:r>
            <a:r>
              <a:rPr sz="1634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3 </a:t>
            </a:r>
            <a:r>
              <a:rPr sz="1634" spc="-4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mElements </a:t>
            </a:r>
            <a:r>
              <a:rPr sz="1634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mTop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75299" y="3532988"/>
            <a:ext cx="4485939" cy="1772130"/>
            <a:chOff x="4572000" y="3892829"/>
            <a:chExt cx="4942840" cy="1952625"/>
          </a:xfrm>
        </p:grpSpPr>
        <p:sp>
          <p:nvSpPr>
            <p:cNvPr id="23" name="object 23"/>
            <p:cNvSpPr/>
            <p:nvPr/>
          </p:nvSpPr>
          <p:spPr>
            <a:xfrm>
              <a:off x="4572000" y="3913325"/>
              <a:ext cx="4533265" cy="1648460"/>
            </a:xfrm>
            <a:custGeom>
              <a:avLst/>
              <a:gdLst/>
              <a:ahLst/>
              <a:cxnLst/>
              <a:rect l="l" t="t" r="r" b="b"/>
              <a:pathLst>
                <a:path w="4533265" h="1648460">
                  <a:moveTo>
                    <a:pt x="0" y="1142999"/>
                  </a:moveTo>
                  <a:lnTo>
                    <a:pt x="2057399" y="1142999"/>
                  </a:lnTo>
                </a:path>
                <a:path w="4533265" h="1648460">
                  <a:moveTo>
                    <a:pt x="1766574" y="1647899"/>
                  </a:moveTo>
                  <a:lnTo>
                    <a:pt x="4533174" y="1647899"/>
                  </a:lnTo>
                </a:path>
                <a:path w="4533265" h="1648460">
                  <a:moveTo>
                    <a:pt x="4526279" y="0"/>
                  </a:moveTo>
                  <a:lnTo>
                    <a:pt x="4528979" y="1647899"/>
                  </a:lnTo>
                </a:path>
                <a:path w="4533265" h="1648460">
                  <a:moveTo>
                    <a:pt x="4526279" y="0"/>
                  </a:moveTo>
                  <a:lnTo>
                    <a:pt x="41719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700725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700725" y="3897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933875" y="4004765"/>
              <a:ext cx="3576320" cy="1835785"/>
            </a:xfrm>
            <a:custGeom>
              <a:avLst/>
              <a:gdLst/>
              <a:ahLst/>
              <a:cxnLst/>
              <a:rect l="l" t="t" r="r" b="b"/>
              <a:pathLst>
                <a:path w="3576320" h="1835785">
                  <a:moveTo>
                    <a:pt x="0" y="1835484"/>
                  </a:moveTo>
                  <a:lnTo>
                    <a:pt x="3575999" y="1828884"/>
                  </a:lnTo>
                </a:path>
                <a:path w="3576320" h="1835785">
                  <a:moveTo>
                    <a:pt x="3575884" y="0"/>
                  </a:moveTo>
                  <a:lnTo>
                    <a:pt x="3575884" y="1828799"/>
                  </a:lnTo>
                </a:path>
                <a:path w="3576320" h="1835785">
                  <a:moveTo>
                    <a:pt x="3575884" y="0"/>
                  </a:moveTo>
                  <a:lnTo>
                    <a:pt x="28100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700725" y="39890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700725" y="39890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79621" y="4230243"/>
            <a:ext cx="185857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76902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s2: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098" y="1810051"/>
            <a:ext cx="255186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541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6247" y="1902260"/>
            <a:ext cx="1821116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815" b="1" dirty="0">
                <a:solidFill>
                  <a:srgbClr val="3333FF"/>
                </a:solidFill>
                <a:latin typeface="Courier New"/>
                <a:cs typeface="Courier New"/>
              </a:rPr>
              <a:t>T</a:t>
            </a:r>
            <a:r>
              <a:rPr sz="1815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815" b="1" dirty="0">
                <a:solidFill>
                  <a:srgbClr val="3333FF"/>
                </a:solidFill>
                <a:latin typeface="Courier New"/>
                <a:cs typeface="Courier New"/>
              </a:rPr>
              <a:t>(</a:t>
            </a:r>
            <a:r>
              <a:rPr sz="1815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Courier New"/>
                <a:cs typeface="Courier New"/>
              </a:rPr>
              <a:t>const</a:t>
            </a:r>
            <a:r>
              <a:rPr sz="1815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Courier New"/>
                <a:cs typeface="Courier New"/>
              </a:rPr>
              <a:t>T&amp;)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85499" y="2485305"/>
            <a:ext cx="3411135" cy="2996197"/>
            <a:chOff x="726757" y="2738437"/>
            <a:chExt cx="3758565" cy="3301365"/>
          </a:xfrm>
        </p:grpSpPr>
        <p:sp>
          <p:nvSpPr>
            <p:cNvPr id="6" name="object 6"/>
            <p:cNvSpPr/>
            <p:nvPr/>
          </p:nvSpPr>
          <p:spPr>
            <a:xfrm>
              <a:off x="731519" y="2743200"/>
              <a:ext cx="3749040" cy="3291840"/>
            </a:xfrm>
            <a:custGeom>
              <a:avLst/>
              <a:gdLst/>
              <a:ahLst/>
              <a:cxnLst/>
              <a:rect l="l" t="t" r="r" b="b"/>
              <a:pathLst>
                <a:path w="3749040" h="3291840">
                  <a:moveTo>
                    <a:pt x="3749039" y="3291840"/>
                  </a:moveTo>
                  <a:lnTo>
                    <a:pt x="0" y="3291840"/>
                  </a:lnTo>
                  <a:lnTo>
                    <a:pt x="0" y="0"/>
                  </a:lnTo>
                  <a:lnTo>
                    <a:pt x="3749039" y="0"/>
                  </a:lnTo>
                  <a:lnTo>
                    <a:pt x="3749039" y="329184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31519" y="2743200"/>
              <a:ext cx="3749040" cy="3291840"/>
            </a:xfrm>
            <a:custGeom>
              <a:avLst/>
              <a:gdLst/>
              <a:ahLst/>
              <a:cxnLst/>
              <a:rect l="l" t="t" r="r" b="b"/>
              <a:pathLst>
                <a:path w="3749040" h="3291840">
                  <a:moveTo>
                    <a:pt x="0" y="0"/>
                  </a:moveTo>
                  <a:lnTo>
                    <a:pt x="3749039" y="0"/>
                  </a:lnTo>
                  <a:lnTo>
                    <a:pt x="3749039" y="3291840"/>
                  </a:lnTo>
                  <a:lnTo>
                    <a:pt x="0" y="329184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56096" y="2506686"/>
            <a:ext cx="832181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//Stack.h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6097" y="2869756"/>
            <a:ext cx="2353619" cy="2393494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1527" marR="875439" defTabSz="829909">
              <a:lnSpc>
                <a:spcPct val="101000"/>
              </a:lnSpc>
              <a:spcBef>
                <a:spcPts val="77"/>
              </a:spcBef>
              <a:tabLst>
                <a:tab pos="840860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#ifndef STACK_H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#defin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e	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STACK_H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1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Stack{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7115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//Copy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constructor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4238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Stack(</a:t>
            </a:r>
            <a:r>
              <a:rPr sz="1180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Stack&amp;</a:t>
            </a:r>
            <a:r>
              <a:rPr sz="1180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71154" marR="266839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 mCapacity;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mElements;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mTop;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4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4"/>
              </a:spcBef>
              <a:tabLst>
                <a:tab pos="840860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#endif	/*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STACK_H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*/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36952" y="2485305"/>
            <a:ext cx="4323998" cy="2996197"/>
            <a:chOff x="4750117" y="2738437"/>
            <a:chExt cx="4764405" cy="3301365"/>
          </a:xfrm>
        </p:grpSpPr>
        <p:sp>
          <p:nvSpPr>
            <p:cNvPr id="11" name="object 11"/>
            <p:cNvSpPr/>
            <p:nvPr/>
          </p:nvSpPr>
          <p:spPr>
            <a:xfrm>
              <a:off x="4754879" y="2743200"/>
              <a:ext cx="4754880" cy="3291840"/>
            </a:xfrm>
            <a:custGeom>
              <a:avLst/>
              <a:gdLst/>
              <a:ahLst/>
              <a:cxnLst/>
              <a:rect l="l" t="t" r="r" b="b"/>
              <a:pathLst>
                <a:path w="4754880" h="3291840">
                  <a:moveTo>
                    <a:pt x="4754879" y="3291840"/>
                  </a:moveTo>
                  <a:lnTo>
                    <a:pt x="0" y="3291840"/>
                  </a:lnTo>
                  <a:lnTo>
                    <a:pt x="0" y="0"/>
                  </a:lnTo>
                  <a:lnTo>
                    <a:pt x="4754879" y="0"/>
                  </a:lnTo>
                  <a:lnTo>
                    <a:pt x="4754879" y="329184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754879" y="2743200"/>
              <a:ext cx="4754880" cy="3291840"/>
            </a:xfrm>
            <a:custGeom>
              <a:avLst/>
              <a:gdLst/>
              <a:ahLst/>
              <a:cxnLst/>
              <a:rect l="l" t="t" r="r" b="b"/>
              <a:pathLst>
                <a:path w="4754880" h="3291840">
                  <a:moveTo>
                    <a:pt x="0" y="0"/>
                  </a:moveTo>
                  <a:lnTo>
                    <a:pt x="4754879" y="0"/>
                  </a:lnTo>
                  <a:lnTo>
                    <a:pt x="4754879" y="3291840"/>
                  </a:lnTo>
                  <a:lnTo>
                    <a:pt x="0" y="329184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07549" y="2506686"/>
            <a:ext cx="1011987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//Stack.cpp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7549" y="2869756"/>
            <a:ext cx="1641310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180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"Stack.h"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7549" y="3232826"/>
            <a:ext cx="3798986" cy="164952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Stack</a:t>
            </a:r>
            <a:r>
              <a:rPr sz="1180" b="1" spc="-9" dirty="0">
                <a:solidFill>
                  <a:prstClr val="black"/>
                </a:solidFill>
                <a:latin typeface="Courier New"/>
                <a:cs typeface="Courier New"/>
              </a:rPr>
              <a:t>::Stack(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Stack&amp;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180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106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s.mCapacity;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1061" marR="9451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mElements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new double[ mCapacity ];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nr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s.mTop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-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s.mElements;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106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i=0;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i&lt;nr;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++i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3078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mElements[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s.mElements[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106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106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mTop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mElements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nr;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01433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2169" y="486424"/>
            <a:ext cx="8256686" cy="5145805"/>
          </a:xfrm>
          <a:custGeom>
            <a:avLst/>
            <a:gdLst/>
            <a:ahLst/>
            <a:cxnLst/>
            <a:rect l="l" t="t" r="r" b="b"/>
            <a:pathLst>
              <a:path w="9097645" h="5669915">
                <a:moveTo>
                  <a:pt x="0" y="0"/>
                </a:moveTo>
                <a:lnTo>
                  <a:pt x="9097199" y="0"/>
                </a:lnTo>
                <a:lnTo>
                  <a:pt x="9097199" y="5669399"/>
                </a:lnTo>
                <a:lnTo>
                  <a:pt x="0" y="566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6557" y="106434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9507" y="2073055"/>
            <a:ext cx="3403066" cy="223745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228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//TestStack.cpp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"Stack.h"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1699584" indent="5532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 s1(3);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s2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s1;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s1.push(1);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s2.push(2);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350983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cout&lt;&lt;"s1: "&lt;&lt;s1.top()&lt;&lt;endl;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cout&lt;&lt;"s2:</a:t>
            </a:r>
            <a:r>
              <a:rPr sz="1180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"&lt;&lt;s2.top()&lt;&lt;endl;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41273" y="1659751"/>
            <a:ext cx="2074689" cy="1199862"/>
          </a:xfrm>
          <a:custGeom>
            <a:avLst/>
            <a:gdLst/>
            <a:ahLst/>
            <a:cxnLst/>
            <a:rect l="l" t="t" r="r" b="b"/>
            <a:pathLst>
              <a:path w="2286000" h="1322070">
                <a:moveTo>
                  <a:pt x="0" y="0"/>
                </a:moveTo>
                <a:lnTo>
                  <a:pt x="2286000" y="0"/>
                </a:lnTo>
                <a:lnTo>
                  <a:pt x="2286000" y="1321919"/>
                </a:lnTo>
                <a:lnTo>
                  <a:pt x="0" y="13219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1756" y="2114444"/>
            <a:ext cx="1233864" cy="75605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0950" marR="4611" algn="ctr" defTabSz="829909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mCapacity:</a:t>
            </a:r>
            <a:r>
              <a:rPr sz="1634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3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mElements </a:t>
            </a:r>
            <a:r>
              <a:rPr sz="1634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mTop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41273" y="2059659"/>
            <a:ext cx="2074689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5596" y="1714692"/>
            <a:ext cx="206604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32806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s1: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56454" y="2854803"/>
          <a:ext cx="829876" cy="1199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1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111906" y="2927824"/>
            <a:ext cx="839096" cy="68130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611" algn="r" defTabSz="829909">
              <a:spcBef>
                <a:spcPts val="91"/>
              </a:spcBef>
              <a:tabLst>
                <a:tab pos="699660" algn="l"/>
              </a:tabLst>
            </a:pPr>
            <a:r>
              <a:rPr sz="1634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R="4611" algn="r" defTabSz="829909">
              <a:spcBef>
                <a:spcPts val="132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1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36952" y="2542096"/>
            <a:ext cx="2984094" cy="2320770"/>
            <a:chOff x="4750117" y="2801012"/>
            <a:chExt cx="3288029" cy="2557145"/>
          </a:xfrm>
        </p:grpSpPr>
        <p:sp>
          <p:nvSpPr>
            <p:cNvPr id="12" name="object 12"/>
            <p:cNvSpPr/>
            <p:nvPr/>
          </p:nvSpPr>
          <p:spPr>
            <a:xfrm>
              <a:off x="6600750" y="2805775"/>
              <a:ext cx="1389380" cy="565785"/>
            </a:xfrm>
            <a:custGeom>
              <a:avLst/>
              <a:gdLst/>
              <a:ahLst/>
              <a:cxnLst/>
              <a:rect l="l" t="t" r="r" b="b"/>
              <a:pathLst>
                <a:path w="1389379" h="565785">
                  <a:moveTo>
                    <a:pt x="0" y="899"/>
                  </a:moveTo>
                  <a:lnTo>
                    <a:pt x="897299" y="0"/>
                  </a:lnTo>
                </a:path>
                <a:path w="1389379" h="565785">
                  <a:moveTo>
                    <a:pt x="915299" y="0"/>
                  </a:moveTo>
                  <a:lnTo>
                    <a:pt x="897299" y="565199"/>
                  </a:lnTo>
                </a:path>
                <a:path w="1389379" h="565785">
                  <a:moveTo>
                    <a:pt x="897329" y="564904"/>
                  </a:moveTo>
                  <a:lnTo>
                    <a:pt x="1388819" y="56490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989569" y="33549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989569" y="33549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302449" y="3015950"/>
              <a:ext cx="967105" cy="443230"/>
            </a:xfrm>
            <a:custGeom>
              <a:avLst/>
              <a:gdLst/>
              <a:ahLst/>
              <a:cxnLst/>
              <a:rect l="l" t="t" r="r" b="b"/>
              <a:pathLst>
                <a:path w="967104" h="443229">
                  <a:moveTo>
                    <a:pt x="0" y="0"/>
                  </a:moveTo>
                  <a:lnTo>
                    <a:pt x="966899" y="2399"/>
                  </a:lnTo>
                </a:path>
                <a:path w="967104" h="443229">
                  <a:moveTo>
                    <a:pt x="967029" y="2289"/>
                  </a:moveTo>
                  <a:lnTo>
                    <a:pt x="967029" y="44292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989569" y="34431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989569" y="34431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754879" y="4032000"/>
              <a:ext cx="2286000" cy="1321435"/>
            </a:xfrm>
            <a:custGeom>
              <a:avLst/>
              <a:gdLst/>
              <a:ahLst/>
              <a:cxnLst/>
              <a:rect l="l" t="t" r="r" b="b"/>
              <a:pathLst>
                <a:path w="2286000" h="1321435">
                  <a:moveTo>
                    <a:pt x="0" y="0"/>
                  </a:moveTo>
                  <a:lnTo>
                    <a:pt x="2286000" y="0"/>
                  </a:lnTo>
                  <a:lnTo>
                    <a:pt x="2286000" y="1321199"/>
                  </a:lnTo>
                  <a:lnTo>
                    <a:pt x="0" y="132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61756" y="4113659"/>
            <a:ext cx="1233864" cy="50207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97975" marR="4611" indent="-87025" defTabSz="829909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mCapacity:</a:t>
            </a:r>
            <a:r>
              <a:rPr sz="1634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3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mElements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13430" y="4615043"/>
            <a:ext cx="53077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</a:t>
            </a:r>
            <a:r>
              <a:rPr sz="1634" spc="-182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op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41273" y="4058876"/>
            <a:ext cx="2074689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45596" y="3713581"/>
            <a:ext cx="206604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32806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s2: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144678" y="4207950"/>
          <a:ext cx="829876" cy="1199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8123711" y="3590585"/>
            <a:ext cx="850046" cy="794160"/>
          </a:xfrm>
          <a:prstGeom prst="rect">
            <a:avLst/>
          </a:prstGeom>
        </p:spPr>
        <p:txBody>
          <a:bodyPr vert="horz" wrap="square" lIns="0" tIns="148686" rIns="0" bIns="0" rtlCol="0">
            <a:spAutoFit/>
          </a:bodyPr>
          <a:lstStyle/>
          <a:p>
            <a:pPr marR="27664" algn="r" defTabSz="829909">
              <a:spcBef>
                <a:spcPts val="117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2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34580" defTabSz="829909">
              <a:spcBef>
                <a:spcPts val="1076"/>
              </a:spcBef>
              <a:tabLst>
                <a:tab pos="623008" algn="l"/>
              </a:tabLst>
            </a:pPr>
            <a:r>
              <a:rPr sz="1634" u="heavy" dirty="0">
                <a:solidFill>
                  <a:prstClr val="black"/>
                </a:solidFill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34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51" baseline="-30864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2451" baseline="-3086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86961" y="4509977"/>
            <a:ext cx="138889" cy="777845"/>
          </a:xfrm>
          <a:prstGeom prst="rect">
            <a:avLst/>
          </a:prstGeom>
        </p:spPr>
        <p:txBody>
          <a:bodyPr vert="horz" wrap="square" lIns="0" tIns="145228" rIns="0" bIns="0" rtlCol="0">
            <a:spAutoFit/>
          </a:bodyPr>
          <a:lstStyle/>
          <a:p>
            <a:pPr marL="11527" defTabSz="829909">
              <a:spcBef>
                <a:spcPts val="1144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1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048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2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3000" y="4391673"/>
            <a:ext cx="1513947" cy="386698"/>
            <a:chOff x="6277337" y="4838973"/>
            <a:chExt cx="1668145" cy="426084"/>
          </a:xfrm>
        </p:grpSpPr>
        <p:sp>
          <p:nvSpPr>
            <p:cNvPr id="27" name="object 27"/>
            <p:cNvSpPr/>
            <p:nvPr/>
          </p:nvSpPr>
          <p:spPr>
            <a:xfrm>
              <a:off x="7896534" y="48437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64" y="31456"/>
                  </a:moveTo>
                  <a:lnTo>
                    <a:pt x="0" y="0"/>
                  </a:lnTo>
                  <a:lnTo>
                    <a:pt x="43595" y="14677"/>
                  </a:lnTo>
                  <a:lnTo>
                    <a:pt x="764" y="3145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896534" y="48437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64" y="31456"/>
                  </a:moveTo>
                  <a:lnTo>
                    <a:pt x="43595" y="14677"/>
                  </a:lnTo>
                  <a:lnTo>
                    <a:pt x="0" y="0"/>
                  </a:lnTo>
                  <a:lnTo>
                    <a:pt x="764" y="314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282099" y="4873674"/>
              <a:ext cx="1604010" cy="386715"/>
            </a:xfrm>
            <a:custGeom>
              <a:avLst/>
              <a:gdLst/>
              <a:ahLst/>
              <a:cxnLst/>
              <a:rect l="l" t="t" r="r" b="b"/>
              <a:pathLst>
                <a:path w="1604009" h="386714">
                  <a:moveTo>
                    <a:pt x="0" y="386449"/>
                  </a:moveTo>
                  <a:lnTo>
                    <a:pt x="1328999" y="359449"/>
                  </a:lnTo>
                </a:path>
                <a:path w="1604009" h="386714">
                  <a:moveTo>
                    <a:pt x="244074" y="135599"/>
                  </a:moveTo>
                  <a:lnTo>
                    <a:pt x="1010274" y="135599"/>
                  </a:lnTo>
                </a:path>
                <a:path w="1604009" h="386714">
                  <a:moveTo>
                    <a:pt x="1010224" y="135599"/>
                  </a:moveTo>
                  <a:lnTo>
                    <a:pt x="1010224" y="0"/>
                  </a:lnTo>
                </a:path>
                <a:path w="1604009" h="386714">
                  <a:moveTo>
                    <a:pt x="1308524" y="359349"/>
                  </a:moveTo>
                  <a:lnTo>
                    <a:pt x="1301624" y="81249"/>
                  </a:lnTo>
                </a:path>
                <a:path w="1604009" h="386714">
                  <a:moveTo>
                    <a:pt x="1308564" y="88034"/>
                  </a:moveTo>
                  <a:lnTo>
                    <a:pt x="1603925" y="9381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885717" y="49517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59"/>
                  </a:moveTo>
                  <a:lnTo>
                    <a:pt x="615" y="0"/>
                  </a:lnTo>
                  <a:lnTo>
                    <a:pt x="43524" y="16575"/>
                  </a:lnTo>
                  <a:lnTo>
                    <a:pt x="0" y="3145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885717" y="49517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59"/>
                  </a:moveTo>
                  <a:lnTo>
                    <a:pt x="43524" y="16575"/>
                  </a:lnTo>
                  <a:lnTo>
                    <a:pt x="615" y="0"/>
                  </a:lnTo>
                  <a:lnTo>
                    <a:pt x="0" y="314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2"/>
            <a:ext cx="7580683" cy="1897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9533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541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thi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pointer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4611" indent="-309487" defTabSz="829909">
              <a:lnSpc>
                <a:spcPts val="2587"/>
              </a:lnSpc>
              <a:spcBef>
                <a:spcPts val="204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every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 call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passes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pointer to the object for which it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called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hidden parameter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having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name</a:t>
            </a:r>
            <a:r>
              <a:rPr sz="2178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this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indent="-307182" defTabSz="829909">
              <a:spcBef>
                <a:spcPts val="93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Usage: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1021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1815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disambiguation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6584" y="3900415"/>
            <a:ext cx="4813279" cy="95170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 defTabSz="829909">
              <a:lnSpc>
                <a:spcPts val="1842"/>
              </a:lnSpc>
              <a:spcBef>
                <a:spcPts val="208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Stack::Stack(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1543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5080" defTabSz="829909">
              <a:lnSpc>
                <a:spcPts val="1838"/>
              </a:lnSpc>
            </a:pPr>
            <a:r>
              <a:rPr sz="1543" b="1" spc="-5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sz="1543" b="1" spc="-2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43" b="1" dirty="0">
                <a:solidFill>
                  <a:srgbClr val="008000"/>
                </a:solidFill>
                <a:latin typeface="Courier New"/>
                <a:cs typeface="Courier New"/>
              </a:rPr>
              <a:t>→</a:t>
            </a:r>
            <a:r>
              <a:rPr sz="1543" b="1" spc="-2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8000"/>
                </a:solidFill>
                <a:latin typeface="Courier New"/>
                <a:cs typeface="Courier New"/>
              </a:rPr>
              <a:t>mCapacity</a:t>
            </a:r>
            <a:r>
              <a:rPr sz="1543" b="1" spc="-2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5657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//..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847"/>
              </a:lnSpc>
            </a:pP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810052"/>
            <a:ext cx="7743201" cy="32125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5296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when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destroyed: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1017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object's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automatically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invoked,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762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memory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freed.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73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each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4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usually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place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perform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cleanup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work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4611" indent="-309487" defTabSz="829909">
              <a:lnSpc>
                <a:spcPct val="101299"/>
              </a:lnSpc>
              <a:spcBef>
                <a:spcPts val="102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if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don't declare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→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compiler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will generate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one,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which destroys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object's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1"/>
            <a:ext cx="3437068" cy="80647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8178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77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Syntax:</a:t>
            </a:r>
            <a:r>
              <a:rPr sz="2541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b="1" dirty="0">
                <a:solidFill>
                  <a:srgbClr val="3333FF"/>
                </a:solidFill>
                <a:latin typeface="Courier New"/>
                <a:cs typeface="Courier New"/>
              </a:rPr>
              <a:t>T</a:t>
            </a:r>
            <a:r>
              <a:rPr sz="2541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2541" b="1" spc="-5" dirty="0">
                <a:solidFill>
                  <a:srgbClr val="3333FF"/>
                </a:solidFill>
                <a:latin typeface="Courier New"/>
                <a:cs typeface="Courier New"/>
              </a:rPr>
              <a:t>::</a:t>
            </a:r>
            <a:r>
              <a:rPr sz="2541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2541" b="1" spc="-5" dirty="0">
                <a:solidFill>
                  <a:srgbClr val="3333FF"/>
                </a:solidFill>
                <a:latin typeface="Courier New"/>
                <a:cs typeface="Courier New"/>
              </a:rPr>
              <a:t>~T();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9" y="2746103"/>
            <a:ext cx="5477179" cy="112343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Stack::~Stack(){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97059" marR="2641302" indent="-359627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mElement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!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2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nullpt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){  delete[] mElements;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mElement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2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nullptr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771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00437" y="3979081"/>
            <a:ext cx="7228563" cy="1551983"/>
            <a:chOff x="1183957" y="4384357"/>
            <a:chExt cx="7964805" cy="1710055"/>
          </a:xfrm>
        </p:grpSpPr>
        <p:sp>
          <p:nvSpPr>
            <p:cNvPr id="6" name="object 6"/>
            <p:cNvSpPr/>
            <p:nvPr/>
          </p:nvSpPr>
          <p:spPr>
            <a:xfrm>
              <a:off x="1188719" y="4389120"/>
              <a:ext cx="7955280" cy="1700530"/>
            </a:xfrm>
            <a:custGeom>
              <a:avLst/>
              <a:gdLst/>
              <a:ahLst/>
              <a:cxnLst/>
              <a:rect l="l" t="t" r="r" b="b"/>
              <a:pathLst>
                <a:path w="7955280" h="1700529">
                  <a:moveTo>
                    <a:pt x="7955279" y="1700279"/>
                  </a:moveTo>
                  <a:lnTo>
                    <a:pt x="0" y="1700279"/>
                  </a:lnTo>
                  <a:lnTo>
                    <a:pt x="0" y="0"/>
                  </a:lnTo>
                  <a:lnTo>
                    <a:pt x="7955279" y="0"/>
                  </a:lnTo>
                  <a:lnTo>
                    <a:pt x="7955279" y="17002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188719" y="4389120"/>
              <a:ext cx="7955280" cy="1700530"/>
            </a:xfrm>
            <a:custGeom>
              <a:avLst/>
              <a:gdLst/>
              <a:ahLst/>
              <a:cxnLst/>
              <a:rect l="l" t="t" r="r" b="b"/>
              <a:pathLst>
                <a:path w="7955280" h="1700529">
                  <a:moveTo>
                    <a:pt x="0" y="0"/>
                  </a:moveTo>
                  <a:lnTo>
                    <a:pt x="7955279" y="0"/>
                  </a:lnTo>
                  <a:lnTo>
                    <a:pt x="7955279" y="1700279"/>
                  </a:lnTo>
                  <a:lnTo>
                    <a:pt x="0" y="17002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82560" y="4000462"/>
            <a:ext cx="102006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2173" y="4000462"/>
            <a:ext cx="3827801" cy="92496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4751" defTabSz="829909">
              <a:spcBef>
                <a:spcPts val="91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block</a:t>
            </a:r>
            <a:r>
              <a:rPr sz="1180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begin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R="4611" indent="55327" defTabSz="829909">
              <a:lnSpc>
                <a:spcPct val="101000"/>
              </a:lnSpc>
              <a:tabLst>
                <a:tab pos="1979103" algn="l"/>
              </a:tabLst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s(10);	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 s: constructor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Stack* s1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new 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Stack(5);</a:t>
            </a:r>
            <a:r>
              <a:rPr sz="1180" b="1" spc="-41" dirty="0">
                <a:solidFill>
                  <a:srgbClr val="0000FF"/>
                </a:solidFill>
                <a:latin typeface="Courier New"/>
                <a:cs typeface="Courier New"/>
              </a:rPr>
              <a:t>// </a:t>
            </a:r>
            <a:r>
              <a:rPr sz="1180" b="1" spc="-5" dirty="0">
                <a:solidFill>
                  <a:srgbClr val="0000FF"/>
                </a:solidFill>
                <a:latin typeface="Courier New"/>
                <a:cs typeface="Courier New"/>
              </a:rPr>
              <a:t>s1: constructor </a:t>
            </a:r>
            <a:r>
              <a:rPr sz="1180" b="1" spc="-69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s.push(3);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475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s1-&gt;push(10);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5727" y="4908138"/>
            <a:ext cx="1449977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180" b="1" spc="-5" dirty="0">
                <a:solidFill>
                  <a:srgbClr val="0000FF"/>
                </a:solidFill>
                <a:latin typeface="Courier New"/>
                <a:cs typeface="Courier New"/>
              </a:rPr>
              <a:t>//s1:</a:t>
            </a:r>
            <a:r>
              <a:rPr sz="1180" b="1" spc="-7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srgbClr val="0000FF"/>
                </a:solidFill>
                <a:latin typeface="Courier New"/>
                <a:cs typeface="Courier New"/>
              </a:rPr>
              <a:t>destructor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2560" y="4908138"/>
            <a:ext cx="1449977" cy="558248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414955" marR="38614" defTabSz="829909">
              <a:lnSpc>
                <a:spcPct val="101000"/>
              </a:lnSpc>
              <a:spcBef>
                <a:spcPts val="77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delete s1;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s.push(16);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4"/>
              </a:spcBef>
              <a:tabLst>
                <a:tab pos="359051" algn="l"/>
              </a:tabLst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	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block</a:t>
            </a:r>
            <a:r>
              <a:rPr sz="1180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end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1841" y="5271209"/>
            <a:ext cx="1360074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//s:</a:t>
            </a:r>
            <a:r>
              <a:rPr sz="1180" b="1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destructor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5"/>
            <a:ext cx="7358807" cy="1797035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82991" defTabSz="829909">
              <a:spcBef>
                <a:spcPts val="245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parameters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9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if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specifies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defaults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ignored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30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omits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defaults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lnSpc>
                <a:spcPts val="2174"/>
              </a:lnSpc>
              <a:spcBef>
                <a:spcPts val="1021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parameters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specified</a:t>
            </a:r>
            <a:r>
              <a:rPr sz="1815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srgbClr val="3333FF"/>
                </a:solidFill>
                <a:latin typeface="Arial"/>
                <a:cs typeface="Arial"/>
              </a:rPr>
              <a:t>only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1815" b="1" i="1" spc="-5" dirty="0">
                <a:solidFill>
                  <a:srgbClr val="3333FF"/>
                </a:solidFill>
                <a:latin typeface="Arial"/>
                <a:cs typeface="Arial"/>
              </a:rPr>
              <a:t>method</a:t>
            </a:r>
            <a:r>
              <a:rPr sz="1815" b="1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15" b="1" i="1" spc="-5" dirty="0">
                <a:solidFill>
                  <a:srgbClr val="3333FF"/>
                </a:solidFill>
                <a:latin typeface="Arial"/>
                <a:cs typeface="Arial"/>
              </a:rPr>
              <a:t>declaration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317556" defTabSz="829909">
              <a:lnSpc>
                <a:spcPts val="2174"/>
              </a:lnSpc>
            </a:pP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(not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definition)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797" y="3651452"/>
            <a:ext cx="3651453" cy="1912409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marR="2653981" defTabSz="829909">
              <a:lnSpc>
                <a:spcPct val="102299"/>
              </a:lnSpc>
              <a:spcBef>
                <a:spcPts val="204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Stack.h </a:t>
            </a:r>
            <a:r>
              <a:rPr sz="998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998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Stack{ </a:t>
            </a:r>
            <a:r>
              <a:rPr sz="998" spc="-5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2104" defTabSz="829909">
              <a:spcBef>
                <a:spcPts val="18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Stack(</a:t>
            </a:r>
            <a:r>
              <a:rPr sz="998" spc="1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int</a:t>
            </a:r>
            <a:r>
              <a:rPr sz="998" b="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inCapacity</a:t>
            </a:r>
            <a:r>
              <a:rPr sz="998" b="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180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sz="1180" b="1" spc="-12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3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..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//Stack.cpp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58179" marR="1184350" indent="-380375" defTabSz="829909">
              <a:lnSpc>
                <a:spcPct val="102299"/>
              </a:lnSpc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Stack::Stack(</a:t>
            </a:r>
            <a:r>
              <a:rPr sz="998" spc="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int</a:t>
            </a:r>
            <a:r>
              <a:rPr sz="998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inCapacity</a:t>
            </a:r>
            <a:r>
              <a:rPr sz="998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){ </a:t>
            </a:r>
            <a:r>
              <a:rPr sz="998" spc="-5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998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inCapacity;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mElements</a:t>
            </a:r>
            <a:r>
              <a:rPr sz="998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998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998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998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998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998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58179" defTabSz="829909">
              <a:spcBef>
                <a:spcPts val="27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mTop</a:t>
            </a:r>
            <a:r>
              <a:rPr sz="998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998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mElements;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998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224" y="3651452"/>
            <a:ext cx="3651453" cy="813867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9391" rIns="0" bIns="0" rtlCol="0">
            <a:spAutoFit/>
          </a:bodyPr>
          <a:lstStyle/>
          <a:p>
            <a:pPr marL="77804" defTabSz="829909">
              <a:spcBef>
                <a:spcPts val="231"/>
              </a:spcBef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TestStack.cpp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04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284631" algn="just" defTabSz="829909">
              <a:lnSpc>
                <a:spcPct val="102299"/>
              </a:lnSpc>
            </a:pP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Stack s1(3);</a:t>
            </a:r>
            <a:r>
              <a:rPr sz="99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//capacity: </a:t>
            </a:r>
            <a:r>
              <a:rPr sz="998" dirty="0">
                <a:solidFill>
                  <a:prstClr val="black"/>
                </a:solidFill>
                <a:latin typeface="Courier New"/>
                <a:cs typeface="Courier New"/>
              </a:rPr>
              <a:t>3 </a:t>
            </a:r>
            <a:r>
              <a:rPr sz="998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Stack s2;</a:t>
            </a:r>
            <a:r>
              <a:rPr sz="998" b="1" spc="5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5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//capacity: </a:t>
            </a:r>
            <a:r>
              <a:rPr sz="998" b="1" dirty="0">
                <a:solidFill>
                  <a:prstClr val="black"/>
                </a:solidFill>
                <a:latin typeface="Courier New"/>
                <a:cs typeface="Courier New"/>
              </a:rPr>
              <a:t>5 </a:t>
            </a:r>
            <a:r>
              <a:rPr sz="998" b="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Stack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s3(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10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//capacity:</a:t>
            </a:r>
            <a:r>
              <a:rPr sz="998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spc="-5" dirty="0">
                <a:solidFill>
                  <a:prstClr val="black"/>
                </a:solidFill>
                <a:latin typeface="Courier New"/>
                <a:cs typeface="Courier New"/>
              </a:rPr>
              <a:t>10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2"/>
            <a:ext cx="7580683" cy="1897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9533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541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thi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pointer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4611" indent="-309487" defTabSz="829909">
              <a:lnSpc>
                <a:spcPts val="2587"/>
              </a:lnSpc>
              <a:spcBef>
                <a:spcPts val="204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every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 call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passes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pointer to the object for which it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called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hidden parameter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having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name</a:t>
            </a:r>
            <a:r>
              <a:rPr sz="2178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this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indent="-307182" defTabSz="829909">
              <a:spcBef>
                <a:spcPts val="93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Usage: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1021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1815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disambiguation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6584" y="3900415"/>
            <a:ext cx="4813279" cy="95170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 defTabSz="829909">
              <a:lnSpc>
                <a:spcPts val="1842"/>
              </a:lnSpc>
              <a:spcBef>
                <a:spcPts val="208"/>
              </a:spcBef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Stack::Stack(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543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1543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5080" defTabSz="829909">
              <a:lnSpc>
                <a:spcPts val="1838"/>
              </a:lnSpc>
            </a:pPr>
            <a:r>
              <a:rPr sz="1543" b="1" spc="-5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sz="1543" b="1" spc="-2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43" b="1" dirty="0">
                <a:solidFill>
                  <a:srgbClr val="008000"/>
                </a:solidFill>
                <a:latin typeface="Courier New"/>
                <a:cs typeface="Courier New"/>
              </a:rPr>
              <a:t>→</a:t>
            </a:r>
            <a:r>
              <a:rPr sz="1543" b="1" spc="-2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srgbClr val="008000"/>
                </a:solidFill>
                <a:latin typeface="Courier New"/>
                <a:cs typeface="Courier New"/>
              </a:rPr>
              <a:t>mCapacity</a:t>
            </a:r>
            <a:r>
              <a:rPr sz="1543" b="1" spc="-2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543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43" b="1" spc="-5" dirty="0">
                <a:solidFill>
                  <a:prstClr val="black"/>
                </a:solidFill>
                <a:latin typeface="Courier New"/>
                <a:cs typeface="Courier New"/>
              </a:rPr>
              <a:t>mCapacity</a:t>
            </a: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5657" defTabSz="829909">
              <a:lnSpc>
                <a:spcPts val="1838"/>
              </a:lnSpc>
            </a:pPr>
            <a:r>
              <a:rPr sz="1543" spc="-5" dirty="0">
                <a:solidFill>
                  <a:prstClr val="black"/>
                </a:solidFill>
                <a:latin typeface="Courier New"/>
                <a:cs typeface="Courier New"/>
              </a:rPr>
              <a:t>//..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847"/>
              </a:lnSpc>
            </a:pPr>
            <a:r>
              <a:rPr sz="1543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2516" y="1810051"/>
            <a:ext cx="3968419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b="1" spc="-9" dirty="0">
                <a:solidFill>
                  <a:prstClr val="black"/>
                </a:solidFill>
                <a:latin typeface="Arial"/>
                <a:cs typeface="Arial"/>
              </a:rPr>
              <a:t>Programming</a:t>
            </a:r>
            <a:r>
              <a:rPr sz="2541" b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task</a:t>
            </a:r>
            <a:r>
              <a:rPr sz="2541" b="1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dirty="0">
                <a:solidFill>
                  <a:srgbClr val="3333FF"/>
                </a:solidFill>
                <a:latin typeface="Arial"/>
                <a:cs typeface="Arial"/>
              </a:rPr>
              <a:t>[Prata]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2240664"/>
            <a:ext cx="7717843" cy="279541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72038" rIns="0" bIns="0" rtlCol="0">
            <a:spAutoFit/>
          </a:bodyPr>
          <a:lstStyle/>
          <a:p>
            <a:pPr marL="202290" defTabSz="829909">
              <a:spcBef>
                <a:spcPts val="56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defTabSz="829909">
              <a:lnSpc>
                <a:spcPts val="1510"/>
              </a:lnSpc>
              <a:spcBef>
                <a:spcPts val="100"/>
              </a:spcBef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marR="5378851" indent="318132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enum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{Q_SIZE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10};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39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private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representation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be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developed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later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Queue(int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qs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Q_SIZE);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create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with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qs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limit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~Queue();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4991559" defTabSz="829909">
              <a:lnSpc>
                <a:spcPts val="1498"/>
              </a:lnSpc>
              <a:spcBef>
                <a:spcPts val="64"/>
              </a:spcBef>
              <a:tabLst>
                <a:tab pos="1944524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bool isempty() const;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isfull()	const;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queuecount()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2281098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bool enqueue(const Item &amp;item); // add item to end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dequeue(Item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&amp;item);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remove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from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front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defTabSz="829909">
              <a:lnSpc>
                <a:spcPts val="1452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2516" y="1810051"/>
            <a:ext cx="3968419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b="1" spc="-9" dirty="0">
                <a:solidFill>
                  <a:prstClr val="black"/>
                </a:solidFill>
                <a:latin typeface="Arial"/>
                <a:cs typeface="Arial"/>
              </a:rPr>
              <a:t>Programming</a:t>
            </a:r>
            <a:r>
              <a:rPr sz="2541" b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task</a:t>
            </a:r>
            <a:r>
              <a:rPr sz="2541" b="1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dirty="0">
                <a:solidFill>
                  <a:srgbClr val="3333FF"/>
                </a:solidFill>
                <a:latin typeface="Arial"/>
                <a:cs typeface="Arial"/>
              </a:rPr>
              <a:t>[Prata]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809" y="2240664"/>
            <a:ext cx="7717843" cy="313237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174050" defTabSz="829909">
              <a:lnSpc>
                <a:spcPts val="1510"/>
              </a:lnSpc>
              <a:spcBef>
                <a:spcPts val="218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050" defTabSz="829909">
              <a:lnSpc>
                <a:spcPts val="1498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050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scope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definitions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marR="1409693" defTabSz="829909">
              <a:lnSpc>
                <a:spcPts val="1498"/>
              </a:lnSpc>
              <a:spcBef>
                <a:spcPts val="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 Node is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a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nested structure definition local to this class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struct</a:t>
            </a:r>
            <a:r>
              <a:rPr sz="1271" spc="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r>
              <a:rPr sz="1271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Item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struct Node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next;};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452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enum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{Q_SIZE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members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marR="3151927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Node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front; // pointer to front of Queue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rear;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pointer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rear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of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items;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current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number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of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items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qsize;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maximum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number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of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items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2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050" defTabSz="829909"/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2369065"/>
            <a:ext cx="154045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 defTabSz="829909">
              <a:spcBef>
                <a:spcPts val="1570"/>
              </a:spcBef>
            </a:pP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Object-Oriented</a:t>
            </a:r>
            <a:r>
              <a:rPr sz="2904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Programming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4034" algn="ctr" defTabSz="829909">
              <a:spcBef>
                <a:spcPts val="1293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Advanced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Features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0206" y="1810051"/>
            <a:ext cx="4372407" cy="377177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2041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Content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Inline</a:t>
            </a:r>
            <a:r>
              <a:rPr sz="1997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1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r>
              <a:rPr sz="1997" spc="-5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1997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Heap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Array</a:t>
            </a:r>
            <a:r>
              <a:rPr sz="1997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997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array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pointers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1997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1997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1997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Friend</a:t>
            </a:r>
            <a:r>
              <a:rPr sz="1997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functions,</a:t>
            </a:r>
            <a:r>
              <a:rPr sz="1997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friend</a:t>
            </a:r>
            <a:r>
              <a:rPr sz="1997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1997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1997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semantics</a:t>
            </a:r>
            <a:r>
              <a:rPr sz="1997" spc="-27" dirty="0">
                <a:solidFill>
                  <a:prstClr val="black"/>
                </a:solidFill>
                <a:latin typeface="Arial MT"/>
                <a:cs typeface="Arial MT"/>
              </a:rPr>
              <a:t> (</a:t>
            </a:r>
            <a:r>
              <a:rPr sz="1997" spc="-27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1997" spc="-27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810051"/>
            <a:ext cx="6924850" cy="32744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9331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Inlin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designed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speed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up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programs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(like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macros)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marR="4611" indent="-311792" defTabSz="829909">
              <a:spcBef>
                <a:spcPts val="1044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compiler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replaces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call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541" spc="-6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code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(no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 function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call!)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1048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advantage: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dirty="0">
                <a:solidFill>
                  <a:prstClr val="black"/>
                </a:solidFill>
                <a:latin typeface="Arial"/>
                <a:cs typeface="Arial"/>
              </a:rPr>
              <a:t>speed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322743" indent="-311792" defTabSz="829909">
              <a:spcBef>
                <a:spcPts val="1035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disadvantage: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dirty="0">
                <a:solidFill>
                  <a:prstClr val="black"/>
                </a:solidFill>
                <a:latin typeface="Arial"/>
                <a:cs typeface="Arial"/>
              </a:rPr>
              <a:t>code</a:t>
            </a:r>
            <a:r>
              <a:rPr sz="2541" i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bloat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7213" defTabSz="829909">
              <a:spcBef>
                <a:spcPts val="1035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ex.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10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calls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10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*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function's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size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8965" y="1814998"/>
            <a:ext cx="7742624" cy="3705684"/>
          </a:xfrm>
          <a:prstGeom prst="rect">
            <a:avLst/>
          </a:prstGeom>
        </p:spPr>
        <p:txBody>
          <a:bodyPr vert="horz" wrap="square" lIns="0" tIns="29391" rIns="0" bIns="0" rtlCol="0">
            <a:spAutoFit/>
          </a:bodyPr>
          <a:lstStyle/>
          <a:p>
            <a:pPr marL="74922" defTabSz="829909">
              <a:spcBef>
                <a:spcPts val="231"/>
              </a:spcBef>
            </a:pPr>
            <a:r>
              <a:rPr sz="2360" spc="-5" dirty="0">
                <a:solidFill>
                  <a:prstClr val="black"/>
                </a:solidFill>
                <a:latin typeface="Arial MT"/>
                <a:cs typeface="Arial MT"/>
              </a:rPr>
              <a:t>How</a:t>
            </a:r>
            <a:r>
              <a:rPr sz="2360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60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360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60" dirty="0">
                <a:solidFill>
                  <a:prstClr val="black"/>
                </a:solidFill>
                <a:latin typeface="Arial MT"/>
                <a:cs typeface="Arial MT"/>
              </a:rPr>
              <a:t>make</a:t>
            </a:r>
            <a:r>
              <a:rPr sz="2360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60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360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60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360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60" spc="-5" dirty="0">
                <a:solidFill>
                  <a:prstClr val="black"/>
                </a:solidFill>
                <a:latin typeface="Courier New"/>
                <a:cs typeface="Courier New"/>
              </a:rPr>
              <a:t>inline</a:t>
            </a:r>
            <a:r>
              <a:rPr sz="2360" spc="-5" dirty="0">
                <a:solidFill>
                  <a:prstClr val="black"/>
                </a:solidFill>
                <a:latin typeface="Arial MT"/>
                <a:cs typeface="Arial MT"/>
              </a:rPr>
              <a:t>?</a:t>
            </a:r>
            <a:endParaRPr sz="2360">
              <a:solidFill>
                <a:prstClr val="black"/>
              </a:solidFill>
              <a:latin typeface="Arial MT"/>
              <a:cs typeface="Arial MT"/>
            </a:endParaRPr>
          </a:p>
          <a:p>
            <a:pPr marL="308334" marR="106043" indent="-297384" defTabSz="829909">
              <a:lnSpc>
                <a:spcPts val="2587"/>
              </a:lnSpc>
              <a:spcBef>
                <a:spcPts val="241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  <a:tab pos="1381453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inlin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keyword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eithe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i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functio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declaratio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in  function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definition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08334" indent="-297384" defTabSz="829909">
              <a:spcBef>
                <a:spcPts val="921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both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standalone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inline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8334" indent="-297384" defTabSz="829909">
              <a:spcBef>
                <a:spcPts val="1062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common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practice: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00236" marR="4611" lvl="1" indent="-261652" defTabSz="829909">
              <a:lnSpc>
                <a:spcPct val="101299"/>
              </a:lnSpc>
              <a:spcBef>
                <a:spcPts val="1026"/>
              </a:spcBef>
              <a:buSzPct val="39583"/>
              <a:buFontTx/>
              <a:buChar char="●"/>
              <a:tabLst>
                <a:tab pos="700236" algn="l"/>
                <a:tab pos="700812" algn="l"/>
                <a:tab pos="4710889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plac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implementatio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f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inlin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the  header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file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08334" indent="-297384" defTabSz="829909">
              <a:spcBef>
                <a:spcPts val="743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only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small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eligible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178" spc="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inline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8334" indent="-297384" defTabSz="829909">
              <a:spcBef>
                <a:spcPts val="1048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compiler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may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completely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ignore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request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2516" y="1810051"/>
            <a:ext cx="3968419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b="1" spc="-9" dirty="0">
                <a:solidFill>
                  <a:prstClr val="black"/>
                </a:solidFill>
                <a:latin typeface="Arial"/>
                <a:cs typeface="Arial"/>
              </a:rPr>
              <a:t>Programming</a:t>
            </a:r>
            <a:r>
              <a:rPr sz="2541" b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task</a:t>
            </a:r>
            <a:r>
              <a:rPr sz="2541" b="1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dirty="0">
                <a:solidFill>
                  <a:srgbClr val="3333FF"/>
                </a:solidFill>
                <a:latin typeface="Arial"/>
                <a:cs typeface="Arial"/>
              </a:rPr>
              <a:t>[Prata]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2240664"/>
            <a:ext cx="7717843" cy="279541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72038" rIns="0" bIns="0" rtlCol="0">
            <a:spAutoFit/>
          </a:bodyPr>
          <a:lstStyle/>
          <a:p>
            <a:pPr marL="202290" defTabSz="829909">
              <a:spcBef>
                <a:spcPts val="56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defTabSz="829909">
              <a:lnSpc>
                <a:spcPts val="1510"/>
              </a:lnSpc>
              <a:spcBef>
                <a:spcPts val="100"/>
              </a:spcBef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marR="5378851" indent="318132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enum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{Q_SIZE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10};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39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private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representation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be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developed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later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Queue(int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qs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Q_SIZE);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create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with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qs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limit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~Queue();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4991559" defTabSz="829909">
              <a:lnSpc>
                <a:spcPts val="1498"/>
              </a:lnSpc>
              <a:spcBef>
                <a:spcPts val="64"/>
              </a:spcBef>
              <a:tabLst>
                <a:tab pos="1944524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bool isempty() const;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isfull()	const;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queuecount()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2281098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bool enqueue(const Item &amp;item); // add item to end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dequeue(Item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&amp;item);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remove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from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front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defTabSz="829909">
              <a:lnSpc>
                <a:spcPts val="1452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2516" y="1810051"/>
            <a:ext cx="387102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inlin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examples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3721" y="2357303"/>
            <a:ext cx="6556017" cy="300749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492759" marR="2969807" indent="-357322" defTabSz="829909">
              <a:lnSpc>
                <a:spcPct val="101099"/>
              </a:lnSpc>
              <a:spcBef>
                <a:spcPts val="185"/>
              </a:spcBef>
            </a:pP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i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nline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double square(double a){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a;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4922400" indent="-333693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Value{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value;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3506" defTabSz="829909">
              <a:spcBef>
                <a:spcPts val="27"/>
              </a:spcBef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inline</a:t>
            </a:r>
            <a:r>
              <a:rPr sz="1452" b="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getValue()const{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value;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3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7713" marR="2183699" indent="-304876" defTabSz="829909">
              <a:lnSpc>
                <a:spcPct val="101600"/>
              </a:lnSpc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inline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 setValue( int value ){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this-&gt;value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value;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3620332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Heap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1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Heap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Dynamic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allocation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6999" y="4016137"/>
            <a:ext cx="3783426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1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Automatic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allocation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7737" y="2600371"/>
            <a:ext cx="4149378" cy="1222457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54172" rIns="0" bIns="0" rtlCol="0">
            <a:spAutoFit/>
          </a:bodyPr>
          <a:lstStyle/>
          <a:p>
            <a:pPr marL="77228" defTabSz="829909">
              <a:lnSpc>
                <a:spcPts val="1510"/>
              </a:lnSpc>
              <a:spcBef>
                <a:spcPts val="427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draw(){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marR="1326126" defTabSz="829909">
              <a:lnSpc>
                <a:spcPts val="1498"/>
              </a:lnSpc>
              <a:spcBef>
                <a:spcPts val="59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</a:t>
            </a:r>
            <a:r>
              <a:rPr sz="1271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Point(); </a:t>
            </a:r>
            <a:r>
              <a:rPr sz="1271" b="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p-&gt;move(3,3);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marR="2778468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//...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delete</a:t>
            </a:r>
            <a:r>
              <a:rPr sz="1271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452"/>
              </a:lnSpc>
            </a:pP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7747" y="4398341"/>
            <a:ext cx="4149378" cy="106266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99124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78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draw(){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2488576" defTabSz="829909">
              <a:lnSpc>
                <a:spcPts val="1498"/>
              </a:lnSpc>
              <a:spcBef>
                <a:spcPts val="59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 p;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p.move(6,6);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39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3485" y="1810051"/>
            <a:ext cx="226141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Array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2675" y="2238753"/>
            <a:ext cx="5228216" cy="124370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72038" rIns="0" bIns="0" rtlCol="0">
            <a:spAutoFit/>
          </a:bodyPr>
          <a:lstStyle/>
          <a:p>
            <a:pPr marL="259923" defTabSz="829909">
              <a:spcBef>
                <a:spcPts val="56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450" marR="3663128" indent="414955" defTabSz="829909">
              <a:lnSpc>
                <a:spcPts val="1498"/>
              </a:lnSpc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x,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y;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86404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Point(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x=0,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y=0);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864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450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0063" y="4642981"/>
          <a:ext cx="3319503" cy="829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4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552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552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24"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430312" y="4642981"/>
            <a:ext cx="1656293" cy="423582"/>
            <a:chOff x="2098357" y="5115877"/>
            <a:chExt cx="1824989" cy="466725"/>
          </a:xfrm>
        </p:grpSpPr>
        <p:sp>
          <p:nvSpPr>
            <p:cNvPr id="7" name="object 7"/>
            <p:cNvSpPr/>
            <p:nvPr/>
          </p:nvSpPr>
          <p:spPr>
            <a:xfrm>
              <a:off x="2103120" y="512064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103120" y="5120640"/>
              <a:ext cx="1771650" cy="457200"/>
            </a:xfrm>
            <a:custGeom>
              <a:avLst/>
              <a:gdLst/>
              <a:ahLst/>
              <a:cxnLst/>
              <a:rect l="l" t="t" r="r" b="b"/>
              <a:pathLst>
                <a:path w="1771650" h="457200">
                  <a:moveTo>
                    <a:pt x="0" y="457199"/>
                  </a:moveTo>
                  <a:lnTo>
                    <a:pt x="914399" y="0"/>
                  </a:lnTo>
                </a:path>
                <a:path w="1771650" h="457200">
                  <a:moveTo>
                    <a:pt x="457199" y="228599"/>
                  </a:moveTo>
                  <a:lnTo>
                    <a:pt x="1771649" y="228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874770" y="53335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874770" y="53335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85971" y="4081144"/>
            <a:ext cx="4139581" cy="89188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081615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Point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*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t1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=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new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Point[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4];	Point</a:t>
            </a:r>
            <a:r>
              <a:rPr sz="1634" spc="-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t1[</a:t>
            </a:r>
            <a:r>
              <a:rPr sz="1634" spc="-41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4];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/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193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t1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2675" y="3642923"/>
            <a:ext cx="5228216" cy="26128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596497" defTabSz="829909">
              <a:spcBef>
                <a:spcPts val="295"/>
              </a:spcBef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What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difference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between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these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two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arrays?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21487" y="3979080"/>
            <a:ext cx="743430" cy="177501"/>
            <a:chOff x="3300670" y="4384357"/>
            <a:chExt cx="819150" cy="195580"/>
          </a:xfrm>
        </p:grpSpPr>
        <p:sp>
          <p:nvSpPr>
            <p:cNvPr id="14" name="object 14"/>
            <p:cNvSpPr/>
            <p:nvPr/>
          </p:nvSpPr>
          <p:spPr>
            <a:xfrm>
              <a:off x="3347628" y="4389120"/>
              <a:ext cx="767715" cy="170815"/>
            </a:xfrm>
            <a:custGeom>
              <a:avLst/>
              <a:gdLst/>
              <a:ahLst/>
              <a:cxnLst/>
              <a:rect l="l" t="t" r="r" b="b"/>
              <a:pathLst>
                <a:path w="767714" h="170814">
                  <a:moveTo>
                    <a:pt x="767170" y="0"/>
                  </a:moveTo>
                  <a:lnTo>
                    <a:pt x="0" y="17048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305432" y="454424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608" y="30716"/>
                  </a:moveTo>
                  <a:lnTo>
                    <a:pt x="0" y="24734"/>
                  </a:lnTo>
                  <a:lnTo>
                    <a:pt x="38783" y="0"/>
                  </a:lnTo>
                  <a:lnTo>
                    <a:pt x="45608" y="30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305432" y="454424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8783" y="0"/>
                  </a:moveTo>
                  <a:lnTo>
                    <a:pt x="0" y="24734"/>
                  </a:lnTo>
                  <a:lnTo>
                    <a:pt x="45608" y="30716"/>
                  </a:lnTo>
                  <a:lnTo>
                    <a:pt x="38783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919939" y="3979080"/>
            <a:ext cx="660443" cy="176349"/>
            <a:chOff x="4841557" y="4384357"/>
            <a:chExt cx="727710" cy="194310"/>
          </a:xfrm>
        </p:grpSpPr>
        <p:sp>
          <p:nvSpPr>
            <p:cNvPr id="18" name="object 18"/>
            <p:cNvSpPr/>
            <p:nvPr/>
          </p:nvSpPr>
          <p:spPr>
            <a:xfrm>
              <a:off x="4846320" y="4389120"/>
              <a:ext cx="676275" cy="169545"/>
            </a:xfrm>
            <a:custGeom>
              <a:avLst/>
              <a:gdLst/>
              <a:ahLst/>
              <a:cxnLst/>
              <a:rect l="l" t="t" r="r" b="b"/>
              <a:pathLst>
                <a:path w="676275" h="169545">
                  <a:moveTo>
                    <a:pt x="0" y="0"/>
                  </a:moveTo>
                  <a:lnTo>
                    <a:pt x="676075" y="16901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518580" y="4542876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525"/>
                  </a:moveTo>
                  <a:lnTo>
                    <a:pt x="7631" y="0"/>
                  </a:lnTo>
                  <a:lnTo>
                    <a:pt x="45750" y="25746"/>
                  </a:lnTo>
                  <a:lnTo>
                    <a:pt x="0" y="30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518580" y="4542876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525"/>
                  </a:moveTo>
                  <a:lnTo>
                    <a:pt x="45750" y="25746"/>
                  </a:lnTo>
                  <a:lnTo>
                    <a:pt x="7631" y="0"/>
                  </a:lnTo>
                  <a:lnTo>
                    <a:pt x="0" y="305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0313" y="4062068"/>
            <a:ext cx="1639003" cy="423582"/>
            <a:chOff x="2098357" y="4475797"/>
            <a:chExt cx="1805939" cy="466725"/>
          </a:xfrm>
        </p:grpSpPr>
        <p:sp>
          <p:nvSpPr>
            <p:cNvPr id="4" name="object 4"/>
            <p:cNvSpPr/>
            <p:nvPr/>
          </p:nvSpPr>
          <p:spPr>
            <a:xfrm>
              <a:off x="2103120" y="448055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03120" y="4480559"/>
              <a:ext cx="1753235" cy="457200"/>
            </a:xfrm>
            <a:custGeom>
              <a:avLst/>
              <a:gdLst/>
              <a:ahLst/>
              <a:cxnLst/>
              <a:rect l="l" t="t" r="r" b="b"/>
              <a:pathLst>
                <a:path w="1753235" h="457200">
                  <a:moveTo>
                    <a:pt x="0" y="457199"/>
                  </a:moveTo>
                  <a:lnTo>
                    <a:pt x="914399" y="0"/>
                  </a:lnTo>
                </a:path>
                <a:path w="1753235" h="457200">
                  <a:moveTo>
                    <a:pt x="438479" y="228599"/>
                  </a:moveTo>
                  <a:lnTo>
                    <a:pt x="1752929" y="228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856050" y="469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856050" y="469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03486" y="1604484"/>
            <a:ext cx="3622061" cy="2749242"/>
          </a:xfrm>
          <a:prstGeom prst="rect">
            <a:avLst/>
          </a:prstGeom>
        </p:spPr>
        <p:txBody>
          <a:bodyPr vert="horz" wrap="square" lIns="0" tIns="216690" rIns="0" bIns="0" rtlCol="0">
            <a:spAutoFit/>
          </a:bodyPr>
          <a:lstStyle/>
          <a:p>
            <a:pPr marL="11527" defTabSz="829909">
              <a:spcBef>
                <a:spcPts val="1706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Array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pointers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669691" marR="4611" indent="18442" defTabSz="829909">
              <a:lnSpc>
                <a:spcPct val="106600"/>
              </a:lnSpc>
              <a:spcBef>
                <a:spcPts val="712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b="1" spc="-5" dirty="0">
                <a:solidFill>
                  <a:srgbClr val="004586"/>
                </a:solidFill>
                <a:latin typeface="Courier New"/>
                <a:cs typeface="Courier New"/>
              </a:rPr>
              <a:t>*</a:t>
            </a:r>
            <a:r>
              <a:rPr sz="1271" b="1" spc="-14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t2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271" spc="1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Point*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4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];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for(int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i=0;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i&lt;4;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++i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3805" defTabSz="829909">
              <a:lnSpc>
                <a:spcPts val="1484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t2[i]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Point(0,0);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9691" defTabSz="829909">
              <a:lnSpc>
                <a:spcPts val="1498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3805" marR="427057" indent="-484114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for( int i=0; i&lt;4; ++i ){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cout&lt;&lt;*t2[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]&lt;&lt;endl;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9691" defTabSz="829909">
              <a:lnSpc>
                <a:spcPts val="1452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93616" defTabSz="829909"/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t2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90064" y="4062068"/>
            <a:ext cx="3328147" cy="423582"/>
            <a:chOff x="3927157" y="4475797"/>
            <a:chExt cx="3667125" cy="466725"/>
          </a:xfrm>
        </p:grpSpPr>
        <p:sp>
          <p:nvSpPr>
            <p:cNvPr id="10" name="object 10"/>
            <p:cNvSpPr/>
            <p:nvPr/>
          </p:nvSpPr>
          <p:spPr>
            <a:xfrm>
              <a:off x="3931920" y="4480559"/>
              <a:ext cx="3657600" cy="457200"/>
            </a:xfrm>
            <a:custGeom>
              <a:avLst/>
              <a:gdLst/>
              <a:ahLst/>
              <a:cxnLst/>
              <a:rect l="l" t="t" r="r" b="b"/>
              <a:pathLst>
                <a:path w="3657600" h="457200">
                  <a:moveTo>
                    <a:pt x="0" y="0"/>
                  </a:moveTo>
                  <a:lnTo>
                    <a:pt x="3657599" y="0"/>
                  </a:lnTo>
                  <a:lnTo>
                    <a:pt x="36575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931920" y="4480559"/>
              <a:ext cx="3657600" cy="457200"/>
            </a:xfrm>
            <a:custGeom>
              <a:avLst/>
              <a:gdLst/>
              <a:ahLst/>
              <a:cxnLst/>
              <a:rect l="l" t="t" r="r" b="b"/>
              <a:pathLst>
                <a:path w="3657600" h="457200">
                  <a:moveTo>
                    <a:pt x="914399" y="0"/>
                  </a:moveTo>
                  <a:lnTo>
                    <a:pt x="914399" y="457199"/>
                  </a:lnTo>
                </a:path>
                <a:path w="3657600" h="457200">
                  <a:moveTo>
                    <a:pt x="1828799" y="0"/>
                  </a:moveTo>
                  <a:lnTo>
                    <a:pt x="1828799" y="457199"/>
                  </a:lnTo>
                </a:path>
                <a:path w="3657600" h="457200">
                  <a:moveTo>
                    <a:pt x="2743199" y="0"/>
                  </a:moveTo>
                  <a:lnTo>
                    <a:pt x="2743199" y="457199"/>
                  </a:lnTo>
                </a:path>
                <a:path w="3657600" h="457200">
                  <a:moveTo>
                    <a:pt x="0" y="457199"/>
                  </a:moveTo>
                  <a:lnTo>
                    <a:pt x="914399" y="0"/>
                  </a:lnTo>
                </a:path>
                <a:path w="3657600" h="457200">
                  <a:moveTo>
                    <a:pt x="914399" y="457199"/>
                  </a:moveTo>
                  <a:lnTo>
                    <a:pt x="1828799" y="0"/>
                  </a:lnTo>
                </a:path>
                <a:path w="3657600" h="457200">
                  <a:moveTo>
                    <a:pt x="1828799" y="457199"/>
                  </a:moveTo>
                  <a:lnTo>
                    <a:pt x="2743199" y="0"/>
                  </a:lnTo>
                </a:path>
                <a:path w="3657600" h="457200">
                  <a:moveTo>
                    <a:pt x="2743199" y="457199"/>
                  </a:moveTo>
                  <a:lnTo>
                    <a:pt x="36575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68837" y="4929636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6215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:Point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8837" y="5195475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9175" defTabSz="829909">
              <a:lnSpc>
                <a:spcPts val="1510"/>
              </a:lnSpc>
              <a:spcBef>
                <a:spcPts val="91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x: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239175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y: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60188" y="4269537"/>
            <a:ext cx="4192025" cy="1414823"/>
            <a:chOff x="3012757" y="4704397"/>
            <a:chExt cx="4618990" cy="1558925"/>
          </a:xfrm>
        </p:grpSpPr>
        <p:sp>
          <p:nvSpPr>
            <p:cNvPr id="15" name="object 15"/>
            <p:cNvSpPr/>
            <p:nvPr/>
          </p:nvSpPr>
          <p:spPr>
            <a:xfrm>
              <a:off x="3017525" y="5395074"/>
              <a:ext cx="914400" cy="849630"/>
            </a:xfrm>
            <a:custGeom>
              <a:avLst/>
              <a:gdLst/>
              <a:ahLst/>
              <a:cxnLst/>
              <a:rect l="l" t="t" r="r" b="b"/>
              <a:pathLst>
                <a:path w="914400" h="849629">
                  <a:moveTo>
                    <a:pt x="0" y="0"/>
                  </a:moveTo>
                  <a:lnTo>
                    <a:pt x="914399" y="0"/>
                  </a:lnTo>
                  <a:lnTo>
                    <a:pt x="914399" y="849599"/>
                  </a:lnTo>
                  <a:lnTo>
                    <a:pt x="0" y="84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017520" y="4754879"/>
              <a:ext cx="1371600" cy="951865"/>
            </a:xfrm>
            <a:custGeom>
              <a:avLst/>
              <a:gdLst/>
              <a:ahLst/>
              <a:cxnLst/>
              <a:rect l="l" t="t" r="r" b="b"/>
              <a:pathLst>
                <a:path w="1371600" h="951864">
                  <a:moveTo>
                    <a:pt x="0" y="951479"/>
                  </a:moveTo>
                  <a:lnTo>
                    <a:pt x="914399" y="951479"/>
                  </a:lnTo>
                </a:path>
                <a:path w="1371600" h="951864">
                  <a:moveTo>
                    <a:pt x="1371599" y="0"/>
                  </a:moveTo>
                  <a:lnTo>
                    <a:pt x="504016" y="6074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86126" y="5349414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0" y="37679"/>
                  </a:moveTo>
                  <a:lnTo>
                    <a:pt x="26386" y="0"/>
                  </a:lnTo>
                  <a:lnTo>
                    <a:pt x="44432" y="25775"/>
                  </a:lnTo>
                  <a:lnTo>
                    <a:pt x="0" y="37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486126" y="5349414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6386" y="0"/>
                  </a:moveTo>
                  <a:lnTo>
                    <a:pt x="0" y="37679"/>
                  </a:lnTo>
                  <a:lnTo>
                    <a:pt x="44432" y="25775"/>
                  </a:lnTo>
                  <a:lnTo>
                    <a:pt x="2638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878021" y="4709159"/>
              <a:ext cx="426084" cy="638810"/>
            </a:xfrm>
            <a:custGeom>
              <a:avLst/>
              <a:gdLst/>
              <a:ahLst/>
              <a:cxnLst/>
              <a:rect l="l" t="t" r="r" b="b"/>
              <a:pathLst>
                <a:path w="426085" h="638810">
                  <a:moveTo>
                    <a:pt x="425498" y="0"/>
                  </a:moveTo>
                  <a:lnTo>
                    <a:pt x="0" y="6382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854043" y="5338681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4" h="45085">
                  <a:moveTo>
                    <a:pt x="0" y="44692"/>
                  </a:moveTo>
                  <a:lnTo>
                    <a:pt x="10886" y="0"/>
                  </a:lnTo>
                  <a:lnTo>
                    <a:pt x="37067" y="17453"/>
                  </a:lnTo>
                  <a:lnTo>
                    <a:pt x="0" y="4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854043" y="5338681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4" h="45085">
                  <a:moveTo>
                    <a:pt x="10886" y="0"/>
                  </a:moveTo>
                  <a:lnTo>
                    <a:pt x="0" y="44692"/>
                  </a:lnTo>
                  <a:lnTo>
                    <a:pt x="37067" y="17453"/>
                  </a:lnTo>
                  <a:lnTo>
                    <a:pt x="1088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217920" y="4709159"/>
              <a:ext cx="0" cy="583565"/>
            </a:xfrm>
            <a:custGeom>
              <a:avLst/>
              <a:gdLst/>
              <a:ahLst/>
              <a:cxnLst/>
              <a:rect l="l" t="t" r="r" b="b"/>
              <a:pathLst>
                <a:path h="583564">
                  <a:moveTo>
                    <a:pt x="0" y="0"/>
                  </a:moveTo>
                  <a:lnTo>
                    <a:pt x="0" y="5830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202187" y="52922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202187" y="52922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132320" y="4709159"/>
              <a:ext cx="469265" cy="640080"/>
            </a:xfrm>
            <a:custGeom>
              <a:avLst/>
              <a:gdLst/>
              <a:ahLst/>
              <a:cxnLst/>
              <a:rect l="l" t="t" r="r" b="b"/>
              <a:pathLst>
                <a:path w="469265" h="640079">
                  <a:moveTo>
                    <a:pt x="0" y="0"/>
                  </a:moveTo>
                  <a:lnTo>
                    <a:pt x="469008" y="63971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588641" y="5339567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38245" y="44162"/>
                  </a:moveTo>
                  <a:lnTo>
                    <a:pt x="0" y="18604"/>
                  </a:lnTo>
                  <a:lnTo>
                    <a:pt x="25375" y="0"/>
                  </a:lnTo>
                  <a:lnTo>
                    <a:pt x="38245" y="44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588641" y="5339567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0" y="18604"/>
                  </a:moveTo>
                  <a:lnTo>
                    <a:pt x="38245" y="44162"/>
                  </a:lnTo>
                  <a:lnTo>
                    <a:pt x="25375" y="0"/>
                  </a:lnTo>
                  <a:lnTo>
                    <a:pt x="0" y="186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432325" y="5395074"/>
              <a:ext cx="914400" cy="863600"/>
            </a:xfrm>
            <a:custGeom>
              <a:avLst/>
              <a:gdLst/>
              <a:ahLst/>
              <a:cxnLst/>
              <a:rect l="l" t="t" r="r" b="b"/>
              <a:pathLst>
                <a:path w="914400" h="863600">
                  <a:moveTo>
                    <a:pt x="0" y="0"/>
                  </a:moveTo>
                  <a:lnTo>
                    <a:pt x="914399" y="0"/>
                  </a:lnTo>
                  <a:lnTo>
                    <a:pt x="914399" y="863399"/>
                  </a:lnTo>
                  <a:lnTo>
                    <a:pt x="0" y="86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52858" y="4959244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41200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:Point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52858" y="5226400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9175" defTabSz="829909">
              <a:lnSpc>
                <a:spcPts val="1510"/>
              </a:lnSpc>
              <a:spcBef>
                <a:spcPts val="91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x: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239175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y: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2742" y="4983703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41200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:Point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2742" y="5249544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54160" defTabSz="829909">
              <a:lnSpc>
                <a:spcPts val="1510"/>
              </a:lnSpc>
              <a:spcBef>
                <a:spcPts val="91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x: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254160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y: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12626" y="4960560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79237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:Point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12626" y="5226400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91621" defTabSz="829909">
              <a:lnSpc>
                <a:spcPts val="1510"/>
              </a:lnSpc>
              <a:spcBef>
                <a:spcPts val="91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x: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291621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y: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48531" y="4892048"/>
            <a:ext cx="3294145" cy="792416"/>
            <a:chOff x="4432320" y="5390312"/>
            <a:chExt cx="3629660" cy="873125"/>
          </a:xfrm>
        </p:grpSpPr>
        <p:sp>
          <p:nvSpPr>
            <p:cNvPr id="36" name="object 36"/>
            <p:cNvSpPr/>
            <p:nvPr/>
          </p:nvSpPr>
          <p:spPr>
            <a:xfrm>
              <a:off x="5787475" y="5395074"/>
              <a:ext cx="2270125" cy="863600"/>
            </a:xfrm>
            <a:custGeom>
              <a:avLst/>
              <a:gdLst/>
              <a:ahLst/>
              <a:cxnLst/>
              <a:rect l="l" t="t" r="r" b="b"/>
              <a:pathLst>
                <a:path w="2270125" h="863600">
                  <a:moveTo>
                    <a:pt x="0" y="0"/>
                  </a:moveTo>
                  <a:lnTo>
                    <a:pt x="914399" y="0"/>
                  </a:lnTo>
                  <a:lnTo>
                    <a:pt x="914399" y="863399"/>
                  </a:lnTo>
                  <a:lnTo>
                    <a:pt x="0" y="863399"/>
                  </a:lnTo>
                  <a:lnTo>
                    <a:pt x="0" y="0"/>
                  </a:lnTo>
                  <a:close/>
                </a:path>
                <a:path w="2270125" h="863600">
                  <a:moveTo>
                    <a:pt x="1355149" y="0"/>
                  </a:moveTo>
                  <a:lnTo>
                    <a:pt x="2269549" y="0"/>
                  </a:lnTo>
                  <a:lnTo>
                    <a:pt x="2269549" y="863400"/>
                  </a:lnTo>
                  <a:lnTo>
                    <a:pt x="1355149" y="863400"/>
                  </a:lnTo>
                  <a:lnTo>
                    <a:pt x="135514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432320" y="5709610"/>
              <a:ext cx="3625215" cy="0"/>
            </a:xfrm>
            <a:custGeom>
              <a:avLst/>
              <a:gdLst/>
              <a:ahLst/>
              <a:cxnLst/>
              <a:rect l="l" t="t" r="r" b="b"/>
              <a:pathLst>
                <a:path w="3625215">
                  <a:moveTo>
                    <a:pt x="0" y="0"/>
                  </a:moveTo>
                  <a:lnTo>
                    <a:pt x="914399" y="0"/>
                  </a:lnTo>
                </a:path>
                <a:path w="3625215">
                  <a:moveTo>
                    <a:pt x="1355149" y="0"/>
                  </a:moveTo>
                  <a:lnTo>
                    <a:pt x="2269549" y="0"/>
                  </a:lnTo>
                </a:path>
                <a:path w="3625215">
                  <a:moveTo>
                    <a:pt x="2710299" y="0"/>
                  </a:moveTo>
                  <a:lnTo>
                    <a:pt x="36246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777203" cy="368341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5296" defTabSz="829909">
              <a:spcBef>
                <a:spcPts val="91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7213" defTabSz="829909">
              <a:spcBef>
                <a:spcPts val="77"/>
              </a:spcBef>
              <a:buSzPct val="44642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stati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7213" defTabSz="829909">
              <a:spcBef>
                <a:spcPts val="785"/>
              </a:spcBef>
              <a:buSzPct val="44642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stati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525033" indent="-309487" defTabSz="829909">
              <a:lnSpc>
                <a:spcPct val="100699"/>
              </a:lnSpc>
              <a:spcBef>
                <a:spcPts val="7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 belonging to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class scope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which don't access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object's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data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static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marR="64549" indent="-309487" defTabSz="829909">
              <a:lnSpc>
                <a:spcPct val="101299"/>
              </a:lnSpc>
              <a:spcBef>
                <a:spcPts val="96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Stati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can't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b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(they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d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no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access  object's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state)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03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not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called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specific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132" dirty="0">
                <a:solidFill>
                  <a:prstClr val="black"/>
                </a:solidFill>
                <a:latin typeface="Lucida Sans Unicode"/>
                <a:cs typeface="Lucida Sans Unicode"/>
              </a:rPr>
              <a:t>⇒</a:t>
            </a:r>
            <a:r>
              <a:rPr sz="2178" spc="-91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they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no</a:t>
            </a:r>
            <a:r>
              <a:rPr sz="2178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this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defTabSz="829909">
              <a:spcBef>
                <a:spcPts val="32"/>
              </a:spcBef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pointer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257261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2541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5499" y="2319330"/>
            <a:ext cx="3743085" cy="2387621"/>
            <a:chOff x="726757" y="2555557"/>
            <a:chExt cx="4124325" cy="2630805"/>
          </a:xfrm>
        </p:grpSpPr>
        <p:sp>
          <p:nvSpPr>
            <p:cNvPr id="5" name="object 5"/>
            <p:cNvSpPr/>
            <p:nvPr/>
          </p:nvSpPr>
          <p:spPr>
            <a:xfrm>
              <a:off x="731519" y="2560320"/>
              <a:ext cx="4114800" cy="2621280"/>
            </a:xfrm>
            <a:custGeom>
              <a:avLst/>
              <a:gdLst/>
              <a:ahLst/>
              <a:cxnLst/>
              <a:rect l="l" t="t" r="r" b="b"/>
              <a:pathLst>
                <a:path w="4114800" h="2621279">
                  <a:moveTo>
                    <a:pt x="4114799" y="2620799"/>
                  </a:moveTo>
                  <a:lnTo>
                    <a:pt x="0" y="2620799"/>
                  </a:lnTo>
                  <a:lnTo>
                    <a:pt x="0" y="0"/>
                  </a:lnTo>
                  <a:lnTo>
                    <a:pt x="4114799" y="0"/>
                  </a:lnTo>
                  <a:lnTo>
                    <a:pt x="4114799" y="2620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31519" y="2560320"/>
              <a:ext cx="4114800" cy="2621280"/>
            </a:xfrm>
            <a:custGeom>
              <a:avLst/>
              <a:gdLst/>
              <a:ahLst/>
              <a:cxnLst/>
              <a:rect l="l" t="t" r="r" b="b"/>
              <a:pathLst>
                <a:path w="4114800" h="2621279">
                  <a:moveTo>
                    <a:pt x="0" y="0"/>
                  </a:moveTo>
                  <a:lnTo>
                    <a:pt x="4114799" y="0"/>
                  </a:lnTo>
                  <a:lnTo>
                    <a:pt x="4114799" y="2620799"/>
                  </a:lnTo>
                  <a:lnTo>
                    <a:pt x="0" y="26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6097" y="2340250"/>
            <a:ext cx="3121254" cy="214863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//Complex.h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1736470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98818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Complex(int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re=0,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im=0);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498"/>
              </a:lnSpc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271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getNumComplex();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2106472" indent="414955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...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1995" marR="571715" indent="5187" defTabSz="829909">
              <a:lnSpc>
                <a:spcPts val="1498"/>
              </a:lnSpc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static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num_complex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re,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im;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452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68902" y="2900243"/>
            <a:ext cx="3909060" cy="2804864"/>
            <a:chOff x="5115877" y="3195637"/>
            <a:chExt cx="4307205" cy="3090545"/>
          </a:xfrm>
        </p:grpSpPr>
        <p:sp>
          <p:nvSpPr>
            <p:cNvPr id="9" name="object 9"/>
            <p:cNvSpPr/>
            <p:nvPr/>
          </p:nvSpPr>
          <p:spPr>
            <a:xfrm>
              <a:off x="5120640" y="3200400"/>
              <a:ext cx="4297680" cy="3081020"/>
            </a:xfrm>
            <a:custGeom>
              <a:avLst/>
              <a:gdLst/>
              <a:ahLst/>
              <a:cxnLst/>
              <a:rect l="l" t="t" r="r" b="b"/>
              <a:pathLst>
                <a:path w="4297680" h="3081020">
                  <a:moveTo>
                    <a:pt x="4297679" y="3080879"/>
                  </a:moveTo>
                  <a:lnTo>
                    <a:pt x="0" y="3080879"/>
                  </a:lnTo>
                  <a:lnTo>
                    <a:pt x="0" y="0"/>
                  </a:lnTo>
                  <a:lnTo>
                    <a:pt x="4297679" y="0"/>
                  </a:lnTo>
                  <a:lnTo>
                    <a:pt x="4297679" y="30808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120640" y="3200400"/>
              <a:ext cx="4297680" cy="3081020"/>
            </a:xfrm>
            <a:custGeom>
              <a:avLst/>
              <a:gdLst/>
              <a:ahLst/>
              <a:cxnLst/>
              <a:rect l="l" t="t" r="r" b="b"/>
              <a:pathLst>
                <a:path w="4297680" h="3081020">
                  <a:moveTo>
                    <a:pt x="0" y="0"/>
                  </a:moveTo>
                  <a:lnTo>
                    <a:pt x="4297679" y="0"/>
                  </a:lnTo>
                  <a:lnTo>
                    <a:pt x="4297679" y="3080879"/>
                  </a:lnTo>
                  <a:lnTo>
                    <a:pt x="0" y="30808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39499" y="2920240"/>
            <a:ext cx="129552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/Complex.cpp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9499" y="3336101"/>
            <a:ext cx="3218073" cy="215286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int</a:t>
            </a:r>
            <a:r>
              <a:rPr sz="1271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num_complex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384409" indent="-41495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getNumComplex(){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num_complex;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452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98818" marR="4611" indent="-387291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::Complex(int re, int im){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this-&gt;re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this-&gt;im</a:t>
            </a:r>
            <a:r>
              <a:rPr sz="1271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im;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++num_complex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88162" y="1825726"/>
            <a:ext cx="2987552" cy="331950"/>
          </a:xfrm>
          <a:custGeom>
            <a:avLst/>
            <a:gdLst/>
            <a:ahLst/>
            <a:cxnLst/>
            <a:rect l="l" t="t" r="r" b="b"/>
            <a:pathLst>
              <a:path w="3291840" h="365760">
                <a:moveTo>
                  <a:pt x="3291839" y="365759"/>
                </a:moveTo>
                <a:lnTo>
                  <a:pt x="0" y="365759"/>
                </a:lnTo>
                <a:lnTo>
                  <a:pt x="0" y="0"/>
                </a:lnTo>
                <a:lnTo>
                  <a:pt x="3291839" y="0"/>
                </a:lnTo>
                <a:lnTo>
                  <a:pt x="3291839" y="36575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4437" y="1840480"/>
            <a:ext cx="281235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initializing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80350" y="2157676"/>
            <a:ext cx="37460" cy="1236745"/>
            <a:chOff x="7111824" y="2377439"/>
            <a:chExt cx="41275" cy="1362710"/>
          </a:xfrm>
        </p:grpSpPr>
        <p:sp>
          <p:nvSpPr>
            <p:cNvPr id="16" name="object 16"/>
            <p:cNvSpPr/>
            <p:nvPr/>
          </p:nvSpPr>
          <p:spPr>
            <a:xfrm>
              <a:off x="7132319" y="2377439"/>
              <a:ext cx="0" cy="1314450"/>
            </a:xfrm>
            <a:custGeom>
              <a:avLst/>
              <a:gdLst/>
              <a:ahLst/>
              <a:cxnLst/>
              <a:rect l="l" t="t" r="r" b="b"/>
              <a:pathLst>
                <a:path h="1314450">
                  <a:moveTo>
                    <a:pt x="0" y="0"/>
                  </a:moveTo>
                  <a:lnTo>
                    <a:pt x="0" y="1314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116587" y="36918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116587" y="36918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094213" y="4974931"/>
            <a:ext cx="1751382" cy="506570"/>
            <a:chOff x="2829877" y="5481637"/>
            <a:chExt cx="1929764" cy="558165"/>
          </a:xfrm>
        </p:grpSpPr>
        <p:sp>
          <p:nvSpPr>
            <p:cNvPr id="20" name="object 20"/>
            <p:cNvSpPr/>
            <p:nvPr/>
          </p:nvSpPr>
          <p:spPr>
            <a:xfrm>
              <a:off x="2834639" y="5486400"/>
              <a:ext cx="1920239" cy="548640"/>
            </a:xfrm>
            <a:custGeom>
              <a:avLst/>
              <a:gdLst/>
              <a:ahLst/>
              <a:cxnLst/>
              <a:rect l="l" t="t" r="r" b="b"/>
              <a:pathLst>
                <a:path w="1920239" h="548639">
                  <a:moveTo>
                    <a:pt x="1920239" y="548639"/>
                  </a:moveTo>
                  <a:lnTo>
                    <a:pt x="0" y="548639"/>
                  </a:lnTo>
                  <a:lnTo>
                    <a:pt x="0" y="0"/>
                  </a:lnTo>
                  <a:lnTo>
                    <a:pt x="1920239" y="0"/>
                  </a:lnTo>
                  <a:lnTo>
                    <a:pt x="1920239" y="54863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834639" y="5486400"/>
              <a:ext cx="1920239" cy="548640"/>
            </a:xfrm>
            <a:custGeom>
              <a:avLst/>
              <a:gdLst/>
              <a:ahLst/>
              <a:cxnLst/>
              <a:rect l="l" t="t" r="r" b="b"/>
              <a:pathLst>
                <a:path w="1920239" h="548639">
                  <a:moveTo>
                    <a:pt x="0" y="0"/>
                  </a:moveTo>
                  <a:lnTo>
                    <a:pt x="1920239" y="0"/>
                  </a:lnTo>
                  <a:lnTo>
                    <a:pt x="1920239" y="548639"/>
                  </a:lnTo>
                  <a:lnTo>
                    <a:pt x="0" y="5486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97187" y="5083046"/>
            <a:ext cx="154506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instance</a:t>
            </a:r>
            <a:r>
              <a:rPr sz="1634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counter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09810" y="4157693"/>
            <a:ext cx="37460" cy="821807"/>
            <a:chOff x="3728544" y="4581161"/>
            <a:chExt cx="41275" cy="905510"/>
          </a:xfrm>
        </p:grpSpPr>
        <p:sp>
          <p:nvSpPr>
            <p:cNvPr id="24" name="object 24"/>
            <p:cNvSpPr/>
            <p:nvPr/>
          </p:nvSpPr>
          <p:spPr>
            <a:xfrm>
              <a:off x="3749040" y="4629149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733307" y="4585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733307" y="4585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384566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invocation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8486" y="2998912"/>
            <a:ext cx="7394537" cy="1486861"/>
            <a:chOff x="818197" y="3304357"/>
            <a:chExt cx="8147684" cy="1638300"/>
          </a:xfrm>
        </p:grpSpPr>
        <p:sp>
          <p:nvSpPr>
            <p:cNvPr id="5" name="object 5"/>
            <p:cNvSpPr/>
            <p:nvPr/>
          </p:nvSpPr>
          <p:spPr>
            <a:xfrm>
              <a:off x="822960" y="3309120"/>
              <a:ext cx="8138159" cy="1628775"/>
            </a:xfrm>
            <a:custGeom>
              <a:avLst/>
              <a:gdLst/>
              <a:ahLst/>
              <a:cxnLst/>
              <a:rect l="l" t="t" r="r" b="b"/>
              <a:pathLst>
                <a:path w="8138159" h="1628775">
                  <a:moveTo>
                    <a:pt x="8138159" y="1628639"/>
                  </a:moveTo>
                  <a:lnTo>
                    <a:pt x="0" y="1628639"/>
                  </a:lnTo>
                  <a:lnTo>
                    <a:pt x="0" y="0"/>
                  </a:lnTo>
                  <a:lnTo>
                    <a:pt x="8138159" y="0"/>
                  </a:lnTo>
                  <a:lnTo>
                    <a:pt x="8138159" y="16286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22960" y="3309120"/>
              <a:ext cx="8138159" cy="1628775"/>
            </a:xfrm>
            <a:custGeom>
              <a:avLst/>
              <a:gdLst/>
              <a:ahLst/>
              <a:cxnLst/>
              <a:rect l="l" t="t" r="r" b="b"/>
              <a:pathLst>
                <a:path w="8138159" h="1628775">
                  <a:moveTo>
                    <a:pt x="0" y="0"/>
                  </a:moveTo>
                  <a:lnTo>
                    <a:pt x="8138159" y="0"/>
                  </a:lnTo>
                  <a:lnTo>
                    <a:pt x="8138159" y="1628639"/>
                  </a:lnTo>
                  <a:lnTo>
                    <a:pt x="0" y="16286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39083" y="3018910"/>
            <a:ext cx="6612495" cy="91945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z1(1,2),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z2(2,3),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z3;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cout&lt;&lt;"Number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of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complexs:"&lt;&lt;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getNumComplex()&lt;&lt;endl;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2181" defTabSz="829909">
              <a:spcBef>
                <a:spcPts val="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cout&lt;&lt;"Number of complexes: 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"&lt;&lt;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z1.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getNumComplex()&lt;&lt;endl;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3224" y="2406640"/>
            <a:ext cx="995851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157337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elegant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4262" y="4813279"/>
            <a:ext cx="1742738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265686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non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-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elegant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52549" y="2738590"/>
            <a:ext cx="120447" cy="2074689"/>
            <a:chOff x="5648784" y="3017520"/>
            <a:chExt cx="132715" cy="2286000"/>
          </a:xfrm>
        </p:grpSpPr>
        <p:sp>
          <p:nvSpPr>
            <p:cNvPr id="11" name="object 11"/>
            <p:cNvSpPr/>
            <p:nvPr/>
          </p:nvSpPr>
          <p:spPr>
            <a:xfrm>
              <a:off x="5669279" y="3017520"/>
              <a:ext cx="0" cy="491490"/>
            </a:xfrm>
            <a:custGeom>
              <a:avLst/>
              <a:gdLst/>
              <a:ahLst/>
              <a:cxnLst/>
              <a:rect l="l" t="t" r="r" b="b"/>
              <a:pathLst>
                <a:path h="491489">
                  <a:moveTo>
                    <a:pt x="0" y="0"/>
                  </a:moveTo>
                  <a:lnTo>
                    <a:pt x="0" y="4914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653547" y="35090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53547" y="35090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760719" y="4354830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h="948689">
                  <a:moveTo>
                    <a:pt x="0" y="94868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744986" y="43116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744986" y="43116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976" y="1691817"/>
            <a:ext cx="269709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Complex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z1(1,2),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z2(2,3),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z3;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8766" y="2402309"/>
          <a:ext cx="2074689" cy="3154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94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re: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im:</a:t>
                      </a:r>
                      <a:r>
                        <a:rPr sz="16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410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573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7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46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re: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im:</a:t>
                      </a:r>
                      <a:r>
                        <a:rPr sz="16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319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6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944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re: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im:</a:t>
                      </a:r>
                      <a:r>
                        <a:rPr sz="16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319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2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52595" y="2406640"/>
            <a:ext cx="2074689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marL="276060" defTabSz="829909">
              <a:spcBef>
                <a:spcPts val="58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num_complex: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3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3545" y="3086216"/>
            <a:ext cx="2970263" cy="1253937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482887" marR="16137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Only one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copy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1452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41"/>
              </a:spcBef>
            </a:pP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445500" marR="1043150" indent="-399394" defTabSz="829909">
              <a:lnSpc>
                <a:spcPct val="101600"/>
              </a:lnSpc>
              <a:tabLst>
                <a:tab pos="444924" algn="l"/>
              </a:tabLst>
            </a:pPr>
            <a:r>
              <a:rPr sz="2451" u="sng" baseline="2623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Each object has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ow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n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452" spc="-4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d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im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12832" y="2829892"/>
            <a:ext cx="37460" cy="323882"/>
            <a:chOff x="6486504" y="3118122"/>
            <a:chExt cx="41275" cy="356870"/>
          </a:xfrm>
        </p:grpSpPr>
        <p:sp>
          <p:nvSpPr>
            <p:cNvPr id="8" name="object 8"/>
            <p:cNvSpPr/>
            <p:nvPr/>
          </p:nvSpPr>
          <p:spPr>
            <a:xfrm>
              <a:off x="6507000" y="3166110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30860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491267" y="31228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491267" y="31228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16097" y="4047789"/>
            <a:ext cx="48409" cy="37460"/>
            <a:chOff x="3955842" y="4460064"/>
            <a:chExt cx="53340" cy="41275"/>
          </a:xfrm>
        </p:grpSpPr>
        <p:sp>
          <p:nvSpPr>
            <p:cNvPr id="12" name="object 12"/>
            <p:cNvSpPr/>
            <p:nvPr/>
          </p:nvSpPr>
          <p:spPr>
            <a:xfrm>
              <a:off x="396060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96060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7065469" cy="27117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Structs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specifier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11512" defTabSz="829909">
              <a:spcBef>
                <a:spcPts val="803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class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private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7122" lvl="2" indent="-211512" defTabSz="829909">
              <a:spcBef>
                <a:spcPts val="535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struct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4908" defTabSz="829909">
              <a:spcBef>
                <a:spcPts val="517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class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+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methods,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polymorphically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771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struct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mostly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+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convenience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49008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structures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5513" y="2169007"/>
            <a:ext cx="7552445" cy="3218829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7492" rIns="0" bIns="0" rtlCol="0">
            <a:spAutoFit/>
          </a:bodyPr>
          <a:lstStyle/>
          <a:p>
            <a:pPr marL="77804" defTabSz="829909">
              <a:spcBef>
                <a:spcPts val="59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lass</a:t>
            </a:r>
            <a:r>
              <a:rPr sz="908" b="1" spc="-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list{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5546" marR="6568387" indent="-138318" defTabSz="829909">
              <a:lnSpc>
                <a:spcPts val="1706"/>
              </a:lnSpc>
              <a:spcBef>
                <a:spcPts val="154"/>
              </a:spcBef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private: </a:t>
            </a:r>
            <a:r>
              <a:rPr sz="908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908" b="1" spc="-8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>
              <a:spcBef>
                <a:spcPts val="449"/>
              </a:spcBef>
            </a:pP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54440" marR="6430069" defTabSz="829909">
              <a:lnSpc>
                <a:spcPct val="156300"/>
              </a:lnSpc>
            </a:pP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</a:t>
            </a:r>
            <a:r>
              <a:rPr sz="908" b="1" spc="-8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*next; </a:t>
            </a:r>
            <a:r>
              <a:rPr sz="908" b="1" spc="-5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908" b="1" spc="-2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val;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54440" defTabSz="829909">
              <a:spcBef>
                <a:spcPts val="608"/>
              </a:spcBef>
            </a:pP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node(</a:t>
            </a:r>
            <a:r>
              <a:rPr sz="90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val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0,</a:t>
            </a:r>
            <a:r>
              <a:rPr sz="90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next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90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nullptr):val(val),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next(next){}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>
              <a:spcBef>
                <a:spcPts val="613"/>
              </a:spcBef>
            </a:pP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};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6430069" indent="138318" defTabSz="829909">
              <a:lnSpc>
                <a:spcPct val="156300"/>
              </a:lnSpc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r>
              <a:rPr sz="908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908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mHead; </a:t>
            </a:r>
            <a:r>
              <a:rPr sz="908" b="1" spc="-5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>
              <a:spcBef>
                <a:spcPts val="613"/>
              </a:spcBef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list</a:t>
            </a:r>
            <a:r>
              <a:rPr sz="908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>
              <a:spcBef>
                <a:spcPts val="613"/>
              </a:spcBef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~list</a:t>
            </a:r>
            <a:r>
              <a:rPr sz="908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marR="5876796" defTabSz="829909">
              <a:lnSpc>
                <a:spcPct val="156300"/>
              </a:lnSpc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void insert (int a); </a:t>
            </a:r>
            <a:r>
              <a:rPr sz="908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908" b="1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printAll()const;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613"/>
              </a:spcBef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2516" y="1810051"/>
            <a:ext cx="3968419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b="1" spc="-9" dirty="0">
                <a:solidFill>
                  <a:prstClr val="black"/>
                </a:solidFill>
                <a:latin typeface="Arial"/>
                <a:cs typeface="Arial"/>
              </a:rPr>
              <a:t>Programming</a:t>
            </a:r>
            <a:r>
              <a:rPr sz="2541" b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task</a:t>
            </a:r>
            <a:r>
              <a:rPr sz="2541" b="1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dirty="0">
                <a:solidFill>
                  <a:srgbClr val="3333FF"/>
                </a:solidFill>
                <a:latin typeface="Arial"/>
                <a:cs typeface="Arial"/>
              </a:rPr>
              <a:t>[Prata]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809" y="2240664"/>
            <a:ext cx="7717843" cy="313237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174050" defTabSz="829909">
              <a:lnSpc>
                <a:spcPts val="1510"/>
              </a:lnSpc>
              <a:spcBef>
                <a:spcPts val="218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050" defTabSz="829909">
              <a:lnSpc>
                <a:spcPts val="1498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050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scope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definitions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marR="1409693" defTabSz="829909">
              <a:lnSpc>
                <a:spcPts val="1498"/>
              </a:lnSpc>
              <a:spcBef>
                <a:spcPts val="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 Node is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a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nested structure definition local to this class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struct</a:t>
            </a:r>
            <a:r>
              <a:rPr sz="1271" spc="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r>
              <a:rPr sz="1271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Item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struct Node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next;};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452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enum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{Q_SIZE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members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marR="3151927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Node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front; // pointer to front of Queue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rear;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pointer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rear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of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items;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current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number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of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items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qsize;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maximum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number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of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items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2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050" defTabSz="829909"/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7042992" cy="3262186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2178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817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works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variable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481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2178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reference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785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works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original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variable,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may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modify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481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2178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constant</a:t>
            </a:r>
            <a:r>
              <a:rPr sz="2178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reference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marR="4611" lvl="2" indent="-208630" defTabSz="829909">
              <a:lnSpc>
                <a:spcPts val="2160"/>
              </a:lnSpc>
              <a:spcBef>
                <a:spcPts val="876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 function works on the original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variable, may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not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modify </a:t>
            </a:r>
            <a:r>
              <a:rPr sz="1815" spc="-4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(verified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by the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compiler)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430786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4337" y="2319329"/>
            <a:ext cx="5319849" cy="3054980"/>
            <a:chOff x="1915477" y="2555557"/>
            <a:chExt cx="5861685" cy="3366135"/>
          </a:xfrm>
        </p:grpSpPr>
        <p:sp>
          <p:nvSpPr>
            <p:cNvPr id="5" name="object 5"/>
            <p:cNvSpPr/>
            <p:nvPr/>
          </p:nvSpPr>
          <p:spPr>
            <a:xfrm>
              <a:off x="1920239" y="2560320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5852099" y="3356399"/>
                  </a:moveTo>
                  <a:lnTo>
                    <a:pt x="0" y="3356399"/>
                  </a:lnTo>
                  <a:lnTo>
                    <a:pt x="0" y="0"/>
                  </a:lnTo>
                  <a:lnTo>
                    <a:pt x="5852099" y="0"/>
                  </a:lnTo>
                  <a:lnTo>
                    <a:pt x="5852099" y="3356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920239" y="2560320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0" y="0"/>
                  </a:moveTo>
                  <a:lnTo>
                    <a:pt x="5852099" y="0"/>
                  </a:lnTo>
                  <a:lnTo>
                    <a:pt x="5852099" y="3356399"/>
                  </a:lnTo>
                  <a:lnTo>
                    <a:pt x="0" y="335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34935" y="2326418"/>
            <a:ext cx="3958622" cy="27371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1229303" defTabSz="829909">
              <a:lnSpc>
                <a:spcPct val="107100"/>
              </a:lnSpc>
              <a:spcBef>
                <a:spcPts val="91"/>
              </a:spcBef>
              <a:tabLst>
                <a:tab pos="1560114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f1(int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x)	{x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1;}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f2(int&amp;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x)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{x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4611" defTabSz="829909">
              <a:lnSpc>
                <a:spcPct val="1071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f3(cons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int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x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{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1;}/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spc="-26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FF0000"/>
                </a:solidFill>
                <a:latin typeface="Courier New"/>
                <a:cs typeface="Courier New"/>
              </a:rPr>
              <a:t>!!!! 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f4(int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*x)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{*x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*x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1;}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4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/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2557158" defTabSz="829909">
              <a:lnSpc>
                <a:spcPct val="1071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5;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f1(y);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f2(y);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f3(y);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2653981" defTabSz="829909">
              <a:lnSpc>
                <a:spcPct val="1071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f4(&amp;y);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9"/>
              </a:spcBef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087" y="1742739"/>
            <a:ext cx="2489627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marL="143505" defTabSz="829909">
              <a:spcBef>
                <a:spcPts val="58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primitive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values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699" y="589353"/>
            <a:ext cx="8256686" cy="5145805"/>
          </a:xfrm>
          <a:custGeom>
            <a:avLst/>
            <a:gdLst/>
            <a:ahLst/>
            <a:cxnLst/>
            <a:rect l="l" t="t" r="r" b="b"/>
            <a:pathLst>
              <a:path w="9097645" h="5669915">
                <a:moveTo>
                  <a:pt x="0" y="0"/>
                </a:moveTo>
                <a:lnTo>
                  <a:pt x="9097199" y="0"/>
                </a:lnTo>
                <a:lnTo>
                  <a:pt x="9097199" y="5669399"/>
                </a:lnTo>
                <a:lnTo>
                  <a:pt x="0" y="566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4511" y="1167269"/>
            <a:ext cx="503457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69883" y="1774231"/>
            <a:ext cx="430786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47325" y="2355596"/>
            <a:ext cx="5319849" cy="3054980"/>
            <a:chOff x="2006917" y="2595517"/>
            <a:chExt cx="5861685" cy="3366135"/>
          </a:xfrm>
        </p:grpSpPr>
        <p:sp>
          <p:nvSpPr>
            <p:cNvPr id="6" name="object 6"/>
            <p:cNvSpPr/>
            <p:nvPr/>
          </p:nvSpPr>
          <p:spPr>
            <a:xfrm>
              <a:off x="2011667" y="2600286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5852160" y="0"/>
                  </a:moveTo>
                  <a:lnTo>
                    <a:pt x="0" y="0"/>
                  </a:lnTo>
                  <a:lnTo>
                    <a:pt x="0" y="356400"/>
                  </a:lnTo>
                  <a:lnTo>
                    <a:pt x="0" y="3356279"/>
                  </a:lnTo>
                  <a:lnTo>
                    <a:pt x="5852160" y="3356279"/>
                  </a:lnTo>
                  <a:lnTo>
                    <a:pt x="5852160" y="356400"/>
                  </a:lnTo>
                  <a:lnTo>
                    <a:pt x="58521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011679" y="2600280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0" y="0"/>
                  </a:moveTo>
                  <a:lnTo>
                    <a:pt x="5852159" y="0"/>
                  </a:lnTo>
                  <a:lnTo>
                    <a:pt x="5852159" y="3356279"/>
                  </a:lnTo>
                  <a:lnTo>
                    <a:pt x="0" y="33562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7922" y="2376516"/>
            <a:ext cx="1668972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f1(Point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7922" y="2570153"/>
            <a:ext cx="2346704" cy="636349"/>
          </a:xfrm>
          <a:prstGeom prst="rect">
            <a:avLst/>
          </a:prstGeom>
        </p:spPr>
        <p:txBody>
          <a:bodyPr vert="horz" wrap="square" lIns="0" tIns="25357" rIns="0" bIns="0" rtlCol="0">
            <a:spAutoFit/>
          </a:bodyPr>
          <a:lstStyle/>
          <a:p>
            <a:pPr marL="11527" defTabSz="829909">
              <a:spcBef>
                <a:spcPts val="200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f2(Point&amp;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4611" defTabSz="829909">
              <a:lnSpc>
                <a:spcPct val="1071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 f3(const Point&amp; p);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f4(Point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*p);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7922" y="3400028"/>
            <a:ext cx="1793453" cy="1681699"/>
          </a:xfrm>
          <a:prstGeom prst="rect">
            <a:avLst/>
          </a:prstGeom>
        </p:spPr>
        <p:txBody>
          <a:bodyPr vert="horz" wrap="square" lIns="0" tIns="25357" rIns="0" bIns="0" rtlCol="0">
            <a:spAutoFit/>
          </a:bodyPr>
          <a:lstStyle/>
          <a:p>
            <a:pPr marL="11527" defTabSz="829909">
              <a:spcBef>
                <a:spcPts val="200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Point</a:t>
            </a:r>
            <a:r>
              <a:rPr sz="1271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p1(3,3);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f1(p1);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f2(p1);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f3(p1);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488724" defTabSz="829909">
              <a:lnSpc>
                <a:spcPct val="1071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f4(&amp;p1);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9"/>
              </a:spcBef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32803" y="2098029"/>
            <a:ext cx="3328147" cy="590134"/>
            <a:chOff x="5847397" y="2311717"/>
            <a:chExt cx="3667125" cy="650240"/>
          </a:xfrm>
        </p:grpSpPr>
        <p:sp>
          <p:nvSpPr>
            <p:cNvPr id="12" name="object 12"/>
            <p:cNvSpPr/>
            <p:nvPr/>
          </p:nvSpPr>
          <p:spPr>
            <a:xfrm>
              <a:off x="5852159" y="2316479"/>
              <a:ext cx="3657600" cy="640715"/>
            </a:xfrm>
            <a:custGeom>
              <a:avLst/>
              <a:gdLst/>
              <a:ahLst/>
              <a:cxnLst/>
              <a:rect l="l" t="t" r="r" b="b"/>
              <a:pathLst>
                <a:path w="3657600" h="640714">
                  <a:moveTo>
                    <a:pt x="36575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3657599" y="0"/>
                  </a:lnTo>
                  <a:lnTo>
                    <a:pt x="3657599" y="640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852159" y="2316479"/>
              <a:ext cx="3657600" cy="640715"/>
            </a:xfrm>
            <a:custGeom>
              <a:avLst/>
              <a:gdLst/>
              <a:ahLst/>
              <a:cxnLst/>
              <a:rect l="l" t="t" r="r" b="b"/>
              <a:pathLst>
                <a:path w="3657600" h="640714">
                  <a:moveTo>
                    <a:pt x="0" y="0"/>
                  </a:moveTo>
                  <a:lnTo>
                    <a:pt x="3657599" y="0"/>
                  </a:lnTo>
                  <a:lnTo>
                    <a:pt x="36575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48344" y="2293681"/>
            <a:ext cx="3093016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copy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constructor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will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be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used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on</a:t>
            </a:r>
            <a:r>
              <a:rPr sz="1089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the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argument</a:t>
            </a:r>
            <a:endParaRPr sz="108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00627" y="2471026"/>
            <a:ext cx="4560858" cy="798179"/>
            <a:chOff x="4489722" y="2722704"/>
            <a:chExt cx="5025390" cy="879475"/>
          </a:xfrm>
        </p:grpSpPr>
        <p:sp>
          <p:nvSpPr>
            <p:cNvPr id="16" name="object 16"/>
            <p:cNvSpPr/>
            <p:nvPr/>
          </p:nvSpPr>
          <p:spPr>
            <a:xfrm>
              <a:off x="4537709" y="2743199"/>
              <a:ext cx="1314450" cy="0"/>
            </a:xfrm>
            <a:custGeom>
              <a:avLst/>
              <a:gdLst/>
              <a:ahLst/>
              <a:cxnLst/>
              <a:rect l="l" t="t" r="r" b="b"/>
              <a:pathLst>
                <a:path w="1314450">
                  <a:moveTo>
                    <a:pt x="13144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94484" y="2727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94484" y="2727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852149" y="3052901"/>
              <a:ext cx="3657600" cy="544195"/>
            </a:xfrm>
            <a:custGeom>
              <a:avLst/>
              <a:gdLst/>
              <a:ahLst/>
              <a:cxnLst/>
              <a:rect l="l" t="t" r="r" b="b"/>
              <a:pathLst>
                <a:path w="3657600" h="544195">
                  <a:moveTo>
                    <a:pt x="3657599" y="543899"/>
                  </a:moveTo>
                  <a:lnTo>
                    <a:pt x="0" y="543899"/>
                  </a:lnTo>
                  <a:lnTo>
                    <a:pt x="0" y="0"/>
                  </a:lnTo>
                  <a:lnTo>
                    <a:pt x="3657599" y="0"/>
                  </a:lnTo>
                  <a:lnTo>
                    <a:pt x="3657599" y="5438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852149" y="3052901"/>
              <a:ext cx="3657600" cy="544195"/>
            </a:xfrm>
            <a:custGeom>
              <a:avLst/>
              <a:gdLst/>
              <a:ahLst/>
              <a:cxnLst/>
              <a:rect l="l" t="t" r="r" b="b"/>
              <a:pathLst>
                <a:path w="3657600" h="544195">
                  <a:moveTo>
                    <a:pt x="0" y="0"/>
                  </a:moveTo>
                  <a:lnTo>
                    <a:pt x="3657599" y="0"/>
                  </a:lnTo>
                  <a:lnTo>
                    <a:pt x="3657599" y="543899"/>
                  </a:lnTo>
                  <a:lnTo>
                    <a:pt x="0" y="543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71066" y="2836207"/>
            <a:ext cx="2649839" cy="351464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484114" marR="4611" indent="-473163" defTabSz="829909">
              <a:lnSpc>
                <a:spcPts val="1298"/>
              </a:lnSpc>
              <a:spcBef>
                <a:spcPts val="141"/>
              </a:spcBef>
            </a:pP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onl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089" b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cons</a:t>
            </a:r>
            <a:r>
              <a:rPr sz="1089" b="1" dirty="0">
                <a:solidFill>
                  <a:srgbClr val="3333FF"/>
                </a:solidFill>
                <a:latin typeface="Courier New"/>
                <a:cs typeface="Courier New"/>
              </a:rPr>
              <a:t>t</a:t>
            </a:r>
            <a:r>
              <a:rPr sz="1089" b="1" spc="-35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method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s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o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f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the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clas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s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ca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be  invoked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on</a:t>
            </a:r>
            <a:r>
              <a:rPr sz="1089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this</a:t>
            </a:r>
            <a:r>
              <a:rPr sz="1089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argument</a:t>
            </a:r>
            <a:endParaRPr sz="108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48119" y="2912852"/>
            <a:ext cx="993546" cy="37460"/>
            <a:chOff x="4762422" y="3209531"/>
            <a:chExt cx="1094740" cy="41275"/>
          </a:xfrm>
        </p:grpSpPr>
        <p:sp>
          <p:nvSpPr>
            <p:cNvPr id="23" name="object 23"/>
            <p:cNvSpPr/>
            <p:nvPr/>
          </p:nvSpPr>
          <p:spPr>
            <a:xfrm>
              <a:off x="4810409" y="3230026"/>
              <a:ext cx="1042035" cy="1270"/>
            </a:xfrm>
            <a:custGeom>
              <a:avLst/>
              <a:gdLst/>
              <a:ahLst/>
              <a:cxnLst/>
              <a:rect l="l" t="t" r="r" b="b"/>
              <a:pathLst>
                <a:path w="1042035" h="1269">
                  <a:moveTo>
                    <a:pt x="1041749" y="85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767184" y="32142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12" y="31465"/>
                  </a:moveTo>
                  <a:lnTo>
                    <a:pt x="0" y="15697"/>
                  </a:lnTo>
                  <a:lnTo>
                    <a:pt x="43238" y="0"/>
                  </a:lnTo>
                  <a:lnTo>
                    <a:pt x="43212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767184" y="32142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38" y="0"/>
                  </a:moveTo>
                  <a:lnTo>
                    <a:pt x="0" y="15697"/>
                  </a:lnTo>
                  <a:lnTo>
                    <a:pt x="43212" y="31465"/>
                  </a:lnTo>
                  <a:lnTo>
                    <a:pt x="43238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7665400" cy="2017359"/>
          </a:xfrm>
          <a:prstGeom prst="rect">
            <a:avLst/>
          </a:prstGeom>
        </p:spPr>
        <p:txBody>
          <a:bodyPr vert="horz" wrap="square" lIns="0" tIns="24205" rIns="0" bIns="0" rtlCol="0">
            <a:spAutoFit/>
          </a:bodyPr>
          <a:lstStyle/>
          <a:p>
            <a:pPr marL="320437" marR="589005" indent="-309487" defTabSz="829909">
              <a:lnSpc>
                <a:spcPts val="2596"/>
              </a:lnSpc>
              <a:spcBef>
                <a:spcPts val="191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,</a:t>
            </a:r>
            <a:r>
              <a:rPr sz="2178" spc="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classes,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 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917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friends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allowed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private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rarely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893305" defTabSz="829909">
              <a:spcBef>
                <a:spcPts val="789"/>
              </a:spcBef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634" spc="172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overloading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401337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vs.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stati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710" y="2323652"/>
            <a:ext cx="6224067" cy="1962199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5064177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iValue;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009500" indent="387291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static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sValue;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Test(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):iValue(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){}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print()</a:t>
            </a:r>
            <a:r>
              <a:rPr sz="1271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marR="2066129" defTabSz="829909">
              <a:lnSpc>
                <a:spcPts val="1498"/>
              </a:lnSpc>
              <a:spcBef>
                <a:spcPts val="59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static void print( const Test&amp; what ); </a:t>
            </a:r>
            <a:r>
              <a:rPr sz="1271" b="1" spc="-75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friend</a:t>
            </a:r>
            <a:r>
              <a:rPr sz="127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void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print(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const</a:t>
            </a:r>
            <a:r>
              <a:rPr sz="127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Test&amp;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what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52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401337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vs.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stati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1481" y="2240229"/>
            <a:ext cx="6224067" cy="334109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228" defTabSz="829909">
              <a:spcBef>
                <a:spcPts val="22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sValue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1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3234917" indent="-331964" defTabSz="829909">
              <a:lnSpc>
                <a:spcPts val="1298"/>
              </a:lnSpc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void Test::print() const{ 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cout&lt;&lt;"Member:</a:t>
            </a:r>
            <a:r>
              <a:rPr sz="1089" b="1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"&lt;&lt;iValue&lt;&lt;endl;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48"/>
              </a:lnSpc>
            </a:pP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1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2819963" indent="-331964" defTabSz="829909">
              <a:lnSpc>
                <a:spcPts val="1298"/>
              </a:lnSpc>
            </a:pP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void Test::print( const Test&amp; what ){ </a:t>
            </a:r>
            <a:r>
              <a:rPr sz="1089" b="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cout&lt;&lt;"Static:</a:t>
            </a:r>
            <a:r>
              <a:rPr sz="1089" b="1" spc="-9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"&lt;&lt;what.iValue&lt;&lt;endl;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48"/>
              </a:lnSpc>
            </a:pPr>
            <a:r>
              <a:rPr sz="1089" b="1" dirty="0">
                <a:solidFill>
                  <a:srgbClr val="3333FF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1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2819963" indent="-331964" defTabSz="829909">
              <a:lnSpc>
                <a:spcPts val="1298"/>
              </a:lnSpc>
            </a:pP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void print( const Test&amp; what ){ </a:t>
            </a:r>
            <a:r>
              <a:rPr sz="1089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cout&lt;&lt;"Friend:</a:t>
            </a:r>
            <a:r>
              <a:rPr sz="1089" b="1" spc="-9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"&lt;&lt;what.iValue&lt;&lt;endl;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48"/>
              </a:lnSpc>
            </a:pPr>
            <a:r>
              <a:rPr sz="1089" b="1" dirty="0">
                <a:solidFill>
                  <a:srgbClr val="339966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main()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4147818" indent="-576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Test test( 10 );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test.print(); 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Test::print(</a:t>
            </a:r>
            <a:r>
              <a:rPr sz="1089" b="1" spc="-45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test</a:t>
            </a:r>
            <a:r>
              <a:rPr sz="1089" b="1" spc="-4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); </a:t>
            </a:r>
            <a:r>
              <a:rPr sz="1089" b="1" spc="-640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print(</a:t>
            </a:r>
            <a:r>
              <a:rPr sz="1089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test</a:t>
            </a:r>
            <a:r>
              <a:rPr sz="1089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39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67312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vs.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function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809" y="2276604"/>
            <a:ext cx="2655602" cy="11898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228" marR="1657514" defTabSz="829909">
              <a:lnSpc>
                <a:spcPts val="1298"/>
              </a:lnSpc>
              <a:spcBef>
                <a:spcPts val="27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089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List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ListElement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head;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find(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key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7248" y="2276604"/>
            <a:ext cx="4066391" cy="11898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2487423" defTabSz="829909">
              <a:lnSpc>
                <a:spcPts val="1298"/>
              </a:lnSpc>
              <a:spcBef>
                <a:spcPts val="27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089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ListElement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key;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ListElement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next;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friend</a:t>
            </a:r>
            <a:r>
              <a:rPr sz="1089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089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List;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7248" y="3983404"/>
            <a:ext cx="4066391" cy="1209639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54749" rIns="0" bIns="0" rtlCol="0">
            <a:spAutoFit/>
          </a:bodyPr>
          <a:lstStyle/>
          <a:p>
            <a:pPr marL="77804" marR="2471862" defTabSz="829909">
              <a:lnSpc>
                <a:spcPts val="1325"/>
              </a:lnSpc>
              <a:spcBef>
                <a:spcPts val="431"/>
              </a:spcBef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lass</a:t>
            </a:r>
            <a:r>
              <a:rPr sz="1089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ListElement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key;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ListElement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next;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friend</a:t>
            </a:r>
            <a:r>
              <a:rPr sz="1089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089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List::find(</a:t>
            </a:r>
            <a:r>
              <a:rPr sz="1089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089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key);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302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674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Returnin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g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5499" y="2153355"/>
            <a:ext cx="7809475" cy="3195597"/>
            <a:chOff x="726757" y="2372677"/>
            <a:chExt cx="8604885" cy="3521075"/>
          </a:xfrm>
        </p:grpSpPr>
        <p:sp>
          <p:nvSpPr>
            <p:cNvPr id="5" name="object 5"/>
            <p:cNvSpPr/>
            <p:nvPr/>
          </p:nvSpPr>
          <p:spPr>
            <a:xfrm>
              <a:off x="731507" y="2377439"/>
              <a:ext cx="8595360" cy="3511550"/>
            </a:xfrm>
            <a:custGeom>
              <a:avLst/>
              <a:gdLst/>
              <a:ahLst/>
              <a:cxnLst/>
              <a:rect l="l" t="t" r="r" b="b"/>
              <a:pathLst>
                <a:path w="8595360" h="3511550">
                  <a:moveTo>
                    <a:pt x="8595360" y="0"/>
                  </a:moveTo>
                  <a:lnTo>
                    <a:pt x="0" y="0"/>
                  </a:lnTo>
                  <a:lnTo>
                    <a:pt x="0" y="3191764"/>
                  </a:lnTo>
                  <a:lnTo>
                    <a:pt x="0" y="3511448"/>
                  </a:lnTo>
                  <a:lnTo>
                    <a:pt x="8595360" y="3511448"/>
                  </a:lnTo>
                  <a:lnTo>
                    <a:pt x="8595360" y="3191764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31519" y="2377439"/>
              <a:ext cx="8595360" cy="3511550"/>
            </a:xfrm>
            <a:custGeom>
              <a:avLst/>
              <a:gdLst/>
              <a:ahLst/>
              <a:cxnLst/>
              <a:rect l="l" t="t" r="r" b="b"/>
              <a:pathLst>
                <a:path w="8595360" h="3511550">
                  <a:moveTo>
                    <a:pt x="0" y="0"/>
                  </a:moveTo>
                  <a:lnTo>
                    <a:pt x="8595359" y="0"/>
                  </a:lnTo>
                  <a:lnTo>
                    <a:pt x="8595359" y="3511439"/>
                  </a:lnTo>
                  <a:lnTo>
                    <a:pt x="0" y="35114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39084" y="2197326"/>
            <a:ext cx="5334256" cy="3468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4782" defTabSz="829909">
              <a:spcBef>
                <a:spcPts val="91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089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version</a:t>
            </a:r>
            <a:r>
              <a:rPr sz="1089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4"/>
              </a:spcBef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vector&lt;int&gt;</a:t>
            </a:r>
            <a:r>
              <a:rPr sz="1089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Max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(const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v1,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1034" y="2529623"/>
            <a:ext cx="2180729" cy="672258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426481" marR="4611" indent="-414955" defTabSz="829909">
              <a:lnSpc>
                <a:spcPts val="1298"/>
              </a:lnSpc>
              <a:spcBef>
                <a:spcPts val="14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if (v1.size()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&gt;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v2.size())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v1;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6097" y="3186607"/>
            <a:ext cx="106616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9084" y="3515100"/>
            <a:ext cx="5998157" cy="6690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lnSpc>
                <a:spcPts val="1298"/>
              </a:lnSpc>
              <a:spcBef>
                <a:spcPts val="91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089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version</a:t>
            </a:r>
            <a:r>
              <a:rPr sz="1089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4611" indent="-331964" defTabSz="829909">
              <a:lnSpc>
                <a:spcPts val="1298"/>
              </a:lnSpc>
              <a:spcBef>
                <a:spcPts val="41"/>
              </a:spcBef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const vector&lt;int&gt; </a:t>
            </a:r>
            <a:r>
              <a:rPr sz="1089" b="1" dirty="0">
                <a:solidFill>
                  <a:srgbClr val="0000FF"/>
                </a:solidFill>
                <a:latin typeface="Courier New"/>
                <a:cs typeface="Courier New"/>
              </a:rPr>
              <a:t>&amp;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Max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(const vector&lt;int&gt;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&amp;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v1, const vector&lt;int&gt;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&amp;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v2){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(v1.size()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v2.size())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58445" defTabSz="829909">
              <a:lnSpc>
                <a:spcPts val="124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v1;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1034" y="4172085"/>
            <a:ext cx="355002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5972" y="4336331"/>
            <a:ext cx="852928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9084" y="4500577"/>
            <a:ext cx="106616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3100" y="2705590"/>
            <a:ext cx="1327801" cy="69314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3627" rIns="0" bIns="0" rtlCol="0">
            <a:spAutoFit/>
          </a:bodyPr>
          <a:lstStyle/>
          <a:p>
            <a:pPr marL="207477" marR="200561" indent="-576" algn="ctr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Copy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 constructor 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invocation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68676" y="3051939"/>
            <a:ext cx="1739281" cy="37460"/>
            <a:chOff x="4123961" y="3362784"/>
            <a:chExt cx="1916430" cy="41275"/>
          </a:xfrm>
        </p:grpSpPr>
        <p:sp>
          <p:nvSpPr>
            <p:cNvPr id="16" name="object 16"/>
            <p:cNvSpPr/>
            <p:nvPr/>
          </p:nvSpPr>
          <p:spPr>
            <a:xfrm>
              <a:off x="4171949" y="3383279"/>
              <a:ext cx="1863089" cy="0"/>
            </a:xfrm>
            <a:custGeom>
              <a:avLst/>
              <a:gdLst/>
              <a:ahLst/>
              <a:cxnLst/>
              <a:rect l="l" t="t" r="r" b="b"/>
              <a:pathLst>
                <a:path w="1863089">
                  <a:moveTo>
                    <a:pt x="186308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128724" y="33675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128724" y="33675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16931" y="4177040"/>
            <a:ext cx="1328377" cy="46519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3627" rIns="0" bIns="0" rtlCol="0">
            <a:spAutoFit/>
          </a:bodyPr>
          <a:lstStyle/>
          <a:p>
            <a:pPr marL="347525" marR="341761" indent="105468" defTabSz="829909">
              <a:lnSpc>
                <a:spcPct val="101600"/>
              </a:lnSpc>
              <a:spcBef>
                <a:spcPts val="185"/>
              </a:spcBef>
            </a:pP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More </a:t>
            </a:r>
            <a:r>
              <a:rPr sz="1452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f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ficient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82453" y="4407402"/>
            <a:ext cx="1739281" cy="37460"/>
            <a:chOff x="4139142" y="4856304"/>
            <a:chExt cx="1916430" cy="41275"/>
          </a:xfrm>
        </p:grpSpPr>
        <p:sp>
          <p:nvSpPr>
            <p:cNvPr id="21" name="object 21"/>
            <p:cNvSpPr/>
            <p:nvPr/>
          </p:nvSpPr>
          <p:spPr>
            <a:xfrm>
              <a:off x="4187130" y="4876799"/>
              <a:ext cx="1863725" cy="0"/>
            </a:xfrm>
            <a:custGeom>
              <a:avLst/>
              <a:gdLst/>
              <a:ahLst/>
              <a:cxnLst/>
              <a:rect l="l" t="t" r="r" b="b"/>
              <a:pathLst>
                <a:path w="1863725">
                  <a:moveTo>
                    <a:pt x="18631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143904" y="4861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143904" y="4861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38784" y="5054399"/>
            <a:ext cx="2656178" cy="46519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3627" rIns="0" bIns="0" rtlCol="0">
            <a:spAutoFit/>
          </a:bodyPr>
          <a:lstStyle/>
          <a:p>
            <a:pPr marL="681794" marR="144082" indent="-533102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should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non-local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99254" y="4157535"/>
            <a:ext cx="37460" cy="876556"/>
            <a:chOff x="2174320" y="4580987"/>
            <a:chExt cx="41275" cy="965835"/>
          </a:xfrm>
        </p:grpSpPr>
        <p:sp>
          <p:nvSpPr>
            <p:cNvPr id="26" name="object 26"/>
            <p:cNvSpPr/>
            <p:nvPr/>
          </p:nvSpPr>
          <p:spPr>
            <a:xfrm>
              <a:off x="2194815" y="4628974"/>
              <a:ext cx="4445" cy="913130"/>
            </a:xfrm>
            <a:custGeom>
              <a:avLst/>
              <a:gdLst/>
              <a:ahLst/>
              <a:cxnLst/>
              <a:rect l="l" t="t" r="r" b="b"/>
              <a:pathLst>
                <a:path w="4444" h="913129">
                  <a:moveTo>
                    <a:pt x="4234" y="912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179082" y="45857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97"/>
                  </a:moveTo>
                  <a:lnTo>
                    <a:pt x="15532" y="0"/>
                  </a:lnTo>
                  <a:lnTo>
                    <a:pt x="31465" y="43151"/>
                  </a:lnTo>
                  <a:lnTo>
                    <a:pt x="0" y="43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179082" y="45857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51"/>
                  </a:moveTo>
                  <a:lnTo>
                    <a:pt x="15532" y="0"/>
                  </a:lnTo>
                  <a:lnTo>
                    <a:pt x="0" y="43297"/>
                  </a:lnTo>
                  <a:lnTo>
                    <a:pt x="31465" y="431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895102" y="1425541"/>
            <a:ext cx="64603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C++03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674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Returnin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g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5499" y="2153354"/>
            <a:ext cx="7809475" cy="3078608"/>
            <a:chOff x="726757" y="2372677"/>
            <a:chExt cx="8604885" cy="3392170"/>
          </a:xfrm>
        </p:grpSpPr>
        <p:sp>
          <p:nvSpPr>
            <p:cNvPr id="5" name="object 5"/>
            <p:cNvSpPr/>
            <p:nvPr/>
          </p:nvSpPr>
          <p:spPr>
            <a:xfrm>
              <a:off x="731519" y="2377439"/>
              <a:ext cx="8595360" cy="3382645"/>
            </a:xfrm>
            <a:custGeom>
              <a:avLst/>
              <a:gdLst/>
              <a:ahLst/>
              <a:cxnLst/>
              <a:rect l="l" t="t" r="r" b="b"/>
              <a:pathLst>
                <a:path w="8595360" h="3382645">
                  <a:moveTo>
                    <a:pt x="8595359" y="3382559"/>
                  </a:moveTo>
                  <a:lnTo>
                    <a:pt x="0" y="3382559"/>
                  </a:lnTo>
                  <a:lnTo>
                    <a:pt x="0" y="0"/>
                  </a:lnTo>
                  <a:lnTo>
                    <a:pt x="8595359" y="0"/>
                  </a:lnTo>
                  <a:lnTo>
                    <a:pt x="8595359" y="33825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31519" y="2377439"/>
              <a:ext cx="8595360" cy="3382645"/>
            </a:xfrm>
            <a:custGeom>
              <a:avLst/>
              <a:gdLst/>
              <a:ahLst/>
              <a:cxnLst/>
              <a:rect l="l" t="t" r="r" b="b"/>
              <a:pathLst>
                <a:path w="8595360" h="3382645">
                  <a:moveTo>
                    <a:pt x="0" y="0"/>
                  </a:moveTo>
                  <a:lnTo>
                    <a:pt x="8595359" y="0"/>
                  </a:lnTo>
                  <a:lnTo>
                    <a:pt x="8595359" y="3382559"/>
                  </a:lnTo>
                  <a:lnTo>
                    <a:pt x="0" y="33825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0610" y="2197326"/>
            <a:ext cx="3759798" cy="2670104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248973" marR="4611" indent="-235717" defTabSz="829909">
              <a:lnSpc>
                <a:spcPct val="101200"/>
              </a:lnSpc>
              <a:spcBef>
                <a:spcPts val="73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 </a:t>
            </a:r>
            <a:r>
              <a:rPr sz="1089" b="1" spc="-5" dirty="0">
                <a:solidFill>
                  <a:srgbClr val="003366"/>
                </a:solidFill>
                <a:latin typeface="Courier New"/>
                <a:cs typeface="Courier New"/>
              </a:rPr>
              <a:t>selectOdd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 const vector&lt;int&gt;&amp; v){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odds;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8973" defTabSz="829909">
              <a:lnSpc>
                <a:spcPts val="128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a: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80937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(a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%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2900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odds.push_back(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80937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8973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8973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odds;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98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98"/>
              </a:lnSpc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v(N);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1964" marR="1429288" indent="-331964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for( int i=0; i&lt;N; ++i){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v.push_back(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rand()%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39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302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result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selectOdd(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9989" y="4066390"/>
            <a:ext cx="1743315" cy="1039073"/>
          </a:xfrm>
          <a:custGeom>
            <a:avLst/>
            <a:gdLst/>
            <a:ahLst/>
            <a:cxnLst/>
            <a:rect l="l" t="t" r="r" b="b"/>
            <a:pathLst>
              <a:path w="1920875" h="1144904">
                <a:moveTo>
                  <a:pt x="1920299" y="1144499"/>
                </a:moveTo>
                <a:lnTo>
                  <a:pt x="0" y="1144499"/>
                </a:lnTo>
                <a:lnTo>
                  <a:pt x="0" y="0"/>
                </a:lnTo>
                <a:lnTo>
                  <a:pt x="1920299" y="0"/>
                </a:lnTo>
                <a:lnTo>
                  <a:pt x="1920299" y="11444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5020" y="4081144"/>
            <a:ext cx="1164131" cy="100678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5763" algn="ctr" defTabSz="829909">
              <a:spcBef>
                <a:spcPts val="91"/>
              </a:spcBef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EFFICIENT!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R="4034" algn="ctr" defTabSz="829909">
              <a:spcBef>
                <a:spcPts val="14"/>
              </a:spcBef>
            </a:pPr>
            <a:r>
              <a:rPr sz="1634" b="1" dirty="0">
                <a:solidFill>
                  <a:srgbClr val="FF00CC"/>
                </a:solidFill>
                <a:latin typeface="Arial"/>
                <a:cs typeface="Arial"/>
              </a:rPr>
              <a:t>MOVE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R="4611" algn="ctr" defTabSz="829909">
              <a:lnSpc>
                <a:spcPct val="100699"/>
              </a:lnSpc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constructor  invocation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15510" y="4739352"/>
            <a:ext cx="1734671" cy="37460"/>
            <a:chOff x="4946862" y="5222064"/>
            <a:chExt cx="1911350" cy="41275"/>
          </a:xfrm>
        </p:grpSpPr>
        <p:sp>
          <p:nvSpPr>
            <p:cNvPr id="11" name="object 11"/>
            <p:cNvSpPr/>
            <p:nvPr/>
          </p:nvSpPr>
          <p:spPr>
            <a:xfrm>
              <a:off x="4994850" y="5242559"/>
              <a:ext cx="1863725" cy="0"/>
            </a:xfrm>
            <a:custGeom>
              <a:avLst/>
              <a:gdLst/>
              <a:ahLst/>
              <a:cxnLst/>
              <a:rect l="l" t="t" r="r" b="b"/>
              <a:pathLst>
                <a:path w="1863725">
                  <a:moveTo>
                    <a:pt x="18631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951624" y="5226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951624" y="5226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95102" y="1425541"/>
            <a:ext cx="63450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C++</a:t>
            </a:r>
            <a:r>
              <a:rPr sz="1634" b="1" spc="-91" dirty="0">
                <a:solidFill>
                  <a:srgbClr val="FF00CC"/>
                </a:solidFill>
                <a:latin typeface="Arial"/>
                <a:cs typeface="Arial"/>
              </a:rPr>
              <a:t>1</a:t>
            </a:r>
            <a:r>
              <a:rPr sz="1634" b="1" dirty="0">
                <a:solidFill>
                  <a:srgbClr val="FF00CC"/>
                </a:solidFill>
                <a:latin typeface="Arial"/>
                <a:cs typeface="Arial"/>
              </a:rPr>
              <a:t>1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32434"/>
            <a:ext cx="7770863" cy="1940915"/>
          </a:xfrm>
          <a:prstGeom prst="rect">
            <a:avLst/>
          </a:prstGeom>
        </p:spPr>
        <p:txBody>
          <a:bodyPr vert="horz" wrap="square" lIns="0" tIns="144652" rIns="0" bIns="0" rtlCol="0">
            <a:spAutoFit/>
          </a:bodyPr>
          <a:lstStyle/>
          <a:p>
            <a:pPr marL="322743" indent="-311792" defTabSz="829909">
              <a:spcBef>
                <a:spcPts val="1139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7213" defTabSz="829909">
              <a:spcBef>
                <a:spcPts val="1048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within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another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called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defTabSz="829909">
              <a:spcBef>
                <a:spcPts val="9"/>
              </a:spcBef>
            </a:pP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nested</a:t>
            </a:r>
            <a:r>
              <a:rPr sz="2541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i="1" dirty="0">
                <a:solidFill>
                  <a:prstClr val="black"/>
                </a:solidFill>
                <a:latin typeface="Arial"/>
                <a:cs typeface="Arial"/>
              </a:rPr>
              <a:t>class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7213" defTabSz="829909">
              <a:spcBef>
                <a:spcPts val="785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usually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helper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543" y="3642300"/>
            <a:ext cx="6887968" cy="186196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180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Version</a:t>
            </a:r>
            <a:r>
              <a:rPr sz="1180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1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771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scope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definitions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994162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 Node is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a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nested structure definition local to this class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struct</a:t>
            </a:r>
            <a:r>
              <a:rPr sz="1180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r>
              <a:rPr sz="1180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{Item item;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struct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Node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next;};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2369065"/>
            <a:ext cx="154045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 defTabSz="829909">
              <a:spcBef>
                <a:spcPts val="1570"/>
              </a:spcBef>
            </a:pP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Object-Oriented</a:t>
            </a:r>
            <a:r>
              <a:rPr sz="2904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Programming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4034" algn="ctr" defTabSz="829909">
              <a:spcBef>
                <a:spcPts val="1293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Advanced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Features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561550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3333FF"/>
                </a:solidFill>
                <a:latin typeface="Arial MT"/>
                <a:cs typeface="Arial MT"/>
              </a:rPr>
              <a:t>[Prata]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7747" y="2323652"/>
            <a:ext cx="6887968" cy="3236515"/>
          </a:xfrm>
          <a:custGeom>
            <a:avLst/>
            <a:gdLst/>
            <a:ahLst/>
            <a:cxnLst/>
            <a:rect l="l" t="t" r="r" b="b"/>
            <a:pathLst>
              <a:path w="7589520" h="3566160">
                <a:moveTo>
                  <a:pt x="7589519" y="3566159"/>
                </a:moveTo>
                <a:lnTo>
                  <a:pt x="0" y="3566159"/>
                </a:lnTo>
                <a:lnTo>
                  <a:pt x="0" y="0"/>
                </a:lnTo>
                <a:lnTo>
                  <a:pt x="7589519" y="0"/>
                </a:lnTo>
                <a:lnTo>
                  <a:pt x="7589519" y="356615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7747" y="2323652"/>
            <a:ext cx="6887968" cy="2921100"/>
          </a:xfrm>
          <a:prstGeom prst="rect">
            <a:avLst/>
          </a:prstGeom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spcBef>
                <a:spcPts val="22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Version</a:t>
            </a:r>
            <a:r>
              <a:rPr sz="1271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scope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definitions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901950" defTabSz="829909">
              <a:lnSpc>
                <a:spcPts val="1498"/>
              </a:lnSpc>
              <a:spcBef>
                <a:spcPts val="59"/>
              </a:spcBef>
              <a:tabLst>
                <a:tab pos="4139173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 Node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a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nested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definition	</a:t>
            </a:r>
            <a:r>
              <a:rPr sz="1271" b="1" spc="-5" dirty="0">
                <a:solidFill>
                  <a:srgbClr val="FF3366"/>
                </a:solidFill>
                <a:latin typeface="Courier New"/>
                <a:cs typeface="Courier New"/>
              </a:rPr>
              <a:t>local</a:t>
            </a:r>
            <a:r>
              <a:rPr sz="1271" b="1" spc="-32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this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39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7713" marR="4811746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 item;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r>
              <a:rPr sz="1271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next;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7713" defTabSz="829909">
              <a:lnSpc>
                <a:spcPts val="1439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Node(const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Item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i)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item(i),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next(0)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1025" y="1825725"/>
            <a:ext cx="2323652" cy="284067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2273" rIns="0" bIns="0" rtlCol="0">
            <a:spAutoFit/>
          </a:bodyPr>
          <a:lstStyle/>
          <a:p>
            <a:pPr marL="354440" defTabSz="829909">
              <a:spcBef>
                <a:spcPts val="254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1634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visibility!!!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2177" y="2153354"/>
            <a:ext cx="4229484" cy="1417128"/>
            <a:chOff x="3025967" y="2372677"/>
            <a:chExt cx="4660265" cy="1561465"/>
          </a:xfrm>
        </p:grpSpPr>
        <p:sp>
          <p:nvSpPr>
            <p:cNvPr id="8" name="object 8"/>
            <p:cNvSpPr/>
            <p:nvPr/>
          </p:nvSpPr>
          <p:spPr>
            <a:xfrm>
              <a:off x="3071737" y="2377439"/>
              <a:ext cx="4609465" cy="1536700"/>
            </a:xfrm>
            <a:custGeom>
              <a:avLst/>
              <a:gdLst/>
              <a:ahLst/>
              <a:cxnLst/>
              <a:rect l="l" t="t" r="r" b="b"/>
              <a:pathLst>
                <a:path w="4609465" h="1536700">
                  <a:moveTo>
                    <a:pt x="4609222" y="0"/>
                  </a:moveTo>
                  <a:lnTo>
                    <a:pt x="0" y="153640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030730" y="3898922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5">
                  <a:moveTo>
                    <a:pt x="45982" y="29850"/>
                  </a:moveTo>
                  <a:lnTo>
                    <a:pt x="0" y="28594"/>
                  </a:lnTo>
                  <a:lnTo>
                    <a:pt x="36032" y="0"/>
                  </a:lnTo>
                  <a:lnTo>
                    <a:pt x="45982" y="29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030730" y="3898922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5">
                  <a:moveTo>
                    <a:pt x="36032" y="0"/>
                  </a:moveTo>
                  <a:lnTo>
                    <a:pt x="0" y="28594"/>
                  </a:lnTo>
                  <a:lnTo>
                    <a:pt x="45982" y="29850"/>
                  </a:lnTo>
                  <a:lnTo>
                    <a:pt x="3603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8240" y="1638658"/>
            <a:ext cx="7683842" cy="3499069"/>
          </a:xfrm>
          <a:prstGeom prst="rect">
            <a:avLst/>
          </a:prstGeom>
        </p:spPr>
        <p:txBody>
          <a:bodyPr vert="horz" wrap="square" lIns="0" tIns="141194" rIns="0" bIns="0" rtlCol="0">
            <a:spAutoFit/>
          </a:bodyPr>
          <a:lstStyle/>
          <a:p>
            <a:pPr marL="318708" indent="-307758" defTabSz="829909">
              <a:spcBef>
                <a:spcPts val="1112"/>
              </a:spcBef>
              <a:buSzPct val="75000"/>
              <a:buFont typeface="Lucida Sans Unicode"/>
              <a:buChar char="–"/>
              <a:tabLst>
                <a:tab pos="318708" algn="l"/>
                <a:tab pos="319285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1997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711186" lvl="1" indent="-273755" defTabSz="829909">
              <a:spcBef>
                <a:spcPts val="1026"/>
              </a:spcBef>
              <a:buSzPct val="45454"/>
              <a:buFontTx/>
              <a:buChar char="●"/>
              <a:tabLst>
                <a:tab pos="711186" algn="l"/>
                <a:tab pos="711763" algn="l"/>
              </a:tabLst>
            </a:pP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997" b="1" spc="-5" dirty="0">
                <a:solidFill>
                  <a:prstClr val="black"/>
                </a:solidFill>
                <a:latin typeface="Arial"/>
                <a:cs typeface="Arial"/>
              </a:rPr>
              <a:t>private</a:t>
            </a:r>
            <a:r>
              <a:rPr sz="1997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section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1103088" lvl="2" indent="-210359" defTabSz="829909">
              <a:spcBef>
                <a:spcPts val="749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1103664" algn="l"/>
              </a:tabLst>
            </a:pP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local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997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b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(only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997" spc="-1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1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use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it)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829909" lvl="2" defTabSz="829909">
              <a:spcBef>
                <a:spcPts val="36"/>
              </a:spcBef>
              <a:buFont typeface="Yu Gothic UI"/>
              <a:buChar char="–"/>
            </a:pP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1186" lvl="1" indent="-273755" defTabSz="829909">
              <a:buSzPct val="45454"/>
              <a:buFontTx/>
              <a:buChar char="●"/>
              <a:tabLst>
                <a:tab pos="711186" algn="l"/>
                <a:tab pos="711763" algn="l"/>
              </a:tabLst>
            </a:pP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997" b="1" spc="-5" dirty="0">
                <a:solidFill>
                  <a:prstClr val="black"/>
                </a:solidFill>
                <a:latin typeface="Arial"/>
                <a:cs typeface="Arial"/>
              </a:rPr>
              <a:t>protected</a:t>
            </a:r>
            <a:r>
              <a:rPr sz="1997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section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1103088" lvl="2" indent="-210359" defTabSz="829909">
              <a:spcBef>
                <a:spcPts val="758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1103664" algn="l"/>
              </a:tabLst>
            </a:pP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both in</a:t>
            </a:r>
            <a:r>
              <a:rPr sz="1997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in the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997">
              <a:solidFill>
                <a:prstClr val="black"/>
              </a:solidFill>
              <a:latin typeface="Arial"/>
              <a:cs typeface="Arial"/>
            </a:endParaRPr>
          </a:p>
          <a:p>
            <a:pPr marL="829909" lvl="2" defTabSz="829909">
              <a:spcBef>
                <a:spcPts val="36"/>
              </a:spcBef>
              <a:buFont typeface="Yu Gothic UI"/>
              <a:buChar char="–"/>
            </a:pP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272602" marR="413226" lvl="1" indent="-272602" algn="r" defTabSz="829909">
              <a:buSzPct val="45454"/>
              <a:buFontTx/>
              <a:buChar char="●"/>
              <a:tabLst>
                <a:tab pos="272602" algn="l"/>
                <a:tab pos="711763" algn="l"/>
              </a:tabLst>
            </a:pP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spc="-5" dirty="0">
                <a:solidFill>
                  <a:prstClr val="black"/>
                </a:solidFill>
                <a:latin typeface="Arial"/>
                <a:cs typeface="Arial"/>
              </a:rPr>
              <a:t>public</a:t>
            </a:r>
            <a:r>
              <a:rPr sz="1997" b="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section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209783" marR="395936" lvl="2" indent="-209783" algn="r" defTabSz="829909">
              <a:spcBef>
                <a:spcPts val="758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209783" algn="l"/>
                <a:tab pos="5998401" algn="l"/>
              </a:tabLst>
            </a:pP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available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to the outside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world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 (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Usage:</a:t>
            </a:r>
            <a:r>
              <a:rPr sz="1997" spc="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spc="-5" dirty="0">
                <a:solidFill>
                  <a:prstClr val="black"/>
                </a:solidFill>
                <a:latin typeface="Courier New"/>
                <a:cs typeface="Courier New"/>
              </a:rPr>
              <a:t>A::B	b;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6"/>
            <a:ext cx="7141541" cy="3755718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Features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well-behaved</a:t>
            </a:r>
            <a:r>
              <a:rPr sz="2541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C++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1" indent="-211512" defTabSz="829909">
              <a:spcBef>
                <a:spcPts val="1066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implicit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575674" lvl="2" indent="-286434" defTabSz="829909">
              <a:spcBef>
                <a:spcPts val="549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T(){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7122" lvl="1" indent="-211512" defTabSz="829909">
              <a:spcBef>
                <a:spcPts val="25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499024" indent="-209783" defTabSz="829909">
              <a:spcBef>
                <a:spcPts val="504"/>
              </a:spcBef>
              <a:buClr>
                <a:srgbClr val="000000"/>
              </a:buClr>
              <a:buSzPct val="43750"/>
              <a:buFont typeface="Arial"/>
              <a:buChar char="●"/>
              <a:tabLst>
                <a:tab pos="1499024" algn="l"/>
                <a:tab pos="1499600" algn="l"/>
              </a:tabLst>
            </a:pP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~T(){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7122" indent="-211512" defTabSz="829909">
              <a:spcBef>
                <a:spcPts val="25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575674" lvl="1" indent="-286434" defTabSz="829909">
              <a:spcBef>
                <a:spcPts val="504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){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7122" indent="-211512" defTabSz="829909">
              <a:spcBef>
                <a:spcPts val="25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178" i="1" dirty="0">
                <a:solidFill>
                  <a:srgbClr val="339966"/>
                </a:solidFill>
                <a:latin typeface="Arial"/>
                <a:cs typeface="Arial"/>
              </a:rPr>
              <a:t>see</a:t>
            </a:r>
            <a:r>
              <a:rPr sz="2178" i="1" spc="-18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srgbClr val="339966"/>
                </a:solidFill>
                <a:latin typeface="Arial"/>
                <a:cs typeface="Arial"/>
              </a:rPr>
              <a:t>next</a:t>
            </a:r>
            <a:r>
              <a:rPr sz="2178" i="1" spc="-14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srgbClr val="339966"/>
                </a:solidFill>
                <a:latin typeface="Arial"/>
                <a:cs typeface="Arial"/>
              </a:rPr>
              <a:t>module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575674" lvl="1" indent="-286434" defTabSz="829909">
              <a:spcBef>
                <a:spcPts val="504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2178" b="1" spc="-70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: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operator=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cons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T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)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483114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delegation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-27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2695" y="2206911"/>
            <a:ext cx="6554289" cy="151687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228" defTabSz="829909">
              <a:lnSpc>
                <a:spcPts val="1298"/>
              </a:lnSpc>
              <a:spcBef>
                <a:spcPts val="227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089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C++03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191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init()</a:t>
            </a:r>
            <a:r>
              <a:rPr sz="1089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std::cout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"init()";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marR="992433" indent="331964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 doSomethingElse()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std::cout &lt;&lt; "doSomethingElse()\n";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191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A()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init()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191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A(int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a)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init()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doSomethingElse();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6857" y="4078258"/>
            <a:ext cx="7467152" cy="135016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804" defTabSz="829909">
              <a:lnSpc>
                <a:spcPts val="1298"/>
              </a:lnSpc>
              <a:spcBef>
                <a:spcPts val="22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089" spc="-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FF00CC"/>
                </a:solidFill>
                <a:latin typeface="Courier New"/>
                <a:cs typeface="Courier New"/>
              </a:rPr>
              <a:t>C++11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089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905334" indent="331964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 doSomethingElse()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std::cout &lt;&lt; "doSomethingElse()\n";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A()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A(int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a)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A()</a:t>
            </a:r>
            <a:r>
              <a:rPr sz="1089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doSomethingElse();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302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573929"/>
            <a:ext cx="7600854" cy="3712023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322743" indent="-311792" defTabSz="829909">
              <a:spcBef>
                <a:spcPts val="1602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Lvalues: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59923" defTabSz="829909">
              <a:spcBef>
                <a:spcPts val="1076"/>
              </a:spcBef>
              <a:buSzPct val="40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Refer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accessible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more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than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point in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source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code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197103" defTabSz="829909">
              <a:spcBef>
                <a:spcPts val="767"/>
              </a:spcBef>
              <a:buSzPct val="725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Named</a:t>
            </a:r>
            <a:r>
              <a:rPr sz="1815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197103" defTabSz="829909">
              <a:spcBef>
                <a:spcPts val="490"/>
              </a:spcBef>
              <a:buSzPct val="725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accessible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via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pointers/references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59923" defTabSz="829909">
              <a:spcBef>
                <a:spcPts val="545"/>
              </a:spcBef>
              <a:buSzPct val="40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Lvalues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may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not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moved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from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771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Rvalues: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59923" defTabSz="829909">
              <a:spcBef>
                <a:spcPts val="1048"/>
              </a:spcBef>
              <a:buSzPct val="40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Refer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accessible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exactly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point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source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code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197103" defTabSz="829909">
              <a:spcBef>
                <a:spcPts val="767"/>
              </a:spcBef>
              <a:buSzPct val="72500"/>
              <a:buFont typeface="Lucida Sans Unicode"/>
              <a:buChar char="–"/>
              <a:tabLst>
                <a:tab pos="1107699" algn="l"/>
              </a:tabLst>
            </a:pP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Temporary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(e.g.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value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return)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59923" defTabSz="829909">
              <a:spcBef>
                <a:spcPts val="490"/>
              </a:spcBef>
              <a:buSzPct val="40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Rvalues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may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moved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from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14573" y="2199277"/>
            <a:ext cx="1585408" cy="1170470"/>
            <a:chOff x="4064347" y="2423277"/>
            <a:chExt cx="1746885" cy="1289685"/>
          </a:xfrm>
        </p:grpSpPr>
        <p:sp>
          <p:nvSpPr>
            <p:cNvPr id="4" name="object 4"/>
            <p:cNvSpPr/>
            <p:nvPr/>
          </p:nvSpPr>
          <p:spPr>
            <a:xfrm>
              <a:off x="4069110" y="2428039"/>
              <a:ext cx="1737360" cy="1280160"/>
            </a:xfrm>
            <a:custGeom>
              <a:avLst/>
              <a:gdLst/>
              <a:ahLst/>
              <a:cxnLst/>
              <a:rect l="l" t="t" r="r" b="b"/>
              <a:pathLst>
                <a:path w="1737360" h="1280160">
                  <a:moveTo>
                    <a:pt x="1737299" y="1280100"/>
                  </a:moveTo>
                  <a:lnTo>
                    <a:pt x="0" y="1280100"/>
                  </a:lnTo>
                  <a:lnTo>
                    <a:pt x="0" y="0"/>
                  </a:lnTo>
                  <a:lnTo>
                    <a:pt x="1737299" y="0"/>
                  </a:lnTo>
                  <a:lnTo>
                    <a:pt x="1737299" y="128010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69110" y="2428039"/>
              <a:ext cx="1737360" cy="1280160"/>
            </a:xfrm>
            <a:custGeom>
              <a:avLst/>
              <a:gdLst/>
              <a:ahLst/>
              <a:cxnLst/>
              <a:rect l="l" t="t" r="r" b="b"/>
              <a:pathLst>
                <a:path w="1737360" h="1280160">
                  <a:moveTo>
                    <a:pt x="0" y="0"/>
                  </a:moveTo>
                  <a:lnTo>
                    <a:pt x="1737299" y="0"/>
                  </a:lnTo>
                  <a:lnTo>
                    <a:pt x="1737299" y="1280100"/>
                  </a:lnTo>
                  <a:lnTo>
                    <a:pt x="0" y="12801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44518" y="2648455"/>
            <a:ext cx="268845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  <a:tab pos="1487497" algn="l"/>
                <a:tab pos="2676458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Lvalue	</a:t>
            </a:r>
            <a:r>
              <a:rPr sz="2541" u="sng" spc="-5" dirty="0">
                <a:solidFill>
                  <a:srgbClr val="0066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5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8196" y="2968951"/>
            <a:ext cx="48409" cy="37460"/>
            <a:chOff x="3870007" y="3271344"/>
            <a:chExt cx="53340" cy="41275"/>
          </a:xfrm>
        </p:grpSpPr>
        <p:sp>
          <p:nvSpPr>
            <p:cNvPr id="8" name="object 8"/>
            <p:cNvSpPr/>
            <p:nvPr/>
          </p:nvSpPr>
          <p:spPr>
            <a:xfrm>
              <a:off x="3874770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874770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928428" y="2968951"/>
            <a:ext cx="48409" cy="37460"/>
            <a:chOff x="5952762" y="3271344"/>
            <a:chExt cx="53340" cy="41275"/>
          </a:xfrm>
        </p:grpSpPr>
        <p:sp>
          <p:nvSpPr>
            <p:cNvPr id="11" name="object 11"/>
            <p:cNvSpPr/>
            <p:nvPr/>
          </p:nvSpPr>
          <p:spPr>
            <a:xfrm>
              <a:off x="5957525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957525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51701" y="2460258"/>
            <a:ext cx="3752306" cy="57589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053" defTabSz="829909">
              <a:lnSpc>
                <a:spcPts val="1879"/>
              </a:lnSpc>
              <a:spcBef>
                <a:spcPts val="91"/>
              </a:spcBef>
              <a:tabLst>
                <a:tab pos="783227" algn="l"/>
                <a:tab pos="1519772" algn="l"/>
                <a:tab pos="2608451" algn="l"/>
              </a:tabLst>
            </a:pPr>
            <a:r>
              <a:rPr sz="1997" spc="-5" dirty="0">
                <a:solidFill>
                  <a:prstClr val="black"/>
                </a:solidFill>
                <a:latin typeface="Courier New"/>
                <a:cs typeface="Courier New"/>
              </a:rPr>
              <a:t>int	x;	</a:t>
            </a:r>
            <a:r>
              <a:rPr sz="1997" u="sng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99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053" defTabSz="829909">
              <a:lnSpc>
                <a:spcPts val="2532"/>
              </a:lnSpc>
              <a:tabLst>
                <a:tab pos="2712766" algn="l"/>
              </a:tabLst>
            </a:pPr>
            <a:r>
              <a:rPr sz="2995" baseline="-13888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2995" spc="-6" baseline="-1388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995" baseline="-13888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995" spc="-6" baseline="-13888" dirty="0">
                <a:solidFill>
                  <a:prstClr val="black"/>
                </a:solidFill>
                <a:latin typeface="Courier New"/>
                <a:cs typeface="Courier New"/>
              </a:rPr>
              <a:t> 10;	</a:t>
            </a: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Rvalue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969572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Semantics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-23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0824" y="2345541"/>
            <a:ext cx="3228447" cy="150667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defTabSz="829909">
              <a:spcBef>
                <a:spcPts val="218"/>
              </a:spcBef>
            </a:pP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36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string{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587201" indent="414955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char*</a:t>
            </a:r>
            <a:r>
              <a:rPr sz="136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data; </a:t>
            </a:r>
            <a:r>
              <a:rPr sz="1361" spc="-8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9020" marR="342338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string( const char* );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string(</a:t>
            </a:r>
            <a:r>
              <a:rPr sz="136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36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string&amp;</a:t>
            </a:r>
            <a:r>
              <a:rPr sz="136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9020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~string();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86"/>
              </a:spcBef>
            </a:pP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6067" y="2307969"/>
            <a:ext cx="4556248" cy="274177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492182" marR="1345145" indent="-414955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 :: string(const char* p){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size_t size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strlen(p)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data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new char[size];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memcpy(data,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p,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size);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439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4518" marR="571139" indent="-387291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 :: string(const string&amp; that){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size_t size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strlen(that.data)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data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char[size];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4518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memcpy(data,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that.data,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size);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0"/>
              </a:spcBef>
            </a:pPr>
            <a:endParaRPr sz="1316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marR="2534682" indent="-41495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 :: ~string(){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delete[]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data;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452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604944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Semantics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(</a:t>
            </a:r>
            <a:r>
              <a:rPr sz="2541" spc="-23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):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4586"/>
                </a:solidFill>
                <a:latin typeface="Arial MT"/>
                <a:cs typeface="Arial MT"/>
              </a:rPr>
              <a:t>lvalue,</a:t>
            </a:r>
            <a:r>
              <a:rPr sz="2541" spc="-18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004586"/>
                </a:solidFill>
                <a:latin typeface="Arial MT"/>
                <a:cs typeface="Arial MT"/>
              </a:rPr>
              <a:t>rvalue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9455" y="2403696"/>
          <a:ext cx="6572154" cy="755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366">
                <a:tc>
                  <a:txBody>
                    <a:bodyPr/>
                    <a:lstStyle/>
                    <a:p>
                      <a:pPr marR="29209"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a(x);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00">
                <a:tc>
                  <a:txBody>
                    <a:bodyPr/>
                    <a:lstStyle/>
                    <a:p>
                      <a:pPr marR="29209" algn="ctr">
                        <a:lnSpc>
                          <a:spcPts val="20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b(x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y);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0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010"/>
                        </a:lnSpc>
                      </a:pPr>
                      <a:r>
                        <a:rPr sz="1600" b="1" spc="-5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10"/>
                        </a:lnSpc>
                      </a:pPr>
                      <a:r>
                        <a:rPr sz="1600" b="1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57">
                <a:tc>
                  <a:txBody>
                    <a:bodyPr/>
                    <a:lstStyle/>
                    <a:p>
                      <a:pPr marR="29209" algn="ctr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c(function_returning_a_string());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925"/>
                        </a:lnSpc>
                      </a:pPr>
                      <a:r>
                        <a:rPr sz="1600" b="1" spc="-5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925"/>
                        </a:lnSpc>
                      </a:pPr>
                      <a:r>
                        <a:rPr sz="1600" b="1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50722" y="2996082"/>
            <a:ext cx="5259913" cy="1863961"/>
          </a:xfrm>
          <a:prstGeom prst="rect">
            <a:avLst/>
          </a:prstGeom>
        </p:spPr>
        <p:txBody>
          <a:bodyPr vert="horz" wrap="square" lIns="0" tIns="143499" rIns="0" bIns="0" rtlCol="0">
            <a:spAutoFit/>
          </a:bodyPr>
          <a:lstStyle/>
          <a:p>
            <a:pPr marL="316403" indent="-305453" defTabSz="829909">
              <a:spcBef>
                <a:spcPts val="1130"/>
              </a:spcBef>
              <a:buSzPct val="75000"/>
              <a:buFont typeface="Yu Gothic UI"/>
              <a:buChar char="–"/>
              <a:tabLst>
                <a:tab pos="316403" algn="l"/>
                <a:tab pos="316979" algn="l"/>
              </a:tabLst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lvalue</a:t>
            </a:r>
            <a:r>
              <a:rPr sz="1634" b="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634" b="1" spc="-5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real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objec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havin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g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a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address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708305" lvl="1" indent="-271450" defTabSz="829909">
              <a:spcBef>
                <a:spcPts val="1044"/>
              </a:spcBef>
              <a:buClr>
                <a:srgbClr val="000000"/>
              </a:buClr>
              <a:buSzPct val="44444"/>
              <a:buFont typeface="Arial"/>
              <a:buChar char="●"/>
              <a:tabLst>
                <a:tab pos="708305" algn="l"/>
                <a:tab pos="708881" algn="l"/>
              </a:tabLst>
            </a:pP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Line</a:t>
            </a:r>
            <a:r>
              <a:rPr sz="1634" b="1" spc="-41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1:</a:t>
            </a:r>
            <a:r>
              <a:rPr sz="1634" b="1" spc="-32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6403" indent="-305453" defTabSz="829909">
              <a:spcBef>
                <a:spcPts val="776"/>
              </a:spcBef>
              <a:buSzPct val="75000"/>
              <a:buFont typeface="Yu Gothic UI"/>
              <a:buChar char="–"/>
              <a:tabLst>
                <a:tab pos="316403" algn="l"/>
                <a:tab pos="316979" algn="l"/>
              </a:tabLst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rvalue</a:t>
            </a:r>
            <a:r>
              <a:rPr sz="1634" b="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634" b="1" spc="-5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temporar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y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objec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n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name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708305" lvl="1" indent="-271450" defTabSz="829909">
              <a:spcBef>
                <a:spcPts val="1021"/>
              </a:spcBef>
              <a:buClr>
                <a:srgbClr val="000000"/>
              </a:buClr>
              <a:buSzPct val="44444"/>
              <a:buFont typeface="Arial"/>
              <a:buChar char="●"/>
              <a:tabLst>
                <a:tab pos="708305" algn="l"/>
                <a:tab pos="708881" algn="l"/>
              </a:tabLst>
            </a:pP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Line</a:t>
            </a:r>
            <a:r>
              <a:rPr sz="1634" b="1" spc="-23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2:</a:t>
            </a:r>
            <a:r>
              <a:rPr sz="1634" b="1" spc="-18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634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634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8305" lvl="1" indent="-271450" defTabSz="829909">
              <a:spcBef>
                <a:spcPts val="781"/>
              </a:spcBef>
              <a:buClr>
                <a:srgbClr val="000000"/>
              </a:buClr>
              <a:buSzPct val="44444"/>
              <a:buFont typeface="Arial"/>
              <a:buChar char="●"/>
              <a:tabLst>
                <a:tab pos="708305" algn="l"/>
                <a:tab pos="708881" algn="l"/>
              </a:tabLst>
            </a:pP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Lin</a:t>
            </a:r>
            <a:r>
              <a:rPr sz="1634" b="1" dirty="0">
                <a:solidFill>
                  <a:srgbClr val="004586"/>
                </a:solidFill>
                <a:latin typeface="Courier New"/>
                <a:cs typeface="Courier New"/>
              </a:rPr>
              <a:t>e</a:t>
            </a: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 3</a:t>
            </a:r>
            <a:r>
              <a:rPr sz="1634" b="1" dirty="0">
                <a:solidFill>
                  <a:srgbClr val="004586"/>
                </a:solidFill>
                <a:latin typeface="Courier New"/>
                <a:cs typeface="Courier New"/>
              </a:rPr>
              <a:t>:</a:t>
            </a:r>
            <a:r>
              <a:rPr sz="1634" b="1" spc="-526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function_returning_a_string()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9399" y="2817255"/>
            <a:ext cx="6258645" cy="1834371"/>
            <a:chOff x="1458277" y="3104197"/>
            <a:chExt cx="6896100" cy="2021205"/>
          </a:xfrm>
        </p:grpSpPr>
        <p:sp>
          <p:nvSpPr>
            <p:cNvPr id="4" name="object 4"/>
            <p:cNvSpPr/>
            <p:nvPr/>
          </p:nvSpPr>
          <p:spPr>
            <a:xfrm>
              <a:off x="1463039" y="3108960"/>
              <a:ext cx="6886575" cy="1645920"/>
            </a:xfrm>
            <a:custGeom>
              <a:avLst/>
              <a:gdLst/>
              <a:ahLst/>
              <a:cxnLst/>
              <a:rect l="l" t="t" r="r" b="b"/>
              <a:pathLst>
                <a:path w="6886575" h="1645920">
                  <a:moveTo>
                    <a:pt x="6886439" y="1645919"/>
                  </a:moveTo>
                  <a:lnTo>
                    <a:pt x="0" y="1645919"/>
                  </a:lnTo>
                  <a:lnTo>
                    <a:pt x="0" y="0"/>
                  </a:lnTo>
                  <a:lnTo>
                    <a:pt x="6886439" y="0"/>
                  </a:lnTo>
                  <a:lnTo>
                    <a:pt x="6886439" y="1645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3108960"/>
              <a:ext cx="6886575" cy="1645920"/>
            </a:xfrm>
            <a:custGeom>
              <a:avLst/>
              <a:gdLst/>
              <a:ahLst/>
              <a:cxnLst/>
              <a:rect l="l" t="t" r="r" b="b"/>
              <a:pathLst>
                <a:path w="6886575" h="1645920">
                  <a:moveTo>
                    <a:pt x="0" y="0"/>
                  </a:moveTo>
                  <a:lnTo>
                    <a:pt x="6886439" y="0"/>
                  </a:lnTo>
                  <a:lnTo>
                    <a:pt x="6886439" y="1645919"/>
                  </a:lnTo>
                  <a:lnTo>
                    <a:pt x="0" y="16459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663439" y="4754880"/>
              <a:ext cx="182880" cy="365760"/>
            </a:xfrm>
            <a:custGeom>
              <a:avLst/>
              <a:gdLst/>
              <a:ahLst/>
              <a:cxnLst/>
              <a:rect l="l" t="t" r="r" b="b"/>
              <a:pathLst>
                <a:path w="182879" h="365760">
                  <a:moveTo>
                    <a:pt x="136621" y="365400"/>
                  </a:moveTo>
                  <a:lnTo>
                    <a:pt x="45540" y="365400"/>
                  </a:lnTo>
                  <a:lnTo>
                    <a:pt x="45540" y="91260"/>
                  </a:lnTo>
                  <a:lnTo>
                    <a:pt x="0" y="91260"/>
                  </a:lnTo>
                  <a:lnTo>
                    <a:pt x="91080" y="0"/>
                  </a:lnTo>
                  <a:lnTo>
                    <a:pt x="182521" y="91260"/>
                  </a:lnTo>
                  <a:lnTo>
                    <a:pt x="136621" y="91260"/>
                  </a:lnTo>
                  <a:lnTo>
                    <a:pt x="136621" y="36540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663439" y="4754880"/>
              <a:ext cx="182880" cy="365760"/>
            </a:xfrm>
            <a:custGeom>
              <a:avLst/>
              <a:gdLst/>
              <a:ahLst/>
              <a:cxnLst/>
              <a:rect l="l" t="t" r="r" b="b"/>
              <a:pathLst>
                <a:path w="182879" h="365760">
                  <a:moveTo>
                    <a:pt x="45540" y="365400"/>
                  </a:moveTo>
                  <a:lnTo>
                    <a:pt x="45540" y="91260"/>
                  </a:lnTo>
                  <a:lnTo>
                    <a:pt x="0" y="91260"/>
                  </a:lnTo>
                  <a:lnTo>
                    <a:pt x="91080" y="0"/>
                  </a:lnTo>
                  <a:lnTo>
                    <a:pt x="182521" y="91260"/>
                  </a:lnTo>
                  <a:lnTo>
                    <a:pt x="136621" y="91260"/>
                  </a:lnTo>
                  <a:lnTo>
                    <a:pt x="136621" y="365400"/>
                  </a:lnTo>
                  <a:lnTo>
                    <a:pt x="45540" y="36540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44518" y="1765792"/>
            <a:ext cx="7448710" cy="394423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322743" marR="4611" indent="-311792" defTabSz="829909">
              <a:lnSpc>
                <a:spcPct val="100699"/>
              </a:lnSpc>
              <a:spcBef>
                <a:spcPts val="68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Move 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Semantics 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-23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): </a:t>
            </a:r>
            <a:r>
              <a:rPr sz="2541" dirty="0">
                <a:solidFill>
                  <a:srgbClr val="004586"/>
                </a:solidFill>
                <a:latin typeface="Arial MT"/>
                <a:cs typeface="Arial MT"/>
              </a:rPr>
              <a:t>rvalue reference, move </a:t>
            </a:r>
            <a:r>
              <a:rPr sz="2541" spc="-694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004586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486995" defTabSz="829909">
              <a:spcBef>
                <a:spcPts val="2310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string&amp;&amp;</a:t>
            </a:r>
            <a:r>
              <a:rPr sz="1634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634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an</a:t>
            </a:r>
            <a:r>
              <a:rPr sz="1634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Courier New"/>
                <a:cs typeface="Courier New"/>
              </a:rPr>
              <a:t>rvalue</a:t>
            </a:r>
            <a:r>
              <a:rPr sz="1634" b="1" spc="-9" dirty="0">
                <a:solidFill>
                  <a:srgbClr val="0066CC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Courier New"/>
                <a:cs typeface="Courier New"/>
              </a:rPr>
              <a:t>reference</a:t>
            </a:r>
            <a:r>
              <a:rPr sz="1634" b="1" spc="-9" dirty="0">
                <a:solidFill>
                  <a:srgbClr val="0066CC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634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634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1950" marR="2528918" indent="-414955" defTabSz="829909">
              <a:spcBef>
                <a:spcPts val="5"/>
              </a:spcBef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string :: string(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string&amp;&amp;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that){ </a:t>
            </a:r>
            <a:r>
              <a:rPr sz="1815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data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that.data;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1950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that.data</a:t>
            </a:r>
            <a:r>
              <a:rPr sz="1815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nullptr;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86995" defTabSz="829909"/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99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61829" lvl="1" indent="-206324" defTabSz="829909">
              <a:spcBef>
                <a:spcPts val="1439"/>
              </a:spcBef>
              <a:buClr>
                <a:srgbClr val="000000"/>
              </a:buClr>
              <a:buSzPct val="44444"/>
              <a:buFontTx/>
              <a:buChar char="●"/>
              <a:tabLst>
                <a:tab pos="1761829" algn="l"/>
                <a:tab pos="1762405" algn="l"/>
              </a:tabLst>
            </a:pPr>
            <a:r>
              <a:rPr sz="1634" b="1" dirty="0">
                <a:solidFill>
                  <a:srgbClr val="0066CC"/>
                </a:solidFill>
                <a:latin typeface="Arial"/>
                <a:cs typeface="Arial"/>
              </a:rPr>
              <a:t>Move</a:t>
            </a:r>
            <a:r>
              <a:rPr sz="1634" b="1" spc="-5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constructor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1957779" lvl="2" indent="-206324" defTabSz="829909">
              <a:spcBef>
                <a:spcPts val="14"/>
              </a:spcBef>
              <a:buSzPct val="44444"/>
              <a:buFontTx/>
              <a:buChar char="●"/>
              <a:tabLst>
                <a:tab pos="1957779" algn="l"/>
                <a:tab pos="1958356" algn="l"/>
              </a:tabLst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Shallow</a:t>
            </a:r>
            <a:r>
              <a:rPr sz="1634" b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r>
              <a:rPr sz="1634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argument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1957779" marR="2568109" lvl="2" indent="-205748" defTabSz="829909">
              <a:lnSpc>
                <a:spcPct val="100699"/>
              </a:lnSpc>
              <a:buSzPct val="44444"/>
              <a:buFontTx/>
              <a:buChar char="●"/>
              <a:tabLst>
                <a:tab pos="1957779" algn="l"/>
                <a:tab pos="1958356" algn="l"/>
              </a:tabLst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Ownership</a:t>
            </a:r>
            <a:r>
              <a:rPr sz="1634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prstClr val="black"/>
                </a:solidFill>
                <a:latin typeface="Arial"/>
                <a:cs typeface="Arial"/>
              </a:rPr>
              <a:t>transfer</a:t>
            </a:r>
            <a:r>
              <a:rPr sz="1634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new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492162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Move</a:t>
            </a:r>
            <a:r>
              <a:rPr sz="2541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4132" y="2352403"/>
            <a:ext cx="4589097" cy="252181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R="1571065" algn="ctr" defTabSz="829909">
              <a:spcBef>
                <a:spcPts val="213"/>
              </a:spcBef>
            </a:pP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Stack::Stack(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Stack&amp;&amp;</a:t>
            </a:r>
            <a:r>
              <a:rPr sz="1452" b="1" spc="-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R="1604491" algn="ctr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//move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rhs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this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548086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this-&gt;mCapacity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rhs.mCapacity;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this-&gt;mTop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rhs.mTop;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this-&gt;mElements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rhs.mElements;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1212014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//leave rhs in valid state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rhs.mElements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spc="-45" dirty="0">
                <a:solidFill>
                  <a:prstClr val="black"/>
                </a:solidFill>
                <a:latin typeface="Courier New"/>
                <a:cs typeface="Courier New"/>
              </a:rPr>
              <a:t>nullptr</a:t>
            </a:r>
            <a:r>
              <a:rPr sz="1452" b="1" spc="-45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452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rhs.mCapacity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rhs.mTop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334" y="996312"/>
            <a:ext cx="5965306" cy="116791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indent="2119727">
              <a:lnSpc>
                <a:spcPct val="136700"/>
              </a:lnSpc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36" dirty="0"/>
              <a:t>Types</a:t>
            </a:r>
            <a:r>
              <a:rPr spc="-27" dirty="0"/>
              <a:t> </a:t>
            </a:r>
            <a:r>
              <a:rPr spc="-5" dirty="0"/>
              <a:t>of</a:t>
            </a:r>
            <a:r>
              <a:rPr spc="-23" dirty="0"/>
              <a:t> </a:t>
            </a:r>
            <a:r>
              <a:rPr spc="-5" dirty="0"/>
              <a:t>Classes </a:t>
            </a:r>
            <a:r>
              <a:rPr spc="-794" dirty="0"/>
              <a:t> </a:t>
            </a:r>
            <a:r>
              <a:rPr spc="-36" dirty="0"/>
              <a:t>Types</a:t>
            </a:r>
            <a:r>
              <a:rPr spc="-9" dirty="0"/>
              <a:t> </a:t>
            </a:r>
            <a:r>
              <a:rPr spc="-5" dirty="0"/>
              <a:t>of </a:t>
            </a:r>
            <a:r>
              <a:rPr dirty="0"/>
              <a:t>classes: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28238" y="5422777"/>
            <a:ext cx="1834371" cy="1303596"/>
            <a:chOff x="2646997" y="5975097"/>
            <a:chExt cx="2021205" cy="1436370"/>
          </a:xfrm>
        </p:grpSpPr>
        <p:sp>
          <p:nvSpPr>
            <p:cNvPr id="4" name="object 4"/>
            <p:cNvSpPr/>
            <p:nvPr/>
          </p:nvSpPr>
          <p:spPr>
            <a:xfrm>
              <a:off x="2651760" y="5979859"/>
              <a:ext cx="2011680" cy="1426845"/>
            </a:xfrm>
            <a:custGeom>
              <a:avLst/>
              <a:gdLst/>
              <a:ahLst/>
              <a:cxnLst/>
              <a:rect l="l" t="t" r="r" b="b"/>
              <a:pathLst>
                <a:path w="2011679" h="1426845">
                  <a:moveTo>
                    <a:pt x="838199" y="541900"/>
                  </a:moveTo>
                  <a:lnTo>
                    <a:pt x="335279" y="541900"/>
                  </a:lnTo>
                  <a:lnTo>
                    <a:pt x="415291" y="0"/>
                  </a:lnTo>
                  <a:lnTo>
                    <a:pt x="838199" y="541900"/>
                  </a:lnTo>
                  <a:close/>
                </a:path>
                <a:path w="2011679" h="1426845">
                  <a:moveTo>
                    <a:pt x="1864199" y="1426780"/>
                  </a:moveTo>
                  <a:lnTo>
                    <a:pt x="147479" y="1426780"/>
                  </a:lnTo>
                  <a:lnTo>
                    <a:pt x="100864" y="1419261"/>
                  </a:lnTo>
                  <a:lnTo>
                    <a:pt x="60380" y="1398325"/>
                  </a:lnTo>
                  <a:lnTo>
                    <a:pt x="28455" y="1366400"/>
                  </a:lnTo>
                  <a:lnTo>
                    <a:pt x="7518" y="1325915"/>
                  </a:lnTo>
                  <a:lnTo>
                    <a:pt x="0" y="1279300"/>
                  </a:lnTo>
                  <a:lnTo>
                    <a:pt x="0" y="689380"/>
                  </a:lnTo>
                  <a:lnTo>
                    <a:pt x="7518" y="642765"/>
                  </a:lnTo>
                  <a:lnTo>
                    <a:pt x="28455" y="602280"/>
                  </a:lnTo>
                  <a:lnTo>
                    <a:pt x="60380" y="570355"/>
                  </a:lnTo>
                  <a:lnTo>
                    <a:pt x="100864" y="549418"/>
                  </a:lnTo>
                  <a:lnTo>
                    <a:pt x="147479" y="541900"/>
                  </a:lnTo>
                  <a:lnTo>
                    <a:pt x="1864199" y="541900"/>
                  </a:lnTo>
                  <a:lnTo>
                    <a:pt x="1920638" y="553126"/>
                  </a:lnTo>
                  <a:lnTo>
                    <a:pt x="1968484" y="585096"/>
                  </a:lnTo>
                  <a:lnTo>
                    <a:pt x="2000453" y="632942"/>
                  </a:lnTo>
                  <a:lnTo>
                    <a:pt x="2011679" y="689380"/>
                  </a:lnTo>
                  <a:lnTo>
                    <a:pt x="2011679" y="1279300"/>
                  </a:lnTo>
                  <a:lnTo>
                    <a:pt x="2004161" y="1325915"/>
                  </a:lnTo>
                  <a:lnTo>
                    <a:pt x="1983224" y="1366400"/>
                  </a:lnTo>
                  <a:lnTo>
                    <a:pt x="1951299" y="1398325"/>
                  </a:lnTo>
                  <a:lnTo>
                    <a:pt x="1910815" y="1419261"/>
                  </a:lnTo>
                  <a:lnTo>
                    <a:pt x="1864199" y="142678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51760" y="5979859"/>
              <a:ext cx="2011680" cy="1426845"/>
            </a:xfrm>
            <a:custGeom>
              <a:avLst/>
              <a:gdLst/>
              <a:ahLst/>
              <a:cxnLst/>
              <a:rect l="l" t="t" r="r" b="b"/>
              <a:pathLst>
                <a:path w="2011679" h="1426845">
                  <a:moveTo>
                    <a:pt x="0" y="689380"/>
                  </a:moveTo>
                  <a:lnTo>
                    <a:pt x="7518" y="642765"/>
                  </a:lnTo>
                  <a:lnTo>
                    <a:pt x="28455" y="602280"/>
                  </a:lnTo>
                  <a:lnTo>
                    <a:pt x="60380" y="570355"/>
                  </a:lnTo>
                  <a:lnTo>
                    <a:pt x="100864" y="549418"/>
                  </a:lnTo>
                  <a:lnTo>
                    <a:pt x="147479" y="541900"/>
                  </a:lnTo>
                  <a:lnTo>
                    <a:pt x="335279" y="541900"/>
                  </a:lnTo>
                  <a:lnTo>
                    <a:pt x="415291" y="0"/>
                  </a:lnTo>
                  <a:lnTo>
                    <a:pt x="838199" y="541900"/>
                  </a:lnTo>
                  <a:lnTo>
                    <a:pt x="1864199" y="541900"/>
                  </a:lnTo>
                  <a:lnTo>
                    <a:pt x="1893106" y="544760"/>
                  </a:lnTo>
                  <a:lnTo>
                    <a:pt x="1946022" y="566678"/>
                  </a:lnTo>
                  <a:lnTo>
                    <a:pt x="1986901" y="607558"/>
                  </a:lnTo>
                  <a:lnTo>
                    <a:pt x="2008820" y="660473"/>
                  </a:lnTo>
                  <a:lnTo>
                    <a:pt x="2011679" y="689380"/>
                  </a:lnTo>
                  <a:lnTo>
                    <a:pt x="2011679" y="910600"/>
                  </a:lnTo>
                  <a:lnTo>
                    <a:pt x="2011679" y="1279300"/>
                  </a:lnTo>
                  <a:lnTo>
                    <a:pt x="2004161" y="1325915"/>
                  </a:lnTo>
                  <a:lnTo>
                    <a:pt x="1983224" y="1366400"/>
                  </a:lnTo>
                  <a:lnTo>
                    <a:pt x="1951299" y="1398325"/>
                  </a:lnTo>
                  <a:lnTo>
                    <a:pt x="1910815" y="1419261"/>
                  </a:lnTo>
                  <a:lnTo>
                    <a:pt x="1864199" y="1426780"/>
                  </a:lnTo>
                  <a:lnTo>
                    <a:pt x="838199" y="1426780"/>
                  </a:lnTo>
                  <a:lnTo>
                    <a:pt x="335279" y="1426780"/>
                  </a:lnTo>
                  <a:lnTo>
                    <a:pt x="147479" y="1426780"/>
                  </a:lnTo>
                  <a:lnTo>
                    <a:pt x="100864" y="1419261"/>
                  </a:lnTo>
                  <a:lnTo>
                    <a:pt x="60380" y="1398325"/>
                  </a:lnTo>
                  <a:lnTo>
                    <a:pt x="28455" y="1366400"/>
                  </a:lnTo>
                  <a:lnTo>
                    <a:pt x="7518" y="1325915"/>
                  </a:lnTo>
                  <a:lnTo>
                    <a:pt x="0" y="1279300"/>
                  </a:lnTo>
                  <a:lnTo>
                    <a:pt x="0" y="910600"/>
                  </a:lnTo>
                  <a:lnTo>
                    <a:pt x="0" y="68938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46999" y="2082181"/>
            <a:ext cx="7310397" cy="4519709"/>
          </a:xfrm>
          <a:prstGeom prst="rect">
            <a:avLst/>
          </a:prstGeom>
        </p:spPr>
        <p:txBody>
          <a:bodyPr vert="horz" wrap="square" lIns="0" tIns="138313" rIns="0" bIns="0" rtlCol="0">
            <a:spAutoFit/>
          </a:bodyPr>
          <a:lstStyle/>
          <a:p>
            <a:pPr marL="320437" indent="-309487" defTabSz="829909">
              <a:spcBef>
                <a:spcPts val="1089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</a:tabLst>
            </a:pPr>
            <a:r>
              <a:rPr sz="2178" b="1" spc="-5" dirty="0">
                <a:solidFill>
                  <a:srgbClr val="004586"/>
                </a:solidFill>
                <a:latin typeface="Arial"/>
                <a:cs typeface="Arial"/>
              </a:rPr>
              <a:t>Polymorphic</a:t>
            </a:r>
            <a:r>
              <a:rPr sz="2178" b="1" spc="5" dirty="0">
                <a:solidFill>
                  <a:srgbClr val="004586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designed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extension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1003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Shape,</a:t>
            </a:r>
            <a:r>
              <a:rPr sz="2178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exception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,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...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803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</a:tabLst>
            </a:pPr>
            <a:r>
              <a:rPr sz="2178" b="1" spc="-27" dirty="0">
                <a:solidFill>
                  <a:srgbClr val="004586"/>
                </a:solidFill>
                <a:latin typeface="Arial"/>
                <a:cs typeface="Arial"/>
              </a:rPr>
              <a:t>Value</a:t>
            </a:r>
            <a:r>
              <a:rPr sz="2178" b="1" spc="-14" dirty="0">
                <a:solidFill>
                  <a:srgbClr val="004586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designed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storing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values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1048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int,</a:t>
            </a:r>
            <a:r>
              <a:rPr sz="2178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complex&lt;double&gt;,</a:t>
            </a:r>
            <a:r>
              <a:rPr sz="2178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indent="-309487" defTabSz="829909">
              <a:spcBef>
                <a:spcPts val="808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  <a:tab pos="6774712" algn="l"/>
              </a:tabLst>
            </a:pPr>
            <a:r>
              <a:rPr sz="2178" b="1" spc="-5" dirty="0">
                <a:solidFill>
                  <a:srgbClr val="004586"/>
                </a:solidFill>
                <a:latin typeface="Arial"/>
                <a:cs typeface="Arial"/>
              </a:rPr>
              <a:t>RAII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esource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cquisition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nitialization)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Classes	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4611" indent="-309487" defTabSz="829909">
              <a:lnSpc>
                <a:spcPct val="101299"/>
              </a:lnSpc>
              <a:spcBef>
                <a:spcPts val="101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(encapsulate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resource</a:t>
            </a:r>
            <a:r>
              <a:rPr sz="2178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into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resource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lifetime </a:t>
            </a:r>
            <a:r>
              <a:rPr sz="2178" spc="-5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lifetime)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03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thread,</a:t>
            </a:r>
            <a:r>
              <a:rPr sz="2178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unique_ptr,</a:t>
            </a:r>
            <a:r>
              <a:rPr sz="2178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endParaRPr sz="313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37032" marR="4325327" indent="-121605" defTabSz="829909">
              <a:lnSpc>
                <a:spcPct val="100699"/>
              </a:lnSpc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What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type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of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resource?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0206" y="1810051"/>
            <a:ext cx="4372407" cy="377177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2041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Content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Inline</a:t>
            </a:r>
            <a:r>
              <a:rPr sz="1997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1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r>
              <a:rPr sz="1997" spc="-5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1997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Heap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Array</a:t>
            </a:r>
            <a:r>
              <a:rPr sz="1997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997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array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pointers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1997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1997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1997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Friend</a:t>
            </a:r>
            <a:r>
              <a:rPr sz="1997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functions,</a:t>
            </a:r>
            <a:r>
              <a:rPr sz="1997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friend</a:t>
            </a:r>
            <a:r>
              <a:rPr sz="1997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1997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307182" indent="-296232" defTabSz="829909">
              <a:spcBef>
                <a:spcPts val="1007"/>
              </a:spcBef>
              <a:buSzPct val="72727"/>
              <a:buFont typeface="Lucida Sans Unicode"/>
              <a:buChar char="–"/>
              <a:tabLst>
                <a:tab pos="307182" algn="l"/>
                <a:tab pos="307758" algn="l"/>
              </a:tabLst>
            </a:pP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1997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semantics</a:t>
            </a:r>
            <a:r>
              <a:rPr sz="1997" spc="-27" dirty="0">
                <a:solidFill>
                  <a:prstClr val="black"/>
                </a:solidFill>
                <a:latin typeface="Arial MT"/>
                <a:cs typeface="Arial MT"/>
              </a:rPr>
              <a:t> (</a:t>
            </a:r>
            <a:r>
              <a:rPr sz="1997" spc="-27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1997" spc="-27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7538037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constructor: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deep</a:t>
            </a:r>
            <a:r>
              <a:rPr sz="2178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constructor: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shallow</a:t>
            </a:r>
            <a:r>
              <a:rPr sz="2178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r>
              <a:rPr sz="2178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sz="2178" b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ownership</a:t>
            </a:r>
            <a:r>
              <a:rPr sz="2178" b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transfer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7911" y="3485477"/>
            <a:ext cx="6250001" cy="118286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18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constructor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s=”apple”;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copy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constructor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an</a:t>
            </a:r>
            <a:r>
              <a:rPr sz="1271" spc="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lvalue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s1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move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constructor: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right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side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an</a:t>
            </a:r>
            <a:r>
              <a:rPr sz="1271" spc="2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rvalue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s2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s1;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39672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large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6044" y="2361966"/>
            <a:ext cx="138889" cy="1358397"/>
          </a:xfrm>
          <a:prstGeom prst="rect">
            <a:avLst/>
          </a:prstGeom>
        </p:spPr>
        <p:txBody>
          <a:bodyPr vert="horz" wrap="square" lIns="0" tIns="16713" rIns="0" bIns="0" rtlCol="0">
            <a:spAutoFit/>
          </a:bodyPr>
          <a:lstStyle/>
          <a:p>
            <a:pPr defTabSz="829909">
              <a:spcBef>
                <a:spcPts val="132"/>
              </a:spcBef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endParaRPr sz="1906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defTabSz="829909">
              <a:spcBef>
                <a:spcPts val="1797"/>
              </a:spcBef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endParaRPr sz="1906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defTabSz="829909">
              <a:spcBef>
                <a:spcPts val="1797"/>
              </a:spcBef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endParaRPr sz="1906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3412" y="4235132"/>
            <a:ext cx="7472338" cy="829428"/>
          </a:xfrm>
          <a:prstGeom prst="rect">
            <a:avLst/>
          </a:prstGeom>
        </p:spPr>
        <p:txBody>
          <a:bodyPr vert="horz" wrap="square" lIns="0" tIns="141194" rIns="0" bIns="0" rtlCol="0">
            <a:spAutoFit/>
          </a:bodyPr>
          <a:lstStyle/>
          <a:p>
            <a:pPr marL="293926" indent="-282976" defTabSz="829909">
              <a:spcBef>
                <a:spcPts val="1112"/>
              </a:spcBef>
              <a:buClr>
                <a:srgbClr val="000000"/>
              </a:buClr>
              <a:buSzPct val="70000"/>
              <a:buFont typeface="Lucida Sans Unicode"/>
              <a:buChar char="–"/>
              <a:tabLst>
                <a:tab pos="293926" algn="l"/>
                <a:tab pos="294503" algn="l"/>
              </a:tabLst>
            </a:pPr>
            <a:r>
              <a:rPr sz="1815" spc="-5" dirty="0">
                <a:solidFill>
                  <a:srgbClr val="FF00CC"/>
                </a:solidFill>
                <a:latin typeface="Arial MT"/>
                <a:cs typeface="Arial MT"/>
              </a:rPr>
              <a:t>All</a:t>
            </a:r>
            <a:r>
              <a:rPr sz="1815" spc="-18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srgbClr val="FF00CC"/>
                </a:solidFill>
                <a:latin typeface="Arial MT"/>
                <a:cs typeface="Arial MT"/>
              </a:rPr>
              <a:t>STL</a:t>
            </a:r>
            <a:r>
              <a:rPr sz="1815" spc="-77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srgbClr val="FF00CC"/>
                </a:solidFill>
                <a:latin typeface="Arial MT"/>
                <a:cs typeface="Arial MT"/>
              </a:rPr>
              <a:t>classes</a:t>
            </a:r>
            <a:r>
              <a:rPr sz="1815" spc="5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been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extended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support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move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semantics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293926" indent="-282976" defTabSz="829909">
              <a:spcBef>
                <a:spcPts val="1021"/>
              </a:spcBef>
              <a:buSzPct val="70000"/>
              <a:buFont typeface="Lucida Sans Unicode"/>
              <a:buChar char="–"/>
              <a:tabLst>
                <a:tab pos="293926" algn="l"/>
                <a:tab pos="294503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content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temporary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created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vector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moved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(not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copied)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9821" y="2271050"/>
            <a:ext cx="3734440" cy="144255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C++98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avoid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expense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copying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6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makeBigVector(vector&lt;int&gt;&amp;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out){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0795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073045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 v;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makeBigVector(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6211" y="2271050"/>
            <a:ext cx="3734440" cy="127584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C++11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move</a:t>
            </a:r>
            <a:r>
              <a:rPr sz="1271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semantics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6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makeBigVector(){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0795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auto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makeBigVector();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9145" y="1158830"/>
            <a:ext cx="503457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OOP:</a:t>
            </a:r>
            <a:r>
              <a:rPr sz="2904" spc="-19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Advanced</a:t>
            </a:r>
            <a:r>
              <a:rPr sz="290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90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features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02512" y="1600539"/>
            <a:ext cx="6315699" cy="1969802"/>
            <a:chOff x="635317" y="1763557"/>
            <a:chExt cx="6958965" cy="2170430"/>
          </a:xfrm>
        </p:grpSpPr>
        <p:sp>
          <p:nvSpPr>
            <p:cNvPr id="4" name="object 4"/>
            <p:cNvSpPr/>
            <p:nvPr/>
          </p:nvSpPr>
          <p:spPr>
            <a:xfrm>
              <a:off x="640080" y="1768319"/>
              <a:ext cx="6949440" cy="2160905"/>
            </a:xfrm>
            <a:custGeom>
              <a:avLst/>
              <a:gdLst/>
              <a:ahLst/>
              <a:cxnLst/>
              <a:rect l="l" t="t" r="r" b="b"/>
              <a:pathLst>
                <a:path w="6949440" h="2160904">
                  <a:moveTo>
                    <a:pt x="6949439" y="2160719"/>
                  </a:moveTo>
                  <a:lnTo>
                    <a:pt x="0" y="2160719"/>
                  </a:lnTo>
                  <a:lnTo>
                    <a:pt x="0" y="0"/>
                  </a:lnTo>
                  <a:lnTo>
                    <a:pt x="6949439" y="0"/>
                  </a:lnTo>
                  <a:lnTo>
                    <a:pt x="6949439" y="21607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40080" y="1768319"/>
              <a:ext cx="6949440" cy="2160905"/>
            </a:xfrm>
            <a:custGeom>
              <a:avLst/>
              <a:gdLst/>
              <a:ahLst/>
              <a:cxnLst/>
              <a:rect l="l" t="t" r="r" b="b"/>
              <a:pathLst>
                <a:path w="6949440" h="2160904">
                  <a:moveTo>
                    <a:pt x="0" y="0"/>
                  </a:moveTo>
                  <a:lnTo>
                    <a:pt x="6949439" y="0"/>
                  </a:lnTo>
                  <a:lnTo>
                    <a:pt x="6949439" y="2160719"/>
                  </a:lnTo>
                  <a:lnTo>
                    <a:pt x="0" y="21607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73109" y="1621460"/>
            <a:ext cx="4521670" cy="97421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2345070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 value {10};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static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instance;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static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A&amp;</a:t>
            </a:r>
            <a:r>
              <a:rPr sz="1271" spc="1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getInstance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(){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instance;}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8047" y="2572359"/>
            <a:ext cx="4494007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997044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static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A	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getInstanceCopy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(){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instance;}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8046" y="2762538"/>
            <a:ext cx="3605349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getValue()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value;}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3109" y="2952718"/>
            <a:ext cx="5182112" cy="42335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26481" defTabSz="829909">
              <a:lnSpc>
                <a:spcPts val="1507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setValue(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value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this-&gt;value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value;}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724"/>
              </a:lnSpc>
            </a:pP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r>
              <a:rPr sz="1452" spc="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02507" y="3565123"/>
            <a:ext cx="6316276" cy="2062587"/>
            <a:chOff x="635312" y="3928237"/>
            <a:chExt cx="6959600" cy="2272665"/>
          </a:xfrm>
        </p:grpSpPr>
        <p:sp>
          <p:nvSpPr>
            <p:cNvPr id="11" name="object 11"/>
            <p:cNvSpPr/>
            <p:nvPr/>
          </p:nvSpPr>
          <p:spPr>
            <a:xfrm>
              <a:off x="640074" y="3932999"/>
              <a:ext cx="6950075" cy="2263140"/>
            </a:xfrm>
            <a:custGeom>
              <a:avLst/>
              <a:gdLst/>
              <a:ahLst/>
              <a:cxnLst/>
              <a:rect l="l" t="t" r="r" b="b"/>
              <a:pathLst>
                <a:path w="6950075" h="2263140">
                  <a:moveTo>
                    <a:pt x="6949499" y="2262899"/>
                  </a:moveTo>
                  <a:lnTo>
                    <a:pt x="0" y="2262899"/>
                  </a:lnTo>
                  <a:lnTo>
                    <a:pt x="0" y="0"/>
                  </a:lnTo>
                  <a:lnTo>
                    <a:pt x="6949499" y="0"/>
                  </a:lnTo>
                  <a:lnTo>
                    <a:pt x="6949499" y="2262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40074" y="3932999"/>
              <a:ext cx="6950075" cy="2263140"/>
            </a:xfrm>
            <a:custGeom>
              <a:avLst/>
              <a:gdLst/>
              <a:ahLst/>
              <a:cxnLst/>
              <a:rect l="l" t="t" r="r" b="b"/>
              <a:pathLst>
                <a:path w="6950075" h="2263140">
                  <a:moveTo>
                    <a:pt x="0" y="0"/>
                  </a:moveTo>
                  <a:lnTo>
                    <a:pt x="6949499" y="0"/>
                  </a:lnTo>
                  <a:lnTo>
                    <a:pt x="6949499" y="2262899"/>
                  </a:lnTo>
                  <a:lnTo>
                    <a:pt x="0" y="226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73104" y="3586043"/>
            <a:ext cx="3729830" cy="1945323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2355444" defTabSz="829909">
              <a:lnSpc>
                <a:spcPts val="1498"/>
              </a:lnSpc>
              <a:spcBef>
                <a:spcPts val="163"/>
              </a:spcBef>
            </a:pP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271" b="1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A::instance; </a:t>
            </a:r>
            <a:r>
              <a:rPr sz="1271" b="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4611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A&amp; v1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A::getInstance();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cout&lt;&lt;"v1: "&lt;&lt;v1.getValue()&lt;&lt;endl; </a:t>
            </a:r>
            <a:r>
              <a:rPr sz="1271" b="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v1.setValue(20);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4611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cout&lt;&lt;"v1: "&lt;&lt;v1.getValue()&lt;&lt;endl; </a:t>
            </a:r>
            <a:r>
              <a:rPr sz="1271" b="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A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v2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A::getInstanceCopy();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cout&lt;&lt;"v2: "&lt;&lt;v2.getValue()&lt;&lt;endl; </a:t>
            </a:r>
            <a:r>
              <a:rPr sz="1271" b="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452"/>
              </a:lnSpc>
            </a:pP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936705" y="763875"/>
            <a:ext cx="6415976" cy="25081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7086" rIns="0" bIns="0" rtlCol="0">
            <a:spAutoFit/>
          </a:bodyPr>
          <a:lstStyle/>
          <a:p>
            <a:pPr marL="421293">
              <a:spcBef>
                <a:spcPts val="213"/>
              </a:spcBef>
            </a:pPr>
            <a:r>
              <a:rPr sz="1452" spc="-9" dirty="0">
                <a:hlinkClick r:id="rId2"/>
              </a:rPr>
              <a:t>http://geant4.web.cern.ch/geant4/collaboration/c++11_guidelines.pdf</a:t>
            </a:r>
            <a:endParaRPr sz="1452"/>
          </a:p>
        </p:txBody>
      </p:sp>
      <p:sp>
        <p:nvSpPr>
          <p:cNvPr id="15" name="object 15"/>
          <p:cNvSpPr txBox="1"/>
          <p:nvPr/>
        </p:nvSpPr>
        <p:spPr>
          <a:xfrm>
            <a:off x="8812113" y="1627339"/>
            <a:ext cx="1080567" cy="598031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 defTabSz="829909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r>
              <a:rPr sz="127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27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271" spc="-34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127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variable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lnSpc>
                <a:spcPts val="1452"/>
              </a:lnSpc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127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Arial"/>
                <a:cs typeface="Arial"/>
              </a:rPr>
              <a:t>lvalue</a:t>
            </a:r>
            <a:endParaRPr sz="127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38905" y="2423237"/>
            <a:ext cx="1275934" cy="598031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 defTabSz="829909">
              <a:lnSpc>
                <a:spcPts val="1498"/>
              </a:lnSpc>
              <a:spcBef>
                <a:spcPts val="163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271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temporar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y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copy 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of instance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→ </a:t>
            </a:r>
            <a:r>
              <a:rPr sz="1271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Arial"/>
                <a:cs typeface="Arial"/>
              </a:rPr>
              <a:t>rvalue</a:t>
            </a:r>
            <a:endParaRPr sz="1271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37836" y="1904392"/>
            <a:ext cx="2591632" cy="2747234"/>
            <a:chOff x="6293683" y="2098357"/>
            <a:chExt cx="2855595" cy="3027045"/>
          </a:xfrm>
        </p:grpSpPr>
        <p:sp>
          <p:nvSpPr>
            <p:cNvPr id="18" name="object 18"/>
            <p:cNvSpPr/>
            <p:nvPr/>
          </p:nvSpPr>
          <p:spPr>
            <a:xfrm>
              <a:off x="6732270" y="3033360"/>
              <a:ext cx="1271270" cy="0"/>
            </a:xfrm>
            <a:custGeom>
              <a:avLst/>
              <a:gdLst/>
              <a:ahLst/>
              <a:cxnLst/>
              <a:rect l="l" t="t" r="r" b="b"/>
              <a:pathLst>
                <a:path w="1271270">
                  <a:moveTo>
                    <a:pt x="127088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689045" y="30176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689045" y="30176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405991" y="2103120"/>
              <a:ext cx="1549400" cy="619125"/>
            </a:xfrm>
            <a:custGeom>
              <a:avLst/>
              <a:gdLst/>
              <a:ahLst/>
              <a:cxnLst/>
              <a:rect l="l" t="t" r="r" b="b"/>
              <a:pathLst>
                <a:path w="1549400" h="619125">
                  <a:moveTo>
                    <a:pt x="1549288" y="0"/>
                  </a:moveTo>
                  <a:lnTo>
                    <a:pt x="0" y="6188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365850" y="270738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644"/>
                  </a:moveTo>
                  <a:lnTo>
                    <a:pt x="34304" y="0"/>
                  </a:lnTo>
                  <a:lnTo>
                    <a:pt x="45977" y="29220"/>
                  </a:lnTo>
                  <a:lnTo>
                    <a:pt x="0" y="30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365850" y="270738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4304" y="0"/>
                  </a:moveTo>
                  <a:lnTo>
                    <a:pt x="0" y="30644"/>
                  </a:lnTo>
                  <a:lnTo>
                    <a:pt x="45977" y="29220"/>
                  </a:lnTo>
                  <a:lnTo>
                    <a:pt x="3430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298446" y="4023360"/>
              <a:ext cx="2846070" cy="1097280"/>
            </a:xfrm>
            <a:custGeom>
              <a:avLst/>
              <a:gdLst/>
              <a:ahLst/>
              <a:cxnLst/>
              <a:rect l="l" t="t" r="r" b="b"/>
              <a:pathLst>
                <a:path w="2846070" h="1097279">
                  <a:moveTo>
                    <a:pt x="2662673" y="1097280"/>
                  </a:moveTo>
                  <a:lnTo>
                    <a:pt x="1931153" y="1097280"/>
                  </a:lnTo>
                  <a:lnTo>
                    <a:pt x="1882537" y="1090747"/>
                  </a:lnTo>
                  <a:lnTo>
                    <a:pt x="1838851" y="1072311"/>
                  </a:lnTo>
                  <a:lnTo>
                    <a:pt x="1801838" y="1043715"/>
                  </a:lnTo>
                  <a:lnTo>
                    <a:pt x="1773242" y="1006703"/>
                  </a:lnTo>
                  <a:lnTo>
                    <a:pt x="1754806" y="963016"/>
                  </a:lnTo>
                  <a:lnTo>
                    <a:pt x="1748273" y="914399"/>
                  </a:lnTo>
                  <a:lnTo>
                    <a:pt x="0" y="680510"/>
                  </a:lnTo>
                  <a:lnTo>
                    <a:pt x="1748273" y="640080"/>
                  </a:lnTo>
                  <a:lnTo>
                    <a:pt x="1748273" y="182880"/>
                  </a:lnTo>
                  <a:lnTo>
                    <a:pt x="1754806" y="134263"/>
                  </a:lnTo>
                  <a:lnTo>
                    <a:pt x="1773242" y="90577"/>
                  </a:lnTo>
                  <a:lnTo>
                    <a:pt x="1801838" y="53564"/>
                  </a:lnTo>
                  <a:lnTo>
                    <a:pt x="1838851" y="24968"/>
                  </a:lnTo>
                  <a:lnTo>
                    <a:pt x="1882537" y="6532"/>
                  </a:lnTo>
                  <a:lnTo>
                    <a:pt x="1931153" y="0"/>
                  </a:lnTo>
                  <a:lnTo>
                    <a:pt x="2662673" y="0"/>
                  </a:lnTo>
                  <a:lnTo>
                    <a:pt x="2732659" y="13920"/>
                  </a:lnTo>
                  <a:lnTo>
                    <a:pt x="2791989" y="53564"/>
                  </a:lnTo>
                  <a:lnTo>
                    <a:pt x="2831633" y="112895"/>
                  </a:lnTo>
                  <a:lnTo>
                    <a:pt x="2845553" y="182880"/>
                  </a:lnTo>
                  <a:lnTo>
                    <a:pt x="2845553" y="914399"/>
                  </a:lnTo>
                  <a:lnTo>
                    <a:pt x="2839021" y="963016"/>
                  </a:lnTo>
                  <a:lnTo>
                    <a:pt x="2820585" y="1006703"/>
                  </a:lnTo>
                  <a:lnTo>
                    <a:pt x="2791989" y="1043715"/>
                  </a:lnTo>
                  <a:lnTo>
                    <a:pt x="2754977" y="1072311"/>
                  </a:lnTo>
                  <a:lnTo>
                    <a:pt x="2711290" y="1090747"/>
                  </a:lnTo>
                  <a:lnTo>
                    <a:pt x="2662673" y="109728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298446" y="4023360"/>
              <a:ext cx="2846070" cy="1097280"/>
            </a:xfrm>
            <a:custGeom>
              <a:avLst/>
              <a:gdLst/>
              <a:ahLst/>
              <a:cxnLst/>
              <a:rect l="l" t="t" r="r" b="b"/>
              <a:pathLst>
                <a:path w="2846070" h="1097279">
                  <a:moveTo>
                    <a:pt x="1748273" y="182880"/>
                  </a:moveTo>
                  <a:lnTo>
                    <a:pt x="1754806" y="134263"/>
                  </a:lnTo>
                  <a:lnTo>
                    <a:pt x="1773242" y="90577"/>
                  </a:lnTo>
                  <a:lnTo>
                    <a:pt x="1801838" y="53564"/>
                  </a:lnTo>
                  <a:lnTo>
                    <a:pt x="1838851" y="24968"/>
                  </a:lnTo>
                  <a:lnTo>
                    <a:pt x="1882537" y="6532"/>
                  </a:lnTo>
                  <a:lnTo>
                    <a:pt x="1931153" y="0"/>
                  </a:lnTo>
                  <a:lnTo>
                    <a:pt x="2205473" y="0"/>
                  </a:lnTo>
                  <a:lnTo>
                    <a:pt x="2662673" y="0"/>
                  </a:lnTo>
                  <a:lnTo>
                    <a:pt x="2698519" y="3546"/>
                  </a:lnTo>
                  <a:lnTo>
                    <a:pt x="2732659" y="13920"/>
                  </a:lnTo>
                  <a:lnTo>
                    <a:pt x="2791989" y="53564"/>
                  </a:lnTo>
                  <a:lnTo>
                    <a:pt x="2831633" y="112895"/>
                  </a:lnTo>
                  <a:lnTo>
                    <a:pt x="2845553" y="182880"/>
                  </a:lnTo>
                  <a:lnTo>
                    <a:pt x="2845553" y="640080"/>
                  </a:lnTo>
                  <a:lnTo>
                    <a:pt x="2845553" y="914399"/>
                  </a:lnTo>
                  <a:lnTo>
                    <a:pt x="2839021" y="963016"/>
                  </a:lnTo>
                  <a:lnTo>
                    <a:pt x="2820585" y="1006703"/>
                  </a:lnTo>
                  <a:lnTo>
                    <a:pt x="2791989" y="1043715"/>
                  </a:lnTo>
                  <a:lnTo>
                    <a:pt x="2754977" y="1072311"/>
                  </a:lnTo>
                  <a:lnTo>
                    <a:pt x="2711290" y="1090747"/>
                  </a:lnTo>
                  <a:lnTo>
                    <a:pt x="2662673" y="1097280"/>
                  </a:lnTo>
                  <a:lnTo>
                    <a:pt x="2205473" y="1097280"/>
                  </a:lnTo>
                  <a:lnTo>
                    <a:pt x="1931153" y="1097280"/>
                  </a:lnTo>
                  <a:lnTo>
                    <a:pt x="1882537" y="1090747"/>
                  </a:lnTo>
                  <a:lnTo>
                    <a:pt x="1838851" y="1072311"/>
                  </a:lnTo>
                  <a:lnTo>
                    <a:pt x="1801838" y="1043715"/>
                  </a:lnTo>
                  <a:lnTo>
                    <a:pt x="1773242" y="1006703"/>
                  </a:lnTo>
                  <a:lnTo>
                    <a:pt x="1754806" y="963016"/>
                  </a:lnTo>
                  <a:lnTo>
                    <a:pt x="1748273" y="914399"/>
                  </a:lnTo>
                  <a:lnTo>
                    <a:pt x="0" y="680510"/>
                  </a:lnTo>
                  <a:lnTo>
                    <a:pt x="1748273" y="640080"/>
                  </a:lnTo>
                  <a:lnTo>
                    <a:pt x="1748273" y="18288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56881" y="4018097"/>
            <a:ext cx="73939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Output?</a:t>
            </a:r>
            <a:endParaRPr sz="145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2369065"/>
            <a:ext cx="154045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 defTabSz="829909">
              <a:spcBef>
                <a:spcPts val="1570"/>
              </a:spcBef>
            </a:pP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Object-Oriented</a:t>
            </a:r>
            <a:r>
              <a:rPr sz="2904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Programming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7492" algn="ctr" defTabSz="829909">
              <a:spcBef>
                <a:spcPts val="1293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overloading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1235" y="1788818"/>
            <a:ext cx="4748733" cy="3769961"/>
          </a:xfrm>
          <a:prstGeom prst="rect">
            <a:avLst/>
          </a:prstGeom>
        </p:spPr>
        <p:txBody>
          <a:bodyPr vert="horz" wrap="square" lIns="0" tIns="32848" rIns="0" bIns="0" rtlCol="0">
            <a:spAutoFit/>
          </a:bodyPr>
          <a:lstStyle/>
          <a:p>
            <a:pPr marL="11527" defTabSz="829909">
              <a:spcBef>
                <a:spcPts val="258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Content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637993" indent="-253007" defTabSz="829909">
              <a:spcBef>
                <a:spcPts val="113"/>
              </a:spcBef>
              <a:buSzPct val="36842"/>
              <a:buFontTx/>
              <a:buChar char="●"/>
              <a:tabLst>
                <a:tab pos="637993" algn="l"/>
                <a:tab pos="638569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Objectives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637993" indent="-253007" defTabSz="829909">
              <a:spcBef>
                <a:spcPts val="744"/>
              </a:spcBef>
              <a:buSzPct val="36842"/>
              <a:buFontTx/>
              <a:buChar char="●"/>
              <a:tabLst>
                <a:tab pos="637993" algn="l"/>
                <a:tab pos="638569" algn="l"/>
              </a:tabLst>
            </a:pP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r>
              <a:rPr sz="172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72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637993" indent="-253007" defTabSz="829909">
              <a:spcBef>
                <a:spcPts val="790"/>
              </a:spcBef>
              <a:buSzPct val="36842"/>
              <a:buFontTx/>
              <a:buChar char="●"/>
              <a:tabLst>
                <a:tab pos="637993" algn="l"/>
                <a:tab pos="638569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790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Arithmetic</a:t>
            </a:r>
            <a:r>
              <a:rPr sz="172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31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Increment/decrement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Inserter/extractor</a:t>
            </a:r>
            <a:r>
              <a:rPr sz="172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172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dirty="0">
                <a:solidFill>
                  <a:prstClr val="black"/>
                </a:solidFill>
                <a:latin typeface="Arial MT"/>
                <a:cs typeface="Arial MT"/>
              </a:rPr>
              <a:t>(copy</a:t>
            </a: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dirty="0">
                <a:solidFill>
                  <a:prstClr val="black"/>
                </a:solidFill>
                <a:latin typeface="Arial MT"/>
                <a:cs typeface="Arial MT"/>
              </a:rPr>
              <a:t>move)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Index</a:t>
            </a:r>
            <a:r>
              <a:rPr sz="172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Relational</a:t>
            </a:r>
            <a:r>
              <a:rPr sz="172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equality</a:t>
            </a: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Conversion</a:t>
            </a:r>
            <a:r>
              <a:rPr sz="172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1"/>
            <a:ext cx="7204934" cy="305939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8178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Objective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14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make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usage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easier,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more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intuitive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2602" defTabSz="829909">
              <a:spcBef>
                <a:spcPts val="1076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abilit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y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t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read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a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objec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usin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g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th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1815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extracto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815" spc="-5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&gt;&gt;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762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e1;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cin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&gt;&gt;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2602" defTabSz="829909">
              <a:spcBef>
                <a:spcPts val="490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ability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 write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 using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inserter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803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815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e2;</a:t>
            </a:r>
            <a:r>
              <a:rPr sz="1815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cout&lt;&lt;e&lt;&lt;endl;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2602" defTabSz="829909">
              <a:spcBef>
                <a:spcPts val="490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ability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compare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given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803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cout&lt;&lt;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((e1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e2)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?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"less"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"greater");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7622" y="5162546"/>
            <a:ext cx="5394192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Operator</a:t>
            </a:r>
            <a:r>
              <a:rPr sz="1634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overloading: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1634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service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634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clients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634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class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7581835" cy="3520712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82991" defTabSz="829909">
              <a:spcBef>
                <a:spcPts val="245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Limitations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marR="44953" indent="-306605" defTabSz="829909">
              <a:spcBef>
                <a:spcPts val="109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9" dirty="0">
                <a:solidFill>
                  <a:prstClr val="black"/>
                </a:solidFill>
                <a:latin typeface="Arial MT"/>
                <a:cs typeface="Arial MT"/>
              </a:rPr>
              <a:t>You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cannot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add new operator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symbols.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Only the existing operators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 </a:t>
            </a:r>
            <a:r>
              <a:rPr sz="1815" spc="-4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redefined.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30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Some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cannot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overloaded: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0034" lvl="1" indent="-270873" defTabSz="829909">
              <a:spcBef>
                <a:spcPts val="1035"/>
              </a:spcBef>
              <a:buSzPct val="43750"/>
              <a:buFont typeface="Arial MT"/>
              <a:buChar char="●"/>
              <a:tabLst>
                <a:tab pos="709457" algn="l"/>
                <a:tab pos="710610" algn="l"/>
              </a:tabLst>
            </a:pP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r>
              <a:rPr sz="1452" b="1" spc="-4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(member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acces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i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a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object)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710034" lvl="1" indent="-270873" defTabSz="829909">
              <a:spcBef>
                <a:spcPts val="789"/>
              </a:spcBef>
              <a:buSzPct val="43750"/>
              <a:buFont typeface="Arial MT"/>
              <a:buChar char="●"/>
              <a:tabLst>
                <a:tab pos="709457" algn="l"/>
                <a:tab pos="710610" algn="l"/>
              </a:tabLst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(scope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resolution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operator)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710034" indent="-270873" defTabSz="829909">
              <a:spcBef>
                <a:spcPts val="776"/>
              </a:spcBef>
              <a:buSzPct val="43750"/>
              <a:buFont typeface="Arial"/>
              <a:buChar char="●"/>
              <a:tabLst>
                <a:tab pos="709457" algn="l"/>
                <a:tab pos="710610" algn="l"/>
              </a:tabLst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sizeof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0034" indent="-270873" defTabSz="829909">
              <a:spcBef>
                <a:spcPts val="776"/>
              </a:spcBef>
              <a:buSzPct val="43750"/>
              <a:buFont typeface="Arial"/>
              <a:buChar char="●"/>
              <a:tabLst>
                <a:tab pos="709457" algn="l"/>
                <a:tab pos="710610" algn="l"/>
              </a:tabLst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?: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7556" indent="-306605" defTabSz="829909">
              <a:spcBef>
                <a:spcPts val="762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9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cannot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change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arity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number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arguments)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07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9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cannot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change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precedence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or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associativity</a:t>
            </a:r>
            <a:r>
              <a:rPr sz="1815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810051"/>
            <a:ext cx="6724298" cy="29730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5296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How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implement?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write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name</a:t>
            </a:r>
            <a:r>
              <a:rPr sz="2178" spc="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Courier New"/>
                <a:cs typeface="Courier New"/>
              </a:rPr>
              <a:t>operator&lt;symbol&gt;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indent="-309487" defTabSz="829909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alternatives: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1080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your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762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global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(usually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friend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/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18"/>
              </a:spcBef>
            </a:pPr>
            <a:endParaRPr sz="2405">
              <a:solidFill>
                <a:prstClr val="black"/>
              </a:solidFill>
              <a:latin typeface="Arial MT"/>
              <a:cs typeface="Arial MT"/>
            </a:endParaRPr>
          </a:p>
          <a:p>
            <a:pPr marL="494488" algn="ctr" defTabSz="829909"/>
            <a:r>
              <a:rPr sz="1815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http://en.cppreference.com/w/cpp/language/operators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858000"/>
            <a:ext cx="7471762" cy="3750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073" indent="-401122" defTabSz="829909">
              <a:buSzPct val="10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There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3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operators: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1450" defTabSz="829909">
              <a:spcBef>
                <a:spcPts val="1212"/>
              </a:spcBef>
              <a:buSzPct val="44444"/>
              <a:buFontTx/>
              <a:buChar char="●"/>
              <a:tabLst>
                <a:tab pos="714644" algn="l"/>
                <a:tab pos="71522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1634" b="1" dirty="0">
                <a:solidFill>
                  <a:srgbClr val="0066FF"/>
                </a:solidFill>
                <a:latin typeface="Arial"/>
                <a:cs typeface="Arial"/>
              </a:rPr>
              <a:t>member</a:t>
            </a:r>
            <a:r>
              <a:rPr sz="1634" b="1" spc="-14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srgbClr val="0066FF"/>
                </a:solidFill>
                <a:latin typeface="Arial"/>
                <a:cs typeface="Arial"/>
              </a:rPr>
              <a:t>functions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6901" defTabSz="829909">
              <a:spcBef>
                <a:spcPts val="785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they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don't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make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sense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outside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class: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499024" lvl="3" indent="-205172" defTabSz="829909">
              <a:spcBef>
                <a:spcPts val="517"/>
              </a:spcBef>
              <a:buSzPct val="43750"/>
              <a:buFont typeface="Arial MT"/>
              <a:buChar char="●"/>
              <a:tabLst>
                <a:tab pos="1499024" algn="l"/>
                <a:tab pos="1499600" algn="l"/>
              </a:tabLst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operator=,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operator(),operator[],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operator-&gt;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1450" defTabSz="829909">
              <a:spcBef>
                <a:spcPts val="241"/>
              </a:spcBef>
              <a:buSzPct val="44444"/>
              <a:buFontTx/>
              <a:buChar char="●"/>
              <a:tabLst>
                <a:tab pos="714644" algn="l"/>
                <a:tab pos="71522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634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FF"/>
                </a:solidFill>
                <a:latin typeface="Arial"/>
                <a:cs typeface="Arial"/>
              </a:rPr>
              <a:t>global</a:t>
            </a:r>
            <a:r>
              <a:rPr sz="1634" b="1" spc="-14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srgbClr val="0066FF"/>
                </a:solidFill>
                <a:latin typeface="Arial"/>
                <a:cs typeface="Arial"/>
              </a:rPr>
              <a:t>functions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1107122" lvl="2" indent="-206901" defTabSz="829909">
              <a:spcBef>
                <a:spcPts val="808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left-hand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side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 the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operator is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variable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of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different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type than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your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class: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defTabSz="829909">
              <a:spcBef>
                <a:spcPts val="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operator&lt;&lt;,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operator&gt;&gt;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99024" indent="-205172" defTabSz="829909">
              <a:spcBef>
                <a:spcPts val="540"/>
              </a:spcBef>
              <a:buSzPct val="43750"/>
              <a:buFont typeface="Arial"/>
              <a:buChar char="●"/>
              <a:tabLst>
                <a:tab pos="1499024" algn="l"/>
                <a:tab pos="1499600" algn="l"/>
              </a:tabLst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452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90926" lvl="1" indent="-205172" defTabSz="829909">
              <a:spcBef>
                <a:spcPts val="250"/>
              </a:spcBef>
              <a:buSzPct val="43750"/>
              <a:buFont typeface="Arial MT"/>
              <a:buChar char="●"/>
              <a:tabLst>
                <a:tab pos="1890926" algn="l"/>
                <a:tab pos="1891502" algn="l"/>
              </a:tabLst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cout:</a:t>
            </a:r>
            <a:r>
              <a:rPr sz="1452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ostream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90926" lvl="1" indent="-205172" defTabSz="829909">
              <a:spcBef>
                <a:spcPts val="231"/>
              </a:spcBef>
              <a:buSzPct val="43750"/>
              <a:buFont typeface="Arial MT"/>
              <a:buChar char="●"/>
              <a:tabLst>
                <a:tab pos="1890926" algn="l"/>
                <a:tab pos="1891502" algn="l"/>
              </a:tabLst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emp:</a:t>
            </a:r>
            <a:r>
              <a:rPr sz="1452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indent="-271450" defTabSz="829909">
              <a:spcBef>
                <a:spcPts val="222"/>
              </a:spcBef>
              <a:buSzPct val="44444"/>
              <a:buFontTx/>
              <a:buChar char="●"/>
              <a:tabLst>
                <a:tab pos="714644" algn="l"/>
                <a:tab pos="71522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634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FF"/>
                </a:solidFill>
                <a:latin typeface="Arial"/>
                <a:cs typeface="Arial"/>
              </a:rPr>
              <a:t>either</a:t>
            </a:r>
            <a:r>
              <a:rPr sz="1634" b="1" spc="-9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or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global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marR="180390" indent="-206324" defTabSz="829909">
              <a:spcBef>
                <a:spcPts val="808"/>
              </a:spcBef>
              <a:tabLst>
                <a:tab pos="1106546" algn="l"/>
              </a:tabLst>
            </a:pPr>
            <a:r>
              <a:rPr sz="1089" b="1" spc="77" dirty="0">
                <a:solidFill>
                  <a:prstClr val="black"/>
                </a:solidFill>
                <a:latin typeface="Yu Gothic UI"/>
                <a:cs typeface="Yu Gothic UI"/>
              </a:rPr>
              <a:t>–	</a:t>
            </a: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Gregoire: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“Make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every operator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 method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unless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you must make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it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global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function.”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573929"/>
            <a:ext cx="7332873" cy="3907269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322743" indent="-311792" defTabSz="829909">
              <a:spcBef>
                <a:spcPts val="1602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Choosing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argument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2602" defTabSz="829909">
              <a:spcBef>
                <a:spcPts val="1076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value</a:t>
            </a:r>
            <a:r>
              <a:rPr sz="1815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1815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6901" defTabSz="829909">
              <a:spcBef>
                <a:spcPts val="781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Prefer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passing-by-reference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instead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passing-by-value.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0297" defTabSz="829909">
              <a:spcBef>
                <a:spcPts val="517"/>
              </a:spcBef>
              <a:buSzPct val="43750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1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non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const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6901" defTabSz="829909">
              <a:spcBef>
                <a:spcPts val="762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Prefer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const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unless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modify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it.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476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Choosing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2602" defTabSz="829909">
              <a:spcBef>
                <a:spcPts val="1030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specify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type,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however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6901" defTabSz="829909">
              <a:spcBef>
                <a:spcPts val="781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follow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built-in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rule: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499024" lvl="3" indent="-205172" defTabSz="829909">
              <a:spcBef>
                <a:spcPts val="517"/>
              </a:spcBef>
              <a:buSzPct val="43750"/>
              <a:buFontTx/>
              <a:buChar char="●"/>
              <a:tabLst>
                <a:tab pos="1499024" algn="l"/>
                <a:tab pos="1499600" algn="l"/>
              </a:tabLst>
            </a:pP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comparison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always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99024" marR="4611" indent="-205172" defTabSz="829909">
              <a:lnSpc>
                <a:spcPts val="1714"/>
              </a:lnSpc>
              <a:spcBef>
                <a:spcPts val="327"/>
              </a:spcBef>
              <a:buSzPct val="43750"/>
              <a:buFontTx/>
              <a:buChar char="●"/>
              <a:tabLst>
                <a:tab pos="1499024" algn="l"/>
                <a:tab pos="1499600" algn="l"/>
              </a:tabLst>
            </a:pP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arithmetic operators return an object representing </a:t>
            </a:r>
            <a:r>
              <a:rPr sz="1452" b="1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result of </a:t>
            </a:r>
            <a:r>
              <a:rPr sz="1452" b="1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452" b="1" spc="-3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arithmetic</a:t>
            </a:r>
            <a:endParaRPr sz="145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810051"/>
            <a:ext cx="6924850" cy="327445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9331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Inlin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designed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speed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up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programs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(like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macros)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marR="4611" indent="-311792" defTabSz="829909">
              <a:spcBef>
                <a:spcPts val="1044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compiler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replaces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call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541" spc="-6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code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(no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 function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call!)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1048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advantage: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dirty="0">
                <a:solidFill>
                  <a:prstClr val="black"/>
                </a:solidFill>
                <a:latin typeface="Arial"/>
                <a:cs typeface="Arial"/>
              </a:rPr>
              <a:t>speed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322743" indent="-311792" defTabSz="829909">
              <a:spcBef>
                <a:spcPts val="1035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disadvantage: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dirty="0">
                <a:solidFill>
                  <a:prstClr val="black"/>
                </a:solidFill>
                <a:latin typeface="Arial"/>
                <a:cs typeface="Arial"/>
              </a:rPr>
              <a:t>code</a:t>
            </a:r>
            <a:r>
              <a:rPr sz="2541" i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bloat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7213" defTabSz="829909">
              <a:spcBef>
                <a:spcPts val="1035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ex.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10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calls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10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*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function's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size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2250" y="1846573"/>
            <a:ext cx="3856616" cy="343460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890349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#ifndef</a:t>
            </a:r>
            <a:r>
              <a:rPr sz="1452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COMPLEX_H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#define</a:t>
            </a:r>
            <a:r>
              <a:rPr sz="1452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COMPLEX_H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232687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59015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Complex(double, double 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setRe(</a:t>
            </a:r>
            <a:r>
              <a:rPr sz="1452" spc="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452" spc="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 setIm( double im);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double getRe() const;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452" spc="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getIm()</a:t>
            </a:r>
            <a:r>
              <a:rPr sz="1452" spc="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print()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re,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im;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#endif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9011" y="576590"/>
          <a:ext cx="8256109" cy="5135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229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latin typeface="Arial MT"/>
                          <a:cs typeface="Arial MT"/>
                        </a:rPr>
                        <a:t>Operator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overloading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624649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#include</a:t>
                      </a:r>
                      <a:r>
                        <a:rPr sz="15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"Complex.h" </a:t>
                      </a:r>
                      <a:r>
                        <a:rPr sz="1500" spc="-94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#include &lt;iostream&gt;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using</a:t>
                      </a:r>
                      <a:r>
                        <a:rPr sz="15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namespace</a:t>
                      </a:r>
                      <a:r>
                        <a:rPr sz="15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std;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85725" marR="1858010">
                        <a:lnSpc>
                          <a:spcPct val="2031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Complex::Complex(double re, double im):re( re),im(im) {} </a:t>
                      </a:r>
                      <a:r>
                        <a:rPr sz="1500" spc="-9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Complex::setRe(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re){this-&gt;re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re;}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85725" marR="2833370" algn="just">
                        <a:lnSpc>
                          <a:spcPct val="2031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void Complex::setIm( double im){ this-&gt;im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im;} </a:t>
                      </a:r>
                      <a:r>
                        <a:rPr sz="1500" spc="-9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double Complex::getRe() const{ return this-&gt;re;} </a:t>
                      </a:r>
                      <a:r>
                        <a:rPr sz="1500" spc="-9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Complex::getIm()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const{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this-&gt;im;}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3620770" algn="l"/>
                        </a:tabLst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Complex::print()const{	cout&lt;&lt;re&lt;&lt;"+"&lt;&lt;im&lt;&lt;"i";}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6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7688452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94207" indent="-383257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94207" algn="l"/>
                <a:tab pos="394783" algn="l"/>
              </a:tabLst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Arithmetic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b="1" spc="5" dirty="0">
                <a:solidFill>
                  <a:srgbClr val="0066FF"/>
                </a:solidFill>
                <a:latin typeface="Arial"/>
                <a:cs typeface="Arial"/>
              </a:rPr>
              <a:t>member</a:t>
            </a:r>
            <a:r>
              <a:rPr sz="2541" b="1" spc="-9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or</a:t>
            </a:r>
            <a:r>
              <a:rPr sz="2541" spc="-14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0066FF"/>
                </a:solidFill>
                <a:latin typeface="Arial MT"/>
                <a:cs typeface="Arial MT"/>
              </a:rPr>
              <a:t>standalone</a:t>
            </a:r>
            <a:r>
              <a:rPr sz="2541" spc="-14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unary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minus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binary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minus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5683" y="3164309"/>
            <a:ext cx="6637276" cy="207589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520422" marR="2237298" indent="-442618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operator-()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 temp(-this-&gt;re, -this-&gt;im);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827604" indent="-44261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operator-(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 Complex&amp; z) const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 temp(this-&gt;re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-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z.re, this-&gt;im- z.im);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86574" y="2074689"/>
            <a:ext cx="37460" cy="1081720"/>
            <a:chOff x="5465904" y="2286000"/>
            <a:chExt cx="41275" cy="1191895"/>
          </a:xfrm>
        </p:grpSpPr>
        <p:sp>
          <p:nvSpPr>
            <p:cNvPr id="6" name="object 6"/>
            <p:cNvSpPr/>
            <p:nvPr/>
          </p:nvSpPr>
          <p:spPr>
            <a:xfrm>
              <a:off x="5486399" y="2286000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47066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47066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7740895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94207" indent="-383257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94207" algn="l"/>
                <a:tab pos="394783" algn="l"/>
              </a:tabLst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Arithmetic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9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or </a:t>
            </a:r>
            <a:r>
              <a:rPr sz="2541" b="1" spc="-5" dirty="0">
                <a:solidFill>
                  <a:srgbClr val="0066FF"/>
                </a:solidFill>
                <a:latin typeface="Arial"/>
                <a:cs typeface="Arial"/>
              </a:rPr>
              <a:t>standalone</a:t>
            </a:r>
            <a:r>
              <a:rPr sz="2541" b="1" spc="-9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unary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minus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binary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minus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5226" y="3164309"/>
            <a:ext cx="7384164" cy="207589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520422" marR="2798639" indent="-442618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operator-( const Complex&amp;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z )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temp(-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z.getRe()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-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z.getIm()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384986" indent="-44261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operator-( const Complex&amp; z1, const Complex&amp; z2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452" spc="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temp(z1.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getRe()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-z2.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getRe()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52" spc="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z1.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getIm()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-z2.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getIm()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12300" y="2074689"/>
            <a:ext cx="37460" cy="1081720"/>
            <a:chOff x="7477584" y="2286000"/>
            <a:chExt cx="41275" cy="1191895"/>
          </a:xfrm>
        </p:grpSpPr>
        <p:sp>
          <p:nvSpPr>
            <p:cNvPr id="6" name="object 6"/>
            <p:cNvSpPr/>
            <p:nvPr/>
          </p:nvSpPr>
          <p:spPr>
            <a:xfrm>
              <a:off x="7498080" y="2286000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48234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48234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573928"/>
            <a:ext cx="7676926" cy="2786128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412073" indent="-401122" defTabSz="829909">
              <a:spcBef>
                <a:spcPts val="1602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Increment/Decrement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2602" defTabSz="829909">
              <a:spcBef>
                <a:spcPts val="1076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postincrement: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898492" defTabSz="829909">
              <a:spcBef>
                <a:spcPts val="767"/>
              </a:spcBef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361" spc="422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10;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i++;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→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10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2602" defTabSz="829909">
              <a:spcBef>
                <a:spcPts val="840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preincrement: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898492" defTabSz="829909">
              <a:spcBef>
                <a:spcPts val="862"/>
              </a:spcBef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361" spc="422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10;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++i;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→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11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marR="4611" lvl="1" indent="-272602" defTabSz="829909">
              <a:lnSpc>
                <a:spcPct val="101400"/>
              </a:lnSpc>
              <a:spcBef>
                <a:spcPts val="458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 C++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standard specifies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that the prefix increment and decrement </a:t>
            </a:r>
            <a:r>
              <a:rPr sz="1815" spc="-4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lvalue</a:t>
            </a:r>
            <a:r>
              <a:rPr sz="1815" b="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(left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value).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725680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Increment/Decrement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9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9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98362" y="2402317"/>
          <a:ext cx="7078723" cy="3218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496">
                <a:tc gridSpan="2">
                  <a:txBody>
                    <a:bodyPr/>
                    <a:lstStyle/>
                    <a:p>
                      <a:pPr marL="85725" marR="11303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51612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Complex&amp;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Complex::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operator++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(){	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//prefix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 marR="1130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(this-&gt;re)++;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29">
                <a:tc>
                  <a:txBody>
                    <a:bodyPr/>
                    <a:lstStyle/>
                    <a:p>
                      <a:pPr marL="771525">
                        <a:lnSpc>
                          <a:spcPts val="152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(this-&gt;im)++;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*this;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600" b="1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Which one is more efficient? </a:t>
                      </a:r>
                      <a:r>
                        <a:rPr sz="1600" b="1" spc="-49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Why?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6718">
                <a:tc gridSpan="2">
                  <a:txBody>
                    <a:bodyPr/>
                    <a:lstStyle/>
                    <a:p>
                      <a:pPr marL="85725" marR="113030">
                        <a:lnSpc>
                          <a:spcPts val="10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725" marR="113030">
                        <a:lnSpc>
                          <a:spcPct val="100000"/>
                        </a:lnSpc>
                        <a:tabLst>
                          <a:tab pos="131953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Complex	Complex::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operator++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){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//postfix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 marR="3787775">
                        <a:lnSpc>
                          <a:spcPct val="100699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Complex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temp(*this);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(this-&gt;re)++;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 marR="4747895">
                        <a:lnSpc>
                          <a:spcPct val="100699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(this-&gt;im)++;  return</a:t>
                      </a:r>
                      <a:r>
                        <a:rPr sz="16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temp;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5725" marR="1130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702455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Inserter/Extractor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standalone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2256673"/>
            <a:ext cx="7800831" cy="283265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defTabSz="829909">
              <a:spcBef>
                <a:spcPts val="200"/>
              </a:spcBef>
            </a:pP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//complex.h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906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5641655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815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815" spc="-107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0501" defTabSz="829909"/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friend</a:t>
            </a:r>
            <a:r>
              <a:rPr sz="1815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</a:t>
            </a:r>
            <a:r>
              <a:rPr sz="1815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operator&lt;&lt;(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82487" defTabSz="829909"/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</a:t>
            </a:r>
            <a:r>
              <a:rPr sz="1815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os,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Complex&amp;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0501" defTabSz="829909"/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friend</a:t>
            </a:r>
            <a:r>
              <a:rPr sz="1815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operator&gt;&gt;(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82487" defTabSz="829909"/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2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is,</a:t>
            </a:r>
            <a:r>
              <a:rPr sz="1815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Complex&amp;</a:t>
            </a:r>
            <a:r>
              <a:rPr sz="1815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1077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702455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Inserter/Extractor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standalone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1281" y="2406640"/>
            <a:ext cx="7443522" cy="283016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//complex.cpp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3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0236" marR="885237" indent="-622432" defTabSz="829909">
              <a:lnSpc>
                <a:spcPct val="100699"/>
              </a:lnSpc>
            </a:pP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operator&lt;&lt;( </a:t>
            </a: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os, const Complex&amp; c){ </a:t>
            </a:r>
            <a:r>
              <a:rPr sz="1634" spc="-9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os&lt;&lt;c.re&lt;&lt;"+"&lt;&lt;c.im&lt;&lt;"i";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0236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634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os;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0236" marR="1632155" indent="-622432" defTabSz="829909">
              <a:lnSpc>
                <a:spcPct val="100699"/>
              </a:lnSpc>
            </a:pP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operator&gt;&gt;( </a:t>
            </a: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is, Complex&amp; c){ </a:t>
            </a:r>
            <a:r>
              <a:rPr sz="1634" spc="-9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is&gt;&gt;c.re&gt;&gt;c.im;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0236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634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is;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32435"/>
            <a:ext cx="7430268" cy="3492430"/>
          </a:xfrm>
          <a:prstGeom prst="rect">
            <a:avLst/>
          </a:prstGeom>
        </p:spPr>
        <p:txBody>
          <a:bodyPr vert="horz" wrap="square" lIns="0" tIns="144652" rIns="0" bIns="0" rtlCol="0">
            <a:spAutoFit/>
          </a:bodyPr>
          <a:lstStyle/>
          <a:p>
            <a:pPr marL="11527" defTabSz="829909">
              <a:spcBef>
                <a:spcPts val="1139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Inserter/Extractor</a:t>
            </a:r>
            <a:r>
              <a:rPr sz="2541" spc="-5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048"/>
              </a:spcBef>
              <a:tabLst>
                <a:tab pos="322743" algn="l"/>
              </a:tabLst>
            </a:pPr>
            <a:r>
              <a:rPr sz="1906" b="1" spc="136" dirty="0">
                <a:solidFill>
                  <a:prstClr val="black"/>
                </a:solidFill>
                <a:latin typeface="Yu Gothic UI"/>
                <a:cs typeface="Yu Gothic UI"/>
              </a:rPr>
              <a:t>–	</a:t>
            </a: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Syntax: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229954" marR="693897" defTabSz="829909">
              <a:spcBef>
                <a:spcPts val="1066"/>
              </a:spcBef>
            </a:pP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operator&lt;&lt;(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os, const T&amp; out) </a:t>
            </a:r>
            <a:r>
              <a:rPr sz="1815" b="1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operator&gt;&gt;(</a:t>
            </a:r>
            <a:r>
              <a:rPr sz="1815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is,</a:t>
            </a:r>
            <a:r>
              <a:rPr sz="1815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T&amp;</a:t>
            </a:r>
            <a:r>
              <a:rPr sz="1815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in)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2743" indent="-311792" defTabSz="829909">
              <a:lnSpc>
                <a:spcPts val="3013"/>
              </a:lnSpc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Remarks: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57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Streams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always</a:t>
            </a:r>
            <a:r>
              <a:rPr sz="2178" spc="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passed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by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reference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4644" indent="-274908" defTabSz="829909">
              <a:spcBef>
                <a:spcPts val="803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  <a:tab pos="3693673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Why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should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inserter	operator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ostream&amp;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indent="-274908" defTabSz="829909">
              <a:spcBef>
                <a:spcPts val="789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Why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should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extractor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istream&amp;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573929"/>
            <a:ext cx="4252536" cy="1016798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322743" indent="-311792" defTabSz="829909">
              <a:spcBef>
                <a:spcPts val="1602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Inserter/Extractor</a:t>
            </a:r>
            <a:r>
              <a:rPr sz="2541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07182" defTabSz="829909">
              <a:spcBef>
                <a:spcPts val="1076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Usage: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572614"/>
            <a:ext cx="6887968" cy="256483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634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z1,</a:t>
            </a:r>
            <a:r>
              <a:rPr sz="1634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z2;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cout&lt;&lt;"Read</a:t>
            </a:r>
            <a:r>
              <a:rPr sz="1634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r>
              <a:rPr sz="1634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634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number:";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//Extractor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cin&gt;&gt;z1&gt;&gt;z2;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//Inserter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3940341" defTabSz="829909">
              <a:lnSpc>
                <a:spcPct val="100699"/>
              </a:lnSpc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cout&lt;&lt;"z1: "&lt;&lt;z1&lt;&lt;endl; </a:t>
            </a:r>
            <a:r>
              <a:rPr sz="1634" spc="-9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cout&lt;&lt;"z2:</a:t>
            </a:r>
            <a:r>
              <a:rPr sz="1634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"&lt;&lt;z2&lt;&lt;endl;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3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3192846" defTabSz="829909">
              <a:lnSpc>
                <a:spcPct val="100699"/>
              </a:lnSpc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cout&lt;&lt;"z1++: "&lt;&lt;(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z1++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)&lt;&lt;endl; </a:t>
            </a:r>
            <a:r>
              <a:rPr sz="1634" spc="-9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cout&lt;&lt;"++z2:</a:t>
            </a:r>
            <a:r>
              <a:rPr sz="1634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"&lt;&lt;(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++z2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)&lt;&lt;endl;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8965" y="1814998"/>
            <a:ext cx="7742624" cy="3705684"/>
          </a:xfrm>
          <a:prstGeom prst="rect">
            <a:avLst/>
          </a:prstGeom>
        </p:spPr>
        <p:txBody>
          <a:bodyPr vert="horz" wrap="square" lIns="0" tIns="29391" rIns="0" bIns="0" rtlCol="0">
            <a:spAutoFit/>
          </a:bodyPr>
          <a:lstStyle/>
          <a:p>
            <a:pPr marL="74922" defTabSz="829909">
              <a:spcBef>
                <a:spcPts val="231"/>
              </a:spcBef>
            </a:pPr>
            <a:r>
              <a:rPr sz="2360" spc="-5" dirty="0">
                <a:solidFill>
                  <a:prstClr val="black"/>
                </a:solidFill>
                <a:latin typeface="Arial MT"/>
                <a:cs typeface="Arial MT"/>
              </a:rPr>
              <a:t>How</a:t>
            </a:r>
            <a:r>
              <a:rPr sz="2360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60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360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60" dirty="0">
                <a:solidFill>
                  <a:prstClr val="black"/>
                </a:solidFill>
                <a:latin typeface="Arial MT"/>
                <a:cs typeface="Arial MT"/>
              </a:rPr>
              <a:t>make</a:t>
            </a:r>
            <a:r>
              <a:rPr sz="2360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60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360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60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360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360" spc="-5" dirty="0">
                <a:solidFill>
                  <a:prstClr val="black"/>
                </a:solidFill>
                <a:latin typeface="Courier New"/>
                <a:cs typeface="Courier New"/>
              </a:rPr>
              <a:t>inline</a:t>
            </a:r>
            <a:r>
              <a:rPr sz="2360" spc="-5" dirty="0">
                <a:solidFill>
                  <a:prstClr val="black"/>
                </a:solidFill>
                <a:latin typeface="Arial MT"/>
                <a:cs typeface="Arial MT"/>
              </a:rPr>
              <a:t>?</a:t>
            </a:r>
            <a:endParaRPr sz="2360">
              <a:solidFill>
                <a:prstClr val="black"/>
              </a:solidFill>
              <a:latin typeface="Arial MT"/>
              <a:cs typeface="Arial MT"/>
            </a:endParaRPr>
          </a:p>
          <a:p>
            <a:pPr marL="308334" marR="106043" indent="-297384" defTabSz="829909">
              <a:lnSpc>
                <a:spcPts val="2587"/>
              </a:lnSpc>
              <a:spcBef>
                <a:spcPts val="241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  <a:tab pos="1381453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inlin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keyword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eithe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i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functio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declaratio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in  function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definition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08334" indent="-297384" defTabSz="829909">
              <a:spcBef>
                <a:spcPts val="921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both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standalone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inline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8334" indent="-297384" defTabSz="829909">
              <a:spcBef>
                <a:spcPts val="1062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common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practice: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00236" marR="4611" lvl="1" indent="-261652" defTabSz="829909">
              <a:lnSpc>
                <a:spcPct val="101299"/>
              </a:lnSpc>
              <a:spcBef>
                <a:spcPts val="1026"/>
              </a:spcBef>
              <a:buSzPct val="39583"/>
              <a:buFontTx/>
              <a:buChar char="●"/>
              <a:tabLst>
                <a:tab pos="700236" algn="l"/>
                <a:tab pos="700812" algn="l"/>
                <a:tab pos="4710889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plac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implementatio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f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inlin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the  header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file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08334" indent="-297384" defTabSz="829909">
              <a:spcBef>
                <a:spcPts val="743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only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small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eligible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178" spc="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inline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8334" indent="-297384" defTabSz="829909">
              <a:spcBef>
                <a:spcPts val="1048"/>
              </a:spcBef>
              <a:buSzPct val="72916"/>
              <a:buFont typeface="Lucida Sans Unicode"/>
              <a:buChar char="–"/>
              <a:tabLst>
                <a:tab pos="308334" algn="l"/>
                <a:tab pos="30891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compiler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may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completely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ignore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request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7655026" cy="2814756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412073" indent="-40112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Assignment</a:t>
            </a:r>
            <a:r>
              <a:rPr sz="2541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operator</a:t>
            </a:r>
            <a:r>
              <a:rPr sz="2541" b="1" spc="-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(=)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4908" defTabSz="829909">
              <a:spcBef>
                <a:spcPts val="1066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When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should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overloaded?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marR="4611" lvl="1" indent="-274331" defTabSz="829909">
              <a:lnSpc>
                <a:spcPct val="100699"/>
              </a:lnSpc>
              <a:spcBef>
                <a:spcPts val="785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A: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When bitwise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copy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 not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satisfactory (e.g.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if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dynamically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allocated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memory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132" dirty="0">
                <a:solidFill>
                  <a:prstClr val="black"/>
                </a:solidFill>
                <a:latin typeface="Lucida Sans Unicode"/>
                <a:cs typeface="Lucida Sans Unicode"/>
              </a:rPr>
              <a:t>⇒</a:t>
            </a:r>
            <a:endParaRPr sz="2178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1107122" marR="791872" lvl="2" indent="-208630" defTabSz="829909">
              <a:lnSpc>
                <a:spcPts val="2160"/>
              </a:lnSpc>
              <a:spcBef>
                <a:spcPts val="84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when we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should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implement the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copy constructor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and the </a:t>
            </a:r>
            <a:r>
              <a:rPr sz="1815" spc="-4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too).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43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Ex.</a:t>
            </a:r>
            <a:r>
              <a:rPr sz="1815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our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5661020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94207" indent="-383257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94207" algn="l"/>
                <a:tab pos="394783" algn="l"/>
              </a:tabLst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(since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32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6539881" cy="1857378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412073" indent="-40112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r>
              <a:rPr sz="2541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  <a:tab pos="1879975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Syntax: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X&amp;</a:t>
            </a:r>
            <a:r>
              <a:rPr sz="2178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operator=(</a:t>
            </a:r>
            <a:r>
              <a:rPr sz="2178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2178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X&amp;</a:t>
            </a:r>
            <a:r>
              <a:rPr sz="2178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rhs);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4908" defTabSz="829909">
              <a:spcBef>
                <a:spcPts val="803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type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necessary?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898492" defTabSz="829909">
              <a:spcBef>
                <a:spcPts val="803"/>
              </a:spcBef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361" spc="408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Analyze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following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example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code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710" y="3734441"/>
            <a:ext cx="6224067" cy="86352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defTabSz="829909">
              <a:spcBef>
                <a:spcPts val="200"/>
              </a:spcBef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z1(1,2),</a:t>
            </a:r>
            <a:r>
              <a:rPr sz="1815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z2(2,3),</a:t>
            </a:r>
            <a:r>
              <a:rPr sz="1815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z3(1,1);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z3</a:t>
            </a:r>
            <a:r>
              <a:rPr sz="1815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z2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z3;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556938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r>
              <a:rPr sz="2541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example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2603" y="2162825"/>
            <a:ext cx="7976027" cy="3469917"/>
            <a:chOff x="646437" y="2383112"/>
            <a:chExt cx="8788400" cy="3823335"/>
          </a:xfrm>
        </p:grpSpPr>
        <p:sp>
          <p:nvSpPr>
            <p:cNvPr id="5" name="object 5"/>
            <p:cNvSpPr/>
            <p:nvPr/>
          </p:nvSpPr>
          <p:spPr>
            <a:xfrm>
              <a:off x="651199" y="2387875"/>
              <a:ext cx="8778875" cy="3813810"/>
            </a:xfrm>
            <a:custGeom>
              <a:avLst/>
              <a:gdLst/>
              <a:ahLst/>
              <a:cxnLst/>
              <a:rect l="l" t="t" r="r" b="b"/>
              <a:pathLst>
                <a:path w="8778875" h="3813810">
                  <a:moveTo>
                    <a:pt x="8778299" y="3813600"/>
                  </a:moveTo>
                  <a:lnTo>
                    <a:pt x="0" y="3813600"/>
                  </a:lnTo>
                  <a:lnTo>
                    <a:pt x="0" y="0"/>
                  </a:lnTo>
                  <a:lnTo>
                    <a:pt x="8778299" y="0"/>
                  </a:lnTo>
                  <a:lnTo>
                    <a:pt x="8778299" y="38136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51199" y="2387875"/>
              <a:ext cx="8778875" cy="3813810"/>
            </a:xfrm>
            <a:custGeom>
              <a:avLst/>
              <a:gdLst/>
              <a:ahLst/>
              <a:cxnLst/>
              <a:rect l="l" t="t" r="r" b="b"/>
              <a:pathLst>
                <a:path w="8778875" h="3813810">
                  <a:moveTo>
                    <a:pt x="0" y="0"/>
                  </a:moveTo>
                  <a:lnTo>
                    <a:pt x="8778299" y="0"/>
                  </a:lnTo>
                  <a:lnTo>
                    <a:pt x="8778299" y="3813600"/>
                  </a:lnTo>
                  <a:lnTo>
                    <a:pt x="0" y="38136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3201" y="2182823"/>
            <a:ext cx="6768097" cy="3391445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22181" marR="2015412" indent="-110655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Stack&amp; 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Stack::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operator=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(const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Stack&amp; rhs)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52" b="1" spc="-18" dirty="0">
                <a:solidFill>
                  <a:srgbClr val="3333FF"/>
                </a:solidFill>
                <a:latin typeface="Courier New"/>
                <a:cs typeface="Courier New"/>
              </a:rPr>
              <a:t>this</a:t>
            </a:r>
            <a:r>
              <a:rPr sz="1452" b="1" spc="-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!= &amp;rhs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3213594" indent="-5187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//delete lhs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–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left hand side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delete [] this-&gt;mElements;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this-&gt;mCapacity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2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this_&gt;melements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nullptr;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case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next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line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throws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8303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//copy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rhs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–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right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hand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side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this-&gt;mCapacity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rhs.mCapacity;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1770473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this-&gt;mElements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 double[ mCapacity ];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nr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rhs.mTop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-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rhs.mElements;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8303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std::copy(rhs.mElements,rhs.mElements+nr,this-&gt;mElements);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mTop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mElements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2181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2181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*this;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714672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51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vs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904565"/>
            <a:ext cx="7219918" cy="114283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marR="1741657" defTabSz="829909">
              <a:spcBef>
                <a:spcPts val="200"/>
              </a:spcBef>
              <a:tabLst>
                <a:tab pos="2428638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 z1(1,2), z2(3,4); 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Constructor </a:t>
            </a:r>
            <a:r>
              <a:rPr sz="1815" b="1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 z3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z1; 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Copy constructor </a:t>
            </a:r>
            <a:r>
              <a:rPr sz="1815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z4(z2);	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Copy</a:t>
            </a:r>
            <a:r>
              <a:rPr sz="1815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constructor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tabLst>
                <a:tab pos="2428638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z2;	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Copy</a:t>
            </a:r>
            <a:r>
              <a:rPr sz="1815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assignment</a:t>
            </a:r>
            <a:r>
              <a:rPr sz="1815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6557746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412073" indent="-40112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Move</a:t>
            </a:r>
            <a:r>
              <a:rPr sz="2541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  <a:tab pos="1879975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Syntax: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X&amp;</a:t>
            </a:r>
            <a:r>
              <a:rPr sz="2178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operator=(</a:t>
            </a:r>
            <a:r>
              <a:rPr sz="2178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X&amp;&amp;</a:t>
            </a:r>
            <a:r>
              <a:rPr sz="2178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rhs);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When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called?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5672" y="3236514"/>
            <a:ext cx="6058092" cy="142214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marR="579208" defTabSz="829909">
              <a:spcBef>
                <a:spcPts val="200"/>
              </a:spcBef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 z1(1,2), z2(3,4); //Constructor </a:t>
            </a:r>
            <a:r>
              <a:rPr sz="1815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z4(z2);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//Copy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constructor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41465" defTabSz="829909">
              <a:tabLst>
                <a:tab pos="1875364" algn="l"/>
                <a:tab pos="3120229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z2;	//Copy assignment operator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 z3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z2; 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Move constructor </a:t>
            </a:r>
            <a:r>
              <a:rPr sz="1815" b="1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z3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 +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 z1;	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Move</a:t>
            </a:r>
            <a:r>
              <a:rPr sz="1815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assignment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5587829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Move</a:t>
            </a:r>
            <a:r>
              <a:rPr sz="2541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example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797" y="2167805"/>
            <a:ext cx="7551868" cy="317821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R="3336351" algn="ctr" defTabSz="829909">
              <a:spcBef>
                <a:spcPts val="21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Stack&amp;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Stack::operator=(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Stack&amp;&amp;</a:t>
            </a:r>
            <a:r>
              <a:rPr sz="1452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R="3309264" algn="ctr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//delete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lhs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–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left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hand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side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delete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[]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this-&gt;mElements;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01684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//move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rhs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this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3400900" indent="82991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this-&gt;mCapacity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rhs.mCapacity;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this-&gt;mTop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rhs.mTop;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this-&gt;mElements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rhs.mElements;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4154734" indent="-6916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//leave rhs in valid state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rhs.mElements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spc="-50" dirty="0">
                <a:solidFill>
                  <a:prstClr val="black"/>
                </a:solidFill>
                <a:latin typeface="Courier New"/>
                <a:cs typeface="Courier New"/>
              </a:rPr>
              <a:t>nullptr</a:t>
            </a:r>
            <a:r>
              <a:rPr sz="1452" b="1" spc="-50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452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rhs.mCapacity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03413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rhs.mTop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//return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permits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s1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s2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create_stack(4);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*this;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6755994" cy="4037847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Features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well-behaved</a:t>
            </a:r>
            <a:r>
              <a:rPr sz="2541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C++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b="1" spc="-27" dirty="0">
                <a:solidFill>
                  <a:srgbClr val="FF00CC"/>
                </a:solidFill>
                <a:latin typeface="Arial"/>
                <a:cs typeface="Arial"/>
              </a:rPr>
              <a:t>2011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  <a:tab pos="3158843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implicit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	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  <a:tab pos="285800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	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~T();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4644" algn="l"/>
                <a:tab pos="715221" algn="l"/>
                <a:tab pos="3048765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move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	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T&amp;&amp;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575674" lvl="1" indent="-286434" defTabSz="829909">
              <a:spcBef>
                <a:spcPts val="789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1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operator=(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indent="-274908" defTabSz="829909">
              <a:spcBef>
                <a:spcPts val="277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move</a:t>
            </a:r>
            <a:r>
              <a:rPr sz="2178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575674" lvl="1" indent="-286434" defTabSz="829909">
              <a:spcBef>
                <a:spcPts val="758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operator=(</a:t>
            </a:r>
            <a:r>
              <a:rPr sz="2178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rhs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442947" cy="1281204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Subscript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operator: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needed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arrays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178" spc="9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178" spc="-9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4611" indent="-309487" defTabSz="829909">
              <a:lnSpc>
                <a:spcPct val="101200"/>
              </a:lnSpc>
              <a:spcBef>
                <a:spcPts val="980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Suppose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want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your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own dynamically allocated C-style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array </a:t>
            </a:r>
            <a:r>
              <a:rPr sz="2178" spc="132" dirty="0">
                <a:solidFill>
                  <a:prstClr val="black"/>
                </a:solidFill>
                <a:latin typeface="Lucida Sans Unicode"/>
                <a:cs typeface="Lucida Sans Unicode"/>
              </a:rPr>
              <a:t>⇒</a:t>
            </a:r>
            <a:r>
              <a:rPr sz="2178" spc="-86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own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CArray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22012" y="2937996"/>
            <a:ext cx="7644077" cy="2650992"/>
            <a:chOff x="877175" y="3237237"/>
            <a:chExt cx="8422640" cy="2921000"/>
          </a:xfrm>
        </p:grpSpPr>
        <p:sp>
          <p:nvSpPr>
            <p:cNvPr id="5" name="object 5"/>
            <p:cNvSpPr/>
            <p:nvPr/>
          </p:nvSpPr>
          <p:spPr>
            <a:xfrm>
              <a:off x="881937" y="3241999"/>
              <a:ext cx="8413115" cy="2911475"/>
            </a:xfrm>
            <a:custGeom>
              <a:avLst/>
              <a:gdLst/>
              <a:ahLst/>
              <a:cxnLst/>
              <a:rect l="l" t="t" r="r" b="b"/>
              <a:pathLst>
                <a:path w="8413115" h="2911475">
                  <a:moveTo>
                    <a:pt x="8412599" y="2910899"/>
                  </a:moveTo>
                  <a:lnTo>
                    <a:pt x="0" y="2910899"/>
                  </a:lnTo>
                  <a:lnTo>
                    <a:pt x="0" y="0"/>
                  </a:lnTo>
                  <a:lnTo>
                    <a:pt x="8412599" y="0"/>
                  </a:lnTo>
                  <a:lnTo>
                    <a:pt x="8412599" y="2910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81937" y="3241999"/>
              <a:ext cx="8413115" cy="2911475"/>
            </a:xfrm>
            <a:custGeom>
              <a:avLst/>
              <a:gdLst/>
              <a:ahLst/>
              <a:cxnLst/>
              <a:rect l="l" t="t" r="r" b="b"/>
              <a:pathLst>
                <a:path w="8413115" h="2911475">
                  <a:moveTo>
                    <a:pt x="0" y="0"/>
                  </a:moveTo>
                  <a:lnTo>
                    <a:pt x="8412599" y="0"/>
                  </a:lnTo>
                  <a:lnTo>
                    <a:pt x="8412599" y="2910899"/>
                  </a:lnTo>
                  <a:lnTo>
                    <a:pt x="0" y="2910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04135" y="2959839"/>
            <a:ext cx="3911942" cy="1505819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R="2410772" defTabSz="829909">
              <a:lnSpc>
                <a:spcPts val="1298"/>
              </a:lnSpc>
              <a:spcBef>
                <a:spcPts val="141"/>
              </a:spcBef>
              <a:tabLst>
                <a:tab pos="829333" algn="l"/>
              </a:tabLst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#ifndef CARRAY_H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#defin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e	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CARRAY_H  class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CArray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1964" defTabSz="829909">
              <a:lnSpc>
                <a:spcPts val="1230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CArray(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size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10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1964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~CArray();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1964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CArray(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CArray&amp;)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delete;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1964" marR="4611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CArray&amp; operator=( const Carray&amp;)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delete;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double&amp;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operator[]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4136" y="4438054"/>
            <a:ext cx="3497580" cy="3452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31964" defTabSz="829909">
              <a:lnSpc>
                <a:spcPts val="1302"/>
              </a:lnSpc>
              <a:spcBef>
                <a:spcPts val="91"/>
              </a:spcBef>
              <a:tabLst>
                <a:tab pos="995891" algn="l"/>
              </a:tabLst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double	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operator[]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302"/>
              </a:lnSpc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4135" y="4766548"/>
            <a:ext cx="2003228" cy="672258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331964" marR="335998" defTabSz="829909">
              <a:lnSpc>
                <a:spcPts val="1298"/>
              </a:lnSpc>
              <a:spcBef>
                <a:spcPts val="14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mElems;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mSize;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98"/>
              </a:lnSpc>
              <a:tabLst>
                <a:tab pos="829333" algn="l"/>
              </a:tabLst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#endif	/*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ARRAY_H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*/`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47740" y="4295171"/>
            <a:ext cx="2664823" cy="590134"/>
            <a:chOff x="6304597" y="4732642"/>
            <a:chExt cx="2936240" cy="650240"/>
          </a:xfrm>
        </p:grpSpPr>
        <p:sp>
          <p:nvSpPr>
            <p:cNvPr id="11" name="object 11"/>
            <p:cNvSpPr/>
            <p:nvPr/>
          </p:nvSpPr>
          <p:spPr>
            <a:xfrm>
              <a:off x="6309359" y="4737405"/>
              <a:ext cx="2926715" cy="640715"/>
            </a:xfrm>
            <a:custGeom>
              <a:avLst/>
              <a:gdLst/>
              <a:ahLst/>
              <a:cxnLst/>
              <a:rect l="l" t="t" r="r" b="b"/>
              <a:pathLst>
                <a:path w="2926715" h="640714">
                  <a:moveTo>
                    <a:pt x="2926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26199" y="0"/>
                  </a:lnTo>
                  <a:lnTo>
                    <a:pt x="2926199" y="640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309359" y="4737405"/>
              <a:ext cx="2926715" cy="640715"/>
            </a:xfrm>
            <a:custGeom>
              <a:avLst/>
              <a:gdLst/>
              <a:ahLst/>
              <a:cxnLst/>
              <a:rect l="l" t="t" r="r" b="b"/>
              <a:pathLst>
                <a:path w="2926715" h="640714">
                  <a:moveTo>
                    <a:pt x="0" y="0"/>
                  </a:moveTo>
                  <a:lnTo>
                    <a:pt x="2926199" y="0"/>
                  </a:lnTo>
                  <a:lnTo>
                    <a:pt x="2926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63368" y="4444834"/>
            <a:ext cx="244121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Provides</a:t>
            </a:r>
            <a:r>
              <a:rPr sz="163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read-only</a:t>
            </a:r>
            <a:r>
              <a:rPr sz="1634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5759" y="4577872"/>
            <a:ext cx="1141079" cy="37460"/>
            <a:chOff x="5057321" y="5044136"/>
            <a:chExt cx="1257300" cy="41275"/>
          </a:xfrm>
        </p:grpSpPr>
        <p:sp>
          <p:nvSpPr>
            <p:cNvPr id="15" name="object 15"/>
            <p:cNvSpPr/>
            <p:nvPr/>
          </p:nvSpPr>
          <p:spPr>
            <a:xfrm>
              <a:off x="5105307" y="5064631"/>
              <a:ext cx="1204595" cy="11430"/>
            </a:xfrm>
            <a:custGeom>
              <a:avLst/>
              <a:gdLst/>
              <a:ahLst/>
              <a:cxnLst/>
              <a:rect l="l" t="t" r="r" b="b"/>
              <a:pathLst>
                <a:path w="1204595" h="11429">
                  <a:moveTo>
                    <a:pt x="1204052" y="1088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062084" y="50488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080" y="31464"/>
                  </a:moveTo>
                  <a:lnTo>
                    <a:pt x="0" y="15341"/>
                  </a:lnTo>
                  <a:lnTo>
                    <a:pt x="43365" y="0"/>
                  </a:lnTo>
                  <a:lnTo>
                    <a:pt x="4308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062084" y="50488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365" y="0"/>
                  </a:moveTo>
                  <a:lnTo>
                    <a:pt x="0" y="15341"/>
                  </a:lnTo>
                  <a:lnTo>
                    <a:pt x="43080" y="31464"/>
                  </a:lnTo>
                  <a:lnTo>
                    <a:pt x="4336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73109" y="6073769"/>
            <a:ext cx="7190527" cy="43066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“If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the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value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type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is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known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to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be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a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built-in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type, the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const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variant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should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return</a:t>
            </a:r>
            <a:r>
              <a:rPr sz="1452" spc="-9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4586"/>
                </a:solidFill>
                <a:latin typeface="Arial MT"/>
                <a:cs typeface="Arial MT"/>
              </a:rPr>
              <a:t>by </a:t>
            </a:r>
            <a:r>
              <a:rPr sz="1452" dirty="0">
                <a:solidFill>
                  <a:srgbClr val="004586"/>
                </a:solidFill>
                <a:latin typeface="Arial MT"/>
                <a:cs typeface="Arial MT"/>
              </a:rPr>
              <a:t>value.”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32"/>
              </a:spcBef>
            </a:pPr>
            <a:r>
              <a:rPr sz="1271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http://en.cppreference.com/w/cpp/language/operators.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2220494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89234" y="2157266"/>
            <a:ext cx="4075035" cy="3573652"/>
            <a:chOff x="620687" y="2376987"/>
            <a:chExt cx="4490085" cy="3937635"/>
          </a:xfrm>
        </p:grpSpPr>
        <p:sp>
          <p:nvSpPr>
            <p:cNvPr id="5" name="object 5"/>
            <p:cNvSpPr/>
            <p:nvPr/>
          </p:nvSpPr>
          <p:spPr>
            <a:xfrm>
              <a:off x="625450" y="2381749"/>
              <a:ext cx="4480560" cy="3928110"/>
            </a:xfrm>
            <a:custGeom>
              <a:avLst/>
              <a:gdLst/>
              <a:ahLst/>
              <a:cxnLst/>
              <a:rect l="l" t="t" r="r" b="b"/>
              <a:pathLst>
                <a:path w="4480560" h="3928110">
                  <a:moveTo>
                    <a:pt x="4480499" y="3927599"/>
                  </a:moveTo>
                  <a:lnTo>
                    <a:pt x="0" y="3927599"/>
                  </a:lnTo>
                  <a:lnTo>
                    <a:pt x="0" y="0"/>
                  </a:lnTo>
                  <a:lnTo>
                    <a:pt x="4480499" y="0"/>
                  </a:lnTo>
                  <a:lnTo>
                    <a:pt x="4480499" y="39275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5450" y="2381749"/>
              <a:ext cx="4480560" cy="3928110"/>
            </a:xfrm>
            <a:custGeom>
              <a:avLst/>
              <a:gdLst/>
              <a:ahLst/>
              <a:cxnLst/>
              <a:rect l="l" t="t" r="r" b="b"/>
              <a:pathLst>
                <a:path w="4480560" h="3928110">
                  <a:moveTo>
                    <a:pt x="0" y="0"/>
                  </a:moveTo>
                  <a:lnTo>
                    <a:pt x="4480499" y="0"/>
                  </a:lnTo>
                  <a:lnTo>
                    <a:pt x="4480499" y="3927599"/>
                  </a:lnTo>
                  <a:lnTo>
                    <a:pt x="0" y="3927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xfrm>
            <a:off x="2293328" y="1977678"/>
            <a:ext cx="4047170" cy="3515215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343490" marR="1083493" indent="-331964">
              <a:lnSpc>
                <a:spcPts val="1298"/>
              </a:lnSpc>
              <a:spcBef>
                <a:spcPts val="141"/>
              </a:spcBef>
            </a:pPr>
            <a:r>
              <a:rPr spc="-5" dirty="0"/>
              <a:t>CArray::</a:t>
            </a:r>
            <a:r>
              <a:rPr b="1" spc="-5" dirty="0"/>
              <a:t>CArray</a:t>
            </a:r>
            <a:r>
              <a:rPr spc="-5" dirty="0"/>
              <a:t>( int size ){ </a:t>
            </a:r>
            <a:r>
              <a:rPr spc="-644" dirty="0"/>
              <a:t> </a:t>
            </a:r>
            <a:r>
              <a:rPr spc="-5" dirty="0"/>
              <a:t>if(</a:t>
            </a:r>
            <a:r>
              <a:rPr spc="-14" dirty="0"/>
              <a:t> </a:t>
            </a:r>
            <a:r>
              <a:rPr spc="-5" dirty="0"/>
              <a:t>size</a:t>
            </a:r>
            <a:r>
              <a:rPr spc="-9" dirty="0"/>
              <a:t> </a:t>
            </a:r>
            <a:r>
              <a:rPr dirty="0"/>
              <a:t>&lt;</a:t>
            </a:r>
            <a:r>
              <a:rPr spc="-14" dirty="0"/>
              <a:t> </a:t>
            </a:r>
            <a:r>
              <a:rPr dirty="0"/>
              <a:t>0</a:t>
            </a:r>
            <a:r>
              <a:rPr spc="-9" dirty="0"/>
              <a:t> </a:t>
            </a:r>
            <a:r>
              <a:rPr spc="-5" dirty="0"/>
              <a:t>){</a:t>
            </a:r>
          </a:p>
          <a:p>
            <a:pPr marL="675454">
              <a:lnSpc>
                <a:spcPts val="1239"/>
              </a:lnSpc>
            </a:pPr>
            <a:r>
              <a:rPr spc="-5" dirty="0"/>
              <a:t>this-&gt;size</a:t>
            </a:r>
            <a:r>
              <a:rPr spc="-41" dirty="0"/>
              <a:t> </a:t>
            </a:r>
            <a:r>
              <a:rPr dirty="0"/>
              <a:t>=</a:t>
            </a:r>
            <a:r>
              <a:rPr spc="-36" dirty="0"/>
              <a:t> </a:t>
            </a:r>
            <a:r>
              <a:rPr spc="-5" dirty="0"/>
              <a:t>10;</a:t>
            </a:r>
          </a:p>
          <a:p>
            <a:pPr marL="343490">
              <a:lnSpc>
                <a:spcPts val="1293"/>
              </a:lnSpc>
            </a:pPr>
            <a:r>
              <a:rPr dirty="0"/>
              <a:t>}</a:t>
            </a:r>
          </a:p>
          <a:p>
            <a:pPr marL="343490">
              <a:lnSpc>
                <a:spcPts val="1293"/>
              </a:lnSpc>
            </a:pPr>
            <a:r>
              <a:rPr spc="-5" dirty="0"/>
              <a:t>this-&gt;mSize</a:t>
            </a:r>
            <a:r>
              <a:rPr spc="-41" dirty="0"/>
              <a:t> </a:t>
            </a:r>
            <a:r>
              <a:rPr dirty="0"/>
              <a:t>=</a:t>
            </a:r>
            <a:r>
              <a:rPr spc="-36" dirty="0"/>
              <a:t> </a:t>
            </a:r>
            <a:r>
              <a:rPr spc="-5" dirty="0"/>
              <a:t>size;</a:t>
            </a:r>
          </a:p>
          <a:p>
            <a:pPr marL="343490">
              <a:lnSpc>
                <a:spcPts val="1293"/>
              </a:lnSpc>
            </a:pPr>
            <a:r>
              <a:rPr spc="-5" dirty="0"/>
              <a:t>this-&gt;mElems</a:t>
            </a:r>
            <a:r>
              <a:rPr spc="-18" dirty="0"/>
              <a:t> </a:t>
            </a:r>
            <a:r>
              <a:rPr dirty="0"/>
              <a:t>=</a:t>
            </a:r>
            <a:r>
              <a:rPr spc="-18" dirty="0"/>
              <a:t> </a:t>
            </a:r>
            <a:r>
              <a:rPr spc="-5" dirty="0"/>
              <a:t>new</a:t>
            </a:r>
            <a:r>
              <a:rPr spc="-18" dirty="0"/>
              <a:t> </a:t>
            </a:r>
            <a:r>
              <a:rPr spc="-5" dirty="0"/>
              <a:t>double[</a:t>
            </a:r>
            <a:r>
              <a:rPr spc="-18" dirty="0"/>
              <a:t> </a:t>
            </a:r>
            <a:r>
              <a:rPr spc="-5" dirty="0"/>
              <a:t>mSize</a:t>
            </a:r>
            <a:r>
              <a:rPr spc="-18" dirty="0"/>
              <a:t> </a:t>
            </a:r>
            <a:r>
              <a:rPr spc="-5" dirty="0"/>
              <a:t>];</a:t>
            </a:r>
          </a:p>
          <a:p>
            <a:pPr marL="11527">
              <a:lnSpc>
                <a:spcPts val="1298"/>
              </a:lnSpc>
            </a:pPr>
            <a:r>
              <a:rPr dirty="0"/>
              <a:t>}</a:t>
            </a:r>
          </a:p>
          <a:p>
            <a:pPr>
              <a:spcBef>
                <a:spcPts val="45"/>
              </a:spcBef>
            </a:pPr>
            <a:endParaRPr dirty="0"/>
          </a:p>
          <a:p>
            <a:pPr marL="11527">
              <a:lnSpc>
                <a:spcPts val="1298"/>
              </a:lnSpc>
            </a:pPr>
            <a:r>
              <a:rPr spc="-5" dirty="0"/>
              <a:t>CArray::</a:t>
            </a:r>
            <a:r>
              <a:rPr b="1" spc="-5" dirty="0"/>
              <a:t>~CArray()</a:t>
            </a:r>
            <a:r>
              <a:rPr spc="-5" dirty="0"/>
              <a:t>{</a:t>
            </a:r>
          </a:p>
          <a:p>
            <a:pPr marL="675454" marR="1000502" indent="-331964">
              <a:lnSpc>
                <a:spcPts val="1289"/>
              </a:lnSpc>
              <a:spcBef>
                <a:spcPts val="50"/>
              </a:spcBef>
            </a:pPr>
            <a:r>
              <a:rPr spc="-5" dirty="0"/>
              <a:t>if( mElems != nullptr ){ </a:t>
            </a:r>
            <a:r>
              <a:rPr spc="-644" dirty="0"/>
              <a:t> </a:t>
            </a:r>
            <a:r>
              <a:rPr spc="-5" dirty="0"/>
              <a:t>delete[] mElems; </a:t>
            </a:r>
            <a:r>
              <a:rPr dirty="0"/>
              <a:t> </a:t>
            </a:r>
            <a:r>
              <a:rPr spc="-5" dirty="0"/>
              <a:t>mElems</a:t>
            </a:r>
            <a:r>
              <a:rPr spc="-23" dirty="0"/>
              <a:t> </a:t>
            </a:r>
            <a:r>
              <a:rPr dirty="0"/>
              <a:t>=</a:t>
            </a:r>
            <a:r>
              <a:rPr spc="-23" dirty="0"/>
              <a:t> </a:t>
            </a:r>
            <a:r>
              <a:rPr spc="-5" dirty="0"/>
              <a:t>nullptr;</a:t>
            </a:r>
          </a:p>
          <a:p>
            <a:pPr marL="343490">
              <a:lnSpc>
                <a:spcPts val="1257"/>
              </a:lnSpc>
            </a:pPr>
            <a:r>
              <a:rPr dirty="0"/>
              <a:t>}</a:t>
            </a:r>
          </a:p>
          <a:p>
            <a:pPr marL="11527">
              <a:lnSpc>
                <a:spcPts val="1302"/>
              </a:lnSpc>
            </a:pPr>
            <a:r>
              <a:rPr dirty="0"/>
              <a:t>}</a:t>
            </a:r>
          </a:p>
          <a:p>
            <a:pPr>
              <a:spcBef>
                <a:spcPts val="45"/>
              </a:spcBef>
            </a:pPr>
            <a:endParaRPr sz="1135"/>
          </a:p>
          <a:p>
            <a:pPr marL="343490" marR="4611" indent="-331964">
              <a:lnSpc>
                <a:spcPts val="1298"/>
              </a:lnSpc>
            </a:pPr>
            <a:r>
              <a:rPr spc="-5" dirty="0"/>
              <a:t>double&amp; CArray::</a:t>
            </a:r>
            <a:r>
              <a:rPr b="1" spc="-5" dirty="0"/>
              <a:t>operator[]</a:t>
            </a:r>
            <a:r>
              <a:rPr spc="-5" dirty="0"/>
              <a:t>( int index ){ </a:t>
            </a:r>
            <a:r>
              <a:rPr spc="-644" dirty="0"/>
              <a:t> </a:t>
            </a:r>
            <a:r>
              <a:rPr spc="-5" dirty="0"/>
              <a:t>if(</a:t>
            </a:r>
            <a:r>
              <a:rPr spc="-14" dirty="0"/>
              <a:t> </a:t>
            </a:r>
            <a:r>
              <a:rPr spc="-5" dirty="0"/>
              <a:t>index</a:t>
            </a:r>
            <a:r>
              <a:rPr spc="-9" dirty="0"/>
              <a:t> </a:t>
            </a:r>
            <a:r>
              <a:rPr spc="-5" dirty="0"/>
              <a:t>&lt;0</a:t>
            </a:r>
            <a:r>
              <a:rPr spc="-9" dirty="0"/>
              <a:t> </a:t>
            </a:r>
            <a:r>
              <a:rPr spc="-5" dirty="0"/>
              <a:t>||</a:t>
            </a:r>
            <a:r>
              <a:rPr spc="-14" dirty="0"/>
              <a:t> </a:t>
            </a:r>
            <a:r>
              <a:rPr spc="-5" dirty="0"/>
              <a:t>index</a:t>
            </a:r>
            <a:r>
              <a:rPr spc="-9" dirty="0"/>
              <a:t> </a:t>
            </a:r>
            <a:r>
              <a:rPr spc="-5" dirty="0"/>
              <a:t>&gt;=</a:t>
            </a:r>
            <a:r>
              <a:rPr spc="-9" dirty="0"/>
              <a:t> </a:t>
            </a:r>
            <a:r>
              <a:rPr spc="-5" dirty="0"/>
              <a:t>mSize</a:t>
            </a:r>
            <a:r>
              <a:rPr spc="-9" dirty="0"/>
              <a:t> </a:t>
            </a:r>
            <a:r>
              <a:rPr spc="-5" dirty="0"/>
              <a:t>){</a:t>
            </a:r>
          </a:p>
          <a:p>
            <a:pPr marL="675454">
              <a:lnSpc>
                <a:spcPts val="1239"/>
              </a:lnSpc>
            </a:pPr>
            <a:r>
              <a:rPr spc="-5" dirty="0"/>
              <a:t>throw</a:t>
            </a:r>
            <a:r>
              <a:rPr spc="-54" dirty="0"/>
              <a:t> </a:t>
            </a:r>
            <a:r>
              <a:rPr b="1" spc="-5" dirty="0"/>
              <a:t>out_of_range</a:t>
            </a:r>
            <a:r>
              <a:rPr spc="-5" dirty="0"/>
              <a:t>("");</a:t>
            </a:r>
          </a:p>
          <a:p>
            <a:pPr marL="343490">
              <a:lnSpc>
                <a:spcPts val="1293"/>
              </a:lnSpc>
            </a:pPr>
            <a:r>
              <a:rPr dirty="0"/>
              <a:t>}</a:t>
            </a:r>
          </a:p>
          <a:p>
            <a:pPr marL="343490">
              <a:lnSpc>
                <a:spcPts val="1293"/>
              </a:lnSpc>
            </a:pPr>
            <a:r>
              <a:rPr spc="-5" dirty="0"/>
              <a:t>return</a:t>
            </a:r>
            <a:r>
              <a:rPr spc="-27" dirty="0"/>
              <a:t> </a:t>
            </a:r>
            <a:r>
              <a:rPr spc="-5" dirty="0"/>
              <a:t>mElems[</a:t>
            </a:r>
            <a:r>
              <a:rPr spc="-27" dirty="0"/>
              <a:t> </a:t>
            </a:r>
            <a:r>
              <a:rPr spc="-5" dirty="0"/>
              <a:t>index</a:t>
            </a:r>
            <a:r>
              <a:rPr spc="-27" dirty="0"/>
              <a:t> </a:t>
            </a:r>
            <a:r>
              <a:rPr spc="-5" dirty="0"/>
              <a:t>];</a:t>
            </a:r>
          </a:p>
          <a:p>
            <a:pPr marL="11527">
              <a:lnSpc>
                <a:spcPts val="1302"/>
              </a:lnSpc>
            </a:pPr>
            <a:r>
              <a:rPr dirty="0"/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47741" y="4808956"/>
            <a:ext cx="2581259" cy="506570"/>
            <a:chOff x="6304597" y="5298757"/>
            <a:chExt cx="2844165" cy="558165"/>
          </a:xfrm>
        </p:grpSpPr>
        <p:sp>
          <p:nvSpPr>
            <p:cNvPr id="9" name="object 9"/>
            <p:cNvSpPr/>
            <p:nvPr/>
          </p:nvSpPr>
          <p:spPr>
            <a:xfrm>
              <a:off x="6309359" y="5303520"/>
              <a:ext cx="2834640" cy="548640"/>
            </a:xfrm>
            <a:custGeom>
              <a:avLst/>
              <a:gdLst/>
              <a:ahLst/>
              <a:cxnLst/>
              <a:rect l="l" t="t" r="r" b="b"/>
              <a:pathLst>
                <a:path w="2834640" h="548639">
                  <a:moveTo>
                    <a:pt x="2834639" y="548639"/>
                  </a:moveTo>
                  <a:lnTo>
                    <a:pt x="0" y="548639"/>
                  </a:lnTo>
                  <a:lnTo>
                    <a:pt x="0" y="0"/>
                  </a:lnTo>
                  <a:lnTo>
                    <a:pt x="2834639" y="0"/>
                  </a:lnTo>
                  <a:lnTo>
                    <a:pt x="2834639" y="54863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309359" y="5303520"/>
              <a:ext cx="2834640" cy="548640"/>
            </a:xfrm>
            <a:custGeom>
              <a:avLst/>
              <a:gdLst/>
              <a:ahLst/>
              <a:cxnLst/>
              <a:rect l="l" t="t" r="r" b="b"/>
              <a:pathLst>
                <a:path w="2834640" h="548639">
                  <a:moveTo>
                    <a:pt x="0" y="0"/>
                  </a:moveTo>
                  <a:lnTo>
                    <a:pt x="2834639" y="0"/>
                  </a:lnTo>
                  <a:lnTo>
                    <a:pt x="2834639" y="548639"/>
                  </a:lnTo>
                  <a:lnTo>
                    <a:pt x="0" y="5486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44079" y="4917071"/>
            <a:ext cx="238819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#include&lt;stdexcept&gt;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34652" y="2157266"/>
            <a:ext cx="4572384" cy="2923583"/>
            <a:chOff x="4306842" y="2376987"/>
            <a:chExt cx="5038090" cy="3221355"/>
          </a:xfrm>
        </p:grpSpPr>
        <p:sp>
          <p:nvSpPr>
            <p:cNvPr id="13" name="object 13"/>
            <p:cNvSpPr/>
            <p:nvPr/>
          </p:nvSpPr>
          <p:spPr>
            <a:xfrm>
              <a:off x="4354829" y="5577839"/>
              <a:ext cx="1954530" cy="0"/>
            </a:xfrm>
            <a:custGeom>
              <a:avLst/>
              <a:gdLst/>
              <a:ahLst/>
              <a:cxnLst/>
              <a:rect l="l" t="t" r="r" b="b"/>
              <a:pathLst>
                <a:path w="1954529">
                  <a:moveTo>
                    <a:pt x="19545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311604" y="5562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311604" y="5562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460651" y="2381749"/>
              <a:ext cx="3879850" cy="1628775"/>
            </a:xfrm>
            <a:custGeom>
              <a:avLst/>
              <a:gdLst/>
              <a:ahLst/>
              <a:cxnLst/>
              <a:rect l="l" t="t" r="r" b="b"/>
              <a:pathLst>
                <a:path w="3879850" h="1628775">
                  <a:moveTo>
                    <a:pt x="3879299" y="1628699"/>
                  </a:moveTo>
                  <a:lnTo>
                    <a:pt x="0" y="1628699"/>
                  </a:lnTo>
                  <a:lnTo>
                    <a:pt x="0" y="0"/>
                  </a:lnTo>
                  <a:lnTo>
                    <a:pt x="3879299" y="0"/>
                  </a:lnTo>
                  <a:lnTo>
                    <a:pt x="3879299" y="1628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460651" y="2381749"/>
              <a:ext cx="3879850" cy="1628775"/>
            </a:xfrm>
            <a:custGeom>
              <a:avLst/>
              <a:gdLst/>
              <a:ahLst/>
              <a:cxnLst/>
              <a:rect l="l" t="t" r="r" b="b"/>
              <a:pathLst>
                <a:path w="3879850" h="1628775">
                  <a:moveTo>
                    <a:pt x="0" y="0"/>
                  </a:moveTo>
                  <a:lnTo>
                    <a:pt x="3879299" y="0"/>
                  </a:lnTo>
                  <a:lnTo>
                    <a:pt x="3879299" y="1628699"/>
                  </a:lnTo>
                  <a:lnTo>
                    <a:pt x="0" y="1628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48081" y="2179108"/>
            <a:ext cx="3177155" cy="116599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lnSpc>
                <a:spcPts val="1298"/>
              </a:lnSpc>
              <a:spcBef>
                <a:spcPts val="9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089" spc="-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CArray::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operator[]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4611" indent="1327855" defTabSz="829909">
              <a:lnSpc>
                <a:spcPts val="1298"/>
              </a:lnSpc>
              <a:spcBef>
                <a:spcPts val="4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if(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&lt;0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||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&gt;=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mSize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75454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throw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out_of_range("");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mElems[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index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];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298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2516" y="1810051"/>
            <a:ext cx="387102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inlin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examples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3721" y="2357303"/>
            <a:ext cx="6556017" cy="300749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492759" marR="2969807" indent="-357322" defTabSz="829909">
              <a:lnSpc>
                <a:spcPct val="101099"/>
              </a:lnSpc>
              <a:spcBef>
                <a:spcPts val="185"/>
              </a:spcBef>
            </a:pP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i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nline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double square(double a){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a;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4922400" indent="-333693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Value{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value;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3506" defTabSz="829909">
              <a:spcBef>
                <a:spcPts val="27"/>
              </a:spcBef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inline</a:t>
            </a:r>
            <a:r>
              <a:rPr sz="1452" b="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getValue()const{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value;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3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7713" marR="2183699" indent="-304876" defTabSz="829909">
              <a:lnSpc>
                <a:spcPct val="101600"/>
              </a:lnSpc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inline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 setValue( int value ){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this-&gt;value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value;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79944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  <a:tab pos="3459684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t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non-cons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2178" b="1" dirty="0">
                <a:solidFill>
                  <a:prstClr val="black"/>
                </a:solidFill>
                <a:latin typeface="Courier New"/>
                <a:cs typeface="Courier New"/>
              </a:rPr>
              <a:t>]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115" y="2160944"/>
            <a:ext cx="6311088" cy="1605052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2476" rIns="0" bIns="0" rtlCol="0">
            <a:spAutoFit/>
          </a:bodyPr>
          <a:lstStyle/>
          <a:p>
            <a:pPr marL="465095" marR="1444273" indent="-387291" defTabSz="829909">
              <a:lnSpc>
                <a:spcPct val="102000"/>
              </a:lnSpc>
              <a:spcBef>
                <a:spcPts val="177"/>
              </a:spcBef>
            </a:pP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oi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printArray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spc="-55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 CArray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size_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size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for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(size_t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0;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size;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i++)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52386" defTabSz="829909">
              <a:lnSpc>
                <a:spcPts val="1484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arr[i]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""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66218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Calls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the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271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operator[]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because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52386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object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98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endl;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6709" y="4066390"/>
            <a:ext cx="6307055" cy="1375806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176356" defTabSz="829909">
              <a:lnSpc>
                <a:spcPts val="1510"/>
              </a:lnSpc>
              <a:spcBef>
                <a:spcPts val="22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myArray;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2930618" indent="-318132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for (size_t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i =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0;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i &lt;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10; i++)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myArray[i]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defTabSz="829909">
              <a:lnSpc>
                <a:spcPts val="1439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Calls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the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non-const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operator[]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because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myArray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non-const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object.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defTabSz="829909">
              <a:lnSpc>
                <a:spcPts val="1498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4627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printArray(myArray,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698825" cy="137712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Relational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equality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search</a:t>
            </a:r>
            <a:r>
              <a:rPr sz="2178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sort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container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able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compare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stored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3070539"/>
            <a:ext cx="7800831" cy="188503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48986" rIns="0" bIns="0" rtlCol="0">
            <a:spAutoFit/>
          </a:bodyPr>
          <a:lstStyle/>
          <a:p>
            <a:pPr marL="193069" defTabSz="829909">
              <a:spcBef>
                <a:spcPts val="386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452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Point&amp;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p1,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Point&amp;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p2){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1077" defTabSz="829909">
              <a:spcBef>
                <a:spcPts val="59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p1.getX()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p2.getX()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&amp;&amp;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p1.getY()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p2.getY();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4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/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452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Point&amp;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p1,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Point&amp;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p2){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p1.distance(Point(0,0))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p2.distance(Point(0,0));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766" y="5159065"/>
            <a:ext cx="1991702" cy="346828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122176" rIns="0" bIns="0" rtlCol="0">
            <a:spAutoFit/>
          </a:bodyPr>
          <a:lstStyle/>
          <a:p>
            <a:pPr marL="276636" defTabSz="829909">
              <a:spcBef>
                <a:spcPts val="962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set&lt;Point&gt;</a:t>
            </a:r>
            <a:r>
              <a:rPr sz="1452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2302" y="5159110"/>
            <a:ext cx="4066391" cy="46229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 marL="77804" marR="1215472" defTabSz="829909">
              <a:lnSpc>
                <a:spcPct val="101600"/>
              </a:lnSpc>
              <a:spcBef>
                <a:spcPts val="50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vector&lt;Point&gt; v; //...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sort(v.begin(),</a:t>
            </a:r>
            <a:r>
              <a:rPr sz="1452" b="1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v.end());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5"/>
            <a:ext cx="7498271" cy="1260172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marR="4611" indent="-309487" defTabSz="829909">
              <a:lnSpc>
                <a:spcPct val="101200"/>
              </a:lnSpc>
              <a:spcBef>
                <a:spcPts val="980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Instances of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overloading this operator behave as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too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(they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objects</a:t>
            </a:r>
            <a:r>
              <a:rPr sz="2178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=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+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5" dirty="0">
                <a:solidFill>
                  <a:srgbClr val="3333FF"/>
                </a:solidFill>
                <a:latin typeface="Arial MT"/>
                <a:cs typeface="Arial MT"/>
              </a:rPr>
              <a:t>object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1782" y="2998335"/>
            <a:ext cx="3456086" cy="151045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1711111" defTabSz="829909">
              <a:lnSpc>
                <a:spcPts val="1298"/>
              </a:lnSpc>
              <a:spcBef>
                <a:spcPts val="277"/>
              </a:spcBef>
              <a:tabLst>
                <a:tab pos="907137" algn="l"/>
              </a:tabLst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#ifndef ADDVALUE_H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#defin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e	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ADDVALUE_H  class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AddValue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defTabSz="829909">
              <a:lnSpc>
                <a:spcPts val="1234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value;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632230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AddValue( int inValue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1);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operator()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int&amp;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what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302"/>
              </a:lnSpc>
              <a:tabLst>
                <a:tab pos="907137" algn="l"/>
              </a:tabLst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#endif	/*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ADDVALUE_H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*/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243" y="3031328"/>
            <a:ext cx="3940180" cy="155085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defTabSz="829909">
              <a:spcBef>
                <a:spcPts val="218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include</a:t>
            </a:r>
            <a:r>
              <a:rPr sz="1089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"AddValue.h"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1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1033929" indent="-33196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AddValue::AddValue( int inValue ){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this-&gt;value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inValue;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48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1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618398" indent="-33196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 AddValue::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operator()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 int&amp; what ){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what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+=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this-&gt;value;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48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344744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8" y="2372334"/>
            <a:ext cx="5145229" cy="1855087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48986" rIns="0" bIns="0" rtlCol="0">
            <a:spAutoFit/>
          </a:bodyPr>
          <a:lstStyle/>
          <a:p>
            <a:pPr marL="202290" defTabSz="829909">
              <a:spcBef>
                <a:spcPts val="386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AddValue</a:t>
            </a:r>
            <a:r>
              <a:rPr sz="1452" b="1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func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(2);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marR="2515663" defTabSz="829909">
              <a:lnSpc>
                <a:spcPct val="101600"/>
              </a:lnSpc>
              <a:spcBef>
                <a:spcPts val="32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 array[]={1, 2, 3};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int&amp;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3506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func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(x);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2736972" indent="-33196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x: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&lt;&lt;x&lt;&lt;endl;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845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6021209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frequently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defining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sorting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criterion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834" y="2832358"/>
            <a:ext cx="7966806" cy="206143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77804" defTabSz="829909">
              <a:spcBef>
                <a:spcPts val="213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struct</a:t>
            </a:r>
            <a:r>
              <a:rPr sz="1452" b="1" spc="-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EmployeeCompare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63041" marR="1148041" indent="-44261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bool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operator()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 const Employee&amp; e1, const Employee&amp; e2){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if(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e1.getLastName()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e2.getLastName())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e1.getFirstName()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e2.getFirstName();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63041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e1.getLastName()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e2.getLastName();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5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3314" y="2732290"/>
            <a:ext cx="16712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2410"/>
              </a:lnSpc>
            </a:pPr>
            <a:r>
              <a:rPr sz="2178" spc="-867" dirty="0">
                <a:solidFill>
                  <a:prstClr val="black"/>
                </a:solidFill>
                <a:latin typeface="Arial MT"/>
                <a:cs typeface="Arial MT"/>
              </a:rPr>
              <a:t>●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1517" y="2568301"/>
            <a:ext cx="6564661" cy="3064776"/>
            <a:chOff x="1372462" y="2829887"/>
            <a:chExt cx="7233284" cy="3376929"/>
          </a:xfrm>
        </p:grpSpPr>
        <p:sp>
          <p:nvSpPr>
            <p:cNvPr id="5" name="object 5"/>
            <p:cNvSpPr/>
            <p:nvPr/>
          </p:nvSpPr>
          <p:spPr>
            <a:xfrm>
              <a:off x="1377224" y="2834649"/>
              <a:ext cx="7223759" cy="3367404"/>
            </a:xfrm>
            <a:custGeom>
              <a:avLst/>
              <a:gdLst/>
              <a:ahLst/>
              <a:cxnLst/>
              <a:rect l="l" t="t" r="r" b="b"/>
              <a:pathLst>
                <a:path w="7223759" h="3367404">
                  <a:moveTo>
                    <a:pt x="7223699" y="3366899"/>
                  </a:moveTo>
                  <a:lnTo>
                    <a:pt x="0" y="3366899"/>
                  </a:lnTo>
                  <a:lnTo>
                    <a:pt x="0" y="0"/>
                  </a:lnTo>
                  <a:lnTo>
                    <a:pt x="7223699" y="0"/>
                  </a:lnTo>
                  <a:lnTo>
                    <a:pt x="7223699" y="3366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77224" y="2834649"/>
              <a:ext cx="7223759" cy="3367404"/>
            </a:xfrm>
            <a:custGeom>
              <a:avLst/>
              <a:gdLst/>
              <a:ahLst/>
              <a:cxnLst/>
              <a:rect l="l" t="t" r="r" b="b"/>
              <a:pathLst>
                <a:path w="7223759" h="3367404">
                  <a:moveTo>
                    <a:pt x="0" y="0"/>
                  </a:moveTo>
                  <a:lnTo>
                    <a:pt x="7223699" y="0"/>
                  </a:lnTo>
                  <a:lnTo>
                    <a:pt x="7223699" y="3366899"/>
                  </a:lnTo>
                  <a:lnTo>
                    <a:pt x="0" y="3366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6999" y="1639466"/>
            <a:ext cx="5729023" cy="3972325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sorted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container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530796" defTabSz="829909">
              <a:spcBef>
                <a:spcPts val="398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set&lt;Employee,</a:t>
            </a:r>
            <a:r>
              <a:rPr sz="1452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EmployeeCompare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sz="1452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0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6964" marR="778616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e1; e1.setFirstName("Barbara");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e1.setLastName("Liskov");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6964" marR="111058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e2; e2.setFirstName("John");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e2.setLastName("Steinbeck");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6964" marR="889271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e3; e3.setFirstName("Andrew");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e3.setLastName("Foyle");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696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s.insert(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e1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s.insert(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e2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s.insert(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e3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8928" marR="2991708" indent="-33196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auto&amp;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s){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emp.display();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1696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5"/>
            <a:ext cx="7226834" cy="2617146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Sorting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elements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given</a:t>
            </a:r>
            <a:r>
              <a:rPr sz="2178" spc="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type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A.</a:t>
            </a:r>
            <a:r>
              <a:rPr sz="2178" b="1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override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operators: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&lt;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,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==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803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B.</a:t>
            </a:r>
            <a:r>
              <a:rPr sz="2178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define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object</a:t>
            </a:r>
            <a:r>
              <a:rPr sz="2178" spc="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containing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comparison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790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319861" algn="l"/>
                <a:tab pos="321014" algn="l"/>
              </a:tabLst>
            </a:pP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Which</a:t>
            </a:r>
            <a:r>
              <a:rPr sz="2178" b="1" spc="-32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one</a:t>
            </a:r>
            <a:r>
              <a:rPr sz="2178" b="1" spc="-27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to</a:t>
            </a:r>
            <a:r>
              <a:rPr sz="2178" b="1" spc="-23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use?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2602" defTabSz="829909">
              <a:spcBef>
                <a:spcPts val="1062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Q:</a:t>
            </a:r>
            <a:r>
              <a:rPr sz="1815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How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many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sorted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criteria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defined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using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method </a:t>
            </a:r>
            <a:r>
              <a:rPr sz="1815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?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762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Q:</a:t>
            </a:r>
            <a:r>
              <a:rPr sz="1815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How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many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sorted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criteria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defined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using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method </a:t>
            </a:r>
            <a:r>
              <a:rPr sz="1815" b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?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846819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Writing</a:t>
            </a:r>
            <a:r>
              <a:rPr sz="2178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conversion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3884" y="2228861"/>
            <a:ext cx="5311204" cy="311196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216122" marR="3191692" indent="-39766" defTabSz="829909">
              <a:spcBef>
                <a:spcPts val="200"/>
              </a:spcBef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815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815" spc="-107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r>
              <a:rPr sz="1815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815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906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1077" marR="524457" indent="-414955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operator string()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const{ </a:t>
            </a:r>
            <a:r>
              <a:rPr sz="1815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stringstream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ss;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1077" marR="108349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ss&lt;&lt;this-&gt;re&lt;&lt;"+"&lt;&lt;this-&gt;im&lt;&lt;"i"; </a:t>
            </a:r>
            <a:r>
              <a:rPr sz="1815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ss.str();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/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7467" y="2221056"/>
            <a:ext cx="2529392" cy="114283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defTabSz="829909">
              <a:spcBef>
                <a:spcPts val="200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/usage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marR="92788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z(1,</a:t>
            </a:r>
            <a:r>
              <a:rPr sz="1815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2); </a:t>
            </a:r>
            <a:r>
              <a:rPr sz="1815" spc="-107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string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a 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z;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cout&lt;&lt;a&lt;&lt;endl;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3747119" cy="137712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After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templates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Overloading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*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  <a:tab pos="3458532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Overloadin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g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	→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2133" y="1158830"/>
            <a:ext cx="23363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OOP:</a:t>
            </a:r>
            <a:r>
              <a:rPr b="1" spc="-82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46219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Find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all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possible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errors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or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shortcommings!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4462" y="2317695"/>
            <a:ext cx="7228563" cy="2178424"/>
            <a:chOff x="1001077" y="2553757"/>
            <a:chExt cx="7964805" cy="2400300"/>
          </a:xfrm>
        </p:grpSpPr>
        <p:sp>
          <p:nvSpPr>
            <p:cNvPr id="5" name="object 5"/>
            <p:cNvSpPr/>
            <p:nvPr/>
          </p:nvSpPr>
          <p:spPr>
            <a:xfrm>
              <a:off x="1005839" y="2558519"/>
              <a:ext cx="7955280" cy="2390775"/>
            </a:xfrm>
            <a:custGeom>
              <a:avLst/>
              <a:gdLst/>
              <a:ahLst/>
              <a:cxnLst/>
              <a:rect l="l" t="t" r="r" b="b"/>
              <a:pathLst>
                <a:path w="7955280" h="2390775">
                  <a:moveTo>
                    <a:pt x="7955279" y="2390759"/>
                  </a:moveTo>
                  <a:lnTo>
                    <a:pt x="0" y="2390759"/>
                  </a:lnTo>
                  <a:lnTo>
                    <a:pt x="0" y="0"/>
                  </a:lnTo>
                  <a:lnTo>
                    <a:pt x="7955279" y="0"/>
                  </a:lnTo>
                  <a:lnTo>
                    <a:pt x="7955279" y="23907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05839" y="2558519"/>
              <a:ext cx="7955280" cy="2390775"/>
            </a:xfrm>
            <a:custGeom>
              <a:avLst/>
              <a:gdLst/>
              <a:ahLst/>
              <a:cxnLst/>
              <a:rect l="l" t="t" r="r" b="b"/>
              <a:pathLst>
                <a:path w="7955280" h="2390775">
                  <a:moveTo>
                    <a:pt x="0" y="0"/>
                  </a:moveTo>
                  <a:lnTo>
                    <a:pt x="7955279" y="0"/>
                  </a:lnTo>
                  <a:lnTo>
                    <a:pt x="7955279" y="2390759"/>
                  </a:lnTo>
                  <a:lnTo>
                    <a:pt x="0" y="23907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6585" y="2338616"/>
            <a:ext cx="398801" cy="193601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(1)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(2)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(3)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(4)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(5)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(6)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(7)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(8)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(9)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(10)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1072" y="2338616"/>
            <a:ext cx="5045529" cy="1932499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R="3755340" defTabSz="829909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1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271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3646" marR="106908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Array (int n)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rep_(new int [n])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} </a:t>
            </a: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(Array&amp;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rhs)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rep_(rhs.rep_)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3646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~Array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delete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rep_;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3646" marR="4611" defTabSz="829909">
              <a:lnSpc>
                <a:spcPts val="1498"/>
              </a:lnSpc>
              <a:spcBef>
                <a:spcPts val="59"/>
              </a:spcBef>
              <a:tabLst>
                <a:tab pos="4936809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operato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(Arra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rhs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rep_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rhs.rep_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	} 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int&amp;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[]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(int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n)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&amp;rep_[n];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3646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rep_;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Array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7747" y="4813279"/>
            <a:ext cx="6721993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Source:</a:t>
            </a:r>
            <a:r>
              <a:rPr sz="1634" spc="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  <a:hlinkClick r:id="rId2"/>
              </a:rPr>
              <a:t>http://www.cs.helsinki.fi/u/vihavain/k13/gea/exer/exer_2.html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3620332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Heap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1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Heap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Dynamic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allocation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6999" y="4016137"/>
            <a:ext cx="3783426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1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Automatic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allocation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7737" y="2600371"/>
            <a:ext cx="4149378" cy="1222457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54172" rIns="0" bIns="0" rtlCol="0">
            <a:spAutoFit/>
          </a:bodyPr>
          <a:lstStyle/>
          <a:p>
            <a:pPr marL="77228" defTabSz="829909">
              <a:lnSpc>
                <a:spcPts val="1510"/>
              </a:lnSpc>
              <a:spcBef>
                <a:spcPts val="427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draw(){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marR="1326126" defTabSz="829909">
              <a:lnSpc>
                <a:spcPts val="1498"/>
              </a:lnSpc>
              <a:spcBef>
                <a:spcPts val="59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</a:t>
            </a:r>
            <a:r>
              <a:rPr sz="1271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Point(); </a:t>
            </a:r>
            <a:r>
              <a:rPr sz="1271" b="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p-&gt;move(3,3);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marR="2778468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//...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delete</a:t>
            </a:r>
            <a:r>
              <a:rPr sz="1271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452"/>
              </a:lnSpc>
            </a:pP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7747" y="4398341"/>
            <a:ext cx="4149378" cy="106266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99124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78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draw(){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2488576" defTabSz="829909">
              <a:lnSpc>
                <a:spcPts val="1498"/>
              </a:lnSpc>
              <a:spcBef>
                <a:spcPts val="59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 p;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p.move(6,6);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39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2352" y="1158830"/>
            <a:ext cx="31927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Solution</a:t>
            </a:r>
            <a:r>
              <a:rPr b="1" spc="-82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required!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29057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given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following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program!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783" y="2322017"/>
            <a:ext cx="7219918" cy="155391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634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&lt;iostream&gt;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6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634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4105746" defTabSz="829909">
              <a:lnSpc>
                <a:spcPct val="100699"/>
              </a:lnSpc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std::cout&lt;&lt;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”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Hell</a:t>
            </a:r>
            <a:r>
              <a:rPr sz="1634" b="1" dirty="0">
                <a:solidFill>
                  <a:prstClr val="black"/>
                </a:solidFill>
                <a:latin typeface="Courier New"/>
                <a:cs typeface="Courier New"/>
              </a:rPr>
              <a:t>o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\n”;  return</a:t>
            </a:r>
            <a:r>
              <a:rPr sz="1634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5069" y="4248050"/>
            <a:ext cx="6527201" cy="1378394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defTabSz="829909">
              <a:lnSpc>
                <a:spcPct val="101600"/>
              </a:lnSpc>
              <a:spcBef>
                <a:spcPts val="64"/>
              </a:spcBef>
            </a:pP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Modify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 program </a:t>
            </a:r>
            <a:r>
              <a:rPr sz="1452" i="1" spc="-5" dirty="0">
                <a:solidFill>
                  <a:prstClr val="black"/>
                </a:solidFill>
                <a:latin typeface="Arial"/>
                <a:cs typeface="Arial"/>
              </a:rPr>
              <a:t>without </a:t>
            </a:r>
            <a:r>
              <a:rPr sz="1452" i="1" dirty="0">
                <a:solidFill>
                  <a:prstClr val="black"/>
                </a:solidFill>
                <a:latin typeface="Arial"/>
                <a:cs typeface="Arial"/>
              </a:rPr>
              <a:t>modifying </a:t>
            </a:r>
            <a:r>
              <a:rPr sz="1452" i="1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452" i="1" dirty="0">
                <a:solidFill>
                  <a:prstClr val="black"/>
                </a:solidFill>
                <a:latin typeface="Arial"/>
                <a:cs typeface="Arial"/>
              </a:rPr>
              <a:t>main </a:t>
            </a:r>
            <a:r>
              <a:rPr sz="1452" i="1" spc="-5" dirty="0">
                <a:solidFill>
                  <a:prstClr val="black"/>
                </a:solidFill>
                <a:latin typeface="Arial"/>
                <a:cs typeface="Arial"/>
              </a:rPr>
              <a:t>function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so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that the output of the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program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would be: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45"/>
              </a:spcBef>
            </a:pPr>
            <a:endParaRPr sz="1498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marR="5955177" algn="just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Start  Hello  Stop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742" y="1158830"/>
            <a:ext cx="439834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Singleton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Design</a:t>
            </a:r>
            <a:r>
              <a:rPr b="1" spc="-4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783" y="1809063"/>
            <a:ext cx="7219918" cy="275034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marR="5371935" defTabSz="829909">
              <a:spcBef>
                <a:spcPts val="218"/>
              </a:spcBef>
            </a:pP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#include</a:t>
            </a:r>
            <a:r>
              <a:rPr sz="136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&lt;string&gt; </a:t>
            </a:r>
            <a:r>
              <a:rPr sz="1361" spc="-8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class Logger{ </a:t>
            </a:r>
            <a:r>
              <a:rPr sz="1361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static</a:t>
            </a:r>
            <a:r>
              <a:rPr sz="1361" b="1" spc="-4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Logger*</a:t>
            </a:r>
            <a:r>
              <a:rPr sz="1361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Instance();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2778468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bool openLogFile(std::string logFile); </a:t>
            </a:r>
            <a:r>
              <a:rPr sz="1361" spc="-80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36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writeToLogFile();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36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closeLogFile();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tabLst>
                <a:tab pos="1841362" algn="l"/>
                <a:tab pos="3894811" algn="l"/>
              </a:tabLst>
            </a:pP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Logger(){};	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// Private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so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that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it</a:t>
            </a:r>
            <a:r>
              <a:rPr sz="998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can	not</a:t>
            </a:r>
            <a:r>
              <a:rPr sz="998" b="1" spc="-32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be</a:t>
            </a:r>
            <a:r>
              <a:rPr sz="998" b="1" spc="-36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called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Logger(Logger</a:t>
            </a:r>
            <a:r>
              <a:rPr sz="136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const&amp;){};</a:t>
            </a:r>
            <a:r>
              <a:rPr sz="1361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//</a:t>
            </a:r>
            <a:r>
              <a:rPr sz="998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copy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constructor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is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private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Logger&amp;</a:t>
            </a:r>
            <a:r>
              <a:rPr sz="136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operator=(Logger</a:t>
            </a:r>
            <a:r>
              <a:rPr sz="136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9966"/>
                </a:solidFill>
                <a:latin typeface="Courier New"/>
                <a:cs typeface="Courier New"/>
              </a:rPr>
              <a:t>const&amp;){};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//</a:t>
            </a:r>
            <a:r>
              <a:rPr sz="998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assignment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operator</a:t>
            </a:r>
            <a:r>
              <a:rPr sz="998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is</a:t>
            </a:r>
            <a:r>
              <a:rPr sz="998" b="1" spc="-9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9966"/>
                </a:solidFill>
                <a:latin typeface="Courier New"/>
                <a:cs typeface="Courier New"/>
              </a:rPr>
              <a:t>private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/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static</a:t>
            </a:r>
            <a:r>
              <a:rPr sz="1361" b="1" spc="-4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Logger*</a:t>
            </a:r>
            <a:r>
              <a:rPr sz="1361" b="1" spc="-3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srgbClr val="3333FF"/>
                </a:solidFill>
                <a:latin typeface="Courier New"/>
                <a:cs typeface="Courier New"/>
              </a:rPr>
              <a:t>m_pInstance;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3888" y="5242975"/>
            <a:ext cx="510892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u="heavy" spc="-9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http://www.yolinux.com/TUTORIALS/C++Singleton.html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742" y="1158830"/>
            <a:ext cx="439834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9" dirty="0">
                <a:latin typeface="Arial"/>
                <a:cs typeface="Arial"/>
              </a:rPr>
              <a:t>Singleton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Design</a:t>
            </a:r>
            <a:r>
              <a:rPr b="1" spc="-4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Pattern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50795" y="1733303"/>
            <a:ext cx="5344630" cy="2977755"/>
            <a:chOff x="3443148" y="1909842"/>
            <a:chExt cx="5888990" cy="3281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3148" y="2368925"/>
              <a:ext cx="3046200" cy="28218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0855" y="1914605"/>
              <a:ext cx="3996690" cy="1442085"/>
            </a:xfrm>
            <a:custGeom>
              <a:avLst/>
              <a:gdLst/>
              <a:ahLst/>
              <a:cxnLst/>
              <a:rect l="l" t="t" r="r" b="b"/>
              <a:pathLst>
                <a:path w="3996690" h="1442085">
                  <a:moveTo>
                    <a:pt x="3889386" y="640199"/>
                  </a:moveTo>
                  <a:lnTo>
                    <a:pt x="2182486" y="640199"/>
                  </a:lnTo>
                  <a:lnTo>
                    <a:pt x="2140954" y="631814"/>
                  </a:lnTo>
                  <a:lnTo>
                    <a:pt x="2107038" y="608948"/>
                  </a:lnTo>
                  <a:lnTo>
                    <a:pt x="2084171" y="575032"/>
                  </a:lnTo>
                  <a:lnTo>
                    <a:pt x="2075786" y="533499"/>
                  </a:lnTo>
                  <a:lnTo>
                    <a:pt x="2075786" y="106699"/>
                  </a:lnTo>
                  <a:lnTo>
                    <a:pt x="2084171" y="65167"/>
                  </a:lnTo>
                  <a:lnTo>
                    <a:pt x="2107038" y="31251"/>
                  </a:lnTo>
                  <a:lnTo>
                    <a:pt x="2140954" y="8385"/>
                  </a:lnTo>
                  <a:lnTo>
                    <a:pt x="2182486" y="0"/>
                  </a:lnTo>
                  <a:lnTo>
                    <a:pt x="3889386" y="0"/>
                  </a:lnTo>
                  <a:lnTo>
                    <a:pt x="3930218" y="8122"/>
                  </a:lnTo>
                  <a:lnTo>
                    <a:pt x="3964834" y="31251"/>
                  </a:lnTo>
                  <a:lnTo>
                    <a:pt x="3987964" y="65867"/>
                  </a:lnTo>
                  <a:lnTo>
                    <a:pt x="3996086" y="106699"/>
                  </a:lnTo>
                  <a:lnTo>
                    <a:pt x="3996086" y="533499"/>
                  </a:lnTo>
                  <a:lnTo>
                    <a:pt x="3987701" y="575032"/>
                  </a:lnTo>
                  <a:lnTo>
                    <a:pt x="3964835" y="608948"/>
                  </a:lnTo>
                  <a:lnTo>
                    <a:pt x="3930919" y="631814"/>
                  </a:lnTo>
                  <a:lnTo>
                    <a:pt x="3889386" y="640199"/>
                  </a:lnTo>
                  <a:close/>
                </a:path>
                <a:path w="3996690" h="1442085">
                  <a:moveTo>
                    <a:pt x="0" y="1441960"/>
                  </a:moveTo>
                  <a:lnTo>
                    <a:pt x="2395836" y="640199"/>
                  </a:lnTo>
                  <a:lnTo>
                    <a:pt x="2875911" y="640199"/>
                  </a:lnTo>
                  <a:lnTo>
                    <a:pt x="0" y="144196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330855" y="1914605"/>
              <a:ext cx="3996690" cy="1442085"/>
            </a:xfrm>
            <a:custGeom>
              <a:avLst/>
              <a:gdLst/>
              <a:ahLst/>
              <a:cxnLst/>
              <a:rect l="l" t="t" r="r" b="b"/>
              <a:pathLst>
                <a:path w="3996690" h="1442085">
                  <a:moveTo>
                    <a:pt x="2075786" y="106699"/>
                  </a:moveTo>
                  <a:lnTo>
                    <a:pt x="2084171" y="65167"/>
                  </a:lnTo>
                  <a:lnTo>
                    <a:pt x="2107038" y="31251"/>
                  </a:lnTo>
                  <a:lnTo>
                    <a:pt x="2140954" y="8385"/>
                  </a:lnTo>
                  <a:lnTo>
                    <a:pt x="2182486" y="0"/>
                  </a:lnTo>
                  <a:lnTo>
                    <a:pt x="2395836" y="0"/>
                  </a:lnTo>
                  <a:lnTo>
                    <a:pt x="2875911" y="0"/>
                  </a:lnTo>
                  <a:lnTo>
                    <a:pt x="3889386" y="0"/>
                  </a:lnTo>
                  <a:lnTo>
                    <a:pt x="3910300" y="2069"/>
                  </a:lnTo>
                  <a:lnTo>
                    <a:pt x="3948583" y="17926"/>
                  </a:lnTo>
                  <a:lnTo>
                    <a:pt x="3978159" y="47502"/>
                  </a:lnTo>
                  <a:lnTo>
                    <a:pt x="3994017" y="85786"/>
                  </a:lnTo>
                  <a:lnTo>
                    <a:pt x="3996086" y="106699"/>
                  </a:lnTo>
                  <a:lnTo>
                    <a:pt x="3996086" y="373449"/>
                  </a:lnTo>
                  <a:lnTo>
                    <a:pt x="3996086" y="533499"/>
                  </a:lnTo>
                  <a:lnTo>
                    <a:pt x="3987701" y="575032"/>
                  </a:lnTo>
                  <a:lnTo>
                    <a:pt x="3964835" y="608948"/>
                  </a:lnTo>
                  <a:lnTo>
                    <a:pt x="3930919" y="631814"/>
                  </a:lnTo>
                  <a:lnTo>
                    <a:pt x="3889386" y="640199"/>
                  </a:lnTo>
                  <a:lnTo>
                    <a:pt x="2875911" y="640199"/>
                  </a:lnTo>
                  <a:lnTo>
                    <a:pt x="0" y="1441960"/>
                  </a:lnTo>
                  <a:lnTo>
                    <a:pt x="2395836" y="640199"/>
                  </a:lnTo>
                  <a:lnTo>
                    <a:pt x="2182486" y="640199"/>
                  </a:lnTo>
                  <a:lnTo>
                    <a:pt x="2140954" y="631814"/>
                  </a:lnTo>
                  <a:lnTo>
                    <a:pt x="2107038" y="608948"/>
                  </a:lnTo>
                  <a:lnTo>
                    <a:pt x="2084171" y="575032"/>
                  </a:lnTo>
                  <a:lnTo>
                    <a:pt x="2075786" y="533499"/>
                  </a:lnTo>
                  <a:lnTo>
                    <a:pt x="2075786" y="373449"/>
                  </a:lnTo>
                  <a:lnTo>
                    <a:pt x="2075786" y="106699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65671" y="1882965"/>
            <a:ext cx="50772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15482" y="3567936"/>
            <a:ext cx="3979945" cy="1498963"/>
            <a:chOff x="4946831" y="3931336"/>
            <a:chExt cx="4385310" cy="1651635"/>
          </a:xfrm>
        </p:grpSpPr>
        <p:sp>
          <p:nvSpPr>
            <p:cNvPr id="9" name="object 9"/>
            <p:cNvSpPr/>
            <p:nvPr/>
          </p:nvSpPr>
          <p:spPr>
            <a:xfrm>
              <a:off x="4951593" y="3936098"/>
              <a:ext cx="4375785" cy="1642110"/>
            </a:xfrm>
            <a:custGeom>
              <a:avLst/>
              <a:gdLst/>
              <a:ahLst/>
              <a:cxnLst/>
              <a:rect l="l" t="t" r="r" b="b"/>
              <a:pathLst>
                <a:path w="4375784" h="1642110">
                  <a:moveTo>
                    <a:pt x="3255146" y="1001661"/>
                  </a:moveTo>
                  <a:lnTo>
                    <a:pt x="2775086" y="1001661"/>
                  </a:lnTo>
                  <a:lnTo>
                    <a:pt x="0" y="0"/>
                  </a:lnTo>
                  <a:lnTo>
                    <a:pt x="3255146" y="1001661"/>
                  </a:lnTo>
                  <a:close/>
                </a:path>
                <a:path w="4375784" h="1642110">
                  <a:moveTo>
                    <a:pt x="4268606" y="1641741"/>
                  </a:moveTo>
                  <a:lnTo>
                    <a:pt x="2561725" y="1641741"/>
                  </a:lnTo>
                  <a:lnTo>
                    <a:pt x="2520201" y="1633358"/>
                  </a:lnTo>
                  <a:lnTo>
                    <a:pt x="2486292" y="1610495"/>
                  </a:lnTo>
                  <a:lnTo>
                    <a:pt x="2463429" y="1576585"/>
                  </a:lnTo>
                  <a:lnTo>
                    <a:pt x="2455046" y="1535061"/>
                  </a:lnTo>
                  <a:lnTo>
                    <a:pt x="2455046" y="1108341"/>
                  </a:lnTo>
                  <a:lnTo>
                    <a:pt x="2463429" y="1066816"/>
                  </a:lnTo>
                  <a:lnTo>
                    <a:pt x="2486292" y="1032906"/>
                  </a:lnTo>
                  <a:lnTo>
                    <a:pt x="2520201" y="1010044"/>
                  </a:lnTo>
                  <a:lnTo>
                    <a:pt x="2561725" y="1001661"/>
                  </a:lnTo>
                  <a:lnTo>
                    <a:pt x="4268606" y="1001661"/>
                  </a:lnTo>
                  <a:lnTo>
                    <a:pt x="4309430" y="1009781"/>
                  </a:lnTo>
                  <a:lnTo>
                    <a:pt x="4344039" y="1032907"/>
                  </a:lnTo>
                  <a:lnTo>
                    <a:pt x="4367165" y="1067516"/>
                  </a:lnTo>
                  <a:lnTo>
                    <a:pt x="4375286" y="1108341"/>
                  </a:lnTo>
                  <a:lnTo>
                    <a:pt x="4375286" y="1535061"/>
                  </a:lnTo>
                  <a:lnTo>
                    <a:pt x="4366902" y="1576585"/>
                  </a:lnTo>
                  <a:lnTo>
                    <a:pt x="4344040" y="1610495"/>
                  </a:lnTo>
                  <a:lnTo>
                    <a:pt x="4310130" y="1633358"/>
                  </a:lnTo>
                  <a:lnTo>
                    <a:pt x="4268606" y="1641741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51593" y="3936098"/>
              <a:ext cx="4375785" cy="1642110"/>
            </a:xfrm>
            <a:custGeom>
              <a:avLst/>
              <a:gdLst/>
              <a:ahLst/>
              <a:cxnLst/>
              <a:rect l="l" t="t" r="r" b="b"/>
              <a:pathLst>
                <a:path w="4375784" h="1642110">
                  <a:moveTo>
                    <a:pt x="2455046" y="1108341"/>
                  </a:moveTo>
                  <a:lnTo>
                    <a:pt x="2463429" y="1066816"/>
                  </a:lnTo>
                  <a:lnTo>
                    <a:pt x="2486292" y="1032907"/>
                  </a:lnTo>
                  <a:lnTo>
                    <a:pt x="2520201" y="1010044"/>
                  </a:lnTo>
                  <a:lnTo>
                    <a:pt x="2561725" y="1001661"/>
                  </a:lnTo>
                  <a:lnTo>
                    <a:pt x="2775086" y="1001661"/>
                  </a:lnTo>
                  <a:lnTo>
                    <a:pt x="0" y="0"/>
                  </a:lnTo>
                  <a:lnTo>
                    <a:pt x="3255146" y="1001661"/>
                  </a:lnTo>
                  <a:lnTo>
                    <a:pt x="4268606" y="1001661"/>
                  </a:lnTo>
                  <a:lnTo>
                    <a:pt x="4289515" y="1003730"/>
                  </a:lnTo>
                  <a:lnTo>
                    <a:pt x="4327791" y="1019584"/>
                  </a:lnTo>
                  <a:lnTo>
                    <a:pt x="4357362" y="1049155"/>
                  </a:lnTo>
                  <a:lnTo>
                    <a:pt x="4373217" y="1087432"/>
                  </a:lnTo>
                  <a:lnTo>
                    <a:pt x="4375286" y="1108341"/>
                  </a:lnTo>
                  <a:lnTo>
                    <a:pt x="4375286" y="1268361"/>
                  </a:lnTo>
                  <a:lnTo>
                    <a:pt x="4375286" y="1535061"/>
                  </a:lnTo>
                  <a:lnTo>
                    <a:pt x="4366902" y="1576585"/>
                  </a:lnTo>
                  <a:lnTo>
                    <a:pt x="4344040" y="1610495"/>
                  </a:lnTo>
                  <a:lnTo>
                    <a:pt x="4310130" y="1633358"/>
                  </a:lnTo>
                  <a:lnTo>
                    <a:pt x="4268606" y="1641741"/>
                  </a:lnTo>
                  <a:lnTo>
                    <a:pt x="3255146" y="1641741"/>
                  </a:lnTo>
                  <a:lnTo>
                    <a:pt x="2775086" y="1641741"/>
                  </a:lnTo>
                  <a:lnTo>
                    <a:pt x="2561725" y="1641741"/>
                  </a:lnTo>
                  <a:lnTo>
                    <a:pt x="2520201" y="1633358"/>
                  </a:lnTo>
                  <a:lnTo>
                    <a:pt x="2486292" y="1610495"/>
                  </a:lnTo>
                  <a:lnTo>
                    <a:pt x="2463429" y="1576585"/>
                  </a:lnTo>
                  <a:lnTo>
                    <a:pt x="2455046" y="1535061"/>
                  </a:lnTo>
                  <a:lnTo>
                    <a:pt x="2455046" y="1268361"/>
                  </a:lnTo>
                  <a:lnTo>
                    <a:pt x="2455046" y="1108341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65643" y="4626614"/>
            <a:ext cx="50772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6923" y="4819976"/>
            <a:ext cx="5809129" cy="52914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5934" rIns="0" bIns="0" rtlCol="0">
            <a:spAutoFit/>
          </a:bodyPr>
          <a:lstStyle/>
          <a:p>
            <a:pPr marL="492759" indent="-333116" defTabSz="829909">
              <a:spcBef>
                <a:spcPts val="204"/>
              </a:spcBef>
              <a:buFontTx/>
              <a:buChar char="●"/>
              <a:tabLst>
                <a:tab pos="492182" algn="l"/>
                <a:tab pos="492759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Ensure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634" spc="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only</a:t>
            </a:r>
            <a:r>
              <a:rPr sz="1634" b="1" spc="-9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one</a:t>
            </a:r>
            <a:r>
              <a:rPr sz="1634" b="1" spc="-14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instance</a:t>
            </a:r>
            <a:r>
              <a:rPr sz="1634" b="1" spc="23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created.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492759" indent="-333116" defTabSz="829909">
              <a:spcBef>
                <a:spcPts val="14"/>
              </a:spcBef>
              <a:buFontTx/>
              <a:buChar char="●"/>
              <a:tabLst>
                <a:tab pos="492182" algn="l"/>
                <a:tab pos="492759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Provide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634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global</a:t>
            </a:r>
            <a:r>
              <a:rPr sz="1634" b="1" spc="-14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point</a:t>
            </a:r>
            <a:r>
              <a:rPr sz="1634" b="1" spc="-9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of</a:t>
            </a:r>
            <a:r>
              <a:rPr sz="1634" b="1" spc="-14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access</a:t>
            </a:r>
            <a:r>
              <a:rPr sz="1634" b="1" spc="32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object.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2369065"/>
            <a:ext cx="154045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 defTabSz="829909">
              <a:spcBef>
                <a:spcPts val="1570"/>
              </a:spcBef>
            </a:pP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Object-Oriented</a:t>
            </a:r>
            <a:r>
              <a:rPr sz="2904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Programming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5187" algn="ctr" defTabSz="829909">
              <a:spcBef>
                <a:spcPts val="1293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Public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6409637" cy="356586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-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public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protected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90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90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early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(static)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binding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late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(dynamic)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binding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pure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89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7"/>
            <a:ext cx="8256686" cy="5461043"/>
          </a:xfrm>
          <a:custGeom>
            <a:avLst/>
            <a:gdLst/>
            <a:ahLst/>
            <a:cxnLst/>
            <a:rect l="l" t="t" r="r" b="b"/>
            <a:pathLst>
              <a:path w="9097645" h="6017259">
                <a:moveTo>
                  <a:pt x="0" y="0"/>
                </a:moveTo>
                <a:lnTo>
                  <a:pt x="9097199" y="0"/>
                </a:lnTo>
                <a:lnTo>
                  <a:pt x="9097199" y="6016800"/>
                </a:lnTo>
                <a:lnTo>
                  <a:pt x="0" y="60168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78" y="1158824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639461"/>
            <a:ext cx="5013256" cy="4338002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publi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803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base</a:t>
            </a:r>
            <a:r>
              <a:rPr sz="2178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class:</a:t>
            </a:r>
            <a:r>
              <a:rPr sz="2178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Employee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4908" defTabSz="829909">
              <a:spcBef>
                <a:spcPts val="789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derived</a:t>
            </a:r>
            <a:r>
              <a:rPr sz="2178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class: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Manager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789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73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do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1062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sz="1815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1104241" lvl="2" indent="-206324" defTabSz="829909">
              <a:spcBef>
                <a:spcPts val="776"/>
              </a:spcBef>
              <a:buSzPct val="75000"/>
              <a:buFont typeface="Lucida Sans Unicode"/>
              <a:buChar char="–"/>
              <a:tabLst>
                <a:tab pos="1104241" algn="l"/>
                <a:tab pos="1104817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ex.</a:t>
            </a:r>
            <a:r>
              <a:rPr sz="1452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department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2602" defTabSz="829909">
              <a:spcBef>
                <a:spcPts val="504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add</a:t>
            </a:r>
            <a:r>
              <a:rPr sz="1815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functionality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1104241" lvl="2" indent="-206324" defTabSz="829909">
              <a:spcBef>
                <a:spcPts val="817"/>
              </a:spcBef>
              <a:buSzPct val="75000"/>
              <a:buFont typeface="Lucida Sans Unicode"/>
              <a:buChar char="–"/>
              <a:tabLst>
                <a:tab pos="1104241" algn="l"/>
                <a:tab pos="1104817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ex.</a:t>
            </a:r>
            <a:r>
              <a:rPr sz="1452" spc="4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getDepartment(),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setDepartment()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2602" defTabSz="829909">
              <a:spcBef>
                <a:spcPts val="504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i="1" dirty="0">
                <a:solidFill>
                  <a:prstClr val="black"/>
                </a:solidFill>
                <a:latin typeface="Arial"/>
                <a:cs typeface="Arial"/>
              </a:rPr>
              <a:t>modify</a:t>
            </a:r>
            <a:r>
              <a:rPr sz="1815" i="1" spc="-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dirty="0">
                <a:solidFill>
                  <a:prstClr val="black"/>
                </a:solidFill>
                <a:latin typeface="Arial"/>
                <a:cs typeface="Arial"/>
              </a:rPr>
              <a:t>methods'</a:t>
            </a:r>
            <a:r>
              <a:rPr sz="1815" i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behavior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1104241" lvl="2" indent="-206324" defTabSz="829909">
              <a:spcBef>
                <a:spcPts val="817"/>
              </a:spcBef>
              <a:buSzPct val="75000"/>
              <a:buFont typeface="Lucida Sans Unicode"/>
              <a:buChar char="–"/>
              <a:tabLst>
                <a:tab pos="1104241" algn="l"/>
                <a:tab pos="1104817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ex.</a:t>
            </a:r>
            <a:r>
              <a:rPr sz="1452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print()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1317" y="631882"/>
            <a:ext cx="2868298" cy="5094259"/>
          </a:xfrm>
          <a:prstGeom prst="rect">
            <a:avLst/>
          </a:prstGeom>
        </p:spPr>
      </p:pic>
    </p:spTree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493662" cy="279366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protected</a:t>
            </a:r>
            <a:r>
              <a:rPr sz="2178" spc="-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marR="4611" lvl="1" indent="-274331" defTabSz="829909">
              <a:lnSpc>
                <a:spcPct val="101200"/>
              </a:lnSpc>
              <a:spcBef>
                <a:spcPts val="980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private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 can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not be accessed in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marR="142353" lvl="1" indent="-274331" defTabSz="829909">
              <a:lnSpc>
                <a:spcPct val="100699"/>
              </a:lnSpc>
              <a:spcBef>
                <a:spcPts val="726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 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protected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 can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 accessed in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marR="466824" lvl="1" indent="-274331" defTabSz="829909">
              <a:lnSpc>
                <a:spcPct val="100699"/>
              </a:lnSpc>
              <a:spcBef>
                <a:spcPts val="726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public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 can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 accessed from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anywhere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678309"/>
          </a:xfrm>
          <a:custGeom>
            <a:avLst/>
            <a:gdLst/>
            <a:ahLst/>
            <a:cxnLst/>
            <a:rect l="l" t="t" r="r" b="b"/>
            <a:pathLst>
              <a:path w="9097645" h="6256655">
                <a:moveTo>
                  <a:pt x="0" y="0"/>
                </a:moveTo>
                <a:lnTo>
                  <a:pt x="9097199" y="0"/>
                </a:lnTo>
                <a:lnTo>
                  <a:pt x="9097199" y="6256199"/>
                </a:lnTo>
                <a:lnTo>
                  <a:pt x="0" y="6256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78" y="1158824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767630"/>
            <a:ext cx="275760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publi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772" y="2167478"/>
            <a:ext cx="7044722" cy="167183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77804" marR="5621484" defTabSz="829909">
              <a:lnSpc>
                <a:spcPct val="101000"/>
              </a:lnSpc>
              <a:spcBef>
                <a:spcPts val="208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12575" marR="1669616" indent="-91981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Employee(string firstName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"", string lastName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"",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salary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0.0)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firstName(firstName),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67161" marR="1662701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lastName(lastName),  salary(salary)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1545" y="4056520"/>
            <a:ext cx="7004957" cy="148665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437431" marR="4235420" indent="-359627" defTabSz="829909">
              <a:lnSpc>
                <a:spcPct val="101000"/>
              </a:lnSpc>
              <a:spcBef>
                <a:spcPts val="208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1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Manager</a:t>
            </a:r>
            <a:r>
              <a:rPr sz="1180" b="1" spc="-5" dirty="0">
                <a:solidFill>
                  <a:srgbClr val="339966"/>
                </a:solidFill>
                <a:latin typeface="Courier New"/>
                <a:cs typeface="Courier New"/>
              </a:rPr>
              <a:t>:public</a:t>
            </a:r>
            <a:r>
              <a:rPr sz="1180" b="1" spc="-5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180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department;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Manager();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357248" marR="1346874" indent="-91981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Manager( string firstName, string lastName, double salary,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department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76613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834" y="2240664"/>
            <a:ext cx="7468881" cy="41342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18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Manager: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Manager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6834" y="3236514"/>
            <a:ext cx="7468881" cy="34454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147533" rIns="0" bIns="0" rtlCol="0">
            <a:spAutoFit/>
          </a:bodyPr>
          <a:lstStyle/>
          <a:p>
            <a:pPr marL="77804" defTabSz="829909">
              <a:spcBef>
                <a:spcPts val="1162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Employee's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invocation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invoked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implicitly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39686" y="2762588"/>
            <a:ext cx="37460" cy="474297"/>
            <a:chOff x="4642944" y="3043962"/>
            <a:chExt cx="41275" cy="522605"/>
          </a:xfrm>
        </p:grpSpPr>
        <p:sp>
          <p:nvSpPr>
            <p:cNvPr id="7" name="object 7"/>
            <p:cNvSpPr/>
            <p:nvPr/>
          </p:nvSpPr>
          <p:spPr>
            <a:xfrm>
              <a:off x="4663440" y="3091950"/>
              <a:ext cx="0" cy="474345"/>
            </a:xfrm>
            <a:custGeom>
              <a:avLst/>
              <a:gdLst/>
              <a:ahLst/>
              <a:cxnLst/>
              <a:rect l="l" t="t" r="r" b="b"/>
              <a:pathLst>
                <a:path h="474345">
                  <a:moveTo>
                    <a:pt x="0" y="47420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76613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834" y="2240664"/>
            <a:ext cx="7468881" cy="39169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Manager::</a:t>
            </a:r>
            <a:r>
              <a:rPr sz="1180" b="1" spc="-14" dirty="0">
                <a:solidFill>
                  <a:srgbClr val="0000FF"/>
                </a:solidFill>
                <a:latin typeface="Courier New"/>
                <a:cs typeface="Courier New"/>
              </a:rPr>
              <a:t>Manager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(){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6834" y="3236514"/>
            <a:ext cx="7468881" cy="34454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147533" rIns="0" bIns="0" rtlCol="0">
            <a:spAutoFit/>
          </a:bodyPr>
          <a:lstStyle/>
          <a:p>
            <a:pPr marL="77804" defTabSz="829909">
              <a:spcBef>
                <a:spcPts val="1162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Employee's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invocation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invoked</a:t>
            </a:r>
            <a:r>
              <a:rPr sz="127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implicitly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02511" y="3943468"/>
          <a:ext cx="7494238" cy="161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29">
                <a:tc gridSpan="2">
                  <a:txBody>
                    <a:bodyPr/>
                    <a:lstStyle/>
                    <a:p>
                      <a:pPr marL="8572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spc="-1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anager::</a:t>
                      </a:r>
                      <a:r>
                        <a:rPr sz="1200" b="1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Manager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(string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firstName,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lastName,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salary,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1769745">
                        <a:lnSpc>
                          <a:spcPts val="1545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 department)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200" spc="-5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Employee(firstName</a:t>
                      </a:r>
                      <a:r>
                        <a:rPr sz="12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lastName</a:t>
                      </a:r>
                      <a:r>
                        <a:rPr sz="12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2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salary)</a:t>
                      </a:r>
                      <a:r>
                        <a:rPr sz="120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823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pPr marL="375094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dep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85725" marR="21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}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395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artment(department){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57"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2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base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class's</a:t>
                      </a:r>
                      <a:r>
                        <a:rPr sz="12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constructor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invocation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constructor</a:t>
                      </a:r>
                      <a:r>
                        <a:rPr sz="12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initializer</a:t>
                      </a:r>
                      <a:r>
                        <a:rPr sz="12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list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arguments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base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class's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constructor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are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specified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in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definition 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derived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class's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constructor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108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CEE7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739686" y="2762588"/>
            <a:ext cx="37460" cy="474297"/>
            <a:chOff x="4642944" y="3043962"/>
            <a:chExt cx="41275" cy="522605"/>
          </a:xfrm>
        </p:grpSpPr>
        <p:sp>
          <p:nvSpPr>
            <p:cNvPr id="8" name="object 8"/>
            <p:cNvSpPr/>
            <p:nvPr/>
          </p:nvSpPr>
          <p:spPr>
            <a:xfrm>
              <a:off x="4663440" y="3091950"/>
              <a:ext cx="0" cy="474345"/>
            </a:xfrm>
            <a:custGeom>
              <a:avLst/>
              <a:gdLst/>
              <a:ahLst/>
              <a:cxnLst/>
              <a:rect l="l" t="t" r="r" b="b"/>
              <a:pathLst>
                <a:path h="474345">
                  <a:moveTo>
                    <a:pt x="0" y="47420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647707" y="30487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39686" y="4323668"/>
            <a:ext cx="37460" cy="48409"/>
            <a:chOff x="4642944" y="4764041"/>
            <a:chExt cx="41275" cy="53340"/>
          </a:xfrm>
        </p:grpSpPr>
        <p:sp>
          <p:nvSpPr>
            <p:cNvPr id="12" name="object 12"/>
            <p:cNvSpPr/>
            <p:nvPr/>
          </p:nvSpPr>
          <p:spPr>
            <a:xfrm>
              <a:off x="464770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47707" y="47688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3485" y="1810051"/>
            <a:ext cx="226141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Array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2675" y="2238753"/>
            <a:ext cx="5228216" cy="124370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72038" rIns="0" bIns="0" rtlCol="0">
            <a:spAutoFit/>
          </a:bodyPr>
          <a:lstStyle/>
          <a:p>
            <a:pPr marL="259923" defTabSz="829909">
              <a:spcBef>
                <a:spcPts val="56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450" marR="3663128" indent="414955" defTabSz="829909">
              <a:lnSpc>
                <a:spcPts val="1498"/>
              </a:lnSpc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x,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y;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86404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Point(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x=0,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y=0);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864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450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0063" y="4642981"/>
          <a:ext cx="3319503" cy="829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4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552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:Point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552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24"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664"/>
                        </a:lnSpc>
                        <a:spcBef>
                          <a:spcPts val="244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x: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268605">
                        <a:lnSpc>
                          <a:spcPts val="1664"/>
                        </a:lnSpc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y: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430312" y="4642981"/>
            <a:ext cx="1656293" cy="423582"/>
            <a:chOff x="2098357" y="5115877"/>
            <a:chExt cx="1824989" cy="466725"/>
          </a:xfrm>
        </p:grpSpPr>
        <p:sp>
          <p:nvSpPr>
            <p:cNvPr id="7" name="object 7"/>
            <p:cNvSpPr/>
            <p:nvPr/>
          </p:nvSpPr>
          <p:spPr>
            <a:xfrm>
              <a:off x="2103120" y="512064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103120" y="5120640"/>
              <a:ext cx="1771650" cy="457200"/>
            </a:xfrm>
            <a:custGeom>
              <a:avLst/>
              <a:gdLst/>
              <a:ahLst/>
              <a:cxnLst/>
              <a:rect l="l" t="t" r="r" b="b"/>
              <a:pathLst>
                <a:path w="1771650" h="457200">
                  <a:moveTo>
                    <a:pt x="0" y="457199"/>
                  </a:moveTo>
                  <a:lnTo>
                    <a:pt x="914399" y="0"/>
                  </a:lnTo>
                </a:path>
                <a:path w="1771650" h="457200">
                  <a:moveTo>
                    <a:pt x="457199" y="228599"/>
                  </a:moveTo>
                  <a:lnTo>
                    <a:pt x="1771649" y="228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874770" y="53335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874770" y="53335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85971" y="4081144"/>
            <a:ext cx="4139581" cy="89188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081615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Point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*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t1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=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new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Point[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4];	Point</a:t>
            </a:r>
            <a:r>
              <a:rPr sz="1634" spc="-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t1[</a:t>
            </a:r>
            <a:r>
              <a:rPr sz="1634" spc="-41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4];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/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193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t1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2675" y="3642923"/>
            <a:ext cx="5228216" cy="26128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596497" defTabSz="829909">
              <a:spcBef>
                <a:spcPts val="295"/>
              </a:spcBef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What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difference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between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these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two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arrays?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21487" y="3979080"/>
            <a:ext cx="743430" cy="177501"/>
            <a:chOff x="3300670" y="4384357"/>
            <a:chExt cx="819150" cy="195580"/>
          </a:xfrm>
        </p:grpSpPr>
        <p:sp>
          <p:nvSpPr>
            <p:cNvPr id="14" name="object 14"/>
            <p:cNvSpPr/>
            <p:nvPr/>
          </p:nvSpPr>
          <p:spPr>
            <a:xfrm>
              <a:off x="3347628" y="4389120"/>
              <a:ext cx="767715" cy="170815"/>
            </a:xfrm>
            <a:custGeom>
              <a:avLst/>
              <a:gdLst/>
              <a:ahLst/>
              <a:cxnLst/>
              <a:rect l="l" t="t" r="r" b="b"/>
              <a:pathLst>
                <a:path w="767714" h="170814">
                  <a:moveTo>
                    <a:pt x="767170" y="0"/>
                  </a:moveTo>
                  <a:lnTo>
                    <a:pt x="0" y="17048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305432" y="454424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608" y="30716"/>
                  </a:moveTo>
                  <a:lnTo>
                    <a:pt x="0" y="24734"/>
                  </a:lnTo>
                  <a:lnTo>
                    <a:pt x="38783" y="0"/>
                  </a:lnTo>
                  <a:lnTo>
                    <a:pt x="45608" y="30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305432" y="454424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8783" y="0"/>
                  </a:moveTo>
                  <a:lnTo>
                    <a:pt x="0" y="24734"/>
                  </a:lnTo>
                  <a:lnTo>
                    <a:pt x="45608" y="30716"/>
                  </a:lnTo>
                  <a:lnTo>
                    <a:pt x="38783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919939" y="3979080"/>
            <a:ext cx="660443" cy="176349"/>
            <a:chOff x="4841557" y="4384357"/>
            <a:chExt cx="727710" cy="194310"/>
          </a:xfrm>
        </p:grpSpPr>
        <p:sp>
          <p:nvSpPr>
            <p:cNvPr id="18" name="object 18"/>
            <p:cNvSpPr/>
            <p:nvPr/>
          </p:nvSpPr>
          <p:spPr>
            <a:xfrm>
              <a:off x="4846320" y="4389120"/>
              <a:ext cx="676275" cy="169545"/>
            </a:xfrm>
            <a:custGeom>
              <a:avLst/>
              <a:gdLst/>
              <a:ahLst/>
              <a:cxnLst/>
              <a:rect l="l" t="t" r="r" b="b"/>
              <a:pathLst>
                <a:path w="676275" h="169545">
                  <a:moveTo>
                    <a:pt x="0" y="0"/>
                  </a:moveTo>
                  <a:lnTo>
                    <a:pt x="676075" y="16901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518580" y="4542876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525"/>
                  </a:moveTo>
                  <a:lnTo>
                    <a:pt x="7631" y="0"/>
                  </a:lnTo>
                  <a:lnTo>
                    <a:pt x="45750" y="25746"/>
                  </a:lnTo>
                  <a:lnTo>
                    <a:pt x="0" y="30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518580" y="4542876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525"/>
                  </a:moveTo>
                  <a:lnTo>
                    <a:pt x="45750" y="25746"/>
                  </a:lnTo>
                  <a:lnTo>
                    <a:pt x="7631" y="0"/>
                  </a:lnTo>
                  <a:lnTo>
                    <a:pt x="0" y="305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855810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How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constructed?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732" y="2125635"/>
            <a:ext cx="4762564" cy="887545"/>
          </a:xfrm>
          <a:prstGeom prst="rect">
            <a:avLst/>
          </a:prstGeom>
        </p:spPr>
        <p:txBody>
          <a:bodyPr vert="horz" wrap="square" lIns="0" tIns="113532" rIns="0" bIns="0" rtlCol="0">
            <a:spAutoFit/>
          </a:bodyPr>
          <a:lstStyle/>
          <a:p>
            <a:pPr marL="285281" indent="-274331" defTabSz="829909">
              <a:spcBef>
                <a:spcPts val="894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bottom</a:t>
            </a:r>
            <a:r>
              <a:rPr sz="2178" i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up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order: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466824" defTabSz="829909">
              <a:spcBef>
                <a:spcPts val="803"/>
              </a:spcBef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634" spc="185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invocation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3732" y="2995736"/>
            <a:ext cx="4661711" cy="1649435"/>
          </a:xfrm>
          <a:prstGeom prst="rect">
            <a:avLst/>
          </a:prstGeom>
        </p:spPr>
        <p:txBody>
          <a:bodyPr vert="horz" wrap="square" lIns="0" tIns="77225" rIns="0" bIns="0" rtlCol="0">
            <a:spAutoFit/>
          </a:bodyPr>
          <a:lstStyle/>
          <a:p>
            <a:pPr marL="677759" indent="-211512" defTabSz="829909">
              <a:spcBef>
                <a:spcPts val="608"/>
              </a:spcBef>
              <a:buSzPct val="75000"/>
              <a:buFont typeface="Lucida Sans Unicode"/>
              <a:buChar char="–"/>
              <a:tabLst>
                <a:tab pos="678336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initialization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677759" indent="-211512" defTabSz="829909">
              <a:spcBef>
                <a:spcPts val="517"/>
              </a:spcBef>
              <a:buSzPct val="75000"/>
              <a:buFont typeface="Lucida Sans Unicode"/>
              <a:buChar char="–"/>
              <a:tabLst>
                <a:tab pos="678336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class's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block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285281" indent="-274331" defTabSz="829909">
              <a:spcBef>
                <a:spcPts val="517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466824" defTabSz="829909">
              <a:spcBef>
                <a:spcPts val="771"/>
              </a:spcBef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634" spc="191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opposite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order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15552" y="2773193"/>
            <a:ext cx="1211964" cy="1211964"/>
            <a:chOff x="7481167" y="3055647"/>
            <a:chExt cx="1335405" cy="1335405"/>
          </a:xfrm>
        </p:grpSpPr>
        <p:sp>
          <p:nvSpPr>
            <p:cNvPr id="7" name="object 7"/>
            <p:cNvSpPr/>
            <p:nvPr/>
          </p:nvSpPr>
          <p:spPr>
            <a:xfrm>
              <a:off x="7485929" y="3060409"/>
              <a:ext cx="1325880" cy="1325880"/>
            </a:xfrm>
            <a:custGeom>
              <a:avLst/>
              <a:gdLst/>
              <a:ahLst/>
              <a:cxnLst/>
              <a:rect l="l" t="t" r="r" b="b"/>
              <a:pathLst>
                <a:path w="1325879" h="1325879">
                  <a:moveTo>
                    <a:pt x="662939" y="1325879"/>
                  </a:moveTo>
                  <a:lnTo>
                    <a:pt x="615595" y="1324215"/>
                  </a:lnTo>
                  <a:lnTo>
                    <a:pt x="569149" y="1319296"/>
                  </a:lnTo>
                  <a:lnTo>
                    <a:pt x="523713" y="1311235"/>
                  </a:lnTo>
                  <a:lnTo>
                    <a:pt x="479401" y="1300145"/>
                  </a:lnTo>
                  <a:lnTo>
                    <a:pt x="436323" y="1286136"/>
                  </a:lnTo>
                  <a:lnTo>
                    <a:pt x="394593" y="1269322"/>
                  </a:lnTo>
                  <a:lnTo>
                    <a:pt x="354322" y="1249815"/>
                  </a:lnTo>
                  <a:lnTo>
                    <a:pt x="315623" y="1227726"/>
                  </a:lnTo>
                  <a:lnTo>
                    <a:pt x="278607" y="1203168"/>
                  </a:lnTo>
                  <a:lnTo>
                    <a:pt x="243387" y="1176254"/>
                  </a:lnTo>
                  <a:lnTo>
                    <a:pt x="210075" y="1147095"/>
                  </a:lnTo>
                  <a:lnTo>
                    <a:pt x="178784" y="1115804"/>
                  </a:lnTo>
                  <a:lnTo>
                    <a:pt x="149625" y="1082492"/>
                  </a:lnTo>
                  <a:lnTo>
                    <a:pt x="122710" y="1047272"/>
                  </a:lnTo>
                  <a:lnTo>
                    <a:pt x="98153" y="1010256"/>
                  </a:lnTo>
                  <a:lnTo>
                    <a:pt x="76064" y="971557"/>
                  </a:lnTo>
                  <a:lnTo>
                    <a:pt x="56557" y="931286"/>
                  </a:lnTo>
                  <a:lnTo>
                    <a:pt x="39743" y="889555"/>
                  </a:lnTo>
                  <a:lnTo>
                    <a:pt x="25734" y="846478"/>
                  </a:lnTo>
                  <a:lnTo>
                    <a:pt x="14644" y="802165"/>
                  </a:lnTo>
                  <a:lnTo>
                    <a:pt x="6583" y="756730"/>
                  </a:lnTo>
                  <a:lnTo>
                    <a:pt x="1664" y="710284"/>
                  </a:lnTo>
                  <a:lnTo>
                    <a:pt x="0" y="662939"/>
                  </a:lnTo>
                  <a:lnTo>
                    <a:pt x="1664" y="615595"/>
                  </a:lnTo>
                  <a:lnTo>
                    <a:pt x="6583" y="569149"/>
                  </a:lnTo>
                  <a:lnTo>
                    <a:pt x="14644" y="523714"/>
                  </a:lnTo>
                  <a:lnTo>
                    <a:pt x="25734" y="479401"/>
                  </a:lnTo>
                  <a:lnTo>
                    <a:pt x="39743" y="436324"/>
                  </a:lnTo>
                  <a:lnTo>
                    <a:pt x="56557" y="394593"/>
                  </a:lnTo>
                  <a:lnTo>
                    <a:pt x="76064" y="354322"/>
                  </a:lnTo>
                  <a:lnTo>
                    <a:pt x="98153" y="315623"/>
                  </a:lnTo>
                  <a:lnTo>
                    <a:pt x="122710" y="278607"/>
                  </a:lnTo>
                  <a:lnTo>
                    <a:pt x="149625" y="243387"/>
                  </a:lnTo>
                  <a:lnTo>
                    <a:pt x="178784" y="210075"/>
                  </a:lnTo>
                  <a:lnTo>
                    <a:pt x="210075" y="178784"/>
                  </a:lnTo>
                  <a:lnTo>
                    <a:pt x="243387" y="149625"/>
                  </a:lnTo>
                  <a:lnTo>
                    <a:pt x="278607" y="122711"/>
                  </a:lnTo>
                  <a:lnTo>
                    <a:pt x="315623" y="98153"/>
                  </a:lnTo>
                  <a:lnTo>
                    <a:pt x="354322" y="76064"/>
                  </a:lnTo>
                  <a:lnTo>
                    <a:pt x="394593" y="56557"/>
                  </a:lnTo>
                  <a:lnTo>
                    <a:pt x="436323" y="39743"/>
                  </a:lnTo>
                  <a:lnTo>
                    <a:pt x="479401" y="25734"/>
                  </a:lnTo>
                  <a:lnTo>
                    <a:pt x="523713" y="14644"/>
                  </a:lnTo>
                  <a:lnTo>
                    <a:pt x="569149" y="6583"/>
                  </a:lnTo>
                  <a:lnTo>
                    <a:pt x="615595" y="1664"/>
                  </a:lnTo>
                  <a:lnTo>
                    <a:pt x="662939" y="0"/>
                  </a:lnTo>
                  <a:lnTo>
                    <a:pt x="710684" y="1720"/>
                  </a:lnTo>
                  <a:lnTo>
                    <a:pt x="757905" y="6834"/>
                  </a:lnTo>
                  <a:lnTo>
                    <a:pt x="804435" y="15273"/>
                  </a:lnTo>
                  <a:lnTo>
                    <a:pt x="850105" y="26968"/>
                  </a:lnTo>
                  <a:lnTo>
                    <a:pt x="894750" y="41849"/>
                  </a:lnTo>
                  <a:lnTo>
                    <a:pt x="938202" y="59847"/>
                  </a:lnTo>
                  <a:lnTo>
                    <a:pt x="980293" y="80893"/>
                  </a:lnTo>
                  <a:lnTo>
                    <a:pt x="1020856" y="104918"/>
                  </a:lnTo>
                  <a:lnTo>
                    <a:pt x="1059725" y="131852"/>
                  </a:lnTo>
                  <a:lnTo>
                    <a:pt x="1096731" y="161626"/>
                  </a:lnTo>
                  <a:lnTo>
                    <a:pt x="1131708" y="194170"/>
                  </a:lnTo>
                  <a:lnTo>
                    <a:pt x="1164253" y="229147"/>
                  </a:lnTo>
                  <a:lnTo>
                    <a:pt x="1194027" y="266154"/>
                  </a:lnTo>
                  <a:lnTo>
                    <a:pt x="1220961" y="305023"/>
                  </a:lnTo>
                  <a:lnTo>
                    <a:pt x="1244985" y="345586"/>
                  </a:lnTo>
                  <a:lnTo>
                    <a:pt x="1266031" y="387677"/>
                  </a:lnTo>
                  <a:lnTo>
                    <a:pt x="1284029" y="431129"/>
                  </a:lnTo>
                  <a:lnTo>
                    <a:pt x="1298911" y="475773"/>
                  </a:lnTo>
                  <a:lnTo>
                    <a:pt x="1310605" y="521444"/>
                  </a:lnTo>
                  <a:lnTo>
                    <a:pt x="1319045" y="567973"/>
                  </a:lnTo>
                  <a:lnTo>
                    <a:pt x="1324159" y="615194"/>
                  </a:lnTo>
                  <a:lnTo>
                    <a:pt x="1325879" y="662939"/>
                  </a:lnTo>
                  <a:lnTo>
                    <a:pt x="1324214" y="710284"/>
                  </a:lnTo>
                  <a:lnTo>
                    <a:pt x="1319296" y="756730"/>
                  </a:lnTo>
                  <a:lnTo>
                    <a:pt x="1311235" y="802165"/>
                  </a:lnTo>
                  <a:lnTo>
                    <a:pt x="1300144" y="846478"/>
                  </a:lnTo>
                  <a:lnTo>
                    <a:pt x="1286136" y="889555"/>
                  </a:lnTo>
                  <a:lnTo>
                    <a:pt x="1269322" y="931286"/>
                  </a:lnTo>
                  <a:lnTo>
                    <a:pt x="1249814" y="971557"/>
                  </a:lnTo>
                  <a:lnTo>
                    <a:pt x="1227726" y="1010256"/>
                  </a:lnTo>
                  <a:lnTo>
                    <a:pt x="1203168" y="1047272"/>
                  </a:lnTo>
                  <a:lnTo>
                    <a:pt x="1176254" y="1082492"/>
                  </a:lnTo>
                  <a:lnTo>
                    <a:pt x="1147095" y="1115804"/>
                  </a:lnTo>
                  <a:lnTo>
                    <a:pt x="1115803" y="1147095"/>
                  </a:lnTo>
                  <a:lnTo>
                    <a:pt x="1082491" y="1176254"/>
                  </a:lnTo>
                  <a:lnTo>
                    <a:pt x="1047272" y="1203168"/>
                  </a:lnTo>
                  <a:lnTo>
                    <a:pt x="1010256" y="1227726"/>
                  </a:lnTo>
                  <a:lnTo>
                    <a:pt x="971556" y="1249815"/>
                  </a:lnTo>
                  <a:lnTo>
                    <a:pt x="931285" y="1269322"/>
                  </a:lnTo>
                  <a:lnTo>
                    <a:pt x="889555" y="1286136"/>
                  </a:lnTo>
                  <a:lnTo>
                    <a:pt x="846478" y="1300145"/>
                  </a:lnTo>
                  <a:lnTo>
                    <a:pt x="802165" y="1311235"/>
                  </a:lnTo>
                  <a:lnTo>
                    <a:pt x="756730" y="1319296"/>
                  </a:lnTo>
                  <a:lnTo>
                    <a:pt x="710284" y="1324215"/>
                  </a:lnTo>
                  <a:lnTo>
                    <a:pt x="662939" y="132587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485929" y="3060409"/>
              <a:ext cx="1325880" cy="1325880"/>
            </a:xfrm>
            <a:custGeom>
              <a:avLst/>
              <a:gdLst/>
              <a:ahLst/>
              <a:cxnLst/>
              <a:rect l="l" t="t" r="r" b="b"/>
              <a:pathLst>
                <a:path w="1325879" h="1325879">
                  <a:moveTo>
                    <a:pt x="0" y="662939"/>
                  </a:moveTo>
                  <a:lnTo>
                    <a:pt x="1664" y="615595"/>
                  </a:lnTo>
                  <a:lnTo>
                    <a:pt x="6583" y="569149"/>
                  </a:lnTo>
                  <a:lnTo>
                    <a:pt x="14644" y="523714"/>
                  </a:lnTo>
                  <a:lnTo>
                    <a:pt x="25734" y="479401"/>
                  </a:lnTo>
                  <a:lnTo>
                    <a:pt x="39743" y="436324"/>
                  </a:lnTo>
                  <a:lnTo>
                    <a:pt x="56557" y="394593"/>
                  </a:lnTo>
                  <a:lnTo>
                    <a:pt x="76064" y="354322"/>
                  </a:lnTo>
                  <a:lnTo>
                    <a:pt x="98153" y="315623"/>
                  </a:lnTo>
                  <a:lnTo>
                    <a:pt x="122710" y="278607"/>
                  </a:lnTo>
                  <a:lnTo>
                    <a:pt x="149625" y="243387"/>
                  </a:lnTo>
                  <a:lnTo>
                    <a:pt x="178784" y="210075"/>
                  </a:lnTo>
                  <a:lnTo>
                    <a:pt x="210075" y="178784"/>
                  </a:lnTo>
                  <a:lnTo>
                    <a:pt x="243387" y="149625"/>
                  </a:lnTo>
                  <a:lnTo>
                    <a:pt x="278607" y="122711"/>
                  </a:lnTo>
                  <a:lnTo>
                    <a:pt x="315623" y="98153"/>
                  </a:lnTo>
                  <a:lnTo>
                    <a:pt x="354322" y="76064"/>
                  </a:lnTo>
                  <a:lnTo>
                    <a:pt x="394593" y="56557"/>
                  </a:lnTo>
                  <a:lnTo>
                    <a:pt x="436323" y="39743"/>
                  </a:lnTo>
                  <a:lnTo>
                    <a:pt x="479401" y="25734"/>
                  </a:lnTo>
                  <a:lnTo>
                    <a:pt x="523713" y="14644"/>
                  </a:lnTo>
                  <a:lnTo>
                    <a:pt x="569149" y="6583"/>
                  </a:lnTo>
                  <a:lnTo>
                    <a:pt x="615595" y="1664"/>
                  </a:lnTo>
                  <a:lnTo>
                    <a:pt x="662939" y="0"/>
                  </a:lnTo>
                  <a:lnTo>
                    <a:pt x="710684" y="1720"/>
                  </a:lnTo>
                  <a:lnTo>
                    <a:pt x="757905" y="6834"/>
                  </a:lnTo>
                  <a:lnTo>
                    <a:pt x="804435" y="15273"/>
                  </a:lnTo>
                  <a:lnTo>
                    <a:pt x="850105" y="26968"/>
                  </a:lnTo>
                  <a:lnTo>
                    <a:pt x="894750" y="41849"/>
                  </a:lnTo>
                  <a:lnTo>
                    <a:pt x="938202" y="59847"/>
                  </a:lnTo>
                  <a:lnTo>
                    <a:pt x="980293" y="80893"/>
                  </a:lnTo>
                  <a:lnTo>
                    <a:pt x="1020856" y="104918"/>
                  </a:lnTo>
                  <a:lnTo>
                    <a:pt x="1059725" y="131852"/>
                  </a:lnTo>
                  <a:lnTo>
                    <a:pt x="1096731" y="161626"/>
                  </a:lnTo>
                  <a:lnTo>
                    <a:pt x="1131708" y="194170"/>
                  </a:lnTo>
                  <a:lnTo>
                    <a:pt x="1164253" y="229147"/>
                  </a:lnTo>
                  <a:lnTo>
                    <a:pt x="1194027" y="266154"/>
                  </a:lnTo>
                  <a:lnTo>
                    <a:pt x="1220961" y="305023"/>
                  </a:lnTo>
                  <a:lnTo>
                    <a:pt x="1244985" y="345586"/>
                  </a:lnTo>
                  <a:lnTo>
                    <a:pt x="1266031" y="387677"/>
                  </a:lnTo>
                  <a:lnTo>
                    <a:pt x="1284029" y="431129"/>
                  </a:lnTo>
                  <a:lnTo>
                    <a:pt x="1298911" y="475773"/>
                  </a:lnTo>
                  <a:lnTo>
                    <a:pt x="1310605" y="521444"/>
                  </a:lnTo>
                  <a:lnTo>
                    <a:pt x="1319045" y="567973"/>
                  </a:lnTo>
                  <a:lnTo>
                    <a:pt x="1324159" y="615194"/>
                  </a:lnTo>
                  <a:lnTo>
                    <a:pt x="1325879" y="662939"/>
                  </a:lnTo>
                  <a:lnTo>
                    <a:pt x="1324214" y="710284"/>
                  </a:lnTo>
                  <a:lnTo>
                    <a:pt x="1319296" y="756730"/>
                  </a:lnTo>
                  <a:lnTo>
                    <a:pt x="1311235" y="802165"/>
                  </a:lnTo>
                  <a:lnTo>
                    <a:pt x="1300144" y="846478"/>
                  </a:lnTo>
                  <a:lnTo>
                    <a:pt x="1286136" y="889555"/>
                  </a:lnTo>
                  <a:lnTo>
                    <a:pt x="1269322" y="931286"/>
                  </a:lnTo>
                  <a:lnTo>
                    <a:pt x="1249814" y="971557"/>
                  </a:lnTo>
                  <a:lnTo>
                    <a:pt x="1227726" y="1010256"/>
                  </a:lnTo>
                  <a:lnTo>
                    <a:pt x="1203168" y="1047272"/>
                  </a:lnTo>
                  <a:lnTo>
                    <a:pt x="1176254" y="1082492"/>
                  </a:lnTo>
                  <a:lnTo>
                    <a:pt x="1147095" y="1115804"/>
                  </a:lnTo>
                  <a:lnTo>
                    <a:pt x="1115803" y="1147095"/>
                  </a:lnTo>
                  <a:lnTo>
                    <a:pt x="1082491" y="1176254"/>
                  </a:lnTo>
                  <a:lnTo>
                    <a:pt x="1047272" y="1203168"/>
                  </a:lnTo>
                  <a:lnTo>
                    <a:pt x="1010256" y="1227726"/>
                  </a:lnTo>
                  <a:lnTo>
                    <a:pt x="971556" y="1249815"/>
                  </a:lnTo>
                  <a:lnTo>
                    <a:pt x="931285" y="1269322"/>
                  </a:lnTo>
                  <a:lnTo>
                    <a:pt x="889555" y="1286136"/>
                  </a:lnTo>
                  <a:lnTo>
                    <a:pt x="846478" y="1300145"/>
                  </a:lnTo>
                  <a:lnTo>
                    <a:pt x="802165" y="1311235"/>
                  </a:lnTo>
                  <a:lnTo>
                    <a:pt x="756730" y="1319296"/>
                  </a:lnTo>
                  <a:lnTo>
                    <a:pt x="710284" y="1324215"/>
                  </a:lnTo>
                  <a:lnTo>
                    <a:pt x="662939" y="1325879"/>
                  </a:lnTo>
                  <a:lnTo>
                    <a:pt x="615595" y="1324215"/>
                  </a:lnTo>
                  <a:lnTo>
                    <a:pt x="569149" y="1319296"/>
                  </a:lnTo>
                  <a:lnTo>
                    <a:pt x="523713" y="1311235"/>
                  </a:lnTo>
                  <a:lnTo>
                    <a:pt x="479401" y="1300145"/>
                  </a:lnTo>
                  <a:lnTo>
                    <a:pt x="436323" y="1286136"/>
                  </a:lnTo>
                  <a:lnTo>
                    <a:pt x="394593" y="1269322"/>
                  </a:lnTo>
                  <a:lnTo>
                    <a:pt x="354322" y="1249815"/>
                  </a:lnTo>
                  <a:lnTo>
                    <a:pt x="315623" y="1227726"/>
                  </a:lnTo>
                  <a:lnTo>
                    <a:pt x="278607" y="1203168"/>
                  </a:lnTo>
                  <a:lnTo>
                    <a:pt x="243387" y="1176254"/>
                  </a:lnTo>
                  <a:lnTo>
                    <a:pt x="210075" y="1147095"/>
                  </a:lnTo>
                  <a:lnTo>
                    <a:pt x="178784" y="1115804"/>
                  </a:lnTo>
                  <a:lnTo>
                    <a:pt x="149625" y="1082492"/>
                  </a:lnTo>
                  <a:lnTo>
                    <a:pt x="122710" y="1047272"/>
                  </a:lnTo>
                  <a:lnTo>
                    <a:pt x="98153" y="1010256"/>
                  </a:lnTo>
                  <a:lnTo>
                    <a:pt x="76064" y="971557"/>
                  </a:lnTo>
                  <a:lnTo>
                    <a:pt x="56557" y="931286"/>
                  </a:lnTo>
                  <a:lnTo>
                    <a:pt x="39743" y="889555"/>
                  </a:lnTo>
                  <a:lnTo>
                    <a:pt x="25734" y="846478"/>
                  </a:lnTo>
                  <a:lnTo>
                    <a:pt x="14644" y="802165"/>
                  </a:lnTo>
                  <a:lnTo>
                    <a:pt x="6583" y="756730"/>
                  </a:lnTo>
                  <a:lnTo>
                    <a:pt x="1664" y="710284"/>
                  </a:lnTo>
                  <a:lnTo>
                    <a:pt x="0" y="662939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76958" y="3270887"/>
            <a:ext cx="688682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spc="-5" dirty="0">
                <a:solidFill>
                  <a:prstClr val="black"/>
                </a:solidFill>
                <a:latin typeface="Arial MT"/>
                <a:cs typeface="Arial MT"/>
              </a:rPr>
              <a:t>Employee</a:t>
            </a:r>
            <a:endParaRPr sz="1180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6733" y="2185618"/>
            <a:ext cx="2489627" cy="2489627"/>
          </a:xfrm>
          <a:custGeom>
            <a:avLst/>
            <a:gdLst/>
            <a:ahLst/>
            <a:cxnLst/>
            <a:rect l="l" t="t" r="r" b="b"/>
            <a:pathLst>
              <a:path w="2743200" h="2743200">
                <a:moveTo>
                  <a:pt x="0" y="1371600"/>
                </a:moveTo>
                <a:lnTo>
                  <a:pt x="829" y="1323447"/>
                </a:lnTo>
                <a:lnTo>
                  <a:pt x="3299" y="1275711"/>
                </a:lnTo>
                <a:lnTo>
                  <a:pt x="7383" y="1228419"/>
                </a:lnTo>
                <a:lnTo>
                  <a:pt x="13053" y="1181599"/>
                </a:lnTo>
                <a:lnTo>
                  <a:pt x="20282" y="1135276"/>
                </a:lnTo>
                <a:lnTo>
                  <a:pt x="29044" y="1089480"/>
                </a:lnTo>
                <a:lnTo>
                  <a:pt x="39310" y="1044236"/>
                </a:lnTo>
                <a:lnTo>
                  <a:pt x="51053" y="999572"/>
                </a:lnTo>
                <a:lnTo>
                  <a:pt x="64247" y="955515"/>
                </a:lnTo>
                <a:lnTo>
                  <a:pt x="78864" y="912092"/>
                </a:lnTo>
                <a:lnTo>
                  <a:pt x="94877" y="869331"/>
                </a:lnTo>
                <a:lnTo>
                  <a:pt x="112259" y="827259"/>
                </a:lnTo>
                <a:lnTo>
                  <a:pt x="130982" y="785903"/>
                </a:lnTo>
                <a:lnTo>
                  <a:pt x="151020" y="745290"/>
                </a:lnTo>
                <a:lnTo>
                  <a:pt x="172345" y="705447"/>
                </a:lnTo>
                <a:lnTo>
                  <a:pt x="194930" y="666402"/>
                </a:lnTo>
                <a:lnTo>
                  <a:pt x="218747" y="628182"/>
                </a:lnTo>
                <a:lnTo>
                  <a:pt x="243770" y="590813"/>
                </a:lnTo>
                <a:lnTo>
                  <a:pt x="269972" y="554324"/>
                </a:lnTo>
                <a:lnTo>
                  <a:pt x="297325" y="518741"/>
                </a:lnTo>
                <a:lnTo>
                  <a:pt x="325801" y="484092"/>
                </a:lnTo>
                <a:lnTo>
                  <a:pt x="355375" y="450404"/>
                </a:lnTo>
                <a:lnTo>
                  <a:pt x="386018" y="417703"/>
                </a:lnTo>
                <a:lnTo>
                  <a:pt x="417703" y="386018"/>
                </a:lnTo>
                <a:lnTo>
                  <a:pt x="450404" y="355375"/>
                </a:lnTo>
                <a:lnTo>
                  <a:pt x="484092" y="325801"/>
                </a:lnTo>
                <a:lnTo>
                  <a:pt x="518741" y="297325"/>
                </a:lnTo>
                <a:lnTo>
                  <a:pt x="554324" y="269972"/>
                </a:lnTo>
                <a:lnTo>
                  <a:pt x="590813" y="243771"/>
                </a:lnTo>
                <a:lnTo>
                  <a:pt x="628182" y="218747"/>
                </a:lnTo>
                <a:lnTo>
                  <a:pt x="666402" y="194930"/>
                </a:lnTo>
                <a:lnTo>
                  <a:pt x="705447" y="172345"/>
                </a:lnTo>
                <a:lnTo>
                  <a:pt x="745290" y="151020"/>
                </a:lnTo>
                <a:lnTo>
                  <a:pt x="785903" y="130982"/>
                </a:lnTo>
                <a:lnTo>
                  <a:pt x="827259" y="112259"/>
                </a:lnTo>
                <a:lnTo>
                  <a:pt x="869331" y="94877"/>
                </a:lnTo>
                <a:lnTo>
                  <a:pt x="912092" y="78864"/>
                </a:lnTo>
                <a:lnTo>
                  <a:pt x="955514" y="64247"/>
                </a:lnTo>
                <a:lnTo>
                  <a:pt x="999571" y="51053"/>
                </a:lnTo>
                <a:lnTo>
                  <a:pt x="1044235" y="39310"/>
                </a:lnTo>
                <a:lnTo>
                  <a:pt x="1089479" y="29044"/>
                </a:lnTo>
                <a:lnTo>
                  <a:pt x="1135276" y="20282"/>
                </a:lnTo>
                <a:lnTo>
                  <a:pt x="1181598" y="13053"/>
                </a:lnTo>
                <a:lnTo>
                  <a:pt x="1228419" y="7383"/>
                </a:lnTo>
                <a:lnTo>
                  <a:pt x="1275711" y="3299"/>
                </a:lnTo>
                <a:lnTo>
                  <a:pt x="1323447" y="829"/>
                </a:lnTo>
                <a:lnTo>
                  <a:pt x="1371599" y="0"/>
                </a:lnTo>
                <a:lnTo>
                  <a:pt x="1421105" y="892"/>
                </a:lnTo>
                <a:lnTo>
                  <a:pt x="1470383" y="3558"/>
                </a:lnTo>
                <a:lnTo>
                  <a:pt x="1519389" y="7980"/>
                </a:lnTo>
                <a:lnTo>
                  <a:pt x="1568081" y="14140"/>
                </a:lnTo>
                <a:lnTo>
                  <a:pt x="1616416" y="22019"/>
                </a:lnTo>
                <a:lnTo>
                  <a:pt x="1664349" y="31600"/>
                </a:lnTo>
                <a:lnTo>
                  <a:pt x="1711838" y="42865"/>
                </a:lnTo>
                <a:lnTo>
                  <a:pt x="1758840" y="55796"/>
                </a:lnTo>
                <a:lnTo>
                  <a:pt x="1805311" y="70375"/>
                </a:lnTo>
                <a:lnTo>
                  <a:pt x="1851208" y="86585"/>
                </a:lnTo>
                <a:lnTo>
                  <a:pt x="1896488" y="104406"/>
                </a:lnTo>
                <a:lnTo>
                  <a:pt x="1941108" y="123822"/>
                </a:lnTo>
                <a:lnTo>
                  <a:pt x="1985024" y="144815"/>
                </a:lnTo>
                <a:lnTo>
                  <a:pt x="2028193" y="167366"/>
                </a:lnTo>
                <a:lnTo>
                  <a:pt x="2070572" y="191458"/>
                </a:lnTo>
                <a:lnTo>
                  <a:pt x="2112117" y="217072"/>
                </a:lnTo>
                <a:lnTo>
                  <a:pt x="2152786" y="244191"/>
                </a:lnTo>
                <a:lnTo>
                  <a:pt x="2192535" y="272797"/>
                </a:lnTo>
                <a:lnTo>
                  <a:pt x="2231321" y="302872"/>
                </a:lnTo>
                <a:lnTo>
                  <a:pt x="2269101" y="334398"/>
                </a:lnTo>
                <a:lnTo>
                  <a:pt x="2305831" y="367358"/>
                </a:lnTo>
                <a:lnTo>
                  <a:pt x="2341467" y="401732"/>
                </a:lnTo>
                <a:lnTo>
                  <a:pt x="2375842" y="437369"/>
                </a:lnTo>
                <a:lnTo>
                  <a:pt x="2408801" y="474099"/>
                </a:lnTo>
                <a:lnTo>
                  <a:pt x="2440327" y="511878"/>
                </a:lnTo>
                <a:lnTo>
                  <a:pt x="2470402" y="550664"/>
                </a:lnTo>
                <a:lnTo>
                  <a:pt x="2499008" y="590413"/>
                </a:lnTo>
                <a:lnTo>
                  <a:pt x="2526127" y="631082"/>
                </a:lnTo>
                <a:lnTo>
                  <a:pt x="2551742" y="672627"/>
                </a:lnTo>
                <a:lnTo>
                  <a:pt x="2575833" y="715006"/>
                </a:lnTo>
                <a:lnTo>
                  <a:pt x="2598384" y="758175"/>
                </a:lnTo>
                <a:lnTo>
                  <a:pt x="2619377" y="802091"/>
                </a:lnTo>
                <a:lnTo>
                  <a:pt x="2638793" y="846711"/>
                </a:lnTo>
                <a:lnTo>
                  <a:pt x="2656614" y="891991"/>
                </a:lnTo>
                <a:lnTo>
                  <a:pt x="2672824" y="937888"/>
                </a:lnTo>
                <a:lnTo>
                  <a:pt x="2687403" y="984359"/>
                </a:lnTo>
                <a:lnTo>
                  <a:pt x="2700334" y="1031361"/>
                </a:lnTo>
                <a:lnTo>
                  <a:pt x="2711599" y="1078850"/>
                </a:lnTo>
                <a:lnTo>
                  <a:pt x="2721180" y="1126784"/>
                </a:lnTo>
                <a:lnTo>
                  <a:pt x="2729059" y="1175118"/>
                </a:lnTo>
                <a:lnTo>
                  <a:pt x="2735219" y="1223810"/>
                </a:lnTo>
                <a:lnTo>
                  <a:pt x="2739641" y="1272817"/>
                </a:lnTo>
                <a:lnTo>
                  <a:pt x="2742307" y="1322094"/>
                </a:lnTo>
                <a:lnTo>
                  <a:pt x="2743199" y="1371600"/>
                </a:lnTo>
                <a:lnTo>
                  <a:pt x="2742370" y="1419752"/>
                </a:lnTo>
                <a:lnTo>
                  <a:pt x="2739900" y="1467488"/>
                </a:lnTo>
                <a:lnTo>
                  <a:pt x="2735816" y="1514780"/>
                </a:lnTo>
                <a:lnTo>
                  <a:pt x="2730146" y="1561601"/>
                </a:lnTo>
                <a:lnTo>
                  <a:pt x="2722917" y="1607923"/>
                </a:lnTo>
                <a:lnTo>
                  <a:pt x="2714155" y="1653720"/>
                </a:lnTo>
                <a:lnTo>
                  <a:pt x="2703889" y="1698964"/>
                </a:lnTo>
                <a:lnTo>
                  <a:pt x="2692146" y="1743628"/>
                </a:lnTo>
                <a:lnTo>
                  <a:pt x="2678952" y="1787685"/>
                </a:lnTo>
                <a:lnTo>
                  <a:pt x="2664335" y="1831107"/>
                </a:lnTo>
                <a:lnTo>
                  <a:pt x="2648322" y="1873868"/>
                </a:lnTo>
                <a:lnTo>
                  <a:pt x="2630940" y="1915940"/>
                </a:lnTo>
                <a:lnTo>
                  <a:pt x="2612217" y="1957297"/>
                </a:lnTo>
                <a:lnTo>
                  <a:pt x="2592179" y="1997910"/>
                </a:lnTo>
                <a:lnTo>
                  <a:pt x="2570854" y="2037752"/>
                </a:lnTo>
                <a:lnTo>
                  <a:pt x="2548269" y="2076797"/>
                </a:lnTo>
                <a:lnTo>
                  <a:pt x="2524452" y="2115018"/>
                </a:lnTo>
                <a:lnTo>
                  <a:pt x="2499429" y="2152386"/>
                </a:lnTo>
                <a:lnTo>
                  <a:pt x="2473227" y="2188875"/>
                </a:lnTo>
                <a:lnTo>
                  <a:pt x="2445874" y="2224458"/>
                </a:lnTo>
                <a:lnTo>
                  <a:pt x="2417398" y="2259107"/>
                </a:lnTo>
                <a:lnTo>
                  <a:pt x="2387824" y="2292796"/>
                </a:lnTo>
                <a:lnTo>
                  <a:pt x="2357181" y="2325496"/>
                </a:lnTo>
                <a:lnTo>
                  <a:pt x="2325496" y="2357181"/>
                </a:lnTo>
                <a:lnTo>
                  <a:pt x="2292796" y="2387824"/>
                </a:lnTo>
                <a:lnTo>
                  <a:pt x="2259107" y="2417398"/>
                </a:lnTo>
                <a:lnTo>
                  <a:pt x="2224458" y="2445875"/>
                </a:lnTo>
                <a:lnTo>
                  <a:pt x="2188875" y="2473227"/>
                </a:lnTo>
                <a:lnTo>
                  <a:pt x="2152386" y="2499429"/>
                </a:lnTo>
                <a:lnTo>
                  <a:pt x="2115018" y="2524452"/>
                </a:lnTo>
                <a:lnTo>
                  <a:pt x="2076797" y="2548270"/>
                </a:lnTo>
                <a:lnTo>
                  <a:pt x="2037752" y="2570854"/>
                </a:lnTo>
                <a:lnTo>
                  <a:pt x="1997909" y="2592179"/>
                </a:lnTo>
                <a:lnTo>
                  <a:pt x="1957296" y="2612217"/>
                </a:lnTo>
                <a:lnTo>
                  <a:pt x="1915940" y="2630940"/>
                </a:lnTo>
                <a:lnTo>
                  <a:pt x="1873868" y="2648322"/>
                </a:lnTo>
                <a:lnTo>
                  <a:pt x="1831107" y="2664335"/>
                </a:lnTo>
                <a:lnTo>
                  <a:pt x="1787685" y="2678952"/>
                </a:lnTo>
                <a:lnTo>
                  <a:pt x="1743628" y="2692146"/>
                </a:lnTo>
                <a:lnTo>
                  <a:pt x="1698964" y="2703890"/>
                </a:lnTo>
                <a:lnTo>
                  <a:pt x="1653720" y="2714156"/>
                </a:lnTo>
                <a:lnTo>
                  <a:pt x="1607923" y="2722917"/>
                </a:lnTo>
                <a:lnTo>
                  <a:pt x="1561601" y="2730146"/>
                </a:lnTo>
                <a:lnTo>
                  <a:pt x="1514780" y="2735816"/>
                </a:lnTo>
                <a:lnTo>
                  <a:pt x="1467488" y="2739900"/>
                </a:lnTo>
                <a:lnTo>
                  <a:pt x="1419752" y="2742370"/>
                </a:lnTo>
                <a:lnTo>
                  <a:pt x="1371599" y="2743200"/>
                </a:lnTo>
                <a:lnTo>
                  <a:pt x="1323447" y="2742370"/>
                </a:lnTo>
                <a:lnTo>
                  <a:pt x="1275711" y="2739900"/>
                </a:lnTo>
                <a:lnTo>
                  <a:pt x="1228419" y="2735816"/>
                </a:lnTo>
                <a:lnTo>
                  <a:pt x="1181598" y="2730146"/>
                </a:lnTo>
                <a:lnTo>
                  <a:pt x="1135276" y="2722917"/>
                </a:lnTo>
                <a:lnTo>
                  <a:pt x="1089479" y="2714156"/>
                </a:lnTo>
                <a:lnTo>
                  <a:pt x="1044235" y="2703890"/>
                </a:lnTo>
                <a:lnTo>
                  <a:pt x="999571" y="2692146"/>
                </a:lnTo>
                <a:lnTo>
                  <a:pt x="955514" y="2678952"/>
                </a:lnTo>
                <a:lnTo>
                  <a:pt x="912092" y="2664335"/>
                </a:lnTo>
                <a:lnTo>
                  <a:pt x="869331" y="2648322"/>
                </a:lnTo>
                <a:lnTo>
                  <a:pt x="827259" y="2630940"/>
                </a:lnTo>
                <a:lnTo>
                  <a:pt x="785903" y="2612217"/>
                </a:lnTo>
                <a:lnTo>
                  <a:pt x="745290" y="2592179"/>
                </a:lnTo>
                <a:lnTo>
                  <a:pt x="705447" y="2570854"/>
                </a:lnTo>
                <a:lnTo>
                  <a:pt x="666402" y="2548270"/>
                </a:lnTo>
                <a:lnTo>
                  <a:pt x="628182" y="2524452"/>
                </a:lnTo>
                <a:lnTo>
                  <a:pt x="590813" y="2499429"/>
                </a:lnTo>
                <a:lnTo>
                  <a:pt x="554324" y="2473227"/>
                </a:lnTo>
                <a:lnTo>
                  <a:pt x="518741" y="2445875"/>
                </a:lnTo>
                <a:lnTo>
                  <a:pt x="484092" y="2417398"/>
                </a:lnTo>
                <a:lnTo>
                  <a:pt x="450404" y="2387824"/>
                </a:lnTo>
                <a:lnTo>
                  <a:pt x="417703" y="2357181"/>
                </a:lnTo>
                <a:lnTo>
                  <a:pt x="386018" y="2325496"/>
                </a:lnTo>
                <a:lnTo>
                  <a:pt x="355375" y="2292796"/>
                </a:lnTo>
                <a:lnTo>
                  <a:pt x="325801" y="2259107"/>
                </a:lnTo>
                <a:lnTo>
                  <a:pt x="297325" y="2224458"/>
                </a:lnTo>
                <a:lnTo>
                  <a:pt x="269972" y="2188875"/>
                </a:lnTo>
                <a:lnTo>
                  <a:pt x="243770" y="2152386"/>
                </a:lnTo>
                <a:lnTo>
                  <a:pt x="218747" y="2115018"/>
                </a:lnTo>
                <a:lnTo>
                  <a:pt x="194930" y="2076797"/>
                </a:lnTo>
                <a:lnTo>
                  <a:pt x="172345" y="2037752"/>
                </a:lnTo>
                <a:lnTo>
                  <a:pt x="151020" y="1997910"/>
                </a:lnTo>
                <a:lnTo>
                  <a:pt x="130982" y="1957297"/>
                </a:lnTo>
                <a:lnTo>
                  <a:pt x="112259" y="1915940"/>
                </a:lnTo>
                <a:lnTo>
                  <a:pt x="94877" y="1873868"/>
                </a:lnTo>
                <a:lnTo>
                  <a:pt x="78864" y="1831107"/>
                </a:lnTo>
                <a:lnTo>
                  <a:pt x="64247" y="1787685"/>
                </a:lnTo>
                <a:lnTo>
                  <a:pt x="51053" y="1743628"/>
                </a:lnTo>
                <a:lnTo>
                  <a:pt x="39310" y="1698964"/>
                </a:lnTo>
                <a:lnTo>
                  <a:pt x="29044" y="1653720"/>
                </a:lnTo>
                <a:lnTo>
                  <a:pt x="20282" y="1607923"/>
                </a:lnTo>
                <a:lnTo>
                  <a:pt x="13053" y="1561601"/>
                </a:lnTo>
                <a:lnTo>
                  <a:pt x="7383" y="1514780"/>
                </a:lnTo>
                <a:lnTo>
                  <a:pt x="3299" y="1467488"/>
                </a:lnTo>
                <a:lnTo>
                  <a:pt x="829" y="1419752"/>
                </a:lnTo>
                <a:lnTo>
                  <a:pt x="0" y="137160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4401" y="2479822"/>
            <a:ext cx="614915" cy="1932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180" dirty="0">
                <a:solidFill>
                  <a:prstClr val="black"/>
                </a:solidFill>
                <a:latin typeface="Arial MT"/>
                <a:cs typeface="Arial MT"/>
              </a:rPr>
              <a:t>Manager</a:t>
            </a:r>
            <a:endParaRPr sz="1180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25461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r>
              <a:rPr sz="2178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overriding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3598" y="2295814"/>
            <a:ext cx="3988590" cy="7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12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ostream&amp;)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796" y="3344333"/>
            <a:ext cx="7468881" cy="99655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4471137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Manager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:public Employee{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2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defTabSz="829909">
              <a:lnSpc>
                <a:spcPts val="1510"/>
              </a:lnSpc>
              <a:spcBef>
                <a:spcPts val="5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(ostream&amp;)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598" y="2296140"/>
            <a:ext cx="3988590" cy="7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12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ostream&amp;)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796" y="2240990"/>
            <a:ext cx="7468881" cy="79521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5921750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70563" defTabSz="829909">
              <a:lnSpc>
                <a:spcPts val="1439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(ostream&amp;)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25461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r>
              <a:rPr sz="2178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overriding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3598" y="2295814"/>
            <a:ext cx="3988590" cy="744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829909">
              <a:lnSpc>
                <a:spcPts val="12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ostream&amp;)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796" y="4813279"/>
            <a:ext cx="7468881" cy="79872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2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Manager: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-5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(ostream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os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const{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defTabSz="829909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Employee::print(os);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os&lt;&lt;"</a:t>
            </a:r>
            <a:r>
              <a:rPr sz="1271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"&lt;&lt;department;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5796" y="2240990"/>
            <a:ext cx="7468881" cy="79521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5824927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70563" defTabSz="829909">
              <a:lnSpc>
                <a:spcPts val="1439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ostream&amp;)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796" y="3133923"/>
            <a:ext cx="7468881" cy="60636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2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Employee: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-55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(ostream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o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const{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os&lt;&lt;this-&gt;firstName&lt;&lt;"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"&lt;&lt;this-&gt;lastName&lt;&lt;"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"&lt;&lt;this-&gt;salary;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5796" y="3900415"/>
            <a:ext cx="7468881" cy="79521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4471137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Manager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:public Employee{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defTabSz="829909">
              <a:lnSpc>
                <a:spcPts val="1439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(ostream&amp;)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5644883" cy="2214151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overriding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-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non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bound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statically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803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compile</a:t>
            </a:r>
            <a:r>
              <a:rPr sz="2178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time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531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bound</a:t>
            </a:r>
            <a:r>
              <a:rPr sz="2178" spc="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dynamically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776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run</a:t>
            </a:r>
            <a:r>
              <a:rPr sz="2178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time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20816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Polymorphism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783" y="2336720"/>
            <a:ext cx="7468881" cy="314403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6509" rIns="0" bIns="0" rtlCol="0">
            <a:spAutoFit/>
          </a:bodyPr>
          <a:lstStyle/>
          <a:p>
            <a:pPr marL="437431" marR="3233765" indent="-359627" defTabSz="829909">
              <a:lnSpc>
                <a:spcPct val="101000"/>
              </a:lnSpc>
              <a:spcBef>
                <a:spcPts val="208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voi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 printAll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180" spc="-2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cons</a:t>
            </a:r>
            <a:r>
              <a:rPr sz="118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 vector&lt;Employee*&gt;</a:t>
            </a:r>
            <a:r>
              <a:rPr sz="1180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 emp</a:t>
            </a:r>
            <a:r>
              <a:rPr sz="118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180" spc="-3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){  for(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i=0;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i&lt;emps.size();</a:t>
            </a:r>
            <a:r>
              <a:rPr sz="1180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++i){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97059" marR="4717805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emps[i]-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sz="1180" spc="-2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3333FF"/>
                </a:solidFill>
                <a:latin typeface="Courier New"/>
                <a:cs typeface="Courier New"/>
              </a:rPr>
              <a:t>print(cout); 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cout&lt;&lt;endl;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22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0516" marR="4417539" indent="-353288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int main(int argc, char** argv)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vector&lt;Employee*&gt;</a:t>
            </a:r>
            <a:r>
              <a:rPr sz="1180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srgbClr val="0000FF"/>
                </a:solidFill>
                <a:latin typeface="Courier New"/>
                <a:cs typeface="Courier New"/>
              </a:rPr>
              <a:t>v;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3968005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Employee e("John", "Smith", 1000);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v.push_back(&amp;e);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3068936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Manager m("Sarah", "Parker", 2000, "Sales");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v.push_back(&amp;m);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37431" marR="5766142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cout&lt;&lt;endl;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printAll(</a:t>
            </a:r>
            <a:r>
              <a:rPr sz="118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18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180" spc="-6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180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5175" y="4788121"/>
            <a:ext cx="3236515" cy="606364"/>
          </a:xfrm>
          <a:prstGeom prst="rect">
            <a:avLst/>
          </a:prstGeom>
          <a:solidFill>
            <a:srgbClr val="CCFFFF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solidFill>
                  <a:srgbClr val="3333FF"/>
                </a:solidFill>
                <a:latin typeface="Arial"/>
                <a:cs typeface="Arial"/>
              </a:rPr>
              <a:t>Output:</a:t>
            </a:r>
            <a:endParaRPr sz="1271">
              <a:solidFill>
                <a:prstClr val="black"/>
              </a:solidFill>
              <a:latin typeface="Arial"/>
              <a:cs typeface="Arial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John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Smith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1000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Sarah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Parker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2000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Sales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7518442" cy="3721487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Polymorphism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type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called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5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polymorphic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type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polymorphic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behavior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preconditions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790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531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manipulated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through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496719" lvl="3" indent="-209783" defTabSz="829909">
              <a:spcBef>
                <a:spcPts val="517"/>
              </a:spcBef>
              <a:buClr>
                <a:srgbClr val="000000"/>
              </a:buClr>
              <a:buSzPct val="43750"/>
              <a:buFontTx/>
              <a:buChar char="●"/>
              <a:tabLst>
                <a:tab pos="1496142" algn="l"/>
                <a:tab pos="1497295" algn="l"/>
              </a:tabLst>
            </a:pP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pointers</a:t>
            </a:r>
            <a:r>
              <a:rPr sz="2178" spc="-8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496719" lvl="3" indent="-209783" defTabSz="829909">
              <a:spcBef>
                <a:spcPts val="259"/>
              </a:spcBef>
              <a:buClr>
                <a:srgbClr val="000000"/>
              </a:buClr>
              <a:buSzPct val="43750"/>
              <a:buFontTx/>
              <a:buChar char="●"/>
              <a:tabLst>
                <a:tab pos="1496142" algn="l"/>
                <a:tab pos="1497295" algn="l"/>
              </a:tabLst>
            </a:pP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references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marR="920392" indent="-208630" defTabSz="829909">
              <a:spcBef>
                <a:spcPts val="504"/>
              </a:spcBef>
            </a:pPr>
            <a:r>
              <a:rPr sz="1361" b="1" spc="95" dirty="0">
                <a:solidFill>
                  <a:prstClr val="black"/>
                </a:solidFill>
                <a:latin typeface="Yu Gothic UI"/>
                <a:cs typeface="Yu Gothic UI"/>
              </a:rPr>
              <a:t>– </a:t>
            </a:r>
            <a:r>
              <a:rPr sz="1361" b="1" spc="113" dirty="0">
                <a:solidFill>
                  <a:prstClr val="black"/>
                </a:solidFill>
                <a:latin typeface="Yu Gothic UI"/>
                <a:cs typeface="Yu Gothic UI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Employe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: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print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o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15" b="1" spc="-4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srgbClr val="339966"/>
                </a:solidFill>
                <a:latin typeface="Arial MT"/>
                <a:cs typeface="Arial MT"/>
              </a:rPr>
              <a:t>static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 bindin</a:t>
            </a:r>
            <a:r>
              <a:rPr sz="2178" dirty="0">
                <a:solidFill>
                  <a:srgbClr val="339966"/>
                </a:solidFill>
                <a:latin typeface="Arial MT"/>
                <a:cs typeface="Arial MT"/>
              </a:rPr>
              <a:t>g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9966"/>
                </a:solidFill>
                <a:latin typeface="Arial MT"/>
                <a:cs typeface="Arial MT"/>
              </a:rPr>
              <a:t>–</a:t>
            </a:r>
            <a:r>
              <a:rPr sz="2178" spc="-5" dirty="0">
                <a:solidFill>
                  <a:srgbClr val="339966"/>
                </a:solidFill>
                <a:latin typeface="Arial MT"/>
                <a:cs typeface="Arial MT"/>
              </a:rPr>
              <a:t> no  polymorphism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037460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Polymorphism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2178" spc="-54" dirty="0">
                <a:solidFill>
                  <a:srgbClr val="3333FF"/>
                </a:solidFill>
                <a:latin typeface="Arial MT"/>
                <a:cs typeface="Arial MT"/>
              </a:rPr>
              <a:t> Table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3846" y="2240664"/>
            <a:ext cx="2904565" cy="189458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marR="1678838" defTabSz="829909">
              <a:lnSpc>
                <a:spcPct val="102299"/>
              </a:lnSpc>
              <a:spcBef>
                <a:spcPts val="204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998" b="1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Employee{ </a:t>
            </a:r>
            <a:r>
              <a:rPr sz="998" b="1" spc="-5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53303" defTabSz="829909">
              <a:spcBef>
                <a:spcPts val="27"/>
              </a:spcBef>
            </a:pP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998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998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print(ostream&amp;)</a:t>
            </a:r>
            <a:r>
              <a:rPr sz="998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1"/>
              </a:spcBef>
            </a:pPr>
            <a:endParaRPr sz="104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53303" marR="81838" indent="-76075" defTabSz="829909">
              <a:lnSpc>
                <a:spcPct val="102299"/>
              </a:lnSpc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class Manager:public Employee{ </a:t>
            </a:r>
            <a:r>
              <a:rPr sz="998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998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998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print(ostream&amp;)</a:t>
            </a:r>
            <a:r>
              <a:rPr sz="998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602763" defTabSz="829909">
              <a:lnSpc>
                <a:spcPct val="102299"/>
              </a:lnSpc>
            </a:pP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998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e1,</a:t>
            </a:r>
            <a:r>
              <a:rPr sz="998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e2; </a:t>
            </a:r>
            <a:r>
              <a:rPr sz="998" b="1" spc="-5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Manager</a:t>
            </a:r>
            <a:r>
              <a:rPr sz="998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m1,</a:t>
            </a:r>
            <a:r>
              <a:rPr sz="998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98" b="1" spc="-5" dirty="0">
                <a:solidFill>
                  <a:prstClr val="black"/>
                </a:solidFill>
                <a:latin typeface="Courier New"/>
                <a:cs typeface="Courier New"/>
              </a:rPr>
              <a:t>m2;</a:t>
            </a:r>
            <a:endParaRPr sz="99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03740" y="2227520"/>
            <a:ext cx="1093822" cy="2704588"/>
            <a:chOff x="4162597" y="2454397"/>
            <a:chExt cx="1205230" cy="2980055"/>
          </a:xfrm>
        </p:grpSpPr>
        <p:sp>
          <p:nvSpPr>
            <p:cNvPr id="6" name="object 6"/>
            <p:cNvSpPr/>
            <p:nvPr/>
          </p:nvSpPr>
          <p:spPr>
            <a:xfrm>
              <a:off x="4167359" y="2459159"/>
              <a:ext cx="1195705" cy="1293495"/>
            </a:xfrm>
            <a:custGeom>
              <a:avLst/>
              <a:gdLst/>
              <a:ahLst/>
              <a:cxnLst/>
              <a:rect l="l" t="t" r="r" b="b"/>
              <a:pathLst>
                <a:path w="1195704" h="1293495">
                  <a:moveTo>
                    <a:pt x="1195199" y="1293479"/>
                  </a:moveTo>
                  <a:lnTo>
                    <a:pt x="0" y="1293479"/>
                  </a:lnTo>
                  <a:lnTo>
                    <a:pt x="0" y="0"/>
                  </a:lnTo>
                  <a:lnTo>
                    <a:pt x="1195199" y="0"/>
                  </a:lnTo>
                  <a:lnTo>
                    <a:pt x="1195199" y="1293479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167359" y="2459159"/>
              <a:ext cx="1195705" cy="1293495"/>
            </a:xfrm>
            <a:custGeom>
              <a:avLst/>
              <a:gdLst/>
              <a:ahLst/>
              <a:cxnLst/>
              <a:rect l="l" t="t" r="r" b="b"/>
              <a:pathLst>
                <a:path w="1195704" h="1293495">
                  <a:moveTo>
                    <a:pt x="0" y="0"/>
                  </a:moveTo>
                  <a:lnTo>
                    <a:pt x="1195199" y="0"/>
                  </a:lnTo>
                  <a:lnTo>
                    <a:pt x="1195199" y="1293479"/>
                  </a:lnTo>
                  <a:lnTo>
                    <a:pt x="0" y="12934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167359" y="4140359"/>
              <a:ext cx="1195705" cy="1293495"/>
            </a:xfrm>
            <a:custGeom>
              <a:avLst/>
              <a:gdLst/>
              <a:ahLst/>
              <a:cxnLst/>
              <a:rect l="l" t="t" r="r" b="b"/>
              <a:pathLst>
                <a:path w="1195704" h="1293495">
                  <a:moveTo>
                    <a:pt x="1195199" y="1293480"/>
                  </a:moveTo>
                  <a:lnTo>
                    <a:pt x="0" y="1293480"/>
                  </a:lnTo>
                  <a:lnTo>
                    <a:pt x="0" y="0"/>
                  </a:lnTo>
                  <a:lnTo>
                    <a:pt x="1195199" y="0"/>
                  </a:lnTo>
                  <a:lnTo>
                    <a:pt x="1195199" y="129348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12655" y="2647811"/>
            <a:ext cx="25414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e1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1279" y="4202684"/>
            <a:ext cx="25414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e2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4137" y="2231842"/>
            <a:ext cx="1772707" cy="27063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4343" rIns="0" bIns="0" rtlCol="0">
            <a:spAutoFit/>
          </a:bodyPr>
          <a:lstStyle/>
          <a:p>
            <a:pPr marL="325624" defTabSz="829909">
              <a:spcBef>
                <a:spcPts val="585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Employee::print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4137" y="3796845"/>
            <a:ext cx="1772707" cy="27063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4343" rIns="0" bIns="0" rtlCol="0">
            <a:spAutoFit/>
          </a:bodyPr>
          <a:lstStyle/>
          <a:p>
            <a:pPr marL="365967" defTabSz="829909">
              <a:spcBef>
                <a:spcPts val="585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Manager::print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87645" y="2251128"/>
            <a:ext cx="1209659" cy="1174505"/>
          </a:xfrm>
          <a:custGeom>
            <a:avLst/>
            <a:gdLst/>
            <a:ahLst/>
            <a:cxnLst/>
            <a:rect l="l" t="t" r="r" b="b"/>
            <a:pathLst>
              <a:path w="1332865" h="1294129">
                <a:moveTo>
                  <a:pt x="1332299" y="1293599"/>
                </a:moveTo>
                <a:lnTo>
                  <a:pt x="0" y="1293599"/>
                </a:lnTo>
                <a:lnTo>
                  <a:pt x="0" y="0"/>
                </a:lnTo>
                <a:lnTo>
                  <a:pt x="1332299" y="0"/>
                </a:lnTo>
                <a:lnTo>
                  <a:pt x="1332299" y="1293599"/>
                </a:lnTo>
                <a:close/>
              </a:path>
            </a:pathLst>
          </a:custGeom>
          <a:solidFill>
            <a:srgbClr val="7DA647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56186" y="2674267"/>
            <a:ext cx="32330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m1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56186" y="4170804"/>
            <a:ext cx="32330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m2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3902" y="3796845"/>
            <a:ext cx="1209659" cy="1179035"/>
          </a:xfrm>
          <a:prstGeom prst="rect">
            <a:avLst/>
          </a:prstGeom>
          <a:solidFill>
            <a:srgbClr val="7DA647"/>
          </a:solidFill>
          <a:ln w="9524">
            <a:solidFill>
              <a:srgbClr val="808080"/>
            </a:solidFill>
          </a:ln>
        </p:spPr>
        <p:txBody>
          <a:bodyPr vert="horz" wrap="square" lIns="0" tIns="113532" rIns="0" bIns="0" rtlCol="0">
            <a:spAutoFit/>
          </a:bodyPr>
          <a:lstStyle/>
          <a:p>
            <a:pPr marL="122181" marR="202290" defTabSz="829909">
              <a:lnSpc>
                <a:spcPts val="1498"/>
              </a:lnSpc>
              <a:spcBef>
                <a:spcPts val="894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firstName:”” </a:t>
            </a:r>
            <a:r>
              <a:rPr sz="1271" spc="-34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lastName:”” </a:t>
            </a:r>
            <a:r>
              <a:rPr sz="1271" spc="-34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salary:0.0 </a:t>
            </a:r>
            <a:r>
              <a:rPr sz="1271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Arial"/>
                <a:cs typeface="Arial"/>
              </a:rPr>
              <a:t>department</a:t>
            </a:r>
            <a:endParaRPr sz="1271">
              <a:solidFill>
                <a:prstClr val="black"/>
              </a:solidFill>
              <a:latin typeface="Arial"/>
              <a:cs typeface="Arial"/>
            </a:endParaRPr>
          </a:p>
          <a:p>
            <a:pPr marL="77804" defTabSz="829909">
              <a:lnSpc>
                <a:spcPts val="1947"/>
              </a:lnSpc>
              <a:spcBef>
                <a:spcPts val="404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7645" y="2251129"/>
            <a:ext cx="1209659" cy="1126356"/>
          </a:xfrm>
          <a:prstGeom prst="rect">
            <a:avLst/>
          </a:prstGeom>
          <a:ln w="9524">
            <a:solidFill>
              <a:srgbClr val="808080"/>
            </a:solidFill>
          </a:ln>
        </p:spPr>
        <p:txBody>
          <a:bodyPr vert="horz" wrap="square" lIns="0" tIns="116989" rIns="0" bIns="0" rtlCol="0">
            <a:spAutoFit/>
          </a:bodyPr>
          <a:lstStyle/>
          <a:p>
            <a:pPr marL="122181" marR="202290" indent="12679" defTabSz="829909">
              <a:lnSpc>
                <a:spcPct val="101000"/>
              </a:lnSpc>
              <a:spcBef>
                <a:spcPts val="92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firstName:”” </a:t>
            </a:r>
            <a:r>
              <a:rPr sz="1271" spc="-34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lastName:”” </a:t>
            </a:r>
            <a:r>
              <a:rPr sz="1271" spc="-34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salary:0.0 </a:t>
            </a:r>
            <a:r>
              <a:rPr sz="1271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Arial"/>
                <a:cs typeface="Arial"/>
              </a:rPr>
              <a:t>department</a:t>
            </a:r>
            <a:endParaRPr sz="1271">
              <a:solidFill>
                <a:prstClr val="black"/>
              </a:solidFill>
              <a:latin typeface="Arial"/>
              <a:cs typeface="Arial"/>
            </a:endParaRPr>
          </a:p>
          <a:p>
            <a:pPr marL="122757" defTabSz="829909">
              <a:lnSpc>
                <a:spcPts val="1711"/>
              </a:lnSpc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08062" y="3757637"/>
            <a:ext cx="1085178" cy="1125530"/>
          </a:xfrm>
          <a:prstGeom prst="rect">
            <a:avLst/>
          </a:prstGeom>
          <a:ln w="9524">
            <a:solidFill>
              <a:srgbClr val="808080"/>
            </a:solidFill>
          </a:ln>
        </p:spPr>
        <p:txBody>
          <a:bodyPr vert="horz" wrap="square" lIns="0" tIns="3458" rIns="0" bIns="0" rtlCol="0">
            <a:spAutoFit/>
          </a:bodyPr>
          <a:lstStyle/>
          <a:p>
            <a:pPr defTabSz="829909">
              <a:spcBef>
                <a:spcPts val="27"/>
              </a:spcBef>
            </a:pPr>
            <a:endParaRPr sz="140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7804" marR="158490" algn="just" defTabSz="829909">
              <a:lnSpc>
                <a:spcPts val="1498"/>
              </a:lnSpc>
              <a:spcBef>
                <a:spcPts val="5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firstName:””  lastName:””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salary:0.0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86449" defTabSz="829909">
              <a:spcBef>
                <a:spcPts val="613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4338" y="2420459"/>
            <a:ext cx="864454" cy="913630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 algn="just" defTabSz="829909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firstName:””  lastName:””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salary:0.0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20171" defTabSz="829909">
              <a:spcBef>
                <a:spcPts val="531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vptr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19939" y="2393855"/>
            <a:ext cx="826418" cy="2378401"/>
            <a:chOff x="4841557" y="2637673"/>
            <a:chExt cx="910590" cy="2620645"/>
          </a:xfrm>
        </p:grpSpPr>
        <p:sp>
          <p:nvSpPr>
            <p:cNvPr id="21" name="object 21"/>
            <p:cNvSpPr/>
            <p:nvPr/>
          </p:nvSpPr>
          <p:spPr>
            <a:xfrm>
              <a:off x="4846320" y="2658109"/>
              <a:ext cx="857885" cy="902969"/>
            </a:xfrm>
            <a:custGeom>
              <a:avLst/>
              <a:gdLst/>
              <a:ahLst/>
              <a:cxnLst/>
              <a:rect l="l" t="t" r="r" b="b"/>
              <a:pathLst>
                <a:path w="857885" h="902970">
                  <a:moveTo>
                    <a:pt x="0" y="902830"/>
                  </a:moveTo>
                  <a:lnTo>
                    <a:pt x="44229" y="899871"/>
                  </a:lnTo>
                  <a:lnTo>
                    <a:pt x="85614" y="891264"/>
                  </a:lnTo>
                  <a:lnTo>
                    <a:pt x="124358" y="877412"/>
                  </a:lnTo>
                  <a:lnTo>
                    <a:pt x="160663" y="858718"/>
                  </a:lnTo>
                  <a:lnTo>
                    <a:pt x="194733" y="835586"/>
                  </a:lnTo>
                  <a:lnTo>
                    <a:pt x="226771" y="808419"/>
                  </a:lnTo>
                  <a:lnTo>
                    <a:pt x="256980" y="777621"/>
                  </a:lnTo>
                  <a:lnTo>
                    <a:pt x="285563" y="743595"/>
                  </a:lnTo>
                  <a:lnTo>
                    <a:pt x="312724" y="706745"/>
                  </a:lnTo>
                  <a:lnTo>
                    <a:pt x="338666" y="667474"/>
                  </a:lnTo>
                  <a:lnTo>
                    <a:pt x="363592" y="626186"/>
                  </a:lnTo>
                  <a:lnTo>
                    <a:pt x="387705" y="583284"/>
                  </a:lnTo>
                  <a:lnTo>
                    <a:pt x="411209" y="539172"/>
                  </a:lnTo>
                  <a:lnTo>
                    <a:pt x="434306" y="494253"/>
                  </a:lnTo>
                  <a:lnTo>
                    <a:pt x="457199" y="448930"/>
                  </a:lnTo>
                  <a:lnTo>
                    <a:pt x="481734" y="400381"/>
                  </a:lnTo>
                  <a:lnTo>
                    <a:pt x="506518" y="352327"/>
                  </a:lnTo>
                  <a:lnTo>
                    <a:pt x="531803" y="305267"/>
                  </a:lnTo>
                  <a:lnTo>
                    <a:pt x="557837" y="259695"/>
                  </a:lnTo>
                  <a:lnTo>
                    <a:pt x="584871" y="216108"/>
                  </a:lnTo>
                  <a:lnTo>
                    <a:pt x="613154" y="175002"/>
                  </a:lnTo>
                  <a:lnTo>
                    <a:pt x="642937" y="136874"/>
                  </a:lnTo>
                  <a:lnTo>
                    <a:pt x="670424" y="106344"/>
                  </a:lnTo>
                  <a:lnTo>
                    <a:pt x="699417" y="78807"/>
                  </a:lnTo>
                  <a:lnTo>
                    <a:pt x="730085" y="54593"/>
                  </a:lnTo>
                  <a:lnTo>
                    <a:pt x="762595" y="34037"/>
                  </a:lnTo>
                  <a:lnTo>
                    <a:pt x="797114" y="17470"/>
                  </a:lnTo>
                  <a:lnTo>
                    <a:pt x="833809" y="5225"/>
                  </a:lnTo>
                  <a:lnTo>
                    <a:pt x="853025" y="827"/>
                  </a:lnTo>
                  <a:lnTo>
                    <a:pt x="85746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702418" y="2642436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735" y="31346"/>
                  </a:moveTo>
                  <a:lnTo>
                    <a:pt x="0" y="0"/>
                  </a:lnTo>
                  <a:lnTo>
                    <a:pt x="44429" y="11914"/>
                  </a:lnTo>
                  <a:lnTo>
                    <a:pt x="2735" y="31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702418" y="2642436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735" y="31346"/>
                  </a:moveTo>
                  <a:lnTo>
                    <a:pt x="44429" y="11914"/>
                  </a:lnTo>
                  <a:lnTo>
                    <a:pt x="0" y="0"/>
                  </a:lnTo>
                  <a:lnTo>
                    <a:pt x="2735" y="3134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846320" y="2915501"/>
              <a:ext cx="845185" cy="2338070"/>
            </a:xfrm>
            <a:custGeom>
              <a:avLst/>
              <a:gdLst/>
              <a:ahLst/>
              <a:cxnLst/>
              <a:rect l="l" t="t" r="r" b="b"/>
              <a:pathLst>
                <a:path w="845185" h="2338070">
                  <a:moveTo>
                    <a:pt x="0" y="2337798"/>
                  </a:moveTo>
                  <a:lnTo>
                    <a:pt x="46548" y="2329018"/>
                  </a:lnTo>
                  <a:lnTo>
                    <a:pt x="89898" y="2303534"/>
                  </a:lnTo>
                  <a:lnTo>
                    <a:pt x="130295" y="2262631"/>
                  </a:lnTo>
                  <a:lnTo>
                    <a:pt x="167986" y="2207595"/>
                  </a:lnTo>
                  <a:lnTo>
                    <a:pt x="203215" y="2139710"/>
                  </a:lnTo>
                  <a:lnTo>
                    <a:pt x="219984" y="2101350"/>
                  </a:lnTo>
                  <a:lnTo>
                    <a:pt x="236230" y="2060261"/>
                  </a:lnTo>
                  <a:lnTo>
                    <a:pt x="251984" y="2016601"/>
                  </a:lnTo>
                  <a:lnTo>
                    <a:pt x="267276" y="1970532"/>
                  </a:lnTo>
                  <a:lnTo>
                    <a:pt x="282138" y="1922215"/>
                  </a:lnTo>
                  <a:lnTo>
                    <a:pt x="296600" y="1871809"/>
                  </a:lnTo>
                  <a:lnTo>
                    <a:pt x="310693" y="1819477"/>
                  </a:lnTo>
                  <a:lnTo>
                    <a:pt x="324447" y="1765377"/>
                  </a:lnTo>
                  <a:lnTo>
                    <a:pt x="337894" y="1709672"/>
                  </a:lnTo>
                  <a:lnTo>
                    <a:pt x="351064" y="1652521"/>
                  </a:lnTo>
                  <a:lnTo>
                    <a:pt x="363988" y="1594085"/>
                  </a:lnTo>
                  <a:lnTo>
                    <a:pt x="376697" y="1534525"/>
                  </a:lnTo>
                  <a:lnTo>
                    <a:pt x="389221" y="1474001"/>
                  </a:lnTo>
                  <a:lnTo>
                    <a:pt x="401591" y="1412674"/>
                  </a:lnTo>
                  <a:lnTo>
                    <a:pt x="413838" y="1350704"/>
                  </a:lnTo>
                  <a:lnTo>
                    <a:pt x="425993" y="1288253"/>
                  </a:lnTo>
                  <a:lnTo>
                    <a:pt x="438087" y="1225481"/>
                  </a:lnTo>
                  <a:lnTo>
                    <a:pt x="450149" y="1162548"/>
                  </a:lnTo>
                  <a:lnTo>
                    <a:pt x="460703" y="1107476"/>
                  </a:lnTo>
                  <a:lnTo>
                    <a:pt x="471278" y="1052512"/>
                  </a:lnTo>
                  <a:lnTo>
                    <a:pt x="481893" y="997762"/>
                  </a:lnTo>
                  <a:lnTo>
                    <a:pt x="492571" y="943336"/>
                  </a:lnTo>
                  <a:lnTo>
                    <a:pt x="503331" y="889340"/>
                  </a:lnTo>
                  <a:lnTo>
                    <a:pt x="514194" y="835882"/>
                  </a:lnTo>
                  <a:lnTo>
                    <a:pt x="525180" y="783070"/>
                  </a:lnTo>
                  <a:lnTo>
                    <a:pt x="536311" y="731011"/>
                  </a:lnTo>
                  <a:lnTo>
                    <a:pt x="547607" y="679812"/>
                  </a:lnTo>
                  <a:lnTo>
                    <a:pt x="559088" y="629582"/>
                  </a:lnTo>
                  <a:lnTo>
                    <a:pt x="570775" y="580428"/>
                  </a:lnTo>
                  <a:lnTo>
                    <a:pt x="582689" y="532458"/>
                  </a:lnTo>
                  <a:lnTo>
                    <a:pt x="594850" y="485778"/>
                  </a:lnTo>
                  <a:lnTo>
                    <a:pt x="607279" y="440498"/>
                  </a:lnTo>
                  <a:lnTo>
                    <a:pt x="619996" y="396724"/>
                  </a:lnTo>
                  <a:lnTo>
                    <a:pt x="633023" y="354563"/>
                  </a:lnTo>
                  <a:lnTo>
                    <a:pt x="650908" y="301046"/>
                  </a:lnTo>
                  <a:lnTo>
                    <a:pt x="669428" y="250845"/>
                  </a:lnTo>
                  <a:lnTo>
                    <a:pt x="688632" y="204214"/>
                  </a:lnTo>
                  <a:lnTo>
                    <a:pt x="708569" y="161409"/>
                  </a:lnTo>
                  <a:lnTo>
                    <a:pt x="729287" y="122685"/>
                  </a:lnTo>
                  <a:lnTo>
                    <a:pt x="750836" y="88296"/>
                  </a:lnTo>
                  <a:lnTo>
                    <a:pt x="784822" y="45400"/>
                  </a:lnTo>
                  <a:lnTo>
                    <a:pt x="820952" y="13695"/>
                  </a:lnTo>
                  <a:lnTo>
                    <a:pt x="842278" y="1101"/>
                  </a:lnTo>
                  <a:lnTo>
                    <a:pt x="84457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687402" y="290016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992" y="30678"/>
                  </a:moveTo>
                  <a:lnTo>
                    <a:pt x="0" y="0"/>
                  </a:lnTo>
                  <a:lnTo>
                    <a:pt x="45640" y="5732"/>
                  </a:lnTo>
                  <a:lnTo>
                    <a:pt x="6992" y="30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687402" y="290016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992" y="30678"/>
                  </a:moveTo>
                  <a:lnTo>
                    <a:pt x="45640" y="5732"/>
                  </a:lnTo>
                  <a:lnTo>
                    <a:pt x="0" y="0"/>
                  </a:lnTo>
                  <a:lnTo>
                    <a:pt x="6992" y="3067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533793" y="3248692"/>
            <a:ext cx="403412" cy="1613070"/>
            <a:chOff x="7721637" y="3579577"/>
            <a:chExt cx="444500" cy="1777364"/>
          </a:xfrm>
        </p:grpSpPr>
        <p:sp>
          <p:nvSpPr>
            <p:cNvPr id="28" name="object 28"/>
            <p:cNvSpPr/>
            <p:nvPr/>
          </p:nvSpPr>
          <p:spPr>
            <a:xfrm>
              <a:off x="7766505" y="4398793"/>
              <a:ext cx="385445" cy="953135"/>
            </a:xfrm>
            <a:custGeom>
              <a:avLst/>
              <a:gdLst/>
              <a:ahLst/>
              <a:cxnLst/>
              <a:rect l="l" t="t" r="r" b="b"/>
              <a:pathLst>
                <a:path w="385445" h="953135">
                  <a:moveTo>
                    <a:pt x="384973" y="952786"/>
                  </a:moveTo>
                  <a:lnTo>
                    <a:pt x="334532" y="933620"/>
                  </a:lnTo>
                  <a:lnTo>
                    <a:pt x="291695" y="880630"/>
                  </a:lnTo>
                  <a:lnTo>
                    <a:pt x="272653" y="843566"/>
                  </a:lnTo>
                  <a:lnTo>
                    <a:pt x="254942" y="800583"/>
                  </a:lnTo>
                  <a:lnTo>
                    <a:pt x="238371" y="752526"/>
                  </a:lnTo>
                  <a:lnTo>
                    <a:pt x="222751" y="700242"/>
                  </a:lnTo>
                  <a:lnTo>
                    <a:pt x="207891" y="644575"/>
                  </a:lnTo>
                  <a:lnTo>
                    <a:pt x="193602" y="586371"/>
                  </a:lnTo>
                  <a:lnTo>
                    <a:pt x="179692" y="526476"/>
                  </a:lnTo>
                  <a:lnTo>
                    <a:pt x="165973" y="465736"/>
                  </a:lnTo>
                  <a:lnTo>
                    <a:pt x="154221" y="413641"/>
                  </a:lnTo>
                  <a:lnTo>
                    <a:pt x="142349" y="362078"/>
                  </a:lnTo>
                  <a:lnTo>
                    <a:pt x="130238" y="311580"/>
                  </a:lnTo>
                  <a:lnTo>
                    <a:pt x="117768" y="262680"/>
                  </a:lnTo>
                  <a:lnTo>
                    <a:pt x="104818" y="215910"/>
                  </a:lnTo>
                  <a:lnTo>
                    <a:pt x="91270" y="171802"/>
                  </a:lnTo>
                  <a:lnTo>
                    <a:pt x="77004" y="130889"/>
                  </a:lnTo>
                  <a:lnTo>
                    <a:pt x="49950" y="68581"/>
                  </a:lnTo>
                  <a:lnTo>
                    <a:pt x="19688" y="20542"/>
                  </a:lnTo>
                  <a:lnTo>
                    <a:pt x="1014" y="862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726399" y="438267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4238" y="30718"/>
                  </a:moveTo>
                  <a:lnTo>
                    <a:pt x="0" y="0"/>
                  </a:lnTo>
                  <a:lnTo>
                    <a:pt x="45974" y="1523"/>
                  </a:lnTo>
                  <a:lnTo>
                    <a:pt x="34238" y="307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726399" y="438267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974" y="1523"/>
                  </a:moveTo>
                  <a:lnTo>
                    <a:pt x="0" y="0"/>
                  </a:lnTo>
                  <a:lnTo>
                    <a:pt x="34238" y="30718"/>
                  </a:lnTo>
                  <a:lnTo>
                    <a:pt x="45974" y="152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767710" y="3584340"/>
              <a:ext cx="393700" cy="775970"/>
            </a:xfrm>
            <a:custGeom>
              <a:avLst/>
              <a:gdLst/>
              <a:ahLst/>
              <a:cxnLst/>
              <a:rect l="l" t="t" r="r" b="b"/>
              <a:pathLst>
                <a:path w="393700" h="775970">
                  <a:moveTo>
                    <a:pt x="393488" y="0"/>
                  </a:moveTo>
                  <a:lnTo>
                    <a:pt x="332574" y="22209"/>
                  </a:lnTo>
                  <a:lnTo>
                    <a:pt x="282409" y="82492"/>
                  </a:lnTo>
                  <a:lnTo>
                    <a:pt x="260518" y="123937"/>
                  </a:lnTo>
                  <a:lnTo>
                    <a:pt x="240307" y="171331"/>
                  </a:lnTo>
                  <a:lnTo>
                    <a:pt x="221439" y="223484"/>
                  </a:lnTo>
                  <a:lnTo>
                    <a:pt x="203579" y="279206"/>
                  </a:lnTo>
                  <a:lnTo>
                    <a:pt x="186391" y="337308"/>
                  </a:lnTo>
                  <a:lnTo>
                    <a:pt x="169538" y="396599"/>
                  </a:lnTo>
                  <a:lnTo>
                    <a:pt x="155509" y="446060"/>
                  </a:lnTo>
                  <a:lnTo>
                    <a:pt x="141286" y="494831"/>
                  </a:lnTo>
                  <a:lnTo>
                    <a:pt x="126673" y="542226"/>
                  </a:lnTo>
                  <a:lnTo>
                    <a:pt x="111477" y="587555"/>
                  </a:lnTo>
                  <a:lnTo>
                    <a:pt x="95504" y="630130"/>
                  </a:lnTo>
                  <a:lnTo>
                    <a:pt x="78558" y="669262"/>
                  </a:lnTo>
                  <a:lnTo>
                    <a:pt x="50893" y="719999"/>
                  </a:lnTo>
                  <a:lnTo>
                    <a:pt x="19947" y="759116"/>
                  </a:lnTo>
                  <a:lnTo>
                    <a:pt x="3038" y="773592"/>
                  </a:lnTo>
                  <a:lnTo>
                    <a:pt x="2313" y="774118"/>
                  </a:lnTo>
                  <a:lnTo>
                    <a:pt x="1583" y="774635"/>
                  </a:lnTo>
                  <a:lnTo>
                    <a:pt x="852" y="775142"/>
                  </a:lnTo>
                  <a:lnTo>
                    <a:pt x="0" y="77571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726556" y="434508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966" y="29957"/>
                  </a:moveTo>
                  <a:lnTo>
                    <a:pt x="0" y="28200"/>
                  </a:lnTo>
                  <a:lnTo>
                    <a:pt x="36341" y="0"/>
                  </a:lnTo>
                  <a:lnTo>
                    <a:pt x="45966" y="299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726556" y="434508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6341" y="0"/>
                  </a:moveTo>
                  <a:lnTo>
                    <a:pt x="0" y="28200"/>
                  </a:lnTo>
                  <a:lnTo>
                    <a:pt x="45966" y="29957"/>
                  </a:lnTo>
                  <a:lnTo>
                    <a:pt x="3634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23846" y="4647304"/>
            <a:ext cx="2904565" cy="855517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Discussion!!!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77804" defTabSz="829909">
              <a:lnSpc>
                <a:spcPts val="1510"/>
              </a:lnSpc>
              <a:spcBef>
                <a:spcPts val="32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271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pe;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&amp;e1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pe-&gt;print()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271" spc="-4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???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&amp;m2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pe-&gt;print()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271" spc="-4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5" dirty="0">
                <a:solidFill>
                  <a:srgbClr val="FF0000"/>
                </a:solidFill>
                <a:latin typeface="Courier New"/>
                <a:cs typeface="Courier New"/>
              </a:rPr>
              <a:t>???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79393" y="3464893"/>
            <a:ext cx="746888" cy="284067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2273" rIns="0" bIns="0" rtlCol="0">
            <a:spAutoFit/>
          </a:bodyPr>
          <a:lstStyle/>
          <a:p>
            <a:pPr marL="154455" defTabSz="829909">
              <a:spcBef>
                <a:spcPts val="254"/>
              </a:spcBef>
            </a:pPr>
            <a:r>
              <a:rPr sz="1634" b="1" spc="-5" dirty="0">
                <a:solidFill>
                  <a:srgbClr val="FF3333"/>
                </a:solidFill>
                <a:latin typeface="Arial"/>
                <a:cs typeface="Arial"/>
              </a:rPr>
              <a:t>vtbl: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79393" y="1899891"/>
            <a:ext cx="746888" cy="284067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2273" rIns="0" bIns="0" rtlCol="0">
            <a:spAutoFit/>
          </a:bodyPr>
          <a:lstStyle/>
          <a:p>
            <a:pPr marL="154455" defTabSz="829909">
              <a:spcBef>
                <a:spcPts val="254"/>
              </a:spcBef>
            </a:pPr>
            <a:r>
              <a:rPr sz="1634" b="1" spc="-5" dirty="0">
                <a:solidFill>
                  <a:srgbClr val="FF3333"/>
                </a:solidFill>
                <a:latin typeface="Arial"/>
                <a:cs typeface="Arial"/>
              </a:rPr>
              <a:t>vtbl: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72810" y="5975105"/>
            <a:ext cx="7385892" cy="451663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198248" rIns="0" bIns="0" rtlCol="0">
            <a:spAutoFit/>
          </a:bodyPr>
          <a:lstStyle/>
          <a:p>
            <a:pPr marL="130826" defTabSz="829909">
              <a:spcBef>
                <a:spcPts val="1561"/>
              </a:spcBef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Each</a:t>
            </a:r>
            <a:r>
              <a:rPr sz="1634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class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virtual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prstClr val="black"/>
                </a:solidFill>
                <a:latin typeface="Arial"/>
                <a:cs typeface="Arial"/>
              </a:rPr>
              <a:t>functions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has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its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own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virtual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prstClr val="black"/>
                </a:solidFill>
                <a:latin typeface="Arial"/>
                <a:cs typeface="Arial"/>
              </a:rPr>
              <a:t>function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prstClr val="black"/>
                </a:solidFill>
                <a:latin typeface="Arial"/>
                <a:cs typeface="Arial"/>
              </a:rPr>
              <a:t>table</a:t>
            </a:r>
            <a:r>
              <a:rPr sz="1634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prstClr val="black"/>
                </a:solidFill>
                <a:latin typeface="Arial"/>
                <a:cs typeface="Arial"/>
              </a:rPr>
              <a:t>(vtbl).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531" y="554633"/>
            <a:ext cx="600564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5" dirty="0">
                <a:latin typeface="Arial"/>
                <a:cs typeface="Arial"/>
              </a:rPr>
              <a:t>RTTI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14" dirty="0">
                <a:latin typeface="Arial"/>
                <a:cs typeface="Arial"/>
              </a:rPr>
              <a:t>Run-Time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spc="-59" dirty="0">
                <a:latin typeface="Arial"/>
                <a:cs typeface="Arial"/>
              </a:rPr>
              <a:t>Type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3403" y="1158830"/>
            <a:ext cx="461618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904" b="1" spc="-5" dirty="0">
                <a:solidFill>
                  <a:prstClr val="black"/>
                </a:solidFill>
                <a:latin typeface="Courier New"/>
                <a:cs typeface="Courier New"/>
              </a:rPr>
              <a:t>dynamic_cast&lt;&gt;</a:t>
            </a:r>
            <a:r>
              <a:rPr sz="2904" b="1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904" b="1" spc="-5" dirty="0">
                <a:solidFill>
                  <a:srgbClr val="004586"/>
                </a:solidFill>
                <a:latin typeface="Arial"/>
                <a:cs typeface="Arial"/>
              </a:rPr>
              <a:t>pointer</a:t>
            </a:r>
            <a:r>
              <a:rPr sz="2904" b="1" spc="-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90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8487" y="1738416"/>
            <a:ext cx="7726488" cy="3494121"/>
            <a:chOff x="818197" y="1915477"/>
            <a:chExt cx="8513445" cy="3850004"/>
          </a:xfrm>
        </p:grpSpPr>
        <p:sp>
          <p:nvSpPr>
            <p:cNvPr id="5" name="object 5"/>
            <p:cNvSpPr/>
            <p:nvPr/>
          </p:nvSpPr>
          <p:spPr>
            <a:xfrm>
              <a:off x="822960" y="1920239"/>
              <a:ext cx="8503920" cy="3840479"/>
            </a:xfrm>
            <a:custGeom>
              <a:avLst/>
              <a:gdLst/>
              <a:ahLst/>
              <a:cxnLst/>
              <a:rect l="l" t="t" r="r" b="b"/>
              <a:pathLst>
                <a:path w="8503920" h="3840479">
                  <a:moveTo>
                    <a:pt x="8503919" y="3840479"/>
                  </a:moveTo>
                  <a:lnTo>
                    <a:pt x="0" y="3840479"/>
                  </a:lnTo>
                  <a:lnTo>
                    <a:pt x="0" y="0"/>
                  </a:lnTo>
                  <a:lnTo>
                    <a:pt x="8503919" y="0"/>
                  </a:lnTo>
                  <a:lnTo>
                    <a:pt x="8503919" y="38404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22960" y="1920239"/>
              <a:ext cx="8503920" cy="3840479"/>
            </a:xfrm>
            <a:custGeom>
              <a:avLst/>
              <a:gdLst/>
              <a:ahLst/>
              <a:cxnLst/>
              <a:rect l="l" t="t" r="r" b="b"/>
              <a:pathLst>
                <a:path w="8503920" h="3840479">
                  <a:moveTo>
                    <a:pt x="0" y="0"/>
                  </a:moveTo>
                  <a:lnTo>
                    <a:pt x="8503919" y="0"/>
                  </a:lnTo>
                  <a:lnTo>
                    <a:pt x="8503919" y="3840479"/>
                  </a:lnTo>
                  <a:lnTo>
                    <a:pt x="0" y="38404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8022" y="1758414"/>
            <a:ext cx="7410098" cy="34278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679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67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3629700" indent="1153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basePointe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 ne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w</a:t>
            </a:r>
            <a:r>
              <a:rPr sz="1452" spc="-2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 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Derived*</a:t>
            </a:r>
            <a:r>
              <a:rPr sz="1452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derivedPointer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nullptr;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/>
            <a:r>
              <a:rPr sz="1452" spc="-41" dirty="0">
                <a:solidFill>
                  <a:srgbClr val="3333FF"/>
                </a:solidFill>
                <a:latin typeface="Courier New"/>
                <a:cs typeface="Courier New"/>
              </a:rPr>
              <a:t>/</a:t>
            </a:r>
            <a:r>
              <a:rPr sz="1452" i="1" spc="-41" dirty="0">
                <a:solidFill>
                  <a:srgbClr val="3333FF"/>
                </a:solidFill>
                <a:latin typeface="Arial"/>
                <a:cs typeface="Arial"/>
              </a:rPr>
              <a:t>/To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find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whether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basePointer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pointing to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Derived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type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of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object</a:t>
            </a:r>
            <a:endParaRPr sz="1452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45"/>
              </a:spcBef>
            </a:pPr>
            <a:endParaRPr sz="1498">
              <a:solidFill>
                <a:prstClr val="black"/>
              </a:solidFill>
              <a:latin typeface="Arial"/>
              <a:cs typeface="Arial"/>
            </a:endParaRPr>
          </a:p>
          <a:p>
            <a:pPr marL="12679" marR="1557809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derivedPointer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b="1" spc="-9" dirty="0">
                <a:solidFill>
                  <a:srgbClr val="0000FF"/>
                </a:solidFill>
                <a:latin typeface="Courier New"/>
                <a:cs typeface="Courier New"/>
              </a:rPr>
              <a:t>dynamic_cast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Derived*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&gt;(basePointer);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(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derivedPointer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!= nullptr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697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"basePointer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pointing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object";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67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}else{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697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"basePointer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NOT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pointing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object";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679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36952" y="4671781"/>
            <a:ext cx="2166321" cy="1391194"/>
            <a:chOff x="4750117" y="5147610"/>
            <a:chExt cx="2386965" cy="1532890"/>
          </a:xfrm>
        </p:grpSpPr>
        <p:sp>
          <p:nvSpPr>
            <p:cNvPr id="9" name="object 9"/>
            <p:cNvSpPr/>
            <p:nvPr/>
          </p:nvSpPr>
          <p:spPr>
            <a:xfrm>
              <a:off x="4754879" y="5152373"/>
              <a:ext cx="2377440" cy="1523365"/>
            </a:xfrm>
            <a:custGeom>
              <a:avLst/>
              <a:gdLst/>
              <a:ahLst/>
              <a:cxnLst/>
              <a:rect l="l" t="t" r="r" b="b"/>
              <a:pathLst>
                <a:path w="2377440" h="1523365">
                  <a:moveTo>
                    <a:pt x="990599" y="791226"/>
                  </a:moveTo>
                  <a:lnTo>
                    <a:pt x="396239" y="791226"/>
                  </a:lnTo>
                  <a:lnTo>
                    <a:pt x="422233" y="0"/>
                  </a:lnTo>
                  <a:lnTo>
                    <a:pt x="990599" y="791226"/>
                  </a:lnTo>
                  <a:close/>
                </a:path>
                <a:path w="2377440" h="1523365">
                  <a:moveTo>
                    <a:pt x="2255519" y="1522746"/>
                  </a:moveTo>
                  <a:lnTo>
                    <a:pt x="121919" y="1522746"/>
                  </a:lnTo>
                  <a:lnTo>
                    <a:pt x="74463" y="1513165"/>
                  </a:lnTo>
                  <a:lnTo>
                    <a:pt x="35709" y="1487036"/>
                  </a:lnTo>
                  <a:lnTo>
                    <a:pt x="9581" y="1448283"/>
                  </a:lnTo>
                  <a:lnTo>
                    <a:pt x="0" y="1400826"/>
                  </a:lnTo>
                  <a:lnTo>
                    <a:pt x="0" y="913146"/>
                  </a:lnTo>
                  <a:lnTo>
                    <a:pt x="9581" y="865689"/>
                  </a:lnTo>
                  <a:lnTo>
                    <a:pt x="35709" y="826935"/>
                  </a:lnTo>
                  <a:lnTo>
                    <a:pt x="74463" y="800807"/>
                  </a:lnTo>
                  <a:lnTo>
                    <a:pt x="121919" y="791226"/>
                  </a:lnTo>
                  <a:lnTo>
                    <a:pt x="2255519" y="791226"/>
                  </a:lnTo>
                  <a:lnTo>
                    <a:pt x="2302176" y="800507"/>
                  </a:lnTo>
                  <a:lnTo>
                    <a:pt x="2341730" y="826936"/>
                  </a:lnTo>
                  <a:lnTo>
                    <a:pt x="2368159" y="866489"/>
                  </a:lnTo>
                  <a:lnTo>
                    <a:pt x="2377439" y="913146"/>
                  </a:lnTo>
                  <a:lnTo>
                    <a:pt x="2377439" y="1400826"/>
                  </a:lnTo>
                  <a:lnTo>
                    <a:pt x="2367858" y="1448283"/>
                  </a:lnTo>
                  <a:lnTo>
                    <a:pt x="2341730" y="1487036"/>
                  </a:lnTo>
                  <a:lnTo>
                    <a:pt x="2302976" y="1513165"/>
                  </a:lnTo>
                  <a:lnTo>
                    <a:pt x="2255519" y="1522746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754879" y="5152373"/>
              <a:ext cx="2377440" cy="1523365"/>
            </a:xfrm>
            <a:custGeom>
              <a:avLst/>
              <a:gdLst/>
              <a:ahLst/>
              <a:cxnLst/>
              <a:rect l="l" t="t" r="r" b="b"/>
              <a:pathLst>
                <a:path w="2377440" h="1523365">
                  <a:moveTo>
                    <a:pt x="0" y="913146"/>
                  </a:moveTo>
                  <a:lnTo>
                    <a:pt x="9581" y="865689"/>
                  </a:lnTo>
                  <a:lnTo>
                    <a:pt x="35709" y="826936"/>
                  </a:lnTo>
                  <a:lnTo>
                    <a:pt x="74463" y="800807"/>
                  </a:lnTo>
                  <a:lnTo>
                    <a:pt x="121919" y="791226"/>
                  </a:lnTo>
                  <a:lnTo>
                    <a:pt x="396239" y="791226"/>
                  </a:lnTo>
                  <a:lnTo>
                    <a:pt x="422233" y="0"/>
                  </a:lnTo>
                  <a:lnTo>
                    <a:pt x="990599" y="791226"/>
                  </a:lnTo>
                  <a:lnTo>
                    <a:pt x="2255519" y="791226"/>
                  </a:lnTo>
                  <a:lnTo>
                    <a:pt x="2279416" y="793590"/>
                  </a:lnTo>
                  <a:lnTo>
                    <a:pt x="2323161" y="811710"/>
                  </a:lnTo>
                  <a:lnTo>
                    <a:pt x="2356955" y="845505"/>
                  </a:lnTo>
                  <a:lnTo>
                    <a:pt x="2375075" y="889249"/>
                  </a:lnTo>
                  <a:lnTo>
                    <a:pt x="2377439" y="913146"/>
                  </a:lnTo>
                  <a:lnTo>
                    <a:pt x="2377439" y="1096026"/>
                  </a:lnTo>
                  <a:lnTo>
                    <a:pt x="2377439" y="1400826"/>
                  </a:lnTo>
                  <a:lnTo>
                    <a:pt x="2367858" y="1448283"/>
                  </a:lnTo>
                  <a:lnTo>
                    <a:pt x="2341730" y="1487036"/>
                  </a:lnTo>
                  <a:lnTo>
                    <a:pt x="2302976" y="1513165"/>
                  </a:lnTo>
                  <a:lnTo>
                    <a:pt x="2255519" y="1522746"/>
                  </a:lnTo>
                  <a:lnTo>
                    <a:pt x="990599" y="1522746"/>
                  </a:lnTo>
                  <a:lnTo>
                    <a:pt x="396239" y="1522746"/>
                  </a:lnTo>
                  <a:lnTo>
                    <a:pt x="121919" y="1522746"/>
                  </a:lnTo>
                  <a:lnTo>
                    <a:pt x="74463" y="1513165"/>
                  </a:lnTo>
                  <a:lnTo>
                    <a:pt x="35709" y="1487036"/>
                  </a:lnTo>
                  <a:lnTo>
                    <a:pt x="9581" y="1448283"/>
                  </a:lnTo>
                  <a:lnTo>
                    <a:pt x="0" y="1400826"/>
                  </a:lnTo>
                  <a:lnTo>
                    <a:pt x="0" y="1096026"/>
                  </a:lnTo>
                  <a:lnTo>
                    <a:pt x="0" y="913146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35704" y="5455625"/>
            <a:ext cx="968765" cy="502079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11527" marR="4611" indent="224767" defTabSz="829909">
              <a:lnSpc>
                <a:spcPct val="100699"/>
              </a:lnSpc>
              <a:spcBef>
                <a:spcPts val="77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Java: </a:t>
            </a:r>
            <a:r>
              <a:rPr sz="1634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instanceof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531" y="554633"/>
            <a:ext cx="600564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5" dirty="0">
                <a:latin typeface="Arial"/>
                <a:cs typeface="Arial"/>
              </a:rPr>
              <a:t>RTTI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14" dirty="0">
                <a:latin typeface="Arial"/>
                <a:cs typeface="Arial"/>
              </a:rPr>
              <a:t>Run-Time</a:t>
            </a:r>
            <a:r>
              <a:rPr b="1" spc="-23" dirty="0">
                <a:latin typeface="Arial"/>
                <a:cs typeface="Arial"/>
              </a:rPr>
              <a:t> </a:t>
            </a:r>
            <a:r>
              <a:rPr b="1" spc="-59" dirty="0">
                <a:latin typeface="Arial"/>
                <a:cs typeface="Arial"/>
              </a:rPr>
              <a:t>Type</a:t>
            </a:r>
            <a:r>
              <a:rPr b="1" spc="-18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7965" y="1158830"/>
            <a:ext cx="502766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904" b="1" spc="-5" dirty="0">
                <a:solidFill>
                  <a:prstClr val="black"/>
                </a:solidFill>
                <a:latin typeface="Courier New"/>
                <a:cs typeface="Courier New"/>
              </a:rPr>
              <a:t>dynamic_cast&lt;&gt;</a:t>
            </a:r>
            <a:r>
              <a:rPr sz="2904" b="1" spc="-5" dirty="0">
                <a:solidFill>
                  <a:srgbClr val="004586"/>
                </a:solidFill>
                <a:latin typeface="Arial"/>
                <a:cs typeface="Arial"/>
              </a:rPr>
              <a:t>(reference)</a:t>
            </a:r>
            <a:endParaRPr sz="290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809" y="1742738"/>
            <a:ext cx="7717843" cy="321053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L="187882" defTabSz="829909">
              <a:spcBef>
                <a:spcPts val="21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788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0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7882" defTabSz="829909"/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7882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Base&amp;</a:t>
            </a:r>
            <a:r>
              <a:rPr sz="1452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baseRef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8521" defTabSz="829909">
              <a:spcBef>
                <a:spcPts val="5"/>
              </a:spcBef>
            </a:pP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//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If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the operand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of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452" i="1" spc="18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b="1" i="1" spc="-5" dirty="0">
                <a:solidFill>
                  <a:srgbClr val="3333FF"/>
                </a:solidFill>
                <a:latin typeface="Arial"/>
                <a:cs typeface="Arial"/>
              </a:rPr>
              <a:t>dynamic_cast</a:t>
            </a:r>
            <a:r>
              <a:rPr sz="1452" b="1" i="1" spc="18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to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reference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 isn’t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of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the expected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type,</a:t>
            </a:r>
            <a:endParaRPr sz="1452">
              <a:solidFill>
                <a:prstClr val="black"/>
              </a:solidFill>
              <a:latin typeface="Arial"/>
              <a:cs typeface="Arial"/>
            </a:endParaRPr>
          </a:p>
          <a:p>
            <a:pPr marL="128521" defTabSz="829909">
              <a:spcBef>
                <a:spcPts val="27"/>
              </a:spcBef>
            </a:pP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//</a:t>
            </a:r>
            <a:r>
              <a:rPr sz="1452" i="1" spc="381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b="1" i="1" spc="-5" dirty="0">
                <a:solidFill>
                  <a:srgbClr val="3333FF"/>
                </a:solidFill>
                <a:latin typeface="Arial"/>
                <a:cs typeface="Arial"/>
              </a:rPr>
              <a:t>bad_cast</a:t>
            </a:r>
            <a:r>
              <a:rPr sz="1452" b="1" i="1" spc="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exception</a:t>
            </a:r>
            <a:r>
              <a:rPr sz="1452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1452" i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52" i="1" spc="-5" dirty="0">
                <a:solidFill>
                  <a:srgbClr val="3333FF"/>
                </a:solidFill>
                <a:latin typeface="Arial"/>
                <a:cs typeface="Arial"/>
              </a:rPr>
              <a:t>thrown</a:t>
            </a:r>
            <a:r>
              <a:rPr sz="1452" i="1" spc="-5" dirty="0">
                <a:solidFill>
                  <a:srgbClr val="004586"/>
                </a:solidFill>
                <a:latin typeface="Arial"/>
                <a:cs typeface="Arial"/>
              </a:rPr>
              <a:t>.</a:t>
            </a:r>
            <a:endParaRPr sz="1452">
              <a:solidFill>
                <a:prstClr val="black"/>
              </a:solidFill>
              <a:latin typeface="Arial"/>
              <a:cs typeface="Arial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Arial"/>
              <a:cs typeface="Arial"/>
            </a:endParaRPr>
          </a:p>
          <a:p>
            <a:pPr marL="179814" defTabSz="829909">
              <a:spcBef>
                <a:spcPts val="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try{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7713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Derived&amp;</a:t>
            </a:r>
            <a:r>
              <a:rPr sz="1452" spc="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derivedRef</a:t>
            </a:r>
            <a:r>
              <a:rPr sz="1452" spc="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9" dirty="0">
                <a:solidFill>
                  <a:srgbClr val="0000FF"/>
                </a:solidFill>
                <a:latin typeface="Courier New"/>
                <a:cs typeface="Courier New"/>
              </a:rPr>
              <a:t>dynamic_cast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Derived&amp;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&gt;(baseRef);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788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catch(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bad_cast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7713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..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788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5579761" cy="1814875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representing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concepts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base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other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790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no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instances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created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0313" y="4062068"/>
            <a:ext cx="1639003" cy="423582"/>
            <a:chOff x="2098357" y="4475797"/>
            <a:chExt cx="1805939" cy="466725"/>
          </a:xfrm>
        </p:grpSpPr>
        <p:sp>
          <p:nvSpPr>
            <p:cNvPr id="4" name="object 4"/>
            <p:cNvSpPr/>
            <p:nvPr/>
          </p:nvSpPr>
          <p:spPr>
            <a:xfrm>
              <a:off x="2103120" y="448055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03120" y="4480559"/>
              <a:ext cx="1753235" cy="457200"/>
            </a:xfrm>
            <a:custGeom>
              <a:avLst/>
              <a:gdLst/>
              <a:ahLst/>
              <a:cxnLst/>
              <a:rect l="l" t="t" r="r" b="b"/>
              <a:pathLst>
                <a:path w="1753235" h="457200">
                  <a:moveTo>
                    <a:pt x="0" y="457199"/>
                  </a:moveTo>
                  <a:lnTo>
                    <a:pt x="914399" y="0"/>
                  </a:lnTo>
                </a:path>
                <a:path w="1753235" h="457200">
                  <a:moveTo>
                    <a:pt x="438479" y="228599"/>
                  </a:moveTo>
                  <a:lnTo>
                    <a:pt x="1752929" y="2285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856050" y="469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856050" y="469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03486" y="1604484"/>
            <a:ext cx="3622061" cy="2749242"/>
          </a:xfrm>
          <a:prstGeom prst="rect">
            <a:avLst/>
          </a:prstGeom>
        </p:spPr>
        <p:txBody>
          <a:bodyPr vert="horz" wrap="square" lIns="0" tIns="216690" rIns="0" bIns="0" rtlCol="0">
            <a:spAutoFit/>
          </a:bodyPr>
          <a:lstStyle/>
          <a:p>
            <a:pPr marL="11527" defTabSz="829909">
              <a:spcBef>
                <a:spcPts val="1706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Array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pointers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669691" marR="4611" indent="18442" defTabSz="829909">
              <a:lnSpc>
                <a:spcPct val="106600"/>
              </a:lnSpc>
              <a:spcBef>
                <a:spcPts val="712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b="1" spc="-5" dirty="0">
                <a:solidFill>
                  <a:srgbClr val="004586"/>
                </a:solidFill>
                <a:latin typeface="Courier New"/>
                <a:cs typeface="Courier New"/>
              </a:rPr>
              <a:t>*</a:t>
            </a:r>
            <a:r>
              <a:rPr sz="1271" b="1" spc="-14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t2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271" spc="1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Point*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4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];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for(int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i=0;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i&lt;4;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++i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3805" defTabSz="829909">
              <a:lnSpc>
                <a:spcPts val="1484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t2[i]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Point(0,0);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9691" defTabSz="829909">
              <a:lnSpc>
                <a:spcPts val="1498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3805" marR="427057" indent="-484114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for( int i=0; i&lt;4; ++i ){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cout&lt;&lt;*t2[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]&lt;&lt;endl;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9691" defTabSz="829909">
              <a:lnSpc>
                <a:spcPts val="1452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93616" defTabSz="829909"/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t2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90064" y="4062068"/>
            <a:ext cx="3328147" cy="423582"/>
            <a:chOff x="3927157" y="4475797"/>
            <a:chExt cx="3667125" cy="466725"/>
          </a:xfrm>
        </p:grpSpPr>
        <p:sp>
          <p:nvSpPr>
            <p:cNvPr id="10" name="object 10"/>
            <p:cNvSpPr/>
            <p:nvPr/>
          </p:nvSpPr>
          <p:spPr>
            <a:xfrm>
              <a:off x="3931920" y="4480559"/>
              <a:ext cx="3657600" cy="457200"/>
            </a:xfrm>
            <a:custGeom>
              <a:avLst/>
              <a:gdLst/>
              <a:ahLst/>
              <a:cxnLst/>
              <a:rect l="l" t="t" r="r" b="b"/>
              <a:pathLst>
                <a:path w="3657600" h="457200">
                  <a:moveTo>
                    <a:pt x="0" y="0"/>
                  </a:moveTo>
                  <a:lnTo>
                    <a:pt x="3657599" y="0"/>
                  </a:lnTo>
                  <a:lnTo>
                    <a:pt x="36575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931920" y="4480559"/>
              <a:ext cx="3657600" cy="457200"/>
            </a:xfrm>
            <a:custGeom>
              <a:avLst/>
              <a:gdLst/>
              <a:ahLst/>
              <a:cxnLst/>
              <a:rect l="l" t="t" r="r" b="b"/>
              <a:pathLst>
                <a:path w="3657600" h="457200">
                  <a:moveTo>
                    <a:pt x="914399" y="0"/>
                  </a:moveTo>
                  <a:lnTo>
                    <a:pt x="914399" y="457199"/>
                  </a:lnTo>
                </a:path>
                <a:path w="3657600" h="457200">
                  <a:moveTo>
                    <a:pt x="1828799" y="0"/>
                  </a:moveTo>
                  <a:lnTo>
                    <a:pt x="1828799" y="457199"/>
                  </a:lnTo>
                </a:path>
                <a:path w="3657600" h="457200">
                  <a:moveTo>
                    <a:pt x="2743199" y="0"/>
                  </a:moveTo>
                  <a:lnTo>
                    <a:pt x="2743199" y="457199"/>
                  </a:lnTo>
                </a:path>
                <a:path w="3657600" h="457200">
                  <a:moveTo>
                    <a:pt x="0" y="457199"/>
                  </a:moveTo>
                  <a:lnTo>
                    <a:pt x="914399" y="0"/>
                  </a:lnTo>
                </a:path>
                <a:path w="3657600" h="457200">
                  <a:moveTo>
                    <a:pt x="914399" y="457199"/>
                  </a:moveTo>
                  <a:lnTo>
                    <a:pt x="1828799" y="0"/>
                  </a:lnTo>
                </a:path>
                <a:path w="3657600" h="457200">
                  <a:moveTo>
                    <a:pt x="1828799" y="457199"/>
                  </a:moveTo>
                  <a:lnTo>
                    <a:pt x="2743199" y="0"/>
                  </a:lnTo>
                </a:path>
                <a:path w="3657600" h="457200">
                  <a:moveTo>
                    <a:pt x="2743199" y="457199"/>
                  </a:moveTo>
                  <a:lnTo>
                    <a:pt x="36575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68837" y="4929636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6215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:Point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8837" y="5195475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9175" defTabSz="829909">
              <a:lnSpc>
                <a:spcPts val="1510"/>
              </a:lnSpc>
              <a:spcBef>
                <a:spcPts val="91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x: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239175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y: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60188" y="4269537"/>
            <a:ext cx="4192025" cy="1414823"/>
            <a:chOff x="3012757" y="4704397"/>
            <a:chExt cx="4618990" cy="1558925"/>
          </a:xfrm>
        </p:grpSpPr>
        <p:sp>
          <p:nvSpPr>
            <p:cNvPr id="15" name="object 15"/>
            <p:cNvSpPr/>
            <p:nvPr/>
          </p:nvSpPr>
          <p:spPr>
            <a:xfrm>
              <a:off x="3017525" y="5395074"/>
              <a:ext cx="914400" cy="849630"/>
            </a:xfrm>
            <a:custGeom>
              <a:avLst/>
              <a:gdLst/>
              <a:ahLst/>
              <a:cxnLst/>
              <a:rect l="l" t="t" r="r" b="b"/>
              <a:pathLst>
                <a:path w="914400" h="849629">
                  <a:moveTo>
                    <a:pt x="0" y="0"/>
                  </a:moveTo>
                  <a:lnTo>
                    <a:pt x="914399" y="0"/>
                  </a:lnTo>
                  <a:lnTo>
                    <a:pt x="914399" y="849599"/>
                  </a:lnTo>
                  <a:lnTo>
                    <a:pt x="0" y="84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017520" y="4754879"/>
              <a:ext cx="1371600" cy="951865"/>
            </a:xfrm>
            <a:custGeom>
              <a:avLst/>
              <a:gdLst/>
              <a:ahLst/>
              <a:cxnLst/>
              <a:rect l="l" t="t" r="r" b="b"/>
              <a:pathLst>
                <a:path w="1371600" h="951864">
                  <a:moveTo>
                    <a:pt x="0" y="951479"/>
                  </a:moveTo>
                  <a:lnTo>
                    <a:pt x="914399" y="951479"/>
                  </a:lnTo>
                </a:path>
                <a:path w="1371600" h="951864">
                  <a:moveTo>
                    <a:pt x="1371599" y="0"/>
                  </a:moveTo>
                  <a:lnTo>
                    <a:pt x="504016" y="6074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86126" y="5349414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0" y="37679"/>
                  </a:moveTo>
                  <a:lnTo>
                    <a:pt x="26386" y="0"/>
                  </a:lnTo>
                  <a:lnTo>
                    <a:pt x="44432" y="25775"/>
                  </a:lnTo>
                  <a:lnTo>
                    <a:pt x="0" y="37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486126" y="5349414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6386" y="0"/>
                  </a:moveTo>
                  <a:lnTo>
                    <a:pt x="0" y="37679"/>
                  </a:lnTo>
                  <a:lnTo>
                    <a:pt x="44432" y="25775"/>
                  </a:lnTo>
                  <a:lnTo>
                    <a:pt x="2638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878021" y="4709159"/>
              <a:ext cx="426084" cy="638810"/>
            </a:xfrm>
            <a:custGeom>
              <a:avLst/>
              <a:gdLst/>
              <a:ahLst/>
              <a:cxnLst/>
              <a:rect l="l" t="t" r="r" b="b"/>
              <a:pathLst>
                <a:path w="426085" h="638810">
                  <a:moveTo>
                    <a:pt x="425498" y="0"/>
                  </a:moveTo>
                  <a:lnTo>
                    <a:pt x="0" y="6382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854043" y="5338681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4" h="45085">
                  <a:moveTo>
                    <a:pt x="0" y="44692"/>
                  </a:moveTo>
                  <a:lnTo>
                    <a:pt x="10886" y="0"/>
                  </a:lnTo>
                  <a:lnTo>
                    <a:pt x="37067" y="17453"/>
                  </a:lnTo>
                  <a:lnTo>
                    <a:pt x="0" y="4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854043" y="5338681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4" h="45085">
                  <a:moveTo>
                    <a:pt x="10886" y="0"/>
                  </a:moveTo>
                  <a:lnTo>
                    <a:pt x="0" y="44692"/>
                  </a:lnTo>
                  <a:lnTo>
                    <a:pt x="37067" y="17453"/>
                  </a:lnTo>
                  <a:lnTo>
                    <a:pt x="1088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217920" y="4709159"/>
              <a:ext cx="0" cy="583565"/>
            </a:xfrm>
            <a:custGeom>
              <a:avLst/>
              <a:gdLst/>
              <a:ahLst/>
              <a:cxnLst/>
              <a:rect l="l" t="t" r="r" b="b"/>
              <a:pathLst>
                <a:path h="583564">
                  <a:moveTo>
                    <a:pt x="0" y="0"/>
                  </a:moveTo>
                  <a:lnTo>
                    <a:pt x="0" y="5830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202187" y="52922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202187" y="52922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132320" y="4709159"/>
              <a:ext cx="469265" cy="640080"/>
            </a:xfrm>
            <a:custGeom>
              <a:avLst/>
              <a:gdLst/>
              <a:ahLst/>
              <a:cxnLst/>
              <a:rect l="l" t="t" r="r" b="b"/>
              <a:pathLst>
                <a:path w="469265" h="640079">
                  <a:moveTo>
                    <a:pt x="0" y="0"/>
                  </a:moveTo>
                  <a:lnTo>
                    <a:pt x="469008" y="63971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588641" y="5339567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38245" y="44162"/>
                  </a:moveTo>
                  <a:lnTo>
                    <a:pt x="0" y="18604"/>
                  </a:lnTo>
                  <a:lnTo>
                    <a:pt x="25375" y="0"/>
                  </a:lnTo>
                  <a:lnTo>
                    <a:pt x="38245" y="44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588641" y="5339567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0" y="18604"/>
                  </a:moveTo>
                  <a:lnTo>
                    <a:pt x="38245" y="44162"/>
                  </a:lnTo>
                  <a:lnTo>
                    <a:pt x="25375" y="0"/>
                  </a:lnTo>
                  <a:lnTo>
                    <a:pt x="0" y="186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432325" y="5395074"/>
              <a:ext cx="914400" cy="863600"/>
            </a:xfrm>
            <a:custGeom>
              <a:avLst/>
              <a:gdLst/>
              <a:ahLst/>
              <a:cxnLst/>
              <a:rect l="l" t="t" r="r" b="b"/>
              <a:pathLst>
                <a:path w="914400" h="863600">
                  <a:moveTo>
                    <a:pt x="0" y="0"/>
                  </a:moveTo>
                  <a:lnTo>
                    <a:pt x="914399" y="0"/>
                  </a:lnTo>
                  <a:lnTo>
                    <a:pt x="914399" y="863399"/>
                  </a:lnTo>
                  <a:lnTo>
                    <a:pt x="0" y="86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52858" y="4959244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41200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:Point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52858" y="5226400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9175" defTabSz="829909">
              <a:lnSpc>
                <a:spcPts val="1510"/>
              </a:lnSpc>
              <a:spcBef>
                <a:spcPts val="91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x: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239175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y: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2742" y="4983703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41200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:Point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2742" y="5249544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54160" defTabSz="829909">
              <a:lnSpc>
                <a:spcPts val="1510"/>
              </a:lnSpc>
              <a:spcBef>
                <a:spcPts val="91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x: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254160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y: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12626" y="4960560"/>
            <a:ext cx="82123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79237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:Point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12626" y="5226400"/>
            <a:ext cx="821231" cy="3963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91621" defTabSz="829909">
              <a:lnSpc>
                <a:spcPts val="1510"/>
              </a:lnSpc>
              <a:spcBef>
                <a:spcPts val="91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x: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291621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y: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48531" y="4892048"/>
            <a:ext cx="3294145" cy="792416"/>
            <a:chOff x="4432320" y="5390312"/>
            <a:chExt cx="3629660" cy="873125"/>
          </a:xfrm>
        </p:grpSpPr>
        <p:sp>
          <p:nvSpPr>
            <p:cNvPr id="36" name="object 36"/>
            <p:cNvSpPr/>
            <p:nvPr/>
          </p:nvSpPr>
          <p:spPr>
            <a:xfrm>
              <a:off x="5787475" y="5395074"/>
              <a:ext cx="2270125" cy="863600"/>
            </a:xfrm>
            <a:custGeom>
              <a:avLst/>
              <a:gdLst/>
              <a:ahLst/>
              <a:cxnLst/>
              <a:rect l="l" t="t" r="r" b="b"/>
              <a:pathLst>
                <a:path w="2270125" h="863600">
                  <a:moveTo>
                    <a:pt x="0" y="0"/>
                  </a:moveTo>
                  <a:lnTo>
                    <a:pt x="914399" y="0"/>
                  </a:lnTo>
                  <a:lnTo>
                    <a:pt x="914399" y="863399"/>
                  </a:lnTo>
                  <a:lnTo>
                    <a:pt x="0" y="863399"/>
                  </a:lnTo>
                  <a:lnTo>
                    <a:pt x="0" y="0"/>
                  </a:lnTo>
                  <a:close/>
                </a:path>
                <a:path w="2270125" h="863600">
                  <a:moveTo>
                    <a:pt x="1355149" y="0"/>
                  </a:moveTo>
                  <a:lnTo>
                    <a:pt x="2269549" y="0"/>
                  </a:lnTo>
                  <a:lnTo>
                    <a:pt x="2269549" y="863400"/>
                  </a:lnTo>
                  <a:lnTo>
                    <a:pt x="1355149" y="863400"/>
                  </a:lnTo>
                  <a:lnTo>
                    <a:pt x="135514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432320" y="5709610"/>
              <a:ext cx="3625215" cy="0"/>
            </a:xfrm>
            <a:custGeom>
              <a:avLst/>
              <a:gdLst/>
              <a:ahLst/>
              <a:cxnLst/>
              <a:rect l="l" t="t" r="r" b="b"/>
              <a:pathLst>
                <a:path w="3625215">
                  <a:moveTo>
                    <a:pt x="0" y="0"/>
                  </a:moveTo>
                  <a:lnTo>
                    <a:pt x="914399" y="0"/>
                  </a:lnTo>
                </a:path>
                <a:path w="3625215">
                  <a:moveTo>
                    <a:pt x="1355149" y="0"/>
                  </a:moveTo>
                  <a:lnTo>
                    <a:pt x="2269549" y="0"/>
                  </a:lnTo>
                </a:path>
                <a:path w="3625215">
                  <a:moveTo>
                    <a:pt x="2710299" y="0"/>
                  </a:moveTo>
                  <a:lnTo>
                    <a:pt x="36246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0343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pure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7444" y="2402307"/>
            <a:ext cx="7229139" cy="1523743"/>
            <a:chOff x="1092512" y="2646986"/>
            <a:chExt cx="7965440" cy="1678939"/>
          </a:xfrm>
        </p:grpSpPr>
        <p:sp>
          <p:nvSpPr>
            <p:cNvPr id="5" name="object 5"/>
            <p:cNvSpPr/>
            <p:nvPr/>
          </p:nvSpPr>
          <p:spPr>
            <a:xfrm>
              <a:off x="1097274" y="2651748"/>
              <a:ext cx="7955915" cy="1669414"/>
            </a:xfrm>
            <a:custGeom>
              <a:avLst/>
              <a:gdLst/>
              <a:ahLst/>
              <a:cxnLst/>
              <a:rect l="l" t="t" r="r" b="b"/>
              <a:pathLst>
                <a:path w="7955915" h="1669414">
                  <a:moveTo>
                    <a:pt x="7955399" y="1668899"/>
                  </a:moveTo>
                  <a:lnTo>
                    <a:pt x="0" y="1668899"/>
                  </a:lnTo>
                  <a:lnTo>
                    <a:pt x="0" y="0"/>
                  </a:lnTo>
                  <a:lnTo>
                    <a:pt x="7955399" y="0"/>
                  </a:lnTo>
                  <a:lnTo>
                    <a:pt x="7955399" y="1668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97274" y="2651748"/>
              <a:ext cx="7955915" cy="1669414"/>
            </a:xfrm>
            <a:custGeom>
              <a:avLst/>
              <a:gdLst/>
              <a:ahLst/>
              <a:cxnLst/>
              <a:rect l="l" t="t" r="r" b="b"/>
              <a:pathLst>
                <a:path w="7955915" h="1669414">
                  <a:moveTo>
                    <a:pt x="0" y="0"/>
                  </a:moveTo>
                  <a:lnTo>
                    <a:pt x="7955399" y="0"/>
                  </a:lnTo>
                  <a:lnTo>
                    <a:pt x="7955399" y="1668899"/>
                  </a:lnTo>
                  <a:lnTo>
                    <a:pt x="0" y="1668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9568" y="2400751"/>
            <a:ext cx="3680268" cy="6709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14955" marR="749224" indent="-414955" defTabSz="829909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5" dirty="0">
                <a:solidFill>
                  <a:srgbClr val="0000FF"/>
                </a:solidFill>
                <a:latin typeface="Courier New"/>
                <a:cs typeface="Courier New"/>
              </a:rPr>
              <a:t>Shape</a:t>
            </a: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abstract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defTabSz="829909">
              <a:spcBef>
                <a:spcPts val="177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rotate(int)</a:t>
            </a:r>
            <a:r>
              <a:rPr sz="1271" spc="2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0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8946" y="2855453"/>
            <a:ext cx="2335178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pure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568" y="3049090"/>
            <a:ext cx="5654680" cy="672329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marL="829909" defTabSz="829909">
              <a:spcBef>
                <a:spcPts val="268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b="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draw()</a:t>
            </a:r>
            <a:r>
              <a:rPr sz="1271" spc="16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b="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0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;</a:t>
            </a:r>
            <a:r>
              <a:rPr sz="1271" spc="35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pure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1772" y="4398341"/>
            <a:ext cx="7219918" cy="51622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 defTabSz="829909">
              <a:spcBef>
                <a:spcPts val="50"/>
              </a:spcBef>
            </a:pPr>
            <a:endParaRPr sz="204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74627" defTabSz="829909"/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Shape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s;</a:t>
            </a:r>
            <a:r>
              <a:rPr sz="1271" spc="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//???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0343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pure</a:t>
            </a:r>
            <a:r>
              <a:rPr sz="2178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7449" y="2402317"/>
            <a:ext cx="7228563" cy="1336446"/>
            <a:chOff x="1092517" y="2646997"/>
            <a:chExt cx="7964805" cy="1472565"/>
          </a:xfrm>
        </p:grpSpPr>
        <p:sp>
          <p:nvSpPr>
            <p:cNvPr id="5" name="object 5"/>
            <p:cNvSpPr/>
            <p:nvPr/>
          </p:nvSpPr>
          <p:spPr>
            <a:xfrm>
              <a:off x="1097280" y="2651760"/>
              <a:ext cx="7955280" cy="1463040"/>
            </a:xfrm>
            <a:custGeom>
              <a:avLst/>
              <a:gdLst/>
              <a:ahLst/>
              <a:cxnLst/>
              <a:rect l="l" t="t" r="r" b="b"/>
              <a:pathLst>
                <a:path w="7955280" h="1463039">
                  <a:moveTo>
                    <a:pt x="7955279" y="1463039"/>
                  </a:moveTo>
                  <a:lnTo>
                    <a:pt x="0" y="1463039"/>
                  </a:lnTo>
                  <a:lnTo>
                    <a:pt x="0" y="0"/>
                  </a:lnTo>
                  <a:lnTo>
                    <a:pt x="7955279" y="0"/>
                  </a:lnTo>
                  <a:lnTo>
                    <a:pt x="7955279" y="14630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97280" y="2651760"/>
              <a:ext cx="7955280" cy="1463040"/>
            </a:xfrm>
            <a:custGeom>
              <a:avLst/>
              <a:gdLst/>
              <a:ahLst/>
              <a:cxnLst/>
              <a:rect l="l" t="t" r="r" b="b"/>
              <a:pathLst>
                <a:path w="7955280" h="1463039">
                  <a:moveTo>
                    <a:pt x="0" y="0"/>
                  </a:moveTo>
                  <a:lnTo>
                    <a:pt x="7955279" y="0"/>
                  </a:lnTo>
                  <a:lnTo>
                    <a:pt x="7955279" y="1463039"/>
                  </a:lnTo>
                  <a:lnTo>
                    <a:pt x="0" y="14630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9573" y="2400762"/>
            <a:ext cx="3692946" cy="6709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14955" marR="761902" indent="-414955" defTabSz="829909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5" dirty="0">
                <a:solidFill>
                  <a:srgbClr val="0000FF"/>
                </a:solidFill>
                <a:latin typeface="Courier New"/>
                <a:cs typeface="Courier New"/>
              </a:rPr>
              <a:t>Shape</a:t>
            </a: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abstract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defTabSz="829909">
              <a:spcBef>
                <a:spcPts val="177"/>
              </a:spcBef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spc="7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rotate(int)</a:t>
            </a:r>
            <a:r>
              <a:rPr sz="1271" spc="2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8951" y="2855464"/>
            <a:ext cx="2335178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pure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573" y="3049101"/>
            <a:ext cx="5654680" cy="672329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marL="829909" defTabSz="829909">
              <a:spcBef>
                <a:spcPts val="268"/>
              </a:spcBef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271" spc="8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draw()</a:t>
            </a:r>
            <a:r>
              <a:rPr sz="1271" spc="1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0;</a:t>
            </a:r>
            <a:r>
              <a:rPr sz="1271" spc="25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pure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1772" y="4398341"/>
            <a:ext cx="7219918" cy="51622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 defTabSz="829909">
              <a:spcBef>
                <a:spcPts val="50"/>
              </a:spcBef>
            </a:pPr>
            <a:endParaRPr sz="204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74050" defTabSz="829909"/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Shape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s;</a:t>
            </a:r>
            <a:r>
              <a:rPr sz="1271" spc="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//Compiler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error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32399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  <a:tab pos="2543903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→	concrete</a:t>
            </a:r>
            <a:r>
              <a:rPr sz="2178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7444" y="2402307"/>
            <a:ext cx="7229139" cy="2310973"/>
            <a:chOff x="1092512" y="2646986"/>
            <a:chExt cx="7965440" cy="2546350"/>
          </a:xfrm>
        </p:grpSpPr>
        <p:sp>
          <p:nvSpPr>
            <p:cNvPr id="5" name="object 5"/>
            <p:cNvSpPr/>
            <p:nvPr/>
          </p:nvSpPr>
          <p:spPr>
            <a:xfrm>
              <a:off x="1097274" y="2651749"/>
              <a:ext cx="7955915" cy="2536825"/>
            </a:xfrm>
            <a:custGeom>
              <a:avLst/>
              <a:gdLst/>
              <a:ahLst/>
              <a:cxnLst/>
              <a:rect l="l" t="t" r="r" b="b"/>
              <a:pathLst>
                <a:path w="7955915" h="2536825">
                  <a:moveTo>
                    <a:pt x="7955399" y="2536799"/>
                  </a:moveTo>
                  <a:lnTo>
                    <a:pt x="0" y="2536799"/>
                  </a:lnTo>
                  <a:lnTo>
                    <a:pt x="0" y="0"/>
                  </a:lnTo>
                  <a:lnTo>
                    <a:pt x="7955399" y="0"/>
                  </a:lnTo>
                  <a:lnTo>
                    <a:pt x="7955399" y="2536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97274" y="2651749"/>
              <a:ext cx="7955915" cy="2536825"/>
            </a:xfrm>
            <a:custGeom>
              <a:avLst/>
              <a:gdLst/>
              <a:ahLst/>
              <a:cxnLst/>
              <a:rect l="l" t="t" r="r" b="b"/>
              <a:pathLst>
                <a:path w="7955915" h="2536825">
                  <a:moveTo>
                    <a:pt x="0" y="0"/>
                  </a:moveTo>
                  <a:lnTo>
                    <a:pt x="7955399" y="0"/>
                  </a:lnTo>
                  <a:lnTo>
                    <a:pt x="7955399" y="2536799"/>
                  </a:lnTo>
                  <a:lnTo>
                    <a:pt x="0" y="253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9568" y="2400751"/>
            <a:ext cx="2866529" cy="11031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611" defTabSz="829909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Point{ /* ... */ };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Circle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1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27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Shape</a:t>
            </a:r>
            <a:r>
              <a:rPr sz="1271" spc="1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955"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marR="383832" defTabSz="829909">
              <a:lnSpc>
                <a:spcPct val="111600"/>
              </a:lnSpc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void</a:t>
            </a:r>
            <a:r>
              <a:rPr sz="1271" spc="-86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rotate(int); </a:t>
            </a:r>
            <a:r>
              <a:rPr sz="1271" spc="-74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void</a:t>
            </a:r>
            <a:r>
              <a:rPr sz="127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draw();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9070" y="3049091"/>
            <a:ext cx="2431997" cy="451115"/>
          </a:xfrm>
          <a:prstGeom prst="rect">
            <a:avLst/>
          </a:prstGeom>
        </p:spPr>
        <p:txBody>
          <a:bodyPr vert="horz" wrap="square" lIns="0" tIns="34002" rIns="0" bIns="0" rtlCol="0">
            <a:spAutoFit/>
          </a:bodyPr>
          <a:lstStyle/>
          <a:p>
            <a:pPr defTabSz="829909">
              <a:spcBef>
                <a:spcPts val="268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override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Shape::rotate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override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Shape::draw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568" y="3481318"/>
            <a:ext cx="3165053" cy="110899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14955" marR="4611" indent="414955" defTabSz="829909">
              <a:lnSpc>
                <a:spcPct val="11160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Circle(Point p, int r)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marR="1069085" defTabSz="829909">
              <a:lnSpc>
                <a:spcPct val="1116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Point</a:t>
            </a:r>
            <a:r>
              <a:rPr sz="127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center;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radius;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77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4246197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  <a:tab pos="2543903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→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abstract</a:t>
            </a:r>
            <a:r>
              <a:rPr sz="2178" spc="-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406640"/>
            <a:ext cx="7219918" cy="1112148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5763" rIns="0" bIns="0" rtlCol="0">
            <a:spAutoFit/>
          </a:bodyPr>
          <a:lstStyle/>
          <a:p>
            <a:pPr marL="77804" marR="4278644" defTabSz="829909">
              <a:lnSpc>
                <a:spcPct val="111600"/>
              </a:lnSpc>
              <a:spcBef>
                <a:spcPts val="4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Polygo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n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2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publi</a:t>
            </a:r>
            <a:r>
              <a:rPr sz="127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271" spc="-5" dirty="0">
                <a:solidFill>
                  <a:srgbClr val="0000FF"/>
                </a:solidFill>
                <a:latin typeface="Courier New"/>
                <a:cs typeface="Courier New"/>
              </a:rPr>
              <a:t> Shap</a:t>
            </a:r>
            <a:r>
              <a:rPr sz="127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271" spc="-59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 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77"/>
              </a:spcBef>
            </a:pP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//</a:t>
            </a:r>
            <a:r>
              <a:rPr sz="1271" spc="-18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draw()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and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rotate()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are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not</a:t>
            </a:r>
            <a:r>
              <a:rPr sz="1271" spc="-1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3333FF"/>
                </a:solidFill>
                <a:latin typeface="Courier New"/>
                <a:cs typeface="Courier New"/>
              </a:rPr>
              <a:t>overridden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1772" y="3900415"/>
            <a:ext cx="7204357" cy="2240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spcBef>
                <a:spcPts val="22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Polygon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p;</a:t>
            </a:r>
            <a:r>
              <a:rPr sz="1271" spc="1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//Compiler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error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78" y="1158830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5"/>
            <a:ext cx="7280430" cy="1260172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14" dirty="0">
                <a:solidFill>
                  <a:srgbClr val="3333FF"/>
                </a:solidFill>
                <a:latin typeface="Arial MT"/>
                <a:cs typeface="Arial MT"/>
              </a:rPr>
              <a:t>Virtual</a:t>
            </a:r>
            <a:r>
              <a:rPr sz="2178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destructor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marR="4611" lvl="1" indent="-274331" defTabSz="829909">
              <a:lnSpc>
                <a:spcPct val="101200"/>
              </a:lnSpc>
              <a:spcBef>
                <a:spcPts val="980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Every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having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least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should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destructor.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3333FF"/>
                </a:solidFill>
                <a:latin typeface="Arial MT"/>
                <a:cs typeface="Arial MT"/>
              </a:rPr>
              <a:t>Why?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5672" y="3191127"/>
            <a:ext cx="2489627" cy="1150128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519772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X{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virtual</a:t>
            </a:r>
            <a:r>
              <a:rPr sz="1452" b="1" spc="-5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~X()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7"/>
            <a:ext cx="8256686" cy="5618950"/>
          </a:xfrm>
          <a:custGeom>
            <a:avLst/>
            <a:gdLst/>
            <a:ahLst/>
            <a:cxnLst/>
            <a:rect l="l" t="t" r="r" b="b"/>
            <a:pathLst>
              <a:path w="9097645" h="6191250">
                <a:moveTo>
                  <a:pt x="0" y="0"/>
                </a:moveTo>
                <a:lnTo>
                  <a:pt x="9097199" y="0"/>
                </a:lnTo>
                <a:lnTo>
                  <a:pt x="9097199" y="6190799"/>
                </a:lnTo>
                <a:lnTo>
                  <a:pt x="0" y="6190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78" y="1158824"/>
            <a:ext cx="28671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767630"/>
            <a:ext cx="2416436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Virtual</a:t>
            </a:r>
            <a:r>
              <a:rPr sz="2178" spc="-5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00441" y="2236337"/>
            <a:ext cx="6814201" cy="3779968"/>
            <a:chOff x="1183962" y="2464111"/>
            <a:chExt cx="7508240" cy="4164965"/>
          </a:xfrm>
        </p:grpSpPr>
        <p:sp>
          <p:nvSpPr>
            <p:cNvPr id="6" name="object 6"/>
            <p:cNvSpPr/>
            <p:nvPr/>
          </p:nvSpPr>
          <p:spPr>
            <a:xfrm>
              <a:off x="1188725" y="2468874"/>
              <a:ext cx="7498715" cy="4155440"/>
            </a:xfrm>
            <a:custGeom>
              <a:avLst/>
              <a:gdLst/>
              <a:ahLst/>
              <a:cxnLst/>
              <a:rect l="l" t="t" r="r" b="b"/>
              <a:pathLst>
                <a:path w="7498715" h="4155440">
                  <a:moveTo>
                    <a:pt x="7498199" y="4155299"/>
                  </a:moveTo>
                  <a:lnTo>
                    <a:pt x="0" y="4155299"/>
                  </a:lnTo>
                  <a:lnTo>
                    <a:pt x="0" y="0"/>
                  </a:lnTo>
                  <a:lnTo>
                    <a:pt x="7498199" y="0"/>
                  </a:lnTo>
                  <a:lnTo>
                    <a:pt x="7498199" y="41552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188725" y="2468874"/>
              <a:ext cx="7498715" cy="4155440"/>
            </a:xfrm>
            <a:custGeom>
              <a:avLst/>
              <a:gdLst/>
              <a:ahLst/>
              <a:cxnLst/>
              <a:rect l="l" t="t" r="r" b="b"/>
              <a:pathLst>
                <a:path w="7498715" h="4155440">
                  <a:moveTo>
                    <a:pt x="0" y="0"/>
                  </a:moveTo>
                  <a:lnTo>
                    <a:pt x="7498199" y="0"/>
                  </a:lnTo>
                  <a:lnTo>
                    <a:pt x="7498199" y="4155299"/>
                  </a:lnTo>
                  <a:lnTo>
                    <a:pt x="0" y="4155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212074" y="3017529"/>
              <a:ext cx="3195955" cy="659130"/>
            </a:xfrm>
            <a:custGeom>
              <a:avLst/>
              <a:gdLst/>
              <a:ahLst/>
              <a:cxnLst/>
              <a:rect l="l" t="t" r="r" b="b"/>
              <a:pathLst>
                <a:path w="3195954" h="659129">
                  <a:moveTo>
                    <a:pt x="3195900" y="659099"/>
                  </a:moveTo>
                  <a:lnTo>
                    <a:pt x="0" y="659099"/>
                  </a:lnTo>
                  <a:lnTo>
                    <a:pt x="0" y="0"/>
                  </a:lnTo>
                  <a:lnTo>
                    <a:pt x="3195900" y="0"/>
                  </a:lnTo>
                  <a:lnTo>
                    <a:pt x="3195900" y="6590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12074" y="3017529"/>
              <a:ext cx="3195955" cy="659130"/>
            </a:xfrm>
            <a:custGeom>
              <a:avLst/>
              <a:gdLst/>
              <a:ahLst/>
              <a:cxnLst/>
              <a:rect l="l" t="t" r="r" b="b"/>
              <a:pathLst>
                <a:path w="3195954" h="659129">
                  <a:moveTo>
                    <a:pt x="0" y="0"/>
                  </a:moveTo>
                  <a:lnTo>
                    <a:pt x="3195900" y="0"/>
                  </a:lnTo>
                  <a:lnTo>
                    <a:pt x="3195900" y="659099"/>
                  </a:lnTo>
                  <a:lnTo>
                    <a:pt x="0" y="659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82565" y="2256334"/>
            <a:ext cx="6358346" cy="3626317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442618" marR="1491532" indent="-442618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deleteAll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 Employee ** emps, int size){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i=0;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i&lt;size;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++i){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71404" defTabSz="829909">
              <a:lnSpc>
                <a:spcPts val="1606"/>
              </a:lnSpc>
              <a:spcBef>
                <a:spcPts val="27"/>
              </a:spcBef>
            </a:pP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delete</a:t>
            </a:r>
            <a:r>
              <a:rPr sz="1452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emps[</a:t>
            </a:r>
            <a:r>
              <a:rPr sz="1452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srgbClr val="3333FF"/>
                </a:solidFill>
                <a:latin typeface="Courier New"/>
                <a:cs typeface="Courier New"/>
              </a:rPr>
              <a:t>i</a:t>
            </a:r>
            <a:r>
              <a:rPr sz="1452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];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618" defTabSz="829909">
              <a:lnSpc>
                <a:spcPts val="1824"/>
              </a:lnSpc>
              <a:tabLst>
                <a:tab pos="3697708" algn="l"/>
              </a:tabLst>
            </a:pPr>
            <a:r>
              <a:rPr sz="2178" baseline="-5208" dirty="0">
                <a:solidFill>
                  <a:prstClr val="black"/>
                </a:solidFill>
                <a:latin typeface="Courier New"/>
                <a:cs typeface="Courier New"/>
              </a:rPr>
              <a:t>}	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Which</a:t>
            </a:r>
            <a:r>
              <a:rPr sz="163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r>
              <a:rPr sz="163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63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invoked?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442618" defTabSz="829909">
              <a:spcBef>
                <a:spcPts val="109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delete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[]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655" defTabSz="829909"/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spc="-10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main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655" marR="214681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 **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t =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 Employee *[ 10 ];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for(int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i=0;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i&lt;10;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++i){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14955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if(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%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0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618" marR="2865493" indent="387291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t[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Employee();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990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t[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Manager();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655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08925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deleteAll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t,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10);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17694" y="2877927"/>
            <a:ext cx="738819" cy="37460"/>
            <a:chOff x="4398342" y="3171049"/>
            <a:chExt cx="814069" cy="41275"/>
          </a:xfrm>
        </p:grpSpPr>
        <p:sp>
          <p:nvSpPr>
            <p:cNvPr id="12" name="object 12"/>
            <p:cNvSpPr/>
            <p:nvPr/>
          </p:nvSpPr>
          <p:spPr>
            <a:xfrm>
              <a:off x="4446330" y="3191545"/>
              <a:ext cx="765810" cy="0"/>
            </a:xfrm>
            <a:custGeom>
              <a:avLst/>
              <a:gdLst/>
              <a:ahLst/>
              <a:cxnLst/>
              <a:rect l="l" t="t" r="r" b="b"/>
              <a:pathLst>
                <a:path w="765810">
                  <a:moveTo>
                    <a:pt x="7657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403104" y="317581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03104" y="317581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2369065"/>
            <a:ext cx="154045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 defTabSz="829909">
              <a:spcBef>
                <a:spcPts val="1570"/>
              </a:spcBef>
            </a:pP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Object-Oriented</a:t>
            </a:r>
            <a:r>
              <a:rPr sz="2904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Programming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8645" algn="ctr" defTabSz="829909">
              <a:spcBef>
                <a:spcPts val="1293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relationships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2668" y="2227755"/>
            <a:ext cx="5371716" cy="29007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80375" indent="-369424" defTabSz="829909">
              <a:spcBef>
                <a:spcPts val="91"/>
              </a:spcBef>
              <a:buFontTx/>
              <a:buChar char="–"/>
              <a:tabLst>
                <a:tab pos="380375" algn="l"/>
                <a:tab pos="38095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b="1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95330" lvl="1" indent="-375187" defTabSz="829909">
              <a:lnSpc>
                <a:spcPts val="2600"/>
              </a:lnSpc>
              <a:spcBef>
                <a:spcPts val="32"/>
              </a:spcBef>
              <a:buFontTx/>
              <a:buChar char="●"/>
              <a:tabLst>
                <a:tab pos="795330" algn="l"/>
                <a:tab pos="795906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Private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95330" lvl="1" indent="-375187" defTabSz="829909">
              <a:lnSpc>
                <a:spcPts val="2600"/>
              </a:lnSpc>
              <a:buFontTx/>
              <a:buChar char="●"/>
              <a:tabLst>
                <a:tab pos="795330" algn="l"/>
                <a:tab pos="795906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Multiple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414955" lvl="1" defTabSz="829909">
              <a:spcBef>
                <a:spcPts val="23"/>
              </a:spcBef>
              <a:buFont typeface="Arial MT"/>
              <a:buChar char="●"/>
            </a:pPr>
            <a:endParaRPr sz="3585">
              <a:solidFill>
                <a:prstClr val="black"/>
              </a:solidFill>
              <a:latin typeface="Arial MT"/>
              <a:cs typeface="Arial MT"/>
            </a:endParaRPr>
          </a:p>
          <a:p>
            <a:pPr marL="380375" indent="-369424" defTabSz="829909">
              <a:buFontTx/>
              <a:buChar char="–"/>
              <a:tabLst>
                <a:tab pos="380375" algn="l"/>
                <a:tab pos="38095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b="1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95330" lvl="1" indent="-375187" defTabSz="829909">
              <a:lnSpc>
                <a:spcPts val="2600"/>
              </a:lnSpc>
              <a:spcBef>
                <a:spcPts val="18"/>
              </a:spcBef>
              <a:buFontTx/>
              <a:buChar char="●"/>
              <a:tabLst>
                <a:tab pos="795330" algn="l"/>
                <a:tab pos="795906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Association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210285" lvl="2" indent="-375187" defTabSz="829909">
              <a:lnSpc>
                <a:spcPts val="2587"/>
              </a:lnSpc>
              <a:buFontTx/>
              <a:buChar char="●"/>
              <a:tabLst>
                <a:tab pos="1210285" algn="l"/>
                <a:tab pos="121086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Composition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(strong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containment)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210285" lvl="2" indent="-375187" defTabSz="829909">
              <a:lnSpc>
                <a:spcPts val="2600"/>
              </a:lnSpc>
              <a:buFontTx/>
              <a:buChar char="●"/>
              <a:tabLst>
                <a:tab pos="1210285" algn="l"/>
                <a:tab pos="121086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Aggregation</a:t>
            </a:r>
            <a:r>
              <a:rPr sz="2178" spc="-5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(weak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containment)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7"/>
            <a:ext cx="8256686" cy="5569388"/>
          </a:xfrm>
          <a:custGeom>
            <a:avLst/>
            <a:gdLst/>
            <a:ahLst/>
            <a:cxnLst/>
            <a:rect l="l" t="t" r="r" b="b"/>
            <a:pathLst>
              <a:path w="9097645" h="6136640">
                <a:moveTo>
                  <a:pt x="0" y="0"/>
                </a:moveTo>
                <a:lnTo>
                  <a:pt x="9097199" y="0"/>
                </a:lnTo>
                <a:lnTo>
                  <a:pt x="9097199" y="6136499"/>
                </a:lnTo>
                <a:lnTo>
                  <a:pt x="0" y="6136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508" y="1158824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6999" y="1639460"/>
            <a:ext cx="5728447" cy="1776403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Client's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view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(1)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works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only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one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direction: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104241" lvl="2" indent="-211512" defTabSz="829909">
              <a:spcBef>
                <a:spcPts val="803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every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Sub</a:t>
            </a:r>
            <a:r>
              <a:rPr sz="2178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2178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also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2178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Super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531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but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Super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is</a:t>
            </a:r>
            <a:r>
              <a:rPr sz="2178" b="1" spc="-18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Arial"/>
                <a:cs typeface="Arial"/>
              </a:rPr>
              <a:t>not</a:t>
            </a:r>
            <a:r>
              <a:rPr sz="2178" b="1" dirty="0">
                <a:solidFill>
                  <a:srgbClr val="3333FF"/>
                </a:solidFill>
                <a:latin typeface="Arial"/>
                <a:cs typeface="Arial"/>
              </a:rPr>
              <a:t> a</a:t>
            </a:r>
            <a:r>
              <a:rPr sz="2178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Sub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839" y="746889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5219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839" y="2406640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49645" y="1585079"/>
            <a:ext cx="37460" cy="821807"/>
            <a:chOff x="8620584" y="1746522"/>
            <a:chExt cx="41275" cy="905510"/>
          </a:xfrm>
        </p:grpSpPr>
        <p:sp>
          <p:nvSpPr>
            <p:cNvPr id="8" name="object 8"/>
            <p:cNvSpPr/>
            <p:nvPr/>
          </p:nvSpPr>
          <p:spPr>
            <a:xfrm>
              <a:off x="8641080" y="1794510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21766" y="3485473"/>
            <a:ext cx="5394192" cy="208038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2247095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1452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Courier New"/>
                <a:cs typeface="Courier New"/>
              </a:rPr>
              <a:t>Super&amp;</a:t>
            </a:r>
            <a:r>
              <a:rPr sz="1452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452" spc="-20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foo2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 </a:t>
            </a:r>
            <a:r>
              <a:rPr sz="1452" spc="-5" dirty="0">
                <a:solidFill>
                  <a:srgbClr val="0000FF"/>
                </a:solidFill>
                <a:latin typeface="Courier New"/>
                <a:cs typeface="Courier New"/>
              </a:rPr>
              <a:t>const Sub&amp; </a:t>
            </a:r>
            <a:r>
              <a:rPr sz="1452" spc="-59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452" spc="-59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452" spc="-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3004387" defTabSz="829909">
              <a:lnSpc>
                <a:spcPct val="101600"/>
              </a:lnSpc>
              <a:tabLst>
                <a:tab pos="1515737" algn="l"/>
                <a:tab pos="1543401" algn="l"/>
              </a:tabLst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(super); 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41" dirty="0">
                <a:solidFill>
                  <a:srgbClr val="0000FF"/>
                </a:solidFill>
                <a:latin typeface="Courier New"/>
                <a:cs typeface="Courier New"/>
              </a:rPr>
              <a:t>OK </a:t>
            </a:r>
            <a:r>
              <a:rPr sz="1452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(sub);		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18" dirty="0">
                <a:solidFill>
                  <a:srgbClr val="0000FF"/>
                </a:solidFill>
                <a:latin typeface="Courier New"/>
                <a:cs typeface="Courier New"/>
              </a:rPr>
              <a:t>OK </a:t>
            </a:r>
            <a:r>
              <a:rPr sz="1452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foo2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(super); 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36" dirty="0">
                <a:solidFill>
                  <a:srgbClr val="FF0000"/>
                </a:solidFill>
                <a:latin typeface="Courier New"/>
                <a:cs typeface="Courier New"/>
              </a:rPr>
              <a:t>NOT </a:t>
            </a:r>
            <a:r>
              <a:rPr sz="1452" b="1" spc="-5" dirty="0">
                <a:solidFill>
                  <a:srgbClr val="FF0000"/>
                </a:solidFill>
                <a:latin typeface="Courier New"/>
                <a:cs typeface="Courier New"/>
              </a:rPr>
              <a:t>OK </a:t>
            </a:r>
            <a:r>
              <a:rPr sz="1452" b="1" spc="-86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foo2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(sub);	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41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07319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Client's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view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(2)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2620315"/>
            <a:ext cx="3070539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667887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l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 voi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452" spc="-2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4666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l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 voi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452" spc="-2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method2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9324" y="2600712"/>
            <a:ext cx="3153527" cy="161102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523880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*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p= new Super(); </a:t>
            </a:r>
            <a:r>
              <a:rPr sz="1452" spc="-86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p-&gt;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method1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27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5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p-&gt;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method1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27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p-&gt;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method2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//</a:t>
            </a:r>
            <a:r>
              <a:rPr sz="1452" b="1" spc="-23" dirty="0">
                <a:solidFill>
                  <a:srgbClr val="FF0000"/>
                </a:solidFill>
                <a:latin typeface="Courier New"/>
                <a:cs typeface="Courier New"/>
              </a:rPr>
              <a:t>NOT </a:t>
            </a:r>
            <a:r>
              <a:rPr sz="1452" b="1" spc="-5" dirty="0">
                <a:solidFill>
                  <a:srgbClr val="FF0000"/>
                </a:solidFill>
                <a:latin typeface="Courier New"/>
                <a:cs typeface="Courier New"/>
              </a:rPr>
              <a:t>OK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((Sub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*)p)-&gt;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method2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();//</a:t>
            </a:r>
            <a:r>
              <a:rPr sz="1452" b="1" spc="-18" dirty="0">
                <a:solidFill>
                  <a:srgbClr val="0000FF"/>
                </a:solidFill>
                <a:latin typeface="Courier New"/>
                <a:cs typeface="Courier New"/>
              </a:rPr>
              <a:t>OK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839" y="746889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5219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5839" y="2406640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49645" y="1585079"/>
            <a:ext cx="37460" cy="821807"/>
            <a:chOff x="8620584" y="1746522"/>
            <a:chExt cx="41275" cy="905510"/>
          </a:xfrm>
        </p:grpSpPr>
        <p:sp>
          <p:nvSpPr>
            <p:cNvPr id="9" name="object 9"/>
            <p:cNvSpPr/>
            <p:nvPr/>
          </p:nvSpPr>
          <p:spPr>
            <a:xfrm>
              <a:off x="8641080" y="1794510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777203" cy="368341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5296" defTabSz="829909">
              <a:spcBef>
                <a:spcPts val="91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7213" defTabSz="829909">
              <a:spcBef>
                <a:spcPts val="77"/>
              </a:spcBef>
              <a:buSzPct val="44642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stati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indent="-277213" defTabSz="829909">
              <a:spcBef>
                <a:spcPts val="785"/>
              </a:spcBef>
              <a:buSzPct val="44642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stati</a:t>
            </a:r>
            <a:r>
              <a:rPr sz="254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541" spc="-82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marR="525033" indent="-309487" defTabSz="829909">
              <a:lnSpc>
                <a:spcPct val="100699"/>
              </a:lnSpc>
              <a:spcBef>
                <a:spcPts val="762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 belonging to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class scope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which don't access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object's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data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static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marR="64549" indent="-309487" defTabSz="829909">
              <a:lnSpc>
                <a:spcPct val="101299"/>
              </a:lnSpc>
              <a:spcBef>
                <a:spcPts val="967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Stati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can't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b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(they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d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no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access  object's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state)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1003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not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called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specific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132" dirty="0">
                <a:solidFill>
                  <a:prstClr val="black"/>
                </a:solidFill>
                <a:latin typeface="Lucida Sans Unicode"/>
                <a:cs typeface="Lucida Sans Unicode"/>
              </a:rPr>
              <a:t>⇒</a:t>
            </a:r>
            <a:r>
              <a:rPr sz="2178" spc="-91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they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no</a:t>
            </a:r>
            <a:r>
              <a:rPr sz="2178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this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defTabSz="829909">
              <a:spcBef>
                <a:spcPts val="32"/>
              </a:spcBef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pointer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16712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Sub-class’s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view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733" y="2694559"/>
            <a:ext cx="5699632" cy="6819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85281" indent="-274331" defTabSz="829909">
              <a:spcBef>
                <a:spcPts val="91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Su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augment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Supe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by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285281" defTabSz="829909">
              <a:spcBef>
                <a:spcPts val="32"/>
              </a:spcBef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adding</a:t>
            </a:r>
            <a:r>
              <a:rPr sz="2178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additional</a:t>
            </a:r>
            <a:r>
              <a:rPr sz="2178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methods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3732" y="3356846"/>
            <a:ext cx="7067774" cy="1206591"/>
          </a:xfrm>
          <a:prstGeom prst="rect">
            <a:avLst/>
          </a:prstGeom>
        </p:spPr>
        <p:txBody>
          <a:bodyPr vert="horz" wrap="square" lIns="0" tIns="111802" rIns="0" bIns="0" rtlCol="0">
            <a:spAutoFit/>
          </a:bodyPr>
          <a:lstStyle/>
          <a:p>
            <a:pPr marL="285281" indent="-274331" defTabSz="829909">
              <a:spcBef>
                <a:spcPts val="879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Su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ma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 overrid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178" b="1" spc="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Supe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methods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285281" marR="2038465" indent="-274331" defTabSz="829909">
              <a:lnSpc>
                <a:spcPct val="100699"/>
              </a:lnSpc>
              <a:spcBef>
                <a:spcPts val="771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subclass can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 all the </a:t>
            </a:r>
            <a:r>
              <a:rPr sz="2178" spc="-5" dirty="0">
                <a:solidFill>
                  <a:srgbClr val="004586"/>
                </a:solidFill>
                <a:latin typeface="Arial MT"/>
                <a:cs typeface="Arial MT"/>
              </a:rPr>
              <a:t>public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srgbClr val="004586"/>
                </a:solidFill>
                <a:latin typeface="Arial MT"/>
                <a:cs typeface="Arial MT"/>
              </a:rPr>
              <a:t>protected</a:t>
            </a:r>
            <a:r>
              <a:rPr sz="2178" spc="-14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superclass.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839" y="746889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5219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5839" y="2406640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49645" y="1585079"/>
            <a:ext cx="37460" cy="821807"/>
            <a:chOff x="8620584" y="1746522"/>
            <a:chExt cx="41275" cy="905510"/>
          </a:xfrm>
        </p:grpSpPr>
        <p:sp>
          <p:nvSpPr>
            <p:cNvPr id="9" name="object 9"/>
            <p:cNvSpPr/>
            <p:nvPr/>
          </p:nvSpPr>
          <p:spPr>
            <a:xfrm>
              <a:off x="8641080" y="1794510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347" y="17512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39466"/>
            <a:ext cx="6585409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relationship: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preventing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inheritance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i="1" spc="-36" dirty="0">
                <a:solidFill>
                  <a:prstClr val="black"/>
                </a:solidFill>
                <a:latin typeface="Arial"/>
                <a:cs typeface="Arial"/>
              </a:rPr>
              <a:t>C++11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 typeface="Arial MT"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final</a:t>
            </a:r>
            <a:r>
              <a:rPr sz="2178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cannot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extended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758" y="2738589"/>
            <a:ext cx="4232366" cy="104595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634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634" b="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final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6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775760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relationship: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client's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view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overridden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methods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(1)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732" y="2227755"/>
            <a:ext cx="201878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85281" indent="-274331" defTabSz="829909">
              <a:spcBef>
                <a:spcPts val="91"/>
              </a:spcBef>
              <a:buSzPct val="43750"/>
              <a:buFontTx/>
              <a:buChar char="●"/>
              <a:tabLst>
                <a:tab pos="285281" algn="l"/>
                <a:tab pos="285858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polymorphism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2799" y="3027744"/>
            <a:ext cx="3319503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916860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0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9564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36948" y="2319334"/>
            <a:ext cx="4075035" cy="3341978"/>
            <a:chOff x="4750112" y="2555562"/>
            <a:chExt cx="4490085" cy="3682365"/>
          </a:xfrm>
        </p:grpSpPr>
        <p:sp>
          <p:nvSpPr>
            <p:cNvPr id="7" name="object 7"/>
            <p:cNvSpPr/>
            <p:nvPr/>
          </p:nvSpPr>
          <p:spPr>
            <a:xfrm>
              <a:off x="4754874" y="2560325"/>
              <a:ext cx="4480560" cy="3672840"/>
            </a:xfrm>
            <a:custGeom>
              <a:avLst/>
              <a:gdLst/>
              <a:ahLst/>
              <a:cxnLst/>
              <a:rect l="l" t="t" r="r" b="b"/>
              <a:pathLst>
                <a:path w="4480559" h="3672840">
                  <a:moveTo>
                    <a:pt x="4480499" y="3672299"/>
                  </a:moveTo>
                  <a:lnTo>
                    <a:pt x="0" y="3672299"/>
                  </a:lnTo>
                  <a:lnTo>
                    <a:pt x="0" y="0"/>
                  </a:lnTo>
                  <a:lnTo>
                    <a:pt x="4480499" y="0"/>
                  </a:lnTo>
                  <a:lnTo>
                    <a:pt x="4480499" y="36722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754874" y="2560325"/>
              <a:ext cx="4480560" cy="3672840"/>
            </a:xfrm>
            <a:custGeom>
              <a:avLst/>
              <a:gdLst/>
              <a:ahLst/>
              <a:cxnLst/>
              <a:rect l="l" t="t" r="r" b="b"/>
              <a:pathLst>
                <a:path w="4480559" h="3672840">
                  <a:moveTo>
                    <a:pt x="0" y="0"/>
                  </a:moveTo>
                  <a:lnTo>
                    <a:pt x="4480499" y="0"/>
                  </a:lnTo>
                  <a:lnTo>
                    <a:pt x="4480499" y="3672299"/>
                  </a:lnTo>
                  <a:lnTo>
                    <a:pt x="0" y="3672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19070" y="2340254"/>
            <a:ext cx="3400185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super.method1();</a:t>
            </a:r>
            <a:r>
              <a:rPr sz="1271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//Super::method1()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9070" y="2910793"/>
            <a:ext cx="3206547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  <a:tabLst>
                <a:tab pos="1645411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sub.method1();	//Sub::method1()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9070" y="3481333"/>
            <a:ext cx="3530429" cy="39712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lnSpc>
                <a:spcPts val="1510"/>
              </a:lnSpc>
              <a:spcBef>
                <a:spcPts val="91"/>
              </a:spcBef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Super&amp;</a:t>
            </a:r>
            <a:r>
              <a:rPr sz="1271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ref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=super;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  <a:tabLst>
                <a:tab pos="1645411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ref.method1()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	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spc="-5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Super::method1();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9070" y="4051873"/>
            <a:ext cx="3431882" cy="97741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ref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  <a:tabLst>
                <a:tab pos="1645411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ref.method1()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	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spc="-50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Sub::method1();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  <a:spcBef>
                <a:spcPts val="5"/>
              </a:spcBef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Super*</a:t>
            </a:r>
            <a:r>
              <a:rPr sz="1271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ptr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=&amp;super;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ptr-&gt;method1()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/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spc="-51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Super::method1();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9070" y="5192952"/>
            <a:ext cx="1463808" cy="406440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R="4611" defTabSz="829909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ptr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&amp;sub;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ptr-&gt;method1();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1573" y="5383131"/>
            <a:ext cx="1692601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spc="-4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Sub::method1();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611619"/>
            <a:ext cx="7757608" cy="911464"/>
          </a:xfrm>
          <a:prstGeom prst="rect">
            <a:avLst/>
          </a:prstGeom>
        </p:spPr>
        <p:txBody>
          <a:bodyPr vert="horz" wrap="square" lIns="0" tIns="167128" rIns="0" bIns="0" rtlCol="0">
            <a:spAutoFit/>
          </a:bodyPr>
          <a:lstStyle/>
          <a:p>
            <a:pPr marL="320437" indent="-309487" defTabSz="829909">
              <a:spcBef>
                <a:spcPts val="1316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relationship: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client's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view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178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overridden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methods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(2)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712339" lvl="1" indent="-272602" defTabSz="829909">
              <a:spcBef>
                <a:spcPts val="1026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1815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slicing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799" y="2612806"/>
            <a:ext cx="3319503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916860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0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9564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287" y="2572614"/>
            <a:ext cx="4066391" cy="606364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228" defTabSz="829909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Sub</a:t>
            </a:r>
            <a:r>
              <a:rPr sz="1271" b="1" spc="-6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Super</a:t>
            </a:r>
            <a:r>
              <a:rPr sz="1271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super.method1();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Super::method1();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99807" y="3398187"/>
            <a:ext cx="1983057" cy="1668396"/>
            <a:chOff x="6912892" y="3744298"/>
            <a:chExt cx="2185035" cy="1838325"/>
          </a:xfrm>
        </p:grpSpPr>
        <p:sp>
          <p:nvSpPr>
            <p:cNvPr id="7" name="object 7"/>
            <p:cNvSpPr/>
            <p:nvPr/>
          </p:nvSpPr>
          <p:spPr>
            <a:xfrm>
              <a:off x="6917655" y="3749061"/>
              <a:ext cx="2175510" cy="1828800"/>
            </a:xfrm>
            <a:custGeom>
              <a:avLst/>
              <a:gdLst/>
              <a:ahLst/>
              <a:cxnLst/>
              <a:rect l="l" t="t" r="r" b="b"/>
              <a:pathLst>
                <a:path w="2175509" h="1828800">
                  <a:moveTo>
                    <a:pt x="2175357" y="1828799"/>
                  </a:moveTo>
                  <a:lnTo>
                    <a:pt x="0" y="1828799"/>
                  </a:lnTo>
                  <a:lnTo>
                    <a:pt x="0" y="0"/>
                  </a:lnTo>
                  <a:lnTo>
                    <a:pt x="2175357" y="0"/>
                  </a:lnTo>
                  <a:lnTo>
                    <a:pt x="2175357" y="1828799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917655" y="3749061"/>
              <a:ext cx="2175510" cy="1828800"/>
            </a:xfrm>
            <a:custGeom>
              <a:avLst/>
              <a:gdLst/>
              <a:ahLst/>
              <a:cxnLst/>
              <a:rect l="l" t="t" r="r" b="b"/>
              <a:pathLst>
                <a:path w="2175509" h="1828800">
                  <a:moveTo>
                    <a:pt x="0" y="0"/>
                  </a:moveTo>
                  <a:lnTo>
                    <a:pt x="2175357" y="0"/>
                  </a:lnTo>
                  <a:lnTo>
                    <a:pt x="2175357" y="1828799"/>
                  </a:lnTo>
                  <a:lnTo>
                    <a:pt x="0" y="1828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08451" y="3406831"/>
            <a:ext cx="1965768" cy="332949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80682" rIns="0" bIns="0" rtlCol="0">
            <a:spAutoFit/>
          </a:bodyPr>
          <a:lstStyle/>
          <a:p>
            <a:pPr marR="141776" algn="ctr" defTabSz="829909">
              <a:spcBef>
                <a:spcPts val="635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7697" y="3817448"/>
            <a:ext cx="987206" cy="515702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5763" rIns="0" bIns="0" rtlCol="0">
            <a:spAutoFit/>
          </a:bodyPr>
          <a:lstStyle/>
          <a:p>
            <a:pPr defTabSz="829909">
              <a:spcBef>
                <a:spcPts val="45"/>
              </a:spcBef>
            </a:pPr>
            <a:endParaRPr sz="16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6792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9854" y="3817447"/>
            <a:ext cx="987206" cy="541331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458" rIns="0" bIns="0" rtlCol="0">
            <a:spAutoFit/>
          </a:bodyPr>
          <a:lstStyle/>
          <a:p>
            <a:pPr defTabSz="829909">
              <a:spcBef>
                <a:spcPts val="27"/>
              </a:spcBef>
            </a:pPr>
            <a:endParaRPr sz="186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3677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25307" y="3798846"/>
            <a:ext cx="1472453" cy="867335"/>
            <a:chOff x="5839138" y="4185765"/>
            <a:chExt cx="1622425" cy="955675"/>
          </a:xfrm>
        </p:grpSpPr>
        <p:sp>
          <p:nvSpPr>
            <p:cNvPr id="13" name="object 13"/>
            <p:cNvSpPr/>
            <p:nvPr/>
          </p:nvSpPr>
          <p:spPr>
            <a:xfrm>
              <a:off x="5887125" y="4206261"/>
              <a:ext cx="1574800" cy="0"/>
            </a:xfrm>
            <a:custGeom>
              <a:avLst/>
              <a:gdLst/>
              <a:ahLst/>
              <a:cxnLst/>
              <a:rect l="l" t="t" r="r" b="b"/>
              <a:pathLst>
                <a:path w="1574800">
                  <a:moveTo>
                    <a:pt x="157436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843900" y="41905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843900" y="41905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887125" y="5120661"/>
              <a:ext cx="1574800" cy="0"/>
            </a:xfrm>
            <a:custGeom>
              <a:avLst/>
              <a:gdLst/>
              <a:ahLst/>
              <a:cxnLst/>
              <a:rect l="l" t="t" r="r" b="b"/>
              <a:pathLst>
                <a:path w="1574800">
                  <a:moveTo>
                    <a:pt x="157436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843900" y="51049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843900" y="51049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74245" y="5160002"/>
            <a:ext cx="54230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super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2043" y="5177318"/>
            <a:ext cx="35788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sub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7446404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relationship: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preventing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method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overriding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i="1" spc="-36" dirty="0">
                <a:solidFill>
                  <a:prstClr val="black"/>
                </a:solidFill>
                <a:latin typeface="Arial"/>
                <a:cs typeface="Arial"/>
              </a:rPr>
              <a:t>C++11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67" y="2612806"/>
            <a:ext cx="7137507" cy="182948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5734444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final;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31322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method1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b="1" spc="-5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89177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polymorphism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610" y="2074690"/>
            <a:ext cx="5022054" cy="35870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64363" y="5325948"/>
            <a:ext cx="231443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  <a:hlinkClick r:id="rId3"/>
              </a:rPr>
              <a:t>www.javatutorialhub.com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306881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4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38" y="2821578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22166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Button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4511" y="2821578"/>
            <a:ext cx="1244813" cy="54767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2882" rIns="0" bIns="0" rtlCol="0">
            <a:spAutoFit/>
          </a:bodyPr>
          <a:lstStyle/>
          <a:p>
            <a:pPr defTabSz="829909">
              <a:spcBef>
                <a:spcPts val="23"/>
              </a:spcBef>
            </a:pPr>
            <a:endParaRPr sz="19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3007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Window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05001" y="3149205"/>
            <a:ext cx="1241356" cy="174620"/>
            <a:chOff x="4384357" y="3469957"/>
            <a:chExt cx="1367790" cy="192405"/>
          </a:xfrm>
        </p:grpSpPr>
        <p:sp>
          <p:nvSpPr>
            <p:cNvPr id="7" name="object 7"/>
            <p:cNvSpPr/>
            <p:nvPr/>
          </p:nvSpPr>
          <p:spPr>
            <a:xfrm>
              <a:off x="4389120" y="3566160"/>
              <a:ext cx="1314450" cy="0"/>
            </a:xfrm>
            <a:custGeom>
              <a:avLst/>
              <a:gdLst/>
              <a:ahLst/>
              <a:cxnLst/>
              <a:rect l="l" t="t" r="r" b="b"/>
              <a:pathLst>
                <a:path w="1314450">
                  <a:moveTo>
                    <a:pt x="0" y="0"/>
                  </a:moveTo>
                  <a:lnTo>
                    <a:pt x="13144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703570" y="3550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703570" y="3550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89120" y="3474720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79">
                  <a:moveTo>
                    <a:pt x="137159" y="182879"/>
                  </a:moveTo>
                  <a:lnTo>
                    <a:pt x="0" y="91439"/>
                  </a:lnTo>
                  <a:lnTo>
                    <a:pt x="137159" y="0"/>
                  </a:lnTo>
                  <a:lnTo>
                    <a:pt x="274319" y="91439"/>
                  </a:lnTo>
                  <a:lnTo>
                    <a:pt x="137159" y="182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389120" y="3474720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79">
                  <a:moveTo>
                    <a:pt x="137159" y="0"/>
                  </a:moveTo>
                  <a:lnTo>
                    <a:pt x="274319" y="91439"/>
                  </a:lnTo>
                  <a:lnTo>
                    <a:pt x="137159" y="182879"/>
                  </a:lnTo>
                  <a:lnTo>
                    <a:pt x="0" y="91439"/>
                  </a:lnTo>
                  <a:lnTo>
                    <a:pt x="13715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4714155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Implementing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9966"/>
                </a:solidFill>
                <a:latin typeface="Arial"/>
                <a:cs typeface="Arial"/>
              </a:rPr>
              <a:t>A</a:t>
            </a:r>
            <a:r>
              <a:rPr sz="2178" b="1" spc="-9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00442" y="2655597"/>
          <a:ext cx="6887967" cy="1639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5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090" marR="454659">
                        <a:lnSpc>
                          <a:spcPct val="10069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725" marR="454659">
                        <a:lnSpc>
                          <a:spcPct val="10069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725" marR="454659">
                        <a:lnSpc>
                          <a:spcPct val="100699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92">
                <a:tc>
                  <a:txBody>
                    <a:bodyPr/>
                    <a:lstStyle/>
                    <a:p>
                      <a:pPr marL="542925">
                        <a:lnSpc>
                          <a:spcPts val="1925"/>
                        </a:lnSpc>
                      </a:pPr>
                      <a:r>
                        <a:rPr sz="1600" b="1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b="1" spc="-7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930"/>
                        </a:lnSpc>
                        <a:tabLst>
                          <a:tab pos="953769" algn="l"/>
                        </a:tabLst>
                      </a:pPr>
                      <a:r>
                        <a:rPr sz="16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930"/>
                        </a:lnSpc>
                        <a:tabLst>
                          <a:tab pos="953769" algn="l"/>
                        </a:tabLst>
                      </a:pPr>
                      <a:r>
                        <a:rPr sz="16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B&amp;	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66">
                <a:tc>
                  <a:txBody>
                    <a:bodyPr/>
                    <a:lstStyle/>
                    <a:p>
                      <a:pPr marL="85090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3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93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4714155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Implementing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339966"/>
                </a:solidFill>
                <a:latin typeface="Arial"/>
                <a:cs typeface="Arial"/>
              </a:rPr>
              <a:t>A</a:t>
            </a:r>
            <a:r>
              <a:rPr sz="2178" b="1" spc="-9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150" y="2661826"/>
            <a:ext cx="4721070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113" dirty="0">
                <a:solidFill>
                  <a:prstClr val="black"/>
                </a:solidFill>
                <a:latin typeface="Yu Gothic UI"/>
                <a:cs typeface="Yu Gothic UI"/>
              </a:rPr>
              <a:t>–</a:t>
            </a:r>
            <a:r>
              <a:rPr sz="1634" b="1" spc="250" dirty="0">
                <a:solidFill>
                  <a:prstClr val="black"/>
                </a:solidFill>
                <a:latin typeface="Yu Gothic UI"/>
                <a:cs typeface="Yu Gothic UI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strong</a:t>
            </a:r>
            <a:r>
              <a:rPr sz="2178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containment</a:t>
            </a:r>
            <a:r>
              <a:rPr sz="2178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(composition)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9701" y="3364926"/>
            <a:ext cx="1493776" cy="155391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634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3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12649" defTabSz="829909">
              <a:lnSpc>
                <a:spcPct val="100699"/>
              </a:lnSpc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634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634" spc="-96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</a:pP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b="1" spc="-6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b;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1398" y="3419806"/>
            <a:ext cx="1576764" cy="27766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b="1" spc="-6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anObject;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6029" y="3900425"/>
            <a:ext cx="848894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marL="239752" defTabSz="829909">
              <a:spcBef>
                <a:spcPts val="58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b: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6900" y="3402498"/>
            <a:ext cx="1697211" cy="319565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67427" rIns="0" bIns="0" rtlCol="0">
            <a:spAutoFit/>
          </a:bodyPr>
          <a:lstStyle/>
          <a:p>
            <a:pPr marL="331964" defTabSz="829909">
              <a:spcBef>
                <a:spcPts val="53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anObject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1634" spc="-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4012" y="1751560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1734" y="1742739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09567" y="1877274"/>
            <a:ext cx="835062" cy="174620"/>
            <a:chOff x="7584757" y="2068477"/>
            <a:chExt cx="920115" cy="192405"/>
          </a:xfrm>
        </p:grpSpPr>
        <p:sp>
          <p:nvSpPr>
            <p:cNvPr id="12" name="object 12"/>
            <p:cNvSpPr/>
            <p:nvPr/>
          </p:nvSpPr>
          <p:spPr>
            <a:xfrm>
              <a:off x="7599599" y="215891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456849" y="21431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456849" y="21431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89519" y="207323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60" y="182880"/>
                  </a:moveTo>
                  <a:lnTo>
                    <a:pt x="0" y="91439"/>
                  </a:lnTo>
                  <a:lnTo>
                    <a:pt x="137160" y="0"/>
                  </a:lnTo>
                  <a:lnTo>
                    <a:pt x="274320" y="91439"/>
                  </a:lnTo>
                  <a:lnTo>
                    <a:pt x="137160" y="182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589519" y="207323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60" y="0"/>
                  </a:moveTo>
                  <a:lnTo>
                    <a:pt x="274320" y="91439"/>
                  </a:lnTo>
                  <a:lnTo>
                    <a:pt x="137160" y="182880"/>
                  </a:lnTo>
                  <a:lnTo>
                    <a:pt x="0" y="91439"/>
                  </a:lnTo>
                  <a:lnTo>
                    <a:pt x="13716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639466"/>
            <a:ext cx="4714155" cy="93937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Implementing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101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78" b="1" spc="-9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has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150" y="2661826"/>
            <a:ext cx="447614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113" dirty="0">
                <a:solidFill>
                  <a:prstClr val="black"/>
                </a:solidFill>
                <a:latin typeface="Yu Gothic UI"/>
                <a:cs typeface="Yu Gothic UI"/>
              </a:rPr>
              <a:t>–</a:t>
            </a:r>
            <a:r>
              <a:rPr sz="1634" b="1" spc="250" dirty="0">
                <a:solidFill>
                  <a:prstClr val="black"/>
                </a:solidFill>
                <a:latin typeface="Yu Gothic UI"/>
                <a:cs typeface="Yu Gothic UI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weak</a:t>
            </a:r>
            <a:r>
              <a:rPr sz="2178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containment</a:t>
            </a:r>
            <a:r>
              <a:rPr sz="2178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(aggregation)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794" y="3281929"/>
            <a:ext cx="3486054" cy="206187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634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3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404432" defTabSz="829909">
              <a:lnSpc>
                <a:spcPct val="100699"/>
              </a:lnSpc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634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634" spc="-96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363513" indent="414955" defTabSz="829909">
              <a:lnSpc>
                <a:spcPct val="100699"/>
              </a:lnSpc>
              <a:tabLst>
                <a:tab pos="865641" algn="l"/>
              </a:tabLst>
            </a:pP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&amp;	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b;  public: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  <a:tabLst>
                <a:tab pos="1986596" algn="l"/>
              </a:tabLst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634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 const</a:t>
            </a:r>
            <a:r>
              <a:rPr sz="1634" b="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Courier New"/>
                <a:cs typeface="Courier New"/>
              </a:rPr>
              <a:t>B&amp;	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pb):b(pb){}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3224" y="3236514"/>
            <a:ext cx="2904565" cy="78062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  <a:tabLst>
                <a:tab pos="326201" algn="l"/>
              </a:tabLst>
            </a:pPr>
            <a:r>
              <a:rPr sz="1634" b="1" dirty="0">
                <a:solidFill>
                  <a:srgbClr val="3333FF"/>
                </a:solidFill>
                <a:latin typeface="Courier New"/>
                <a:cs typeface="Courier New"/>
              </a:rPr>
              <a:t>B	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bObject;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  <a:tabLst>
                <a:tab pos="326201" algn="l"/>
              </a:tabLst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	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aObject1(bObject);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  <a:tabLst>
                <a:tab pos="326201" algn="l"/>
              </a:tabLst>
            </a:pPr>
            <a:r>
              <a:rPr sz="1634" b="1" dirty="0">
                <a:solidFill>
                  <a:srgbClr val="339966"/>
                </a:solidFill>
                <a:latin typeface="Courier New"/>
                <a:cs typeface="Courier New"/>
              </a:rPr>
              <a:t>A	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aObject2(bObject);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083" y="5054083"/>
            <a:ext cx="96530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428787" marR="130250" indent="-291621" defTabSz="829909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aObject1: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7853" y="4232374"/>
            <a:ext cx="965307" cy="37663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6339" rIns="0" bIns="0" rtlCol="0">
            <a:spAutoFit/>
          </a:bodyPr>
          <a:lstStyle/>
          <a:p>
            <a:pPr defTabSz="829909">
              <a:spcBef>
                <a:spcPts val="50"/>
              </a:spcBef>
            </a:pPr>
            <a:endParaRPr sz="11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06043" defTabSz="829909"/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bObject:</a:t>
            </a:r>
            <a:r>
              <a:rPr sz="127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9030" y="5054083"/>
            <a:ext cx="96530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428787" marR="130250" indent="-291621" defTabSz="829909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aObject2: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22187" y="4484671"/>
            <a:ext cx="412632" cy="573421"/>
            <a:chOff x="6606997" y="4941442"/>
            <a:chExt cx="454659" cy="631825"/>
          </a:xfrm>
        </p:grpSpPr>
        <p:sp>
          <p:nvSpPr>
            <p:cNvPr id="11" name="object 11"/>
            <p:cNvSpPr/>
            <p:nvPr/>
          </p:nvSpPr>
          <p:spPr>
            <a:xfrm>
              <a:off x="6611759" y="4981361"/>
              <a:ext cx="420370" cy="587375"/>
            </a:xfrm>
            <a:custGeom>
              <a:avLst/>
              <a:gdLst/>
              <a:ahLst/>
              <a:cxnLst/>
              <a:rect l="l" t="t" r="r" b="b"/>
              <a:pathLst>
                <a:path w="420370" h="587375">
                  <a:moveTo>
                    <a:pt x="0" y="587118"/>
                  </a:moveTo>
                  <a:lnTo>
                    <a:pt x="4199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18953" y="494620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0" y="26002"/>
                  </a:lnTo>
                  <a:lnTo>
                    <a:pt x="37944" y="0"/>
                  </a:lnTo>
                  <a:lnTo>
                    <a:pt x="25590" y="44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18953" y="494620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37944" y="0"/>
                  </a:lnTo>
                  <a:lnTo>
                    <a:pt x="0" y="26002"/>
                  </a:lnTo>
                  <a:lnTo>
                    <a:pt x="25590" y="443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906842" y="4497755"/>
            <a:ext cx="470839" cy="546911"/>
            <a:chOff x="8132681" y="4955859"/>
            <a:chExt cx="518795" cy="602615"/>
          </a:xfrm>
        </p:grpSpPr>
        <p:sp>
          <p:nvSpPr>
            <p:cNvPr id="15" name="object 15"/>
            <p:cNvSpPr/>
            <p:nvPr/>
          </p:nvSpPr>
          <p:spPr>
            <a:xfrm>
              <a:off x="8165595" y="4993422"/>
              <a:ext cx="480695" cy="560070"/>
            </a:xfrm>
            <a:custGeom>
              <a:avLst/>
              <a:gdLst/>
              <a:ahLst/>
              <a:cxnLst/>
              <a:rect l="l" t="t" r="r" b="b"/>
              <a:pathLst>
                <a:path w="480695" h="560070">
                  <a:moveTo>
                    <a:pt x="480578" y="55993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137443" y="4960621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16213" y="43047"/>
                  </a:moveTo>
                  <a:lnTo>
                    <a:pt x="0" y="0"/>
                  </a:lnTo>
                  <a:lnTo>
                    <a:pt x="40090" y="22554"/>
                  </a:lnTo>
                  <a:lnTo>
                    <a:pt x="16213" y="4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137443" y="4960621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40090" y="22554"/>
                  </a:moveTo>
                  <a:lnTo>
                    <a:pt x="0" y="0"/>
                  </a:lnTo>
                  <a:lnTo>
                    <a:pt x="16213" y="43047"/>
                  </a:lnTo>
                  <a:lnTo>
                    <a:pt x="40090" y="2255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19322" y="1779005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97042" y="1770183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40870" y="1900713"/>
            <a:ext cx="839096" cy="182688"/>
            <a:chOff x="7509064" y="2094304"/>
            <a:chExt cx="924560" cy="201295"/>
          </a:xfrm>
        </p:grpSpPr>
        <p:sp>
          <p:nvSpPr>
            <p:cNvPr id="21" name="object 21"/>
            <p:cNvSpPr/>
            <p:nvPr/>
          </p:nvSpPr>
          <p:spPr>
            <a:xfrm>
              <a:off x="7528319" y="218915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385569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385569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518239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182880"/>
                  </a:moveTo>
                  <a:lnTo>
                    <a:pt x="0" y="91440"/>
                  </a:lnTo>
                  <a:lnTo>
                    <a:pt x="137159" y="0"/>
                  </a:lnTo>
                  <a:lnTo>
                    <a:pt x="274319" y="91440"/>
                  </a:lnTo>
                  <a:lnTo>
                    <a:pt x="137159" y="182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518239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0"/>
                  </a:moveTo>
                  <a:lnTo>
                    <a:pt x="274319" y="91440"/>
                  </a:lnTo>
                  <a:lnTo>
                    <a:pt x="137159" y="182880"/>
                  </a:lnTo>
                  <a:lnTo>
                    <a:pt x="0" y="91440"/>
                  </a:lnTo>
                  <a:lnTo>
                    <a:pt x="137159" y="0"/>
                  </a:lnTo>
                  <a:close/>
                </a:path>
              </a:pathLst>
            </a:custGeom>
            <a:ln w="1834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257261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2541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5499" y="2319330"/>
            <a:ext cx="3743085" cy="2387621"/>
            <a:chOff x="726757" y="2555557"/>
            <a:chExt cx="4124325" cy="2630805"/>
          </a:xfrm>
        </p:grpSpPr>
        <p:sp>
          <p:nvSpPr>
            <p:cNvPr id="5" name="object 5"/>
            <p:cNvSpPr/>
            <p:nvPr/>
          </p:nvSpPr>
          <p:spPr>
            <a:xfrm>
              <a:off x="731519" y="2560320"/>
              <a:ext cx="4114800" cy="2621280"/>
            </a:xfrm>
            <a:custGeom>
              <a:avLst/>
              <a:gdLst/>
              <a:ahLst/>
              <a:cxnLst/>
              <a:rect l="l" t="t" r="r" b="b"/>
              <a:pathLst>
                <a:path w="4114800" h="2621279">
                  <a:moveTo>
                    <a:pt x="4114799" y="2620799"/>
                  </a:moveTo>
                  <a:lnTo>
                    <a:pt x="0" y="2620799"/>
                  </a:lnTo>
                  <a:lnTo>
                    <a:pt x="0" y="0"/>
                  </a:lnTo>
                  <a:lnTo>
                    <a:pt x="4114799" y="0"/>
                  </a:lnTo>
                  <a:lnTo>
                    <a:pt x="4114799" y="26207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31519" y="2560320"/>
              <a:ext cx="4114800" cy="2621280"/>
            </a:xfrm>
            <a:custGeom>
              <a:avLst/>
              <a:gdLst/>
              <a:ahLst/>
              <a:cxnLst/>
              <a:rect l="l" t="t" r="r" b="b"/>
              <a:pathLst>
                <a:path w="4114800" h="2621279">
                  <a:moveTo>
                    <a:pt x="0" y="0"/>
                  </a:moveTo>
                  <a:lnTo>
                    <a:pt x="4114799" y="0"/>
                  </a:lnTo>
                  <a:lnTo>
                    <a:pt x="4114799" y="2620799"/>
                  </a:lnTo>
                  <a:lnTo>
                    <a:pt x="0" y="262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6097" y="2340250"/>
            <a:ext cx="3121254" cy="214863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//Complex.h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1736470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98818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Complex(int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re=0,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im=0);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498"/>
              </a:lnSpc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271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getNumComplex();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2106472" indent="414955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...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01995" marR="571715" indent="5187" defTabSz="829909">
              <a:lnSpc>
                <a:spcPts val="1498"/>
              </a:lnSpc>
            </a:pPr>
            <a:r>
              <a:rPr sz="1271" b="1" spc="-5" dirty="0">
                <a:solidFill>
                  <a:srgbClr val="0000FF"/>
                </a:solidFill>
                <a:latin typeface="Courier New"/>
                <a:cs typeface="Courier New"/>
              </a:rPr>
              <a:t>static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num_complex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re,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im;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452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68902" y="2900243"/>
            <a:ext cx="3909060" cy="2804864"/>
            <a:chOff x="5115877" y="3195637"/>
            <a:chExt cx="4307205" cy="3090545"/>
          </a:xfrm>
        </p:grpSpPr>
        <p:sp>
          <p:nvSpPr>
            <p:cNvPr id="9" name="object 9"/>
            <p:cNvSpPr/>
            <p:nvPr/>
          </p:nvSpPr>
          <p:spPr>
            <a:xfrm>
              <a:off x="5120640" y="3200400"/>
              <a:ext cx="4297680" cy="3081020"/>
            </a:xfrm>
            <a:custGeom>
              <a:avLst/>
              <a:gdLst/>
              <a:ahLst/>
              <a:cxnLst/>
              <a:rect l="l" t="t" r="r" b="b"/>
              <a:pathLst>
                <a:path w="4297680" h="3081020">
                  <a:moveTo>
                    <a:pt x="4297679" y="3080879"/>
                  </a:moveTo>
                  <a:lnTo>
                    <a:pt x="0" y="3080879"/>
                  </a:lnTo>
                  <a:lnTo>
                    <a:pt x="0" y="0"/>
                  </a:lnTo>
                  <a:lnTo>
                    <a:pt x="4297679" y="0"/>
                  </a:lnTo>
                  <a:lnTo>
                    <a:pt x="4297679" y="30808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120640" y="3200400"/>
              <a:ext cx="4297680" cy="3081020"/>
            </a:xfrm>
            <a:custGeom>
              <a:avLst/>
              <a:gdLst/>
              <a:ahLst/>
              <a:cxnLst/>
              <a:rect l="l" t="t" r="r" b="b"/>
              <a:pathLst>
                <a:path w="4297680" h="3081020">
                  <a:moveTo>
                    <a:pt x="0" y="0"/>
                  </a:moveTo>
                  <a:lnTo>
                    <a:pt x="4297679" y="0"/>
                  </a:lnTo>
                  <a:lnTo>
                    <a:pt x="4297679" y="3080879"/>
                  </a:lnTo>
                  <a:lnTo>
                    <a:pt x="0" y="30808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39499" y="2920240"/>
            <a:ext cx="129552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/Complex.cpp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9499" y="3336101"/>
            <a:ext cx="3218073" cy="215286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int</a:t>
            </a:r>
            <a:r>
              <a:rPr sz="1271" b="1" spc="-32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num_complex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=</a:t>
            </a:r>
            <a:r>
              <a:rPr sz="1271" b="1" spc="-27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384409" indent="-41495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getNumComplex(){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num_complex;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452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98818" marR="4611" indent="-387291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::Complex(int re, int im){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this-&gt;re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this-&gt;im</a:t>
            </a:r>
            <a:r>
              <a:rPr sz="1271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im;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++num_complex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88162" y="1825726"/>
            <a:ext cx="2987552" cy="331950"/>
          </a:xfrm>
          <a:custGeom>
            <a:avLst/>
            <a:gdLst/>
            <a:ahLst/>
            <a:cxnLst/>
            <a:rect l="l" t="t" r="r" b="b"/>
            <a:pathLst>
              <a:path w="3291840" h="365760">
                <a:moveTo>
                  <a:pt x="3291839" y="365759"/>
                </a:moveTo>
                <a:lnTo>
                  <a:pt x="0" y="365759"/>
                </a:lnTo>
                <a:lnTo>
                  <a:pt x="0" y="0"/>
                </a:lnTo>
                <a:lnTo>
                  <a:pt x="3291839" y="0"/>
                </a:lnTo>
                <a:lnTo>
                  <a:pt x="3291839" y="36575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4437" y="1840480"/>
            <a:ext cx="281235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initializing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80350" y="2157676"/>
            <a:ext cx="37460" cy="1236745"/>
            <a:chOff x="7111824" y="2377439"/>
            <a:chExt cx="41275" cy="1362710"/>
          </a:xfrm>
        </p:grpSpPr>
        <p:sp>
          <p:nvSpPr>
            <p:cNvPr id="16" name="object 16"/>
            <p:cNvSpPr/>
            <p:nvPr/>
          </p:nvSpPr>
          <p:spPr>
            <a:xfrm>
              <a:off x="7132319" y="2377439"/>
              <a:ext cx="0" cy="1314450"/>
            </a:xfrm>
            <a:custGeom>
              <a:avLst/>
              <a:gdLst/>
              <a:ahLst/>
              <a:cxnLst/>
              <a:rect l="l" t="t" r="r" b="b"/>
              <a:pathLst>
                <a:path h="1314450">
                  <a:moveTo>
                    <a:pt x="0" y="0"/>
                  </a:moveTo>
                  <a:lnTo>
                    <a:pt x="0" y="1314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116587" y="36918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116587" y="36918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094213" y="4974931"/>
            <a:ext cx="1751382" cy="506570"/>
            <a:chOff x="2829877" y="5481637"/>
            <a:chExt cx="1929764" cy="558165"/>
          </a:xfrm>
        </p:grpSpPr>
        <p:sp>
          <p:nvSpPr>
            <p:cNvPr id="20" name="object 20"/>
            <p:cNvSpPr/>
            <p:nvPr/>
          </p:nvSpPr>
          <p:spPr>
            <a:xfrm>
              <a:off x="2834639" y="5486400"/>
              <a:ext cx="1920239" cy="548640"/>
            </a:xfrm>
            <a:custGeom>
              <a:avLst/>
              <a:gdLst/>
              <a:ahLst/>
              <a:cxnLst/>
              <a:rect l="l" t="t" r="r" b="b"/>
              <a:pathLst>
                <a:path w="1920239" h="548639">
                  <a:moveTo>
                    <a:pt x="1920239" y="548639"/>
                  </a:moveTo>
                  <a:lnTo>
                    <a:pt x="0" y="548639"/>
                  </a:lnTo>
                  <a:lnTo>
                    <a:pt x="0" y="0"/>
                  </a:lnTo>
                  <a:lnTo>
                    <a:pt x="1920239" y="0"/>
                  </a:lnTo>
                  <a:lnTo>
                    <a:pt x="1920239" y="54863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834639" y="5486400"/>
              <a:ext cx="1920239" cy="548640"/>
            </a:xfrm>
            <a:custGeom>
              <a:avLst/>
              <a:gdLst/>
              <a:ahLst/>
              <a:cxnLst/>
              <a:rect l="l" t="t" r="r" b="b"/>
              <a:pathLst>
                <a:path w="1920239" h="548639">
                  <a:moveTo>
                    <a:pt x="0" y="0"/>
                  </a:moveTo>
                  <a:lnTo>
                    <a:pt x="1920239" y="0"/>
                  </a:lnTo>
                  <a:lnTo>
                    <a:pt x="1920239" y="548639"/>
                  </a:lnTo>
                  <a:lnTo>
                    <a:pt x="0" y="5486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97187" y="5083046"/>
            <a:ext cx="1545067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instance</a:t>
            </a:r>
            <a:r>
              <a:rPr sz="1634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counter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09810" y="4157693"/>
            <a:ext cx="37460" cy="821807"/>
            <a:chOff x="3728544" y="4581161"/>
            <a:chExt cx="41275" cy="905510"/>
          </a:xfrm>
        </p:grpSpPr>
        <p:sp>
          <p:nvSpPr>
            <p:cNvPr id="24" name="object 24"/>
            <p:cNvSpPr/>
            <p:nvPr/>
          </p:nvSpPr>
          <p:spPr>
            <a:xfrm>
              <a:off x="3749040" y="4629149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733307" y="4585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733307" y="4585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9010" y="576591"/>
          <a:ext cx="8256108" cy="514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261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dirty="0">
                          <a:latin typeface="Arial MT"/>
                          <a:cs typeface="Arial MT"/>
                        </a:rPr>
                        <a:t>relationships</a:t>
                      </a:r>
                      <a:endParaRPr sz="2900">
                        <a:latin typeface="Arial MT"/>
                        <a:cs typeface="Arial MT"/>
                      </a:endParaRPr>
                    </a:p>
                    <a:p>
                      <a:pPr marL="863600" indent="-340995">
                        <a:lnSpc>
                          <a:spcPct val="100000"/>
                        </a:lnSpc>
                        <a:spcBef>
                          <a:spcPts val="1440"/>
                        </a:spcBef>
                        <a:buSzPct val="75000"/>
                        <a:buFont typeface="Lucida Sans Unicode"/>
                        <a:buChar char="–"/>
                        <a:tabLst>
                          <a:tab pos="863600" algn="l"/>
                          <a:tab pos="864235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Implementing</a:t>
                      </a:r>
                      <a:r>
                        <a:rPr sz="2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2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i="1" spc="-5" dirty="0">
                          <a:latin typeface="Arial"/>
                          <a:cs typeface="Arial"/>
                        </a:rPr>
                        <a:t>has-a</a:t>
                      </a:r>
                      <a:r>
                        <a:rPr sz="22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relationship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1295400" lvl="1" indent="-302260">
                        <a:lnSpc>
                          <a:spcPct val="100000"/>
                        </a:lnSpc>
                        <a:spcBef>
                          <a:spcPts val="1110"/>
                        </a:spcBef>
                        <a:buSzPct val="43750"/>
                        <a:buChar char="●"/>
                        <a:tabLst>
                          <a:tab pos="1295400" algn="l"/>
                          <a:tab pos="1296035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2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b="1" dirty="0">
                          <a:solidFill>
                            <a:srgbClr val="33996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200" b="1" spc="-10" dirty="0">
                          <a:solidFill>
                            <a:srgbClr val="3399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2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2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61694">
                        <a:lnSpc>
                          <a:spcPct val="100000"/>
                        </a:lnSpc>
                        <a:spcBef>
                          <a:spcPts val="940"/>
                        </a:spcBef>
                        <a:tabLst>
                          <a:tab pos="5241925" algn="l"/>
                        </a:tabLst>
                      </a:pPr>
                      <a:r>
                        <a:rPr sz="3300" b="1" spc="-7" baseline="9259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weak</a:t>
                      </a:r>
                      <a:r>
                        <a:rPr sz="3300" b="1" spc="-15" baseline="9259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300" b="1" spc="-7" baseline="9259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containment	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strong</a:t>
                      </a:r>
                      <a:r>
                        <a:rPr sz="2200" b="1" spc="-5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containment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24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766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766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7146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7146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7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3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2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pb):b(</a:t>
                      </a:r>
                      <a:r>
                        <a:rPr sz="13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pb</a:t>
                      </a:r>
                      <a:r>
                        <a:rPr sz="13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){}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0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ts val="148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3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316">
                <a:tc rowSpan="5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ts val="1445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18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ts val="148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~A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17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ts val="1480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delete</a:t>
                      </a:r>
                      <a:r>
                        <a:rPr sz="13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17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148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99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80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1149" y="3070539"/>
            <a:ext cx="3153527" cy="79814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18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Usage: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b="1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271" b="1" spc="-6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bObject;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b="1" spc="-95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aObject1(&amp;bObject);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510"/>
              </a:lnSpc>
            </a:pPr>
            <a:r>
              <a:rPr sz="1271" b="1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b="1" spc="-95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aObject2(&amp;bObject);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797" y="3153528"/>
            <a:ext cx="3153527" cy="158150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spcBef>
                <a:spcPts val="22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b="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B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0"/>
              </a:spcBef>
            </a:pPr>
            <a:endParaRPr sz="1316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292625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b="1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169867" indent="414955" defTabSz="829909">
              <a:lnSpc>
                <a:spcPts val="1498"/>
              </a:lnSpc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B*</a:t>
            </a:r>
            <a:r>
              <a:rPr sz="1271" b="1" spc="-9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b;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39"/>
              </a:lnSpc>
            </a:pP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A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271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B*</a:t>
            </a:r>
            <a:r>
              <a:rPr sz="1271" b="1" spc="-2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pb):b(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pb</a:t>
            </a:r>
            <a:r>
              <a:rPr sz="1271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){}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6998" y="1639465"/>
            <a:ext cx="4714155" cy="1295759"/>
          </a:xfrm>
          <a:prstGeom prst="rect">
            <a:avLst/>
          </a:prstGeom>
        </p:spPr>
        <p:txBody>
          <a:bodyPr vert="horz" wrap="square" lIns="0" tIns="139465" rIns="0" bIns="0" rtlCol="0">
            <a:spAutoFit/>
          </a:bodyPr>
          <a:lstStyle/>
          <a:p>
            <a:pPr marL="320437" indent="-309487" defTabSz="829909">
              <a:spcBef>
                <a:spcPts val="10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Implementing</a:t>
            </a:r>
            <a:r>
              <a:rPr sz="2178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318132" marR="565376" lvl="1" indent="119299" defTabSz="829909">
              <a:lnSpc>
                <a:spcPct val="118100"/>
              </a:lnSpc>
              <a:spcBef>
                <a:spcPts val="535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 object </a:t>
            </a:r>
            <a:r>
              <a:rPr sz="2178" b="1" dirty="0">
                <a:solidFill>
                  <a:srgbClr val="339966"/>
                </a:solidFill>
                <a:latin typeface="Arial"/>
                <a:cs typeface="Arial"/>
              </a:rPr>
              <a:t>A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has an object 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2178" b="1" spc="-59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weak</a:t>
            </a:r>
            <a:r>
              <a:rPr sz="2178" b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containment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087" y="5137061"/>
            <a:ext cx="88116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386714" marR="88178" indent="-291621" defTabSz="829909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aObject1: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7853" y="4315353"/>
            <a:ext cx="88116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386714" marR="133131" indent="-246668" defTabSz="829909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bObject: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9025" y="5137061"/>
            <a:ext cx="881167" cy="472010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386714" marR="88178" indent="-291621" defTabSz="829909">
              <a:lnSpc>
                <a:spcPts val="1498"/>
              </a:lnSpc>
              <a:spcBef>
                <a:spcPts val="681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aObject2: 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22187" y="4567658"/>
            <a:ext cx="412632" cy="573421"/>
            <a:chOff x="6606997" y="5032882"/>
            <a:chExt cx="454659" cy="631825"/>
          </a:xfrm>
        </p:grpSpPr>
        <p:sp>
          <p:nvSpPr>
            <p:cNvPr id="10" name="object 10"/>
            <p:cNvSpPr/>
            <p:nvPr/>
          </p:nvSpPr>
          <p:spPr>
            <a:xfrm>
              <a:off x="6611759" y="5072801"/>
              <a:ext cx="420370" cy="587375"/>
            </a:xfrm>
            <a:custGeom>
              <a:avLst/>
              <a:gdLst/>
              <a:ahLst/>
              <a:cxnLst/>
              <a:rect l="l" t="t" r="r" b="b"/>
              <a:pathLst>
                <a:path w="420370" h="587375">
                  <a:moveTo>
                    <a:pt x="0" y="587118"/>
                  </a:moveTo>
                  <a:lnTo>
                    <a:pt x="4199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018953" y="503764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0" y="26002"/>
                  </a:lnTo>
                  <a:lnTo>
                    <a:pt x="37944" y="0"/>
                  </a:lnTo>
                  <a:lnTo>
                    <a:pt x="25590" y="44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18953" y="5037645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590" y="44309"/>
                  </a:moveTo>
                  <a:lnTo>
                    <a:pt x="37944" y="0"/>
                  </a:lnTo>
                  <a:lnTo>
                    <a:pt x="0" y="26002"/>
                  </a:lnTo>
                  <a:lnTo>
                    <a:pt x="25590" y="443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822931" y="4594416"/>
            <a:ext cx="470262" cy="546911"/>
            <a:chOff x="8040224" y="5062365"/>
            <a:chExt cx="518159" cy="602615"/>
          </a:xfrm>
        </p:grpSpPr>
        <p:sp>
          <p:nvSpPr>
            <p:cNvPr id="14" name="object 14"/>
            <p:cNvSpPr/>
            <p:nvPr/>
          </p:nvSpPr>
          <p:spPr>
            <a:xfrm>
              <a:off x="8073134" y="5099933"/>
              <a:ext cx="480695" cy="560070"/>
            </a:xfrm>
            <a:custGeom>
              <a:avLst/>
              <a:gdLst/>
              <a:ahLst/>
              <a:cxnLst/>
              <a:rect l="l" t="t" r="r" b="b"/>
              <a:pathLst>
                <a:path w="480695" h="560070">
                  <a:moveTo>
                    <a:pt x="480465" y="55998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044987" y="5067127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16206" y="43049"/>
                  </a:moveTo>
                  <a:lnTo>
                    <a:pt x="0" y="0"/>
                  </a:lnTo>
                  <a:lnTo>
                    <a:pt x="40086" y="22560"/>
                  </a:lnTo>
                  <a:lnTo>
                    <a:pt x="16206" y="4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044987" y="5067127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40086" y="22560"/>
                  </a:moveTo>
                  <a:lnTo>
                    <a:pt x="0" y="0"/>
                  </a:lnTo>
                  <a:lnTo>
                    <a:pt x="16206" y="43049"/>
                  </a:lnTo>
                  <a:lnTo>
                    <a:pt x="40086" y="225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19322" y="1779005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97042" y="1770183"/>
            <a:ext cx="829876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algn="ctr" defTabSz="829909">
              <a:spcBef>
                <a:spcPts val="58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B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344876" y="1904718"/>
            <a:ext cx="835062" cy="174620"/>
            <a:chOff x="7513477" y="2098717"/>
            <a:chExt cx="920115" cy="192405"/>
          </a:xfrm>
        </p:grpSpPr>
        <p:sp>
          <p:nvSpPr>
            <p:cNvPr id="20" name="object 20"/>
            <p:cNvSpPr/>
            <p:nvPr/>
          </p:nvSpPr>
          <p:spPr>
            <a:xfrm>
              <a:off x="7528320" y="218915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182880"/>
                  </a:moveTo>
                  <a:lnTo>
                    <a:pt x="0" y="91440"/>
                  </a:lnTo>
                  <a:lnTo>
                    <a:pt x="137159" y="0"/>
                  </a:lnTo>
                  <a:lnTo>
                    <a:pt x="274319" y="91440"/>
                  </a:lnTo>
                  <a:lnTo>
                    <a:pt x="137159" y="1828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0"/>
                  </a:moveTo>
                  <a:lnTo>
                    <a:pt x="274319" y="91440"/>
                  </a:lnTo>
                  <a:lnTo>
                    <a:pt x="137159" y="182880"/>
                  </a:lnTo>
                  <a:lnTo>
                    <a:pt x="0" y="91440"/>
                  </a:lnTo>
                  <a:lnTo>
                    <a:pt x="13715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9010" y="576591"/>
          <a:ext cx="8256110" cy="514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962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dirty="0">
                          <a:latin typeface="Arial MT"/>
                          <a:cs typeface="Arial MT"/>
                        </a:rPr>
                        <a:t>relationships</a:t>
                      </a:r>
                      <a:endParaRPr sz="2900">
                        <a:latin typeface="Arial MT"/>
                        <a:cs typeface="Arial MT"/>
                      </a:endParaRPr>
                    </a:p>
                    <a:p>
                      <a:pPr marL="863600" indent="-340995">
                        <a:lnSpc>
                          <a:spcPct val="100000"/>
                        </a:lnSpc>
                        <a:spcBef>
                          <a:spcPts val="1480"/>
                        </a:spcBef>
                        <a:buSzPct val="75000"/>
                        <a:buFont typeface="Lucida Sans Unicode"/>
                        <a:buChar char="–"/>
                        <a:tabLst>
                          <a:tab pos="863600" algn="l"/>
                          <a:tab pos="864235" algn="l"/>
                          <a:tab pos="6480175" algn="l"/>
                          <a:tab pos="8329295" algn="l"/>
                        </a:tabLst>
                      </a:pPr>
                      <a:r>
                        <a:rPr sz="3300" spc="-7" baseline="1157" dirty="0">
                          <a:latin typeface="Arial MT"/>
                          <a:cs typeface="Arial MT"/>
                        </a:rPr>
                        <a:t>Implementing</a:t>
                      </a:r>
                      <a:r>
                        <a:rPr sz="3300" spc="-15" baseline="115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300" spc="-7" baseline="1157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3300" spc="89" baseline="115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300" i="1" spc="-7" baseline="1157" dirty="0">
                          <a:latin typeface="Arial"/>
                          <a:cs typeface="Arial"/>
                        </a:rPr>
                        <a:t>has-a </a:t>
                      </a:r>
                      <a:r>
                        <a:rPr sz="3300" baseline="1157" dirty="0">
                          <a:latin typeface="Arial MT"/>
                          <a:cs typeface="Arial MT"/>
                        </a:rPr>
                        <a:t>relationship	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	</a:t>
                      </a:r>
                      <a:r>
                        <a:rPr sz="2500" baseline="3086" dirty="0">
                          <a:latin typeface="Arial MT"/>
                          <a:cs typeface="Arial MT"/>
                        </a:rPr>
                        <a:t>B</a:t>
                      </a:r>
                      <a:endParaRPr sz="2500" baseline="3086">
                        <a:latin typeface="Arial MT"/>
                        <a:cs typeface="Arial MT"/>
                      </a:endParaRPr>
                    </a:p>
                    <a:p>
                      <a:pPr marL="669925" marR="4015104" lvl="1" indent="323215">
                        <a:lnSpc>
                          <a:spcPct val="107500"/>
                        </a:lnSpc>
                        <a:spcBef>
                          <a:spcPts val="855"/>
                        </a:spcBef>
                        <a:buSzPct val="43750"/>
                        <a:buChar char="●"/>
                        <a:tabLst>
                          <a:tab pos="1295400" algn="l"/>
                          <a:tab pos="1296035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An object </a:t>
                      </a:r>
                      <a:r>
                        <a:rPr sz="2200" b="1" dirty="0">
                          <a:solidFill>
                            <a:srgbClr val="339966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has an object </a:t>
                      </a:r>
                      <a:r>
                        <a:rPr sz="22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 </a:t>
                      </a:r>
                      <a:r>
                        <a:rPr sz="2200" b="1" spc="-65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strong</a:t>
                      </a:r>
                      <a:r>
                        <a:rPr sz="22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containment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91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725" marR="2526030">
                        <a:lnSpc>
                          <a:spcPts val="1650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3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13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private: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5725" marR="2390140" indent="457200">
                        <a:lnSpc>
                          <a:spcPts val="1650"/>
                        </a:lnSpc>
                      </a:pP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B*</a:t>
                      </a:r>
                      <a:r>
                        <a:rPr sz="1300" b="1" spc="-100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b; </a:t>
                      </a:r>
                      <a:r>
                        <a:rPr sz="1300" spc="-8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public: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42925">
                        <a:lnSpc>
                          <a:spcPts val="1585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1000125">
                        <a:lnSpc>
                          <a:spcPts val="165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3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3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3333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12445">
                        <a:lnSpc>
                          <a:spcPts val="165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11809">
                        <a:lnSpc>
                          <a:spcPts val="1650"/>
                        </a:lnSpc>
                      </a:pPr>
                      <a:r>
                        <a:rPr sz="1300" b="1" spc="-5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~A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(){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1000125">
                        <a:lnSpc>
                          <a:spcPts val="1650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delete</a:t>
                      </a:r>
                      <a:r>
                        <a:rPr sz="13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42925">
                        <a:lnSpc>
                          <a:spcPts val="1650"/>
                        </a:lnSpc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ts val="1664"/>
                        </a:lnSpc>
                      </a:pPr>
                      <a:r>
                        <a:rPr sz="13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282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85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Usage: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542925">
                        <a:lnSpc>
                          <a:spcPts val="1664"/>
                        </a:lnSpc>
                      </a:pPr>
                      <a:r>
                        <a:rPr sz="1300" b="1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70" dirty="0">
                          <a:solidFill>
                            <a:srgbClr val="3399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spc="-5" dirty="0">
                          <a:latin typeface="Courier New"/>
                          <a:cs typeface="Courier New"/>
                        </a:rPr>
                        <a:t>aObject;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3971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anObject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8314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b: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*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6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01224" y="3983408"/>
            <a:ext cx="1814200" cy="1244813"/>
          </a:xfrm>
          <a:custGeom>
            <a:avLst/>
            <a:gdLst/>
            <a:ahLst/>
            <a:cxnLst/>
            <a:rect l="l" t="t" r="r" b="b"/>
            <a:pathLst>
              <a:path w="1998979" h="1371600">
                <a:moveTo>
                  <a:pt x="1998512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1998512" y="0"/>
                </a:lnTo>
                <a:lnTo>
                  <a:pt x="1998512" y="1371599"/>
                </a:lnTo>
                <a:close/>
              </a:path>
            </a:pathLst>
          </a:custGeom>
          <a:solidFill>
            <a:srgbClr val="CEE7F4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01224" y="3983408"/>
            <a:ext cx="1814200" cy="1244813"/>
          </a:xfrm>
          <a:custGeom>
            <a:avLst/>
            <a:gdLst/>
            <a:ahLst/>
            <a:cxnLst/>
            <a:rect l="l" t="t" r="r" b="b"/>
            <a:pathLst>
              <a:path w="1998979" h="1371600">
                <a:moveTo>
                  <a:pt x="0" y="0"/>
                </a:moveTo>
                <a:lnTo>
                  <a:pt x="1998512" y="0"/>
                </a:lnTo>
                <a:lnTo>
                  <a:pt x="1998512" y="1371599"/>
                </a:lnTo>
                <a:lnTo>
                  <a:pt x="0" y="1371599"/>
                </a:lnTo>
                <a:lnTo>
                  <a:pt x="0" y="0"/>
                </a:lnTo>
                <a:close/>
              </a:path>
              <a:path w="1998979" h="1371600">
                <a:moveTo>
                  <a:pt x="599554" y="548640"/>
                </a:moveTo>
                <a:lnTo>
                  <a:pt x="1598810" y="548640"/>
                </a:lnTo>
                <a:lnTo>
                  <a:pt x="1598810" y="1005840"/>
                </a:lnTo>
                <a:lnTo>
                  <a:pt x="599554" y="1005840"/>
                </a:lnTo>
                <a:lnTo>
                  <a:pt x="599554" y="54864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15000" y="1765861"/>
            <a:ext cx="2516713" cy="432802"/>
            <a:chOff x="6599077" y="1945717"/>
            <a:chExt cx="2773045" cy="476884"/>
          </a:xfrm>
        </p:grpSpPr>
        <p:sp>
          <p:nvSpPr>
            <p:cNvPr id="6" name="object 6"/>
            <p:cNvSpPr/>
            <p:nvPr/>
          </p:nvSpPr>
          <p:spPr>
            <a:xfrm>
              <a:off x="6603840" y="196019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399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457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603840" y="196019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452440" y="195047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399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457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452440" y="1950479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0"/>
                  </a:moveTo>
                  <a:lnTo>
                    <a:pt x="914399" y="0"/>
                  </a:lnTo>
                  <a:lnTo>
                    <a:pt x="9143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344876" y="1904718"/>
            <a:ext cx="835062" cy="174620"/>
            <a:chOff x="7513477" y="2098717"/>
            <a:chExt cx="920115" cy="192405"/>
          </a:xfrm>
        </p:grpSpPr>
        <p:sp>
          <p:nvSpPr>
            <p:cNvPr id="11" name="object 11"/>
            <p:cNvSpPr/>
            <p:nvPr/>
          </p:nvSpPr>
          <p:spPr>
            <a:xfrm>
              <a:off x="7528320" y="2189159"/>
              <a:ext cx="857250" cy="0"/>
            </a:xfrm>
            <a:custGeom>
              <a:avLst/>
              <a:gdLst/>
              <a:ahLst/>
              <a:cxnLst/>
              <a:rect l="l" t="t" r="r" b="b"/>
              <a:pathLst>
                <a:path w="857250">
                  <a:moveTo>
                    <a:pt x="0" y="0"/>
                  </a:moveTo>
                  <a:lnTo>
                    <a:pt x="8572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385570" y="21734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182880"/>
                  </a:moveTo>
                  <a:lnTo>
                    <a:pt x="0" y="91440"/>
                  </a:lnTo>
                  <a:lnTo>
                    <a:pt x="137159" y="0"/>
                  </a:lnTo>
                  <a:lnTo>
                    <a:pt x="274319" y="91440"/>
                  </a:lnTo>
                  <a:lnTo>
                    <a:pt x="137159" y="182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18240" y="2103479"/>
              <a:ext cx="274320" cy="182880"/>
            </a:xfrm>
            <a:custGeom>
              <a:avLst/>
              <a:gdLst/>
              <a:ahLst/>
              <a:cxnLst/>
              <a:rect l="l" t="t" r="r" b="b"/>
              <a:pathLst>
                <a:path w="274320" h="182880">
                  <a:moveTo>
                    <a:pt x="137159" y="0"/>
                  </a:moveTo>
                  <a:lnTo>
                    <a:pt x="274319" y="91440"/>
                  </a:lnTo>
                  <a:lnTo>
                    <a:pt x="137159" y="182880"/>
                  </a:lnTo>
                  <a:lnTo>
                    <a:pt x="0" y="91440"/>
                  </a:lnTo>
                  <a:lnTo>
                    <a:pt x="13715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508" y="1158830"/>
            <a:ext cx="428019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Object</a:t>
            </a:r>
            <a:r>
              <a:rPr spc="-41" dirty="0"/>
              <a:t> </a:t>
            </a:r>
            <a:r>
              <a:rPr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6036769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Combining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is-a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has-a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relationships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4778" y="2240659"/>
            <a:ext cx="3953379" cy="3485472"/>
          </a:xfrm>
          <a:prstGeom prst="rect">
            <a:avLst/>
          </a:prstGeom>
        </p:spPr>
      </p:pic>
    </p:spTree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892" y="1158830"/>
            <a:ext cx="432342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Composite</a:t>
            </a:r>
            <a:r>
              <a:rPr spc="-45" dirty="0"/>
              <a:t> </a:t>
            </a:r>
            <a:r>
              <a:rPr spc="-5" dirty="0"/>
              <a:t>Design</a:t>
            </a:r>
            <a:r>
              <a:rPr spc="-41" dirty="0"/>
              <a:t> </a:t>
            </a:r>
            <a:r>
              <a:rPr spc="-5" dirty="0"/>
              <a:t>Pattern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0486" y="1742739"/>
            <a:ext cx="3319502" cy="28215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28587" y="4630641"/>
            <a:ext cx="6847627" cy="1024587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4205" rIns="0" bIns="0" rtlCol="0">
            <a:spAutoFit/>
          </a:bodyPr>
          <a:lstStyle/>
          <a:p>
            <a:pPr marL="273755" marR="919816" indent="-205748" defTabSz="829909">
              <a:lnSpc>
                <a:spcPct val="100699"/>
              </a:lnSpc>
              <a:spcBef>
                <a:spcPts val="191"/>
              </a:spcBef>
              <a:buSzPct val="44444"/>
              <a:buFontTx/>
              <a:buChar char="●"/>
              <a:tabLst>
                <a:tab pos="273755" algn="l"/>
                <a:tab pos="27433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Compose objects into tree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structures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to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represent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part-whole </a:t>
            </a:r>
            <a:r>
              <a:rPr sz="1634" b="1" spc="-4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hierarchies.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273755" marR="517541" indent="-205748" defTabSz="829909">
              <a:lnSpc>
                <a:spcPct val="100699"/>
              </a:lnSpc>
              <a:buSzPct val="44444"/>
              <a:buFontTx/>
              <a:buChar char="●"/>
              <a:tabLst>
                <a:tab pos="273755" algn="l"/>
                <a:tab pos="27433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Lets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clients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treat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individual objects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and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composition of objects </a:t>
            </a:r>
            <a:r>
              <a:rPr sz="1634" b="1" spc="-44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18" dirty="0">
                <a:solidFill>
                  <a:srgbClr val="0066CC"/>
                </a:solidFill>
                <a:latin typeface="Arial"/>
                <a:cs typeface="Arial"/>
              </a:rPr>
              <a:t>uniformly.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892" y="1158830"/>
            <a:ext cx="432342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Composite</a:t>
            </a:r>
            <a:r>
              <a:rPr spc="-45" dirty="0"/>
              <a:t> </a:t>
            </a:r>
            <a:r>
              <a:rPr spc="-5" dirty="0"/>
              <a:t>Design</a:t>
            </a:r>
            <a:r>
              <a:rPr spc="-41" dirty="0"/>
              <a:t> </a:t>
            </a:r>
            <a:r>
              <a:rPr spc="-5"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7224" y="2218505"/>
            <a:ext cx="7957585" cy="1649535"/>
          </a:xfrm>
          <a:prstGeom prst="rect">
            <a:avLst/>
          </a:prstGeom>
        </p:spPr>
        <p:txBody>
          <a:bodyPr vert="horz" wrap="square" lIns="0" tIns="134855" rIns="0" bIns="0" rtlCol="0">
            <a:spAutoFit/>
          </a:bodyPr>
          <a:lstStyle/>
          <a:p>
            <a:pPr marL="11527" defTabSz="829909">
              <a:spcBef>
                <a:spcPts val="1062"/>
              </a:spcBef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Examples: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000502" indent="-319285" defTabSz="829909">
              <a:spcBef>
                <a:spcPts val="776"/>
              </a:spcBef>
              <a:buClr>
                <a:srgbClr val="000000"/>
              </a:buClr>
              <a:buFontTx/>
              <a:buChar char="●"/>
              <a:tabLst>
                <a:tab pos="1000502" algn="l"/>
                <a:tab pos="1001078" algn="l"/>
              </a:tabLst>
            </a:pP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Menu</a:t>
            </a:r>
            <a:r>
              <a:rPr sz="1452" spc="-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–</a:t>
            </a:r>
            <a:r>
              <a:rPr sz="1452" spc="-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MenuItem: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Menus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contain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menu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items,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each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which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could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be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menu.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000502" marR="324472" indent="-319285" defTabSz="829909">
              <a:lnSpc>
                <a:spcPts val="1770"/>
              </a:lnSpc>
              <a:spcBef>
                <a:spcPts val="41"/>
              </a:spcBef>
              <a:buClr>
                <a:srgbClr val="000000"/>
              </a:buClr>
              <a:buFontTx/>
              <a:buChar char="●"/>
              <a:tabLst>
                <a:tab pos="1000502" algn="l"/>
                <a:tab pos="1001078" algn="l"/>
              </a:tabLst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Container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–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Element: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Containers that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contain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Elements, each of which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could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be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Container.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000502" marR="4611" indent="-319285" defTabSz="829909">
              <a:lnSpc>
                <a:spcPts val="1770"/>
              </a:lnSpc>
              <a:buClr>
                <a:srgbClr val="000000"/>
              </a:buClr>
              <a:buFontTx/>
              <a:buChar char="●"/>
              <a:tabLst>
                <a:tab pos="1000502" algn="l"/>
                <a:tab pos="1001078" algn="l"/>
              </a:tabLst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GUI Container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–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GUI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component: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GUI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containers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that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contain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GUI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components,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each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which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could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be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container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4635" y="5126932"/>
            <a:ext cx="5394192" cy="2235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7663" rIns="0" bIns="0" rtlCol="0">
            <a:spAutoFit/>
          </a:bodyPr>
          <a:lstStyle/>
          <a:p>
            <a:pPr algn="ctr" defTabSz="829909">
              <a:spcBef>
                <a:spcPts val="218"/>
              </a:spcBef>
            </a:pPr>
            <a:r>
              <a:rPr sz="1271" b="1" spc="-5" dirty="0">
                <a:solidFill>
                  <a:prstClr val="black"/>
                </a:solidFill>
                <a:latin typeface="Arial"/>
                <a:cs typeface="Arial"/>
              </a:rPr>
              <a:t>Source:</a:t>
            </a:r>
            <a:r>
              <a:rPr sz="1271" b="1" spc="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71" spc="-9" dirty="0">
                <a:solidFill>
                  <a:prstClr val="black"/>
                </a:solidFill>
                <a:latin typeface="Arial MT"/>
                <a:cs typeface="Arial MT"/>
                <a:hlinkClick r:id="rId2"/>
              </a:rPr>
              <a:t>http://www.oodesign.com/composite-pattern.html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675" y="1158830"/>
            <a:ext cx="308955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Private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2035" y="1763947"/>
            <a:ext cx="683494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5048" algn="l"/>
              </a:tabLst>
            </a:pPr>
            <a:r>
              <a:rPr sz="2178" spc="154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another</a:t>
            </a:r>
            <a:r>
              <a:rPr sz="290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possibility</a:t>
            </a:r>
            <a:r>
              <a:rPr sz="290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for</a:t>
            </a:r>
            <a:r>
              <a:rPr sz="2904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i="1" spc="-5" dirty="0">
                <a:solidFill>
                  <a:srgbClr val="0000FF"/>
                </a:solidFill>
                <a:latin typeface="Arial"/>
                <a:cs typeface="Arial"/>
              </a:rPr>
              <a:t>has-a</a:t>
            </a:r>
            <a:r>
              <a:rPr sz="2904" i="1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904" dirty="0">
                <a:solidFill>
                  <a:prstClr val="black"/>
                </a:solidFill>
                <a:latin typeface="Arial MT"/>
                <a:cs typeface="Arial MT"/>
              </a:rPr>
              <a:t>relationship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7623" y="2904565"/>
            <a:ext cx="2074689" cy="1244813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457199" y="0"/>
                </a:moveTo>
                <a:lnTo>
                  <a:pt x="1828799" y="0"/>
                </a:lnTo>
              </a:path>
              <a:path w="2286000" h="1371600">
                <a:moveTo>
                  <a:pt x="0" y="1371599"/>
                </a:moveTo>
                <a:lnTo>
                  <a:pt x="2285999" y="1371599"/>
                </a:lnTo>
              </a:path>
              <a:path w="2286000" h="1371600">
                <a:moveTo>
                  <a:pt x="457199" y="0"/>
                </a:moveTo>
                <a:lnTo>
                  <a:pt x="0" y="1371599"/>
                </a:lnTo>
              </a:path>
              <a:path w="2286000" h="1371600">
                <a:moveTo>
                  <a:pt x="1828799" y="0"/>
                </a:moveTo>
                <a:lnTo>
                  <a:pt x="2285999" y="1371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2186" y="2904565"/>
            <a:ext cx="2116183" cy="1244813"/>
          </a:xfrm>
          <a:custGeom>
            <a:avLst/>
            <a:gdLst/>
            <a:ahLst/>
            <a:cxnLst/>
            <a:rect l="l" t="t" r="r" b="b"/>
            <a:pathLst>
              <a:path w="2331720" h="1371600">
                <a:moveTo>
                  <a:pt x="0" y="0"/>
                </a:moveTo>
                <a:lnTo>
                  <a:pt x="2331720" y="0"/>
                </a:lnTo>
              </a:path>
              <a:path w="2331720" h="1371600">
                <a:moveTo>
                  <a:pt x="411479" y="1371599"/>
                </a:moveTo>
                <a:lnTo>
                  <a:pt x="1828799" y="1371599"/>
                </a:lnTo>
              </a:path>
              <a:path w="2331720" h="1371600">
                <a:moveTo>
                  <a:pt x="0" y="0"/>
                </a:moveTo>
                <a:lnTo>
                  <a:pt x="411480" y="1371599"/>
                </a:lnTo>
              </a:path>
              <a:path w="2331720" h="1371600">
                <a:moveTo>
                  <a:pt x="2285999" y="0"/>
                </a:moveTo>
                <a:lnTo>
                  <a:pt x="1828799" y="1371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7528" y="4247083"/>
            <a:ext cx="126786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1634" spc="-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9156" y="3210696"/>
            <a:ext cx="924966" cy="449486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indent="209783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public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inheritance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3721" y="3169203"/>
            <a:ext cx="924966" cy="449486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indent="174050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private </a:t>
            </a:r>
            <a:r>
              <a:rPr sz="145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srgbClr val="0000FF"/>
                </a:solidFill>
                <a:latin typeface="Arial MT"/>
                <a:cs typeface="Arial MT"/>
              </a:rPr>
              <a:t>inheritance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6740" y="2504380"/>
            <a:ext cx="538381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830188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Bas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	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public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4387" y="4247071"/>
            <a:ext cx="56535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public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0921" y="2521986"/>
            <a:ext cx="537863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365093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public	Base</a:t>
            </a:r>
            <a:r>
              <a:rPr sz="1634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6954" y="4264440"/>
            <a:ext cx="259105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1956627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Derive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d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	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private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35121" y="2821903"/>
            <a:ext cx="37460" cy="1402144"/>
            <a:chOff x="1442544" y="3109319"/>
            <a:chExt cx="41275" cy="1544955"/>
          </a:xfrm>
        </p:grpSpPr>
        <p:sp>
          <p:nvSpPr>
            <p:cNvPr id="14" name="object 14"/>
            <p:cNvSpPr/>
            <p:nvPr/>
          </p:nvSpPr>
          <p:spPr>
            <a:xfrm>
              <a:off x="1463039" y="3109319"/>
              <a:ext cx="0" cy="1497330"/>
            </a:xfrm>
            <a:custGeom>
              <a:avLst/>
              <a:gdLst/>
              <a:ahLst/>
              <a:cxnLst/>
              <a:rect l="l" t="t" r="r" b="b"/>
              <a:pathLst>
                <a:path h="1497329">
                  <a:moveTo>
                    <a:pt x="0" y="0"/>
                  </a:moveTo>
                  <a:lnTo>
                    <a:pt x="0" y="14969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47307" y="46062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447307" y="46062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142176" y="2738590"/>
            <a:ext cx="37460" cy="1402144"/>
            <a:chOff x="8391984" y="3017520"/>
            <a:chExt cx="41275" cy="1544955"/>
          </a:xfrm>
        </p:grpSpPr>
        <p:sp>
          <p:nvSpPr>
            <p:cNvPr id="18" name="object 18"/>
            <p:cNvSpPr/>
            <p:nvPr/>
          </p:nvSpPr>
          <p:spPr>
            <a:xfrm>
              <a:off x="8412480" y="3017520"/>
              <a:ext cx="0" cy="1497330"/>
            </a:xfrm>
            <a:custGeom>
              <a:avLst/>
              <a:gdLst/>
              <a:ahLst/>
              <a:cxnLst/>
              <a:rect l="l" t="t" r="r" b="b"/>
              <a:pathLst>
                <a:path h="1497329">
                  <a:moveTo>
                    <a:pt x="0" y="0"/>
                  </a:moveTo>
                  <a:lnTo>
                    <a:pt x="0" y="14969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396747" y="451449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396747" y="451449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02684" y="4896266"/>
            <a:ext cx="2738590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452416" marR="164253" indent="-282400" defTabSz="829909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inherits</a:t>
            </a:r>
            <a:r>
              <a:rPr sz="1634" b="1" spc="-23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base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behavior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22186" y="4846930"/>
            <a:ext cx="2738590" cy="51662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4205" rIns="0" bIns="0" rtlCol="0">
            <a:spAutoFit/>
          </a:bodyPr>
          <a:lstStyle/>
          <a:p>
            <a:pPr marL="452416" marR="267992" indent="-178661" defTabSz="829909">
              <a:lnSpc>
                <a:spcPct val="100699"/>
              </a:lnSpc>
              <a:spcBef>
                <a:spcPts val="1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hides</a:t>
            </a:r>
            <a:r>
              <a:rPr sz="1634" b="1" spc="-27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base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behavior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2675" y="1158830"/>
            <a:ext cx="308955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Private</a:t>
            </a:r>
            <a:r>
              <a:rPr spc="-82" dirty="0"/>
              <a:t> </a:t>
            </a:r>
            <a:r>
              <a:rPr spc="-5" dirty="0"/>
              <a:t>Inheritance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51474" y="1781533"/>
            <a:ext cx="7477525" cy="3899263"/>
            <a:chOff x="909637" y="1962986"/>
            <a:chExt cx="8239125" cy="4296410"/>
          </a:xfrm>
        </p:grpSpPr>
        <p:sp>
          <p:nvSpPr>
            <p:cNvPr id="4" name="object 4"/>
            <p:cNvSpPr/>
            <p:nvPr/>
          </p:nvSpPr>
          <p:spPr>
            <a:xfrm>
              <a:off x="914400" y="1967749"/>
              <a:ext cx="8229600" cy="4286885"/>
            </a:xfrm>
            <a:custGeom>
              <a:avLst/>
              <a:gdLst/>
              <a:ahLst/>
              <a:cxnLst/>
              <a:rect l="l" t="t" r="r" b="b"/>
              <a:pathLst>
                <a:path w="8229600" h="4286885">
                  <a:moveTo>
                    <a:pt x="8229599" y="4286699"/>
                  </a:moveTo>
                  <a:lnTo>
                    <a:pt x="0" y="4286699"/>
                  </a:lnTo>
                  <a:lnTo>
                    <a:pt x="0" y="0"/>
                  </a:lnTo>
                  <a:lnTo>
                    <a:pt x="8229599" y="0"/>
                  </a:lnTo>
                  <a:lnTo>
                    <a:pt x="8229599" y="4286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1967749"/>
              <a:ext cx="8229600" cy="4286885"/>
            </a:xfrm>
            <a:custGeom>
              <a:avLst/>
              <a:gdLst/>
              <a:ahLst/>
              <a:cxnLst/>
              <a:rect l="l" t="t" r="r" b="b"/>
              <a:pathLst>
                <a:path w="8229600" h="4286885">
                  <a:moveTo>
                    <a:pt x="0" y="0"/>
                  </a:moveTo>
                  <a:lnTo>
                    <a:pt x="8229599" y="0"/>
                  </a:lnTo>
                  <a:lnTo>
                    <a:pt x="8229599" y="4286699"/>
                  </a:lnTo>
                  <a:lnTo>
                    <a:pt x="0" y="428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2071" y="1801993"/>
            <a:ext cx="4587368" cy="27340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template</a:t>
            </a:r>
            <a:r>
              <a:rPr sz="136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&lt;typename</a:t>
            </a:r>
            <a:r>
              <a:rPr sz="136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T&gt;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937681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MyStack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: </a:t>
            </a:r>
            <a:r>
              <a:rPr sz="1361" b="1" spc="-5" dirty="0">
                <a:solidFill>
                  <a:srgbClr val="0000FF"/>
                </a:solidFill>
                <a:latin typeface="Courier New"/>
                <a:cs typeface="Courier New"/>
              </a:rPr>
              <a:t>private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vector&lt;T&gt;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361" spc="-80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36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push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(T</a:t>
            </a:r>
            <a:r>
              <a:rPr sz="136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elem)</a:t>
            </a:r>
            <a:r>
              <a:rPr sz="136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1436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this-&gt;push_back(elem);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36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isEmpty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36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1436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36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this-&gt;empty();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36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pop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36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41436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361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(!this-&gt;empty())this-&gt;pop_back();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36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b="1" spc="-5" dirty="0">
                <a:solidFill>
                  <a:prstClr val="black"/>
                </a:solidFill>
                <a:latin typeface="Courier New"/>
                <a:cs typeface="Courier New"/>
              </a:rPr>
              <a:t>top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r>
              <a:rPr sz="136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2072" y="4499089"/>
            <a:ext cx="6661481" cy="84930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41436" marR="4611" defTabSz="829909">
              <a:spcBef>
                <a:spcPts val="91"/>
              </a:spcBef>
            </a:pP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if (this-&gt;empty()) throw out_of_range("Stack is empty"); </a:t>
            </a:r>
            <a:r>
              <a:rPr sz="1361" spc="-80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r>
              <a:rPr sz="136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36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this-&gt;back();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/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62678" y="1489454"/>
            <a:ext cx="2830222" cy="1502421"/>
            <a:chOff x="6761797" y="1641157"/>
            <a:chExt cx="3118485" cy="1655445"/>
          </a:xfrm>
        </p:grpSpPr>
        <p:sp>
          <p:nvSpPr>
            <p:cNvPr id="9" name="object 9"/>
            <p:cNvSpPr/>
            <p:nvPr/>
          </p:nvSpPr>
          <p:spPr>
            <a:xfrm>
              <a:off x="6766559" y="1645920"/>
              <a:ext cx="3108960" cy="1645920"/>
            </a:xfrm>
            <a:custGeom>
              <a:avLst/>
              <a:gdLst/>
              <a:ahLst/>
              <a:cxnLst/>
              <a:rect l="l" t="t" r="r" b="b"/>
              <a:pathLst>
                <a:path w="3108959" h="1645920">
                  <a:moveTo>
                    <a:pt x="2834311" y="1645559"/>
                  </a:moveTo>
                  <a:lnTo>
                    <a:pt x="274288" y="1645559"/>
                  </a:lnTo>
                  <a:lnTo>
                    <a:pt x="228761" y="1640657"/>
                  </a:lnTo>
                  <a:lnTo>
                    <a:pt x="184363" y="1626707"/>
                  </a:lnTo>
                  <a:lnTo>
                    <a:pt x="142223" y="1604844"/>
                  </a:lnTo>
                  <a:lnTo>
                    <a:pt x="103469" y="1576201"/>
                  </a:lnTo>
                  <a:lnTo>
                    <a:pt x="69230" y="1541913"/>
                  </a:lnTo>
                  <a:lnTo>
                    <a:pt x="40635" y="1503115"/>
                  </a:lnTo>
                  <a:lnTo>
                    <a:pt x="18812" y="1460941"/>
                  </a:lnTo>
                  <a:lnTo>
                    <a:pt x="4891" y="1416524"/>
                  </a:lnTo>
                  <a:lnTo>
                    <a:pt x="0" y="1371000"/>
                  </a:lnTo>
                  <a:lnTo>
                    <a:pt x="0" y="274199"/>
                  </a:lnTo>
                  <a:lnTo>
                    <a:pt x="4891" y="228688"/>
                  </a:lnTo>
                  <a:lnTo>
                    <a:pt x="18812" y="184304"/>
                  </a:lnTo>
                  <a:lnTo>
                    <a:pt x="40635" y="142177"/>
                  </a:lnTo>
                  <a:lnTo>
                    <a:pt x="69230" y="103436"/>
                  </a:lnTo>
                  <a:lnTo>
                    <a:pt x="103469" y="69208"/>
                  </a:lnTo>
                  <a:lnTo>
                    <a:pt x="142223" y="40622"/>
                  </a:lnTo>
                  <a:lnTo>
                    <a:pt x="184363" y="18806"/>
                  </a:lnTo>
                  <a:lnTo>
                    <a:pt x="228761" y="4889"/>
                  </a:lnTo>
                  <a:lnTo>
                    <a:pt x="274288" y="0"/>
                  </a:lnTo>
                  <a:lnTo>
                    <a:pt x="2834311" y="0"/>
                  </a:lnTo>
                  <a:lnTo>
                    <a:pt x="2879838" y="4889"/>
                  </a:lnTo>
                  <a:lnTo>
                    <a:pt x="2924236" y="18806"/>
                  </a:lnTo>
                  <a:lnTo>
                    <a:pt x="2966376" y="40622"/>
                  </a:lnTo>
                  <a:lnTo>
                    <a:pt x="3005130" y="69208"/>
                  </a:lnTo>
                  <a:lnTo>
                    <a:pt x="3039369" y="103436"/>
                  </a:lnTo>
                  <a:lnTo>
                    <a:pt x="3067964" y="142177"/>
                  </a:lnTo>
                  <a:lnTo>
                    <a:pt x="3089787" y="184304"/>
                  </a:lnTo>
                  <a:lnTo>
                    <a:pt x="3103708" y="228688"/>
                  </a:lnTo>
                  <a:lnTo>
                    <a:pt x="3108599" y="274199"/>
                  </a:lnTo>
                  <a:lnTo>
                    <a:pt x="3108599" y="1371000"/>
                  </a:lnTo>
                  <a:lnTo>
                    <a:pt x="3103708" y="1416524"/>
                  </a:lnTo>
                  <a:lnTo>
                    <a:pt x="3089787" y="1460941"/>
                  </a:lnTo>
                  <a:lnTo>
                    <a:pt x="3067964" y="1503115"/>
                  </a:lnTo>
                  <a:lnTo>
                    <a:pt x="3039369" y="1541913"/>
                  </a:lnTo>
                  <a:lnTo>
                    <a:pt x="3005130" y="1576201"/>
                  </a:lnTo>
                  <a:lnTo>
                    <a:pt x="2966376" y="1604844"/>
                  </a:lnTo>
                  <a:lnTo>
                    <a:pt x="2924236" y="1626707"/>
                  </a:lnTo>
                  <a:lnTo>
                    <a:pt x="2879838" y="1640657"/>
                  </a:lnTo>
                  <a:lnTo>
                    <a:pt x="2834311" y="164555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66559" y="1645920"/>
              <a:ext cx="3108960" cy="1645920"/>
            </a:xfrm>
            <a:custGeom>
              <a:avLst/>
              <a:gdLst/>
              <a:ahLst/>
              <a:cxnLst/>
              <a:rect l="l" t="t" r="r" b="b"/>
              <a:pathLst>
                <a:path w="3108959" h="1645920">
                  <a:moveTo>
                    <a:pt x="274288" y="0"/>
                  </a:moveTo>
                  <a:lnTo>
                    <a:pt x="228761" y="4889"/>
                  </a:lnTo>
                  <a:lnTo>
                    <a:pt x="184363" y="18806"/>
                  </a:lnTo>
                  <a:lnTo>
                    <a:pt x="142223" y="40622"/>
                  </a:lnTo>
                  <a:lnTo>
                    <a:pt x="103469" y="69208"/>
                  </a:lnTo>
                  <a:lnTo>
                    <a:pt x="69230" y="103436"/>
                  </a:lnTo>
                  <a:lnTo>
                    <a:pt x="40635" y="142177"/>
                  </a:lnTo>
                  <a:lnTo>
                    <a:pt x="18812" y="184304"/>
                  </a:lnTo>
                  <a:lnTo>
                    <a:pt x="4891" y="228688"/>
                  </a:lnTo>
                  <a:lnTo>
                    <a:pt x="0" y="274199"/>
                  </a:lnTo>
                  <a:lnTo>
                    <a:pt x="0" y="1371000"/>
                  </a:lnTo>
                  <a:lnTo>
                    <a:pt x="4891" y="1416524"/>
                  </a:lnTo>
                  <a:lnTo>
                    <a:pt x="18812" y="1460941"/>
                  </a:lnTo>
                  <a:lnTo>
                    <a:pt x="40635" y="1503115"/>
                  </a:lnTo>
                  <a:lnTo>
                    <a:pt x="69230" y="1541913"/>
                  </a:lnTo>
                  <a:lnTo>
                    <a:pt x="103469" y="1576201"/>
                  </a:lnTo>
                  <a:lnTo>
                    <a:pt x="142223" y="1604844"/>
                  </a:lnTo>
                  <a:lnTo>
                    <a:pt x="184363" y="1626707"/>
                  </a:lnTo>
                  <a:lnTo>
                    <a:pt x="228761" y="1640657"/>
                  </a:lnTo>
                  <a:lnTo>
                    <a:pt x="274288" y="1645559"/>
                  </a:lnTo>
                  <a:lnTo>
                    <a:pt x="2834311" y="1645559"/>
                  </a:lnTo>
                  <a:lnTo>
                    <a:pt x="2879838" y="1640657"/>
                  </a:lnTo>
                  <a:lnTo>
                    <a:pt x="2924236" y="1626707"/>
                  </a:lnTo>
                  <a:lnTo>
                    <a:pt x="2966376" y="1604844"/>
                  </a:lnTo>
                  <a:lnTo>
                    <a:pt x="3005130" y="1576201"/>
                  </a:lnTo>
                  <a:lnTo>
                    <a:pt x="3039369" y="1541913"/>
                  </a:lnTo>
                  <a:lnTo>
                    <a:pt x="3067964" y="1503115"/>
                  </a:lnTo>
                  <a:lnTo>
                    <a:pt x="3089787" y="1460941"/>
                  </a:lnTo>
                  <a:lnTo>
                    <a:pt x="3103708" y="1416524"/>
                  </a:lnTo>
                  <a:lnTo>
                    <a:pt x="3108599" y="1371000"/>
                  </a:lnTo>
                  <a:lnTo>
                    <a:pt x="3108599" y="274199"/>
                  </a:lnTo>
                  <a:lnTo>
                    <a:pt x="3103708" y="228688"/>
                  </a:lnTo>
                  <a:lnTo>
                    <a:pt x="3089787" y="184304"/>
                  </a:lnTo>
                  <a:lnTo>
                    <a:pt x="3067964" y="142177"/>
                  </a:lnTo>
                  <a:lnTo>
                    <a:pt x="3039369" y="103436"/>
                  </a:lnTo>
                  <a:lnTo>
                    <a:pt x="3005130" y="69208"/>
                  </a:lnTo>
                  <a:lnTo>
                    <a:pt x="2966376" y="40622"/>
                  </a:lnTo>
                  <a:lnTo>
                    <a:pt x="2924236" y="18806"/>
                  </a:lnTo>
                  <a:lnTo>
                    <a:pt x="2879838" y="4889"/>
                  </a:lnTo>
                  <a:lnTo>
                    <a:pt x="2834311" y="0"/>
                  </a:lnTo>
                  <a:lnTo>
                    <a:pt x="274288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38570" y="1970147"/>
            <a:ext cx="2474643" cy="51459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Why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public</a:t>
            </a:r>
            <a:r>
              <a:rPr sz="1634" b="1" spc="-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inheritance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27664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this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case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dangerous???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2035" y="1158829"/>
            <a:ext cx="7112149" cy="26913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22462" algn="ctr" defTabSz="829909">
              <a:spcBef>
                <a:spcPts val="91"/>
              </a:spcBef>
            </a:pP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Non-public</a:t>
            </a:r>
            <a:r>
              <a:rPr sz="290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Inheritance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9"/>
              </a:spcBef>
            </a:pPr>
            <a:endParaRPr sz="4130">
              <a:solidFill>
                <a:prstClr val="black"/>
              </a:solidFill>
              <a:latin typeface="Arial MT"/>
              <a:cs typeface="Arial MT"/>
            </a:endParaRPr>
          </a:p>
          <a:p>
            <a:pPr marL="325048" indent="-314098" defTabSz="829909">
              <a:buSzPct val="75000"/>
              <a:buFont typeface="Lucida Sans Unicode"/>
              <a:buChar char="–"/>
              <a:tabLst>
                <a:tab pos="325048" algn="l"/>
                <a:tab pos="325624" algn="l"/>
              </a:tabLst>
            </a:pP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290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90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prstClr val="black"/>
                </a:solidFill>
                <a:latin typeface="Arial MT"/>
                <a:cs typeface="Arial MT"/>
              </a:rPr>
              <a:t>very</a:t>
            </a:r>
            <a:r>
              <a:rPr sz="290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prstClr val="black"/>
                </a:solidFill>
                <a:latin typeface="Arial MT"/>
                <a:cs typeface="Arial MT"/>
              </a:rPr>
              <a:t>rare;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325048" indent="-314098" defTabSz="829909">
              <a:spcBef>
                <a:spcPts val="1017"/>
              </a:spcBef>
              <a:buSzPct val="75000"/>
              <a:buFont typeface="Lucida Sans Unicode"/>
              <a:buChar char="–"/>
              <a:tabLst>
                <a:tab pos="325048" algn="l"/>
                <a:tab pos="325624" algn="l"/>
              </a:tabLst>
            </a:pP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use</a:t>
            </a:r>
            <a:r>
              <a:rPr sz="290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290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prstClr val="black"/>
                </a:solidFill>
                <a:latin typeface="Arial MT"/>
                <a:cs typeface="Arial MT"/>
              </a:rPr>
              <a:t>cautiously;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325048" indent="-314098" defTabSz="829909">
              <a:spcBef>
                <a:spcPts val="1007"/>
              </a:spcBef>
              <a:buSzPct val="75000"/>
              <a:buFont typeface="Lucida Sans Unicode"/>
              <a:buChar char="–"/>
              <a:tabLst>
                <a:tab pos="325048" algn="l"/>
                <a:tab pos="325624" algn="l"/>
              </a:tabLst>
            </a:pP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most</a:t>
            </a:r>
            <a:r>
              <a:rPr sz="290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programmers</a:t>
            </a:r>
            <a:r>
              <a:rPr sz="290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90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not</a:t>
            </a:r>
            <a:r>
              <a:rPr sz="290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familiar</a:t>
            </a:r>
            <a:r>
              <a:rPr sz="290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290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it;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825842"/>
          </a:xfrm>
          <a:custGeom>
            <a:avLst/>
            <a:gdLst/>
            <a:ahLst/>
            <a:cxnLst/>
            <a:rect l="l" t="t" r="r" b="b"/>
            <a:pathLst>
              <a:path w="9097645" h="6419215">
                <a:moveTo>
                  <a:pt x="0" y="0"/>
                </a:moveTo>
                <a:lnTo>
                  <a:pt x="9097199" y="0"/>
                </a:lnTo>
                <a:lnTo>
                  <a:pt x="9097199" y="6419099"/>
                </a:lnTo>
                <a:lnTo>
                  <a:pt x="0" y="6419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2766" y="1158824"/>
            <a:ext cx="309416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What</a:t>
            </a:r>
            <a:r>
              <a:rPr spc="-32" dirty="0"/>
              <a:t> </a:t>
            </a:r>
            <a:r>
              <a:rPr spc="-5" dirty="0"/>
              <a:t>does</a:t>
            </a:r>
            <a:r>
              <a:rPr spc="-32" dirty="0"/>
              <a:t> </a:t>
            </a:r>
            <a:r>
              <a:rPr spc="-5" dirty="0"/>
              <a:t>it</a:t>
            </a:r>
            <a:r>
              <a:rPr spc="-27" dirty="0"/>
              <a:t> </a:t>
            </a:r>
            <a:r>
              <a:rPr spc="-5" dirty="0"/>
              <a:t>print?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3731" y="1825721"/>
            <a:ext cx="6390619" cy="411190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228" marR="4988102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marR="1486921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cout&lt;&lt;"Super"&lt;&lt;endl;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marR="356630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spcBef>
                <a:spcPts val="2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marR="2150849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2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cout&lt;&lt;"Sub"&lt;&lt;endl;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/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marR="2432672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Super&amp; ref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sub;ref.someMethod(1);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ref.someMethod(1);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384566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invocation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8486" y="2998912"/>
            <a:ext cx="7394537" cy="1486861"/>
            <a:chOff x="818197" y="3304357"/>
            <a:chExt cx="8147684" cy="1638300"/>
          </a:xfrm>
        </p:grpSpPr>
        <p:sp>
          <p:nvSpPr>
            <p:cNvPr id="5" name="object 5"/>
            <p:cNvSpPr/>
            <p:nvPr/>
          </p:nvSpPr>
          <p:spPr>
            <a:xfrm>
              <a:off x="822960" y="3309120"/>
              <a:ext cx="8138159" cy="1628775"/>
            </a:xfrm>
            <a:custGeom>
              <a:avLst/>
              <a:gdLst/>
              <a:ahLst/>
              <a:cxnLst/>
              <a:rect l="l" t="t" r="r" b="b"/>
              <a:pathLst>
                <a:path w="8138159" h="1628775">
                  <a:moveTo>
                    <a:pt x="8138159" y="1628639"/>
                  </a:moveTo>
                  <a:lnTo>
                    <a:pt x="0" y="1628639"/>
                  </a:lnTo>
                  <a:lnTo>
                    <a:pt x="0" y="0"/>
                  </a:lnTo>
                  <a:lnTo>
                    <a:pt x="8138159" y="0"/>
                  </a:lnTo>
                  <a:lnTo>
                    <a:pt x="8138159" y="16286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22960" y="3309120"/>
              <a:ext cx="8138159" cy="1628775"/>
            </a:xfrm>
            <a:custGeom>
              <a:avLst/>
              <a:gdLst/>
              <a:ahLst/>
              <a:cxnLst/>
              <a:rect l="l" t="t" r="r" b="b"/>
              <a:pathLst>
                <a:path w="8138159" h="1628775">
                  <a:moveTo>
                    <a:pt x="0" y="0"/>
                  </a:moveTo>
                  <a:lnTo>
                    <a:pt x="8138159" y="0"/>
                  </a:lnTo>
                  <a:lnTo>
                    <a:pt x="8138159" y="1628639"/>
                  </a:lnTo>
                  <a:lnTo>
                    <a:pt x="0" y="16286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39083" y="3018910"/>
            <a:ext cx="6612495" cy="91945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z1(1,2),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z2(2,3),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z3;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cout&lt;&lt;"Number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of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complexs:"&lt;&lt;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getNumComplex()&lt;&lt;endl;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2181" defTabSz="829909">
              <a:spcBef>
                <a:spcPts val="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cout&lt;&lt;"Number of complexes: 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"&lt;&lt;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z1.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getNumComplex()&lt;&lt;endl;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3224" y="2406640"/>
            <a:ext cx="995851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157337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elegant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4262" y="4813279"/>
            <a:ext cx="1742738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265686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non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-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elegant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52549" y="2738590"/>
            <a:ext cx="120447" cy="2074689"/>
            <a:chOff x="5648784" y="3017520"/>
            <a:chExt cx="132715" cy="2286000"/>
          </a:xfrm>
        </p:grpSpPr>
        <p:sp>
          <p:nvSpPr>
            <p:cNvPr id="11" name="object 11"/>
            <p:cNvSpPr/>
            <p:nvPr/>
          </p:nvSpPr>
          <p:spPr>
            <a:xfrm>
              <a:off x="5669279" y="3017520"/>
              <a:ext cx="0" cy="491490"/>
            </a:xfrm>
            <a:custGeom>
              <a:avLst/>
              <a:gdLst/>
              <a:ahLst/>
              <a:cxnLst/>
              <a:rect l="l" t="t" r="r" b="b"/>
              <a:pathLst>
                <a:path h="491489">
                  <a:moveTo>
                    <a:pt x="0" y="0"/>
                  </a:moveTo>
                  <a:lnTo>
                    <a:pt x="0" y="4914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653547" y="35090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53547" y="350900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760719" y="4354830"/>
              <a:ext cx="0" cy="948690"/>
            </a:xfrm>
            <a:custGeom>
              <a:avLst/>
              <a:gdLst/>
              <a:ahLst/>
              <a:cxnLst/>
              <a:rect l="l" t="t" r="r" b="b"/>
              <a:pathLst>
                <a:path h="948689">
                  <a:moveTo>
                    <a:pt x="0" y="94868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744986" y="43116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744986" y="431160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559590"/>
          </a:xfrm>
          <a:custGeom>
            <a:avLst/>
            <a:gdLst/>
            <a:ahLst/>
            <a:cxnLst/>
            <a:rect l="l" t="t" r="r" b="b"/>
            <a:pathLst>
              <a:path w="9097645" h="6125845">
                <a:moveTo>
                  <a:pt x="0" y="0"/>
                </a:moveTo>
                <a:lnTo>
                  <a:pt x="9097199" y="0"/>
                </a:lnTo>
                <a:lnTo>
                  <a:pt x="9097199" y="6125399"/>
                </a:lnTo>
                <a:lnTo>
                  <a:pt x="0" y="6125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2766" y="1158824"/>
            <a:ext cx="309416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What</a:t>
            </a:r>
            <a:r>
              <a:rPr spc="-32" dirty="0"/>
              <a:t> </a:t>
            </a:r>
            <a:r>
              <a:rPr spc="-5" dirty="0"/>
              <a:t>does</a:t>
            </a:r>
            <a:r>
              <a:rPr spc="-32" dirty="0"/>
              <a:t> </a:t>
            </a:r>
            <a:r>
              <a:rPr spc="-5" dirty="0"/>
              <a:t>it</a:t>
            </a:r>
            <a:r>
              <a:rPr spc="-27" dirty="0"/>
              <a:t> </a:t>
            </a:r>
            <a:r>
              <a:rPr spc="-5" dirty="0"/>
              <a:t>print?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49408" y="1821399"/>
            <a:ext cx="6399263" cy="4106155"/>
            <a:chOff x="1458287" y="2006911"/>
            <a:chExt cx="7051040" cy="4524375"/>
          </a:xfrm>
        </p:grpSpPr>
        <p:sp>
          <p:nvSpPr>
            <p:cNvPr id="5" name="object 5"/>
            <p:cNvSpPr/>
            <p:nvPr/>
          </p:nvSpPr>
          <p:spPr>
            <a:xfrm>
              <a:off x="1463050" y="2011674"/>
              <a:ext cx="7041515" cy="4514850"/>
            </a:xfrm>
            <a:custGeom>
              <a:avLst/>
              <a:gdLst/>
              <a:ahLst/>
              <a:cxnLst/>
              <a:rect l="l" t="t" r="r" b="b"/>
              <a:pathLst>
                <a:path w="7041515" h="4514850">
                  <a:moveTo>
                    <a:pt x="7040999" y="4514699"/>
                  </a:moveTo>
                  <a:lnTo>
                    <a:pt x="0" y="4514699"/>
                  </a:lnTo>
                  <a:lnTo>
                    <a:pt x="0" y="0"/>
                  </a:lnTo>
                  <a:lnTo>
                    <a:pt x="7040999" y="0"/>
                  </a:lnTo>
                  <a:lnTo>
                    <a:pt x="7040999" y="45146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63050" y="2011674"/>
              <a:ext cx="7041515" cy="4514850"/>
            </a:xfrm>
            <a:custGeom>
              <a:avLst/>
              <a:gdLst/>
              <a:ahLst/>
              <a:cxnLst/>
              <a:rect l="l" t="t" r="r" b="b"/>
              <a:pathLst>
                <a:path w="7041515" h="4514850">
                  <a:moveTo>
                    <a:pt x="0" y="0"/>
                  </a:moveTo>
                  <a:lnTo>
                    <a:pt x="7040999" y="0"/>
                  </a:lnTo>
                  <a:lnTo>
                    <a:pt x="7040999" y="4514699"/>
                  </a:lnTo>
                  <a:lnTo>
                    <a:pt x="0" y="4514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20005" y="1841397"/>
            <a:ext cx="4823076" cy="1143394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3486772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339382" marR="4611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</a:t>
            </a:r>
            <a:r>
              <a:rPr sz="1452" spc="-16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cout&lt;&lt;"Super"&lt;&lt;endl;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2606" y="2965187"/>
            <a:ext cx="13427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0005" y="3189945"/>
            <a:ext cx="276221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0005" y="3639460"/>
            <a:ext cx="4178193" cy="13613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339382" marR="4611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2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cout&lt;&lt;"Sub"&lt;&lt;endl;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54145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0005" y="5212767"/>
            <a:ext cx="3895805" cy="69099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4611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Super&amp; ref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sub;ref.someMethod(1);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ref.someMethod(1);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28654" y="2986824"/>
            <a:ext cx="2747234" cy="503112"/>
            <a:chOff x="6944677" y="3291037"/>
            <a:chExt cx="3027045" cy="554355"/>
          </a:xfrm>
        </p:grpSpPr>
        <p:sp>
          <p:nvSpPr>
            <p:cNvPr id="13" name="object 13"/>
            <p:cNvSpPr/>
            <p:nvPr/>
          </p:nvSpPr>
          <p:spPr>
            <a:xfrm>
              <a:off x="6949440" y="3295799"/>
              <a:ext cx="3017520" cy="544830"/>
            </a:xfrm>
            <a:custGeom>
              <a:avLst/>
              <a:gdLst/>
              <a:ahLst/>
              <a:cxnLst/>
              <a:rect l="l" t="t" r="r" b="b"/>
              <a:pathLst>
                <a:path w="3017520" h="544829">
                  <a:moveTo>
                    <a:pt x="3017519" y="544679"/>
                  </a:moveTo>
                  <a:lnTo>
                    <a:pt x="0" y="544679"/>
                  </a:lnTo>
                  <a:lnTo>
                    <a:pt x="0" y="0"/>
                  </a:lnTo>
                  <a:lnTo>
                    <a:pt x="3017519" y="0"/>
                  </a:lnTo>
                  <a:lnTo>
                    <a:pt x="3017519" y="5446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949440" y="3295799"/>
              <a:ext cx="3017520" cy="544830"/>
            </a:xfrm>
            <a:custGeom>
              <a:avLst/>
              <a:gdLst/>
              <a:ahLst/>
              <a:cxnLst/>
              <a:rect l="l" t="t" r="r" b="b"/>
              <a:pathLst>
                <a:path w="3017520" h="544829">
                  <a:moveTo>
                    <a:pt x="0" y="0"/>
                  </a:moveTo>
                  <a:lnTo>
                    <a:pt x="3017519" y="0"/>
                  </a:lnTo>
                  <a:lnTo>
                    <a:pt x="3017519" y="544679"/>
                  </a:lnTo>
                  <a:lnTo>
                    <a:pt x="0" y="5446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99251" y="3006822"/>
            <a:ext cx="2533426" cy="449486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 defTabSz="829909">
              <a:lnSpc>
                <a:spcPct val="101600"/>
              </a:lnSpc>
              <a:spcBef>
                <a:spcPts val="64"/>
              </a:spcBef>
            </a:pP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creates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new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method,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instead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overriding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22468" y="3232192"/>
            <a:ext cx="1415399" cy="892116"/>
            <a:chOff x="5395269" y="3561397"/>
            <a:chExt cx="1559560" cy="982980"/>
          </a:xfrm>
        </p:grpSpPr>
        <p:sp>
          <p:nvSpPr>
            <p:cNvPr id="17" name="object 17"/>
            <p:cNvSpPr/>
            <p:nvPr/>
          </p:nvSpPr>
          <p:spPr>
            <a:xfrm>
              <a:off x="5436638" y="3566159"/>
              <a:ext cx="1513205" cy="950594"/>
            </a:xfrm>
            <a:custGeom>
              <a:avLst/>
              <a:gdLst/>
              <a:ahLst/>
              <a:cxnLst/>
              <a:rect l="l" t="t" r="r" b="b"/>
              <a:pathLst>
                <a:path w="1513204" h="950595">
                  <a:moveTo>
                    <a:pt x="1512801" y="0"/>
                  </a:moveTo>
                  <a:lnTo>
                    <a:pt x="0" y="95000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400032" y="4502843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29">
                  <a:moveTo>
                    <a:pt x="0" y="36310"/>
                  </a:moveTo>
                  <a:lnTo>
                    <a:pt x="28238" y="0"/>
                  </a:lnTo>
                  <a:lnTo>
                    <a:pt x="44972" y="26646"/>
                  </a:lnTo>
                  <a:lnTo>
                    <a:pt x="0" y="36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400032" y="4502843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29">
                  <a:moveTo>
                    <a:pt x="28238" y="0"/>
                  </a:moveTo>
                  <a:lnTo>
                    <a:pt x="0" y="36310"/>
                  </a:lnTo>
                  <a:lnTo>
                    <a:pt x="44972" y="26646"/>
                  </a:lnTo>
                  <a:lnTo>
                    <a:pt x="28238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333" y="580908"/>
            <a:ext cx="8256686" cy="5549793"/>
          </a:xfrm>
          <a:custGeom>
            <a:avLst/>
            <a:gdLst/>
            <a:ahLst/>
            <a:cxnLst/>
            <a:rect l="l" t="t" r="r" b="b"/>
            <a:pathLst>
              <a:path w="9097645" h="6115050">
                <a:moveTo>
                  <a:pt x="0" y="0"/>
                </a:moveTo>
                <a:lnTo>
                  <a:pt x="9097199" y="0"/>
                </a:lnTo>
                <a:lnTo>
                  <a:pt x="9097199" y="6114599"/>
                </a:lnTo>
                <a:lnTo>
                  <a:pt x="0" y="6114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7035" y="1158824"/>
            <a:ext cx="518902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>
                <a:latin typeface="Courier New"/>
                <a:cs typeface="Courier New"/>
              </a:rPr>
              <a:t>overrid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dirty="0"/>
              <a:t>keyword</a:t>
            </a:r>
            <a:r>
              <a:rPr spc="-5" dirty="0"/>
              <a:t> </a:t>
            </a:r>
            <a:r>
              <a:rPr spc="-5" dirty="0">
                <a:solidFill>
                  <a:srgbClr val="0000FF"/>
                </a:solidFill>
              </a:rPr>
              <a:t>C++</a:t>
            </a:r>
            <a:r>
              <a:rPr spc="-218" dirty="0">
                <a:solidFill>
                  <a:srgbClr val="0000FF"/>
                </a:solidFill>
              </a:rPr>
              <a:t>1</a:t>
            </a:r>
            <a:r>
              <a:rPr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3731" y="1825721"/>
            <a:ext cx="6390619" cy="411190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228" marR="4988102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Super(){}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marR="1505364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</a:t>
            </a:r>
            <a:r>
              <a:rPr sz="1452" spc="-16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cout&lt;&lt;"Super"&lt;&lt;endl;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marR="3566304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452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r>
              <a:rPr sz="1452" spc="-1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spcBef>
                <a:spcPts val="2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Sub(){}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05659" marR="509472" indent="-912900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virtual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someMethod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(double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d)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0000FF"/>
                </a:solidFill>
                <a:latin typeface="Courier New"/>
                <a:cs typeface="Courier New"/>
              </a:rPr>
              <a:t>override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cout&lt;&lt;"Sub"&lt;&lt;endl;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/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marR="2432672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Super&amp; ref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sub;ref.someMethod(1);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super;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ref.someMethod(1);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5427617" cy="2701001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77804" defTabSz="829909">
              <a:spcBef>
                <a:spcPts val="245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=</a:t>
            </a:r>
            <a:r>
              <a:rPr sz="2541" spc="-6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Type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+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Operations)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09"/>
              </a:spcBef>
              <a:tabLst>
                <a:tab pos="317556" algn="l"/>
              </a:tabLst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30"/>
              </a:spcBef>
              <a:buSzPct val="75000"/>
              <a:buFont typeface="Yu Gothic UI"/>
              <a:buChar char="–"/>
              <a:tabLst>
                <a:tab pos="317556" algn="l"/>
                <a:tab pos="318132" algn="l"/>
              </a:tabLst>
            </a:pP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Data: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710034" lvl="1" indent="-273179" defTabSz="829909">
              <a:spcBef>
                <a:spcPts val="1021"/>
              </a:spcBef>
              <a:buSzPct val="45000"/>
              <a:buFontTx/>
              <a:buChar char="●"/>
              <a:tabLst>
                <a:tab pos="709457" algn="l"/>
                <a:tab pos="710610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(properties,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attributes)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762"/>
              </a:spcBef>
              <a:buSzPct val="75000"/>
              <a:buFont typeface="Yu Gothic UI"/>
              <a:buChar char="–"/>
              <a:tabLst>
                <a:tab pos="317556" algn="l"/>
                <a:tab pos="318132" algn="l"/>
              </a:tabLst>
            </a:pP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Operations: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710034" lvl="1" indent="-273179" defTabSz="829909">
              <a:spcBef>
                <a:spcPts val="1007"/>
              </a:spcBef>
              <a:buSzPct val="45000"/>
              <a:buFontTx/>
              <a:buChar char="●"/>
              <a:tabLst>
                <a:tab pos="709457" algn="l"/>
                <a:tab pos="710610" algn="l"/>
              </a:tabLst>
            </a:pP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r>
              <a:rPr sz="1815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(behaviors)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762"/>
              </a:spcBef>
              <a:tabLst>
                <a:tab pos="317556" algn="l"/>
              </a:tabLst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Each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associated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815" spc="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access</a:t>
            </a:r>
            <a:r>
              <a:rPr sz="1815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level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8908" y="4580914"/>
            <a:ext cx="138889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defTabSz="829909">
              <a:spcBef>
                <a:spcPts val="91"/>
              </a:spcBef>
            </a:pPr>
            <a:r>
              <a:rPr sz="1815" b="1" dirty="0">
                <a:solidFill>
                  <a:prstClr val="black"/>
                </a:solidFill>
                <a:latin typeface="Courier New"/>
                <a:cs typeface="Courier New"/>
              </a:rPr>
              <a:t>-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5841" y="4483979"/>
            <a:ext cx="2081605" cy="1139685"/>
          </a:xfrm>
          <a:prstGeom prst="rect">
            <a:avLst/>
          </a:prstGeom>
        </p:spPr>
        <p:txBody>
          <a:bodyPr vert="horz" wrap="square" lIns="0" tIns="108345" rIns="0" bIns="0" rtlCol="0">
            <a:spAutoFit/>
          </a:bodyPr>
          <a:lstStyle/>
          <a:p>
            <a:pPr marL="283552" indent="-272602" defTabSz="829909">
              <a:spcBef>
                <a:spcPts val="853"/>
              </a:spcBef>
              <a:buSzPct val="45000"/>
              <a:buFont typeface="Arial MT"/>
              <a:buChar char="●"/>
              <a:tabLst>
                <a:tab pos="283552" algn="l"/>
                <a:tab pos="284129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private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83552" indent="-272602" defTabSz="829909">
              <a:spcBef>
                <a:spcPts val="762"/>
              </a:spcBef>
              <a:buSzPct val="45000"/>
              <a:buFont typeface="Arial MT"/>
              <a:buChar char="●"/>
              <a:tabLst>
                <a:tab pos="283552" algn="l"/>
                <a:tab pos="284129" algn="l"/>
                <a:tab pos="194279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publi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c	</a:t>
            </a:r>
            <a:r>
              <a:rPr sz="1815" b="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83552" indent="-272602" defTabSz="829909">
              <a:spcBef>
                <a:spcPts val="749"/>
              </a:spcBef>
              <a:buSzPct val="45000"/>
              <a:buFont typeface="Arial MT"/>
              <a:buChar char="●"/>
              <a:tabLst>
                <a:tab pos="283552" algn="l"/>
                <a:tab pos="284129" algn="l"/>
                <a:tab pos="194279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protecte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d	</a:t>
            </a:r>
            <a:r>
              <a:rPr sz="1815" b="1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5976" y="1691817"/>
            <a:ext cx="269709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Complex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z1(1,2),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z2(2,3),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z3;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8766" y="2402309"/>
          <a:ext cx="2074689" cy="3154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94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re: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im:</a:t>
                      </a:r>
                      <a:r>
                        <a:rPr sz="16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4108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573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7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46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re: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im:</a:t>
                      </a:r>
                      <a:r>
                        <a:rPr sz="16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319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6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944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re:</a:t>
                      </a:r>
                      <a:r>
                        <a:rPr sz="16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im:</a:t>
                      </a:r>
                      <a:r>
                        <a:rPr sz="16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319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2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808080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52595" y="2406640"/>
            <a:ext cx="2074689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marL="276060" defTabSz="829909">
              <a:spcBef>
                <a:spcPts val="58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num_complex:</a:t>
            </a:r>
            <a:r>
              <a:rPr sz="163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3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3545" y="3086216"/>
            <a:ext cx="2970263" cy="1253937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482887" marR="16137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Only one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copy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1452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41"/>
              </a:spcBef>
            </a:pP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445500" marR="1043150" indent="-399394" defTabSz="829909">
              <a:lnSpc>
                <a:spcPct val="101600"/>
              </a:lnSpc>
              <a:tabLst>
                <a:tab pos="444924" algn="l"/>
              </a:tabLst>
            </a:pPr>
            <a:r>
              <a:rPr sz="2451" u="sng" baseline="2623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Each object has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ow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n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z="1452" spc="-4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d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im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12832" y="2829892"/>
            <a:ext cx="37460" cy="323882"/>
            <a:chOff x="6486504" y="3118122"/>
            <a:chExt cx="41275" cy="356870"/>
          </a:xfrm>
        </p:grpSpPr>
        <p:sp>
          <p:nvSpPr>
            <p:cNvPr id="8" name="object 8"/>
            <p:cNvSpPr/>
            <p:nvPr/>
          </p:nvSpPr>
          <p:spPr>
            <a:xfrm>
              <a:off x="6507000" y="3166110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30860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491267" y="31228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491267" y="31228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16097" y="4047789"/>
            <a:ext cx="48409" cy="37460"/>
            <a:chOff x="3955842" y="4460064"/>
            <a:chExt cx="53340" cy="41275"/>
          </a:xfrm>
        </p:grpSpPr>
        <p:sp>
          <p:nvSpPr>
            <p:cNvPr id="12" name="object 12"/>
            <p:cNvSpPr/>
            <p:nvPr/>
          </p:nvSpPr>
          <p:spPr>
            <a:xfrm>
              <a:off x="396060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960604" y="4464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7065469" cy="27117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Structs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default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specifier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11512" defTabSz="829909">
              <a:spcBef>
                <a:spcPts val="803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class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private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7122" lvl="2" indent="-211512" defTabSz="829909">
              <a:spcBef>
                <a:spcPts val="535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struct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public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4908" defTabSz="829909">
              <a:spcBef>
                <a:spcPts val="517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class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+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methods,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polymorphically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771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struct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mostly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+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convenience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49008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structures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5513" y="2169007"/>
            <a:ext cx="7552445" cy="3218829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7492" rIns="0" bIns="0" rtlCol="0">
            <a:spAutoFit/>
          </a:bodyPr>
          <a:lstStyle/>
          <a:p>
            <a:pPr marL="77804" defTabSz="829909">
              <a:spcBef>
                <a:spcPts val="59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lass</a:t>
            </a:r>
            <a:r>
              <a:rPr sz="908" b="1" spc="-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list{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5546" marR="6568387" indent="-138318" defTabSz="829909">
              <a:lnSpc>
                <a:spcPts val="1706"/>
              </a:lnSpc>
              <a:spcBef>
                <a:spcPts val="154"/>
              </a:spcBef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private: </a:t>
            </a:r>
            <a:r>
              <a:rPr sz="908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908" b="1" spc="-8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>
              <a:spcBef>
                <a:spcPts val="449"/>
              </a:spcBef>
            </a:pP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54440" marR="6430069" defTabSz="829909">
              <a:lnSpc>
                <a:spcPct val="156300"/>
              </a:lnSpc>
            </a:pP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</a:t>
            </a:r>
            <a:r>
              <a:rPr sz="908" b="1" spc="-8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*next; </a:t>
            </a:r>
            <a:r>
              <a:rPr sz="908" b="1" spc="-53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908" b="1" spc="-2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val;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54440" defTabSz="829909">
              <a:spcBef>
                <a:spcPts val="608"/>
              </a:spcBef>
            </a:pP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node(</a:t>
            </a:r>
            <a:r>
              <a:rPr sz="90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val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0,</a:t>
            </a:r>
            <a:r>
              <a:rPr sz="90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node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next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90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nullptr):val(val),</a:t>
            </a:r>
            <a:r>
              <a:rPr sz="908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next(next){}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>
              <a:spcBef>
                <a:spcPts val="613"/>
              </a:spcBef>
            </a:pPr>
            <a:r>
              <a:rPr sz="908" b="1" spc="-5" dirty="0">
                <a:solidFill>
                  <a:srgbClr val="0000FF"/>
                </a:solidFill>
                <a:latin typeface="Courier New"/>
                <a:cs typeface="Courier New"/>
              </a:rPr>
              <a:t>};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6430069" indent="138318" defTabSz="829909">
              <a:lnSpc>
                <a:spcPct val="156300"/>
              </a:lnSpc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r>
              <a:rPr sz="908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908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mHead; </a:t>
            </a:r>
            <a:r>
              <a:rPr sz="908" b="1" spc="-5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>
              <a:spcBef>
                <a:spcPts val="613"/>
              </a:spcBef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list</a:t>
            </a:r>
            <a:r>
              <a:rPr sz="908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defTabSz="829909">
              <a:spcBef>
                <a:spcPts val="613"/>
              </a:spcBef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~list</a:t>
            </a:r>
            <a:r>
              <a:rPr sz="908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16122" marR="5876796" defTabSz="829909">
              <a:lnSpc>
                <a:spcPct val="156300"/>
              </a:lnSpc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void insert (int a); </a:t>
            </a:r>
            <a:r>
              <a:rPr sz="908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908" b="1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printAll()const;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613"/>
              </a:spcBef>
            </a:pPr>
            <a:r>
              <a:rPr sz="908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90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7042992" cy="3262186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2178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817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works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variable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481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2178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reference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785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works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original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variable,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may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modify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481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2178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constant</a:t>
            </a:r>
            <a:r>
              <a:rPr sz="2178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srgbClr val="0000FF"/>
                </a:solidFill>
                <a:latin typeface="Arial MT"/>
                <a:cs typeface="Arial MT"/>
              </a:rPr>
              <a:t>reference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marR="4611" lvl="2" indent="-208630" defTabSz="829909">
              <a:lnSpc>
                <a:spcPts val="2160"/>
              </a:lnSpc>
              <a:spcBef>
                <a:spcPts val="876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 function works on the original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variable, may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not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modify </a:t>
            </a:r>
            <a:r>
              <a:rPr sz="1815" spc="-4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(verified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by the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compiler)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430786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4337" y="2319329"/>
            <a:ext cx="5319849" cy="3054980"/>
            <a:chOff x="1915477" y="2555557"/>
            <a:chExt cx="5861685" cy="3366135"/>
          </a:xfrm>
        </p:grpSpPr>
        <p:sp>
          <p:nvSpPr>
            <p:cNvPr id="5" name="object 5"/>
            <p:cNvSpPr/>
            <p:nvPr/>
          </p:nvSpPr>
          <p:spPr>
            <a:xfrm>
              <a:off x="1920239" y="2560320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5852099" y="3356399"/>
                  </a:moveTo>
                  <a:lnTo>
                    <a:pt x="0" y="3356399"/>
                  </a:lnTo>
                  <a:lnTo>
                    <a:pt x="0" y="0"/>
                  </a:lnTo>
                  <a:lnTo>
                    <a:pt x="5852099" y="0"/>
                  </a:lnTo>
                  <a:lnTo>
                    <a:pt x="5852099" y="33563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920239" y="2560320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0" y="0"/>
                  </a:moveTo>
                  <a:lnTo>
                    <a:pt x="5852099" y="0"/>
                  </a:lnTo>
                  <a:lnTo>
                    <a:pt x="5852099" y="3356399"/>
                  </a:lnTo>
                  <a:lnTo>
                    <a:pt x="0" y="335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34935" y="2326418"/>
            <a:ext cx="3958622" cy="27371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1229303" defTabSz="829909">
              <a:lnSpc>
                <a:spcPct val="107100"/>
              </a:lnSpc>
              <a:spcBef>
                <a:spcPts val="91"/>
              </a:spcBef>
              <a:tabLst>
                <a:tab pos="1560114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f1(int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x)	{x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1;}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f2(int&amp;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x)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{x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4611" defTabSz="829909">
              <a:lnSpc>
                <a:spcPct val="1071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f3(cons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int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x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{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1;}/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1271" spc="-26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srgbClr val="FF0000"/>
                </a:solidFill>
                <a:latin typeface="Courier New"/>
                <a:cs typeface="Courier New"/>
              </a:rPr>
              <a:t>!!!! 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f4(int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*x)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{*x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*x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 1;}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49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/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2557158" defTabSz="829909">
              <a:lnSpc>
                <a:spcPct val="1071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5;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f1(y);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f2(y);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f3(y);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2653981" defTabSz="829909">
              <a:lnSpc>
                <a:spcPct val="1071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f4(&amp;y);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9"/>
              </a:spcBef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087" y="1742739"/>
            <a:ext cx="2489627" cy="325966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73767" rIns="0" bIns="0" rtlCol="0">
            <a:spAutoFit/>
          </a:bodyPr>
          <a:lstStyle/>
          <a:p>
            <a:pPr marL="143505" defTabSz="829909">
              <a:spcBef>
                <a:spcPts val="58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primitive</a:t>
            </a:r>
            <a:r>
              <a:rPr sz="163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values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699" y="589353"/>
            <a:ext cx="8256686" cy="5145805"/>
          </a:xfrm>
          <a:custGeom>
            <a:avLst/>
            <a:gdLst/>
            <a:ahLst/>
            <a:cxnLst/>
            <a:rect l="l" t="t" r="r" b="b"/>
            <a:pathLst>
              <a:path w="9097645" h="5669915">
                <a:moveTo>
                  <a:pt x="0" y="0"/>
                </a:moveTo>
                <a:lnTo>
                  <a:pt x="9097199" y="0"/>
                </a:lnTo>
                <a:lnTo>
                  <a:pt x="9097199" y="5669399"/>
                </a:lnTo>
                <a:lnTo>
                  <a:pt x="0" y="5669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4511" y="1167269"/>
            <a:ext cx="503457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69883" y="1774231"/>
            <a:ext cx="430786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arguments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47325" y="2355596"/>
            <a:ext cx="5319849" cy="3054980"/>
            <a:chOff x="2006917" y="2595517"/>
            <a:chExt cx="5861685" cy="3366135"/>
          </a:xfrm>
        </p:grpSpPr>
        <p:sp>
          <p:nvSpPr>
            <p:cNvPr id="6" name="object 6"/>
            <p:cNvSpPr/>
            <p:nvPr/>
          </p:nvSpPr>
          <p:spPr>
            <a:xfrm>
              <a:off x="2011667" y="2600286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5852160" y="0"/>
                  </a:moveTo>
                  <a:lnTo>
                    <a:pt x="0" y="0"/>
                  </a:lnTo>
                  <a:lnTo>
                    <a:pt x="0" y="356400"/>
                  </a:lnTo>
                  <a:lnTo>
                    <a:pt x="0" y="3356279"/>
                  </a:lnTo>
                  <a:lnTo>
                    <a:pt x="5852160" y="3356279"/>
                  </a:lnTo>
                  <a:lnTo>
                    <a:pt x="5852160" y="356400"/>
                  </a:lnTo>
                  <a:lnTo>
                    <a:pt x="58521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011679" y="2600280"/>
              <a:ext cx="5852160" cy="3356610"/>
            </a:xfrm>
            <a:custGeom>
              <a:avLst/>
              <a:gdLst/>
              <a:ahLst/>
              <a:cxnLst/>
              <a:rect l="l" t="t" r="r" b="b"/>
              <a:pathLst>
                <a:path w="5852159" h="3356610">
                  <a:moveTo>
                    <a:pt x="0" y="0"/>
                  </a:moveTo>
                  <a:lnTo>
                    <a:pt x="5852159" y="0"/>
                  </a:lnTo>
                  <a:lnTo>
                    <a:pt x="5852159" y="3356279"/>
                  </a:lnTo>
                  <a:lnTo>
                    <a:pt x="0" y="33562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7922" y="2376516"/>
            <a:ext cx="1668972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f1(Point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7922" y="2570153"/>
            <a:ext cx="2346704" cy="636349"/>
          </a:xfrm>
          <a:prstGeom prst="rect">
            <a:avLst/>
          </a:prstGeom>
        </p:spPr>
        <p:txBody>
          <a:bodyPr vert="horz" wrap="square" lIns="0" tIns="25357" rIns="0" bIns="0" rtlCol="0">
            <a:spAutoFit/>
          </a:bodyPr>
          <a:lstStyle/>
          <a:p>
            <a:pPr marL="11527" defTabSz="829909">
              <a:spcBef>
                <a:spcPts val="200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f2(Point&amp;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4611" defTabSz="829909">
              <a:lnSpc>
                <a:spcPct val="1071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 f3(const Point&amp; p);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f4(Point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*p);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7922" y="3400028"/>
            <a:ext cx="1793453" cy="1681699"/>
          </a:xfrm>
          <a:prstGeom prst="rect">
            <a:avLst/>
          </a:prstGeom>
        </p:spPr>
        <p:txBody>
          <a:bodyPr vert="horz" wrap="square" lIns="0" tIns="25357" rIns="0" bIns="0" rtlCol="0">
            <a:spAutoFit/>
          </a:bodyPr>
          <a:lstStyle/>
          <a:p>
            <a:pPr marL="11527" defTabSz="829909">
              <a:spcBef>
                <a:spcPts val="200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Point</a:t>
            </a:r>
            <a:r>
              <a:rPr sz="1271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p1(3,3);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f1(p1);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f2(p1);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10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f3(p1);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488724" defTabSz="829909">
              <a:lnSpc>
                <a:spcPct val="10710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f4(&amp;p1);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09"/>
              </a:spcBef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32803" y="2098029"/>
            <a:ext cx="3328147" cy="590134"/>
            <a:chOff x="5847397" y="2311717"/>
            <a:chExt cx="3667125" cy="650240"/>
          </a:xfrm>
        </p:grpSpPr>
        <p:sp>
          <p:nvSpPr>
            <p:cNvPr id="12" name="object 12"/>
            <p:cNvSpPr/>
            <p:nvPr/>
          </p:nvSpPr>
          <p:spPr>
            <a:xfrm>
              <a:off x="5852159" y="2316479"/>
              <a:ext cx="3657600" cy="640715"/>
            </a:xfrm>
            <a:custGeom>
              <a:avLst/>
              <a:gdLst/>
              <a:ahLst/>
              <a:cxnLst/>
              <a:rect l="l" t="t" r="r" b="b"/>
              <a:pathLst>
                <a:path w="3657600" h="640714">
                  <a:moveTo>
                    <a:pt x="36575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3657599" y="0"/>
                  </a:lnTo>
                  <a:lnTo>
                    <a:pt x="3657599" y="6401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852159" y="2316479"/>
              <a:ext cx="3657600" cy="640715"/>
            </a:xfrm>
            <a:custGeom>
              <a:avLst/>
              <a:gdLst/>
              <a:ahLst/>
              <a:cxnLst/>
              <a:rect l="l" t="t" r="r" b="b"/>
              <a:pathLst>
                <a:path w="3657600" h="640714">
                  <a:moveTo>
                    <a:pt x="0" y="0"/>
                  </a:moveTo>
                  <a:lnTo>
                    <a:pt x="3657599" y="0"/>
                  </a:lnTo>
                  <a:lnTo>
                    <a:pt x="36575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48344" y="2293681"/>
            <a:ext cx="3093016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copy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constructor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will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be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used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on</a:t>
            </a:r>
            <a:r>
              <a:rPr sz="1089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the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argument</a:t>
            </a:r>
            <a:endParaRPr sz="108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00627" y="2471026"/>
            <a:ext cx="4560858" cy="798179"/>
            <a:chOff x="4489722" y="2722704"/>
            <a:chExt cx="5025390" cy="879475"/>
          </a:xfrm>
        </p:grpSpPr>
        <p:sp>
          <p:nvSpPr>
            <p:cNvPr id="16" name="object 16"/>
            <p:cNvSpPr/>
            <p:nvPr/>
          </p:nvSpPr>
          <p:spPr>
            <a:xfrm>
              <a:off x="4537709" y="2743199"/>
              <a:ext cx="1314450" cy="0"/>
            </a:xfrm>
            <a:custGeom>
              <a:avLst/>
              <a:gdLst/>
              <a:ahLst/>
              <a:cxnLst/>
              <a:rect l="l" t="t" r="r" b="b"/>
              <a:pathLst>
                <a:path w="1314450">
                  <a:moveTo>
                    <a:pt x="13144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494484" y="2727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494484" y="2727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852149" y="3052901"/>
              <a:ext cx="3657600" cy="544195"/>
            </a:xfrm>
            <a:custGeom>
              <a:avLst/>
              <a:gdLst/>
              <a:ahLst/>
              <a:cxnLst/>
              <a:rect l="l" t="t" r="r" b="b"/>
              <a:pathLst>
                <a:path w="3657600" h="544195">
                  <a:moveTo>
                    <a:pt x="3657599" y="543899"/>
                  </a:moveTo>
                  <a:lnTo>
                    <a:pt x="0" y="543899"/>
                  </a:lnTo>
                  <a:lnTo>
                    <a:pt x="0" y="0"/>
                  </a:lnTo>
                  <a:lnTo>
                    <a:pt x="3657599" y="0"/>
                  </a:lnTo>
                  <a:lnTo>
                    <a:pt x="3657599" y="543899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852149" y="3052901"/>
              <a:ext cx="3657600" cy="544195"/>
            </a:xfrm>
            <a:custGeom>
              <a:avLst/>
              <a:gdLst/>
              <a:ahLst/>
              <a:cxnLst/>
              <a:rect l="l" t="t" r="r" b="b"/>
              <a:pathLst>
                <a:path w="3657600" h="544195">
                  <a:moveTo>
                    <a:pt x="0" y="0"/>
                  </a:moveTo>
                  <a:lnTo>
                    <a:pt x="3657599" y="0"/>
                  </a:lnTo>
                  <a:lnTo>
                    <a:pt x="3657599" y="543899"/>
                  </a:lnTo>
                  <a:lnTo>
                    <a:pt x="0" y="543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71066" y="2836207"/>
            <a:ext cx="2649839" cy="351464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484114" marR="4611" indent="-473163" defTabSz="829909">
              <a:lnSpc>
                <a:spcPts val="1298"/>
              </a:lnSpc>
              <a:spcBef>
                <a:spcPts val="141"/>
              </a:spcBef>
            </a:pP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onl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089" b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cons</a:t>
            </a:r>
            <a:r>
              <a:rPr sz="1089" b="1" dirty="0">
                <a:solidFill>
                  <a:srgbClr val="3333FF"/>
                </a:solidFill>
                <a:latin typeface="Courier New"/>
                <a:cs typeface="Courier New"/>
              </a:rPr>
              <a:t>t</a:t>
            </a:r>
            <a:r>
              <a:rPr sz="1089" b="1" spc="-354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method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s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o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f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the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clas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s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ca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 be  invoked</a:t>
            </a:r>
            <a:r>
              <a:rPr sz="1089" b="1" spc="-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on</a:t>
            </a:r>
            <a:r>
              <a:rPr sz="1089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dirty="0">
                <a:solidFill>
                  <a:srgbClr val="3333FF"/>
                </a:solidFill>
                <a:latin typeface="Arial"/>
                <a:cs typeface="Arial"/>
              </a:rPr>
              <a:t>this</a:t>
            </a:r>
            <a:r>
              <a:rPr sz="1089" b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Arial"/>
                <a:cs typeface="Arial"/>
              </a:rPr>
              <a:t>argument</a:t>
            </a:r>
            <a:endParaRPr sz="1089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48119" y="2912852"/>
            <a:ext cx="993546" cy="37460"/>
            <a:chOff x="4762422" y="3209531"/>
            <a:chExt cx="1094740" cy="41275"/>
          </a:xfrm>
        </p:grpSpPr>
        <p:sp>
          <p:nvSpPr>
            <p:cNvPr id="23" name="object 23"/>
            <p:cNvSpPr/>
            <p:nvPr/>
          </p:nvSpPr>
          <p:spPr>
            <a:xfrm>
              <a:off x="4810409" y="3230026"/>
              <a:ext cx="1042035" cy="1270"/>
            </a:xfrm>
            <a:custGeom>
              <a:avLst/>
              <a:gdLst/>
              <a:ahLst/>
              <a:cxnLst/>
              <a:rect l="l" t="t" r="r" b="b"/>
              <a:pathLst>
                <a:path w="1042035" h="1269">
                  <a:moveTo>
                    <a:pt x="1041749" y="85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767184" y="32142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12" y="31465"/>
                  </a:moveTo>
                  <a:lnTo>
                    <a:pt x="0" y="15697"/>
                  </a:lnTo>
                  <a:lnTo>
                    <a:pt x="43238" y="0"/>
                  </a:lnTo>
                  <a:lnTo>
                    <a:pt x="43212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767184" y="32142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38" y="0"/>
                  </a:moveTo>
                  <a:lnTo>
                    <a:pt x="0" y="15697"/>
                  </a:lnTo>
                  <a:lnTo>
                    <a:pt x="43212" y="31465"/>
                  </a:lnTo>
                  <a:lnTo>
                    <a:pt x="43238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7665400" cy="2017359"/>
          </a:xfrm>
          <a:prstGeom prst="rect">
            <a:avLst/>
          </a:prstGeom>
        </p:spPr>
        <p:txBody>
          <a:bodyPr vert="horz" wrap="square" lIns="0" tIns="24205" rIns="0" bIns="0" rtlCol="0">
            <a:spAutoFit/>
          </a:bodyPr>
          <a:lstStyle/>
          <a:p>
            <a:pPr marL="320437" marR="589005" indent="-309487" defTabSz="829909">
              <a:lnSpc>
                <a:spcPts val="2596"/>
              </a:lnSpc>
              <a:spcBef>
                <a:spcPts val="191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,</a:t>
            </a:r>
            <a:r>
              <a:rPr sz="2178" spc="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classes,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 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917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friends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allowed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access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private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Use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rarely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893305" defTabSz="829909">
              <a:spcBef>
                <a:spcPts val="789"/>
              </a:spcBef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634" spc="172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overloading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401337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vs.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stati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710" y="2323652"/>
            <a:ext cx="6224067" cy="1962199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77804" marR="5064177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iValue;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009500" indent="387291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static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sValue;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5095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Test(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):iValue(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){}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print()</a:t>
            </a:r>
            <a:r>
              <a:rPr sz="1271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2011" marR="2066129" defTabSz="829909">
              <a:lnSpc>
                <a:spcPts val="1498"/>
              </a:lnSpc>
              <a:spcBef>
                <a:spcPts val="59"/>
              </a:spcBef>
            </a:pPr>
            <a:r>
              <a:rPr sz="1271" b="1" spc="-5" dirty="0">
                <a:solidFill>
                  <a:srgbClr val="3333FF"/>
                </a:solidFill>
                <a:latin typeface="Courier New"/>
                <a:cs typeface="Courier New"/>
              </a:rPr>
              <a:t>static void print( const Test&amp; what ); </a:t>
            </a:r>
            <a:r>
              <a:rPr sz="1271" b="1" spc="-753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friend</a:t>
            </a:r>
            <a:r>
              <a:rPr sz="127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void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print(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const</a:t>
            </a:r>
            <a:r>
              <a:rPr sz="1271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Test&amp;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what</a:t>
            </a:r>
            <a:r>
              <a:rPr sz="1271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srgbClr val="339966"/>
                </a:solidFill>
                <a:latin typeface="Courier New"/>
                <a:cs typeface="Courier New"/>
              </a:rPr>
              <a:t>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52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767635"/>
            <a:ext cx="401337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vs.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stati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1481" y="2240229"/>
            <a:ext cx="6224067" cy="334109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228" defTabSz="829909">
              <a:spcBef>
                <a:spcPts val="22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Test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sValue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1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3234917" indent="-331964" defTabSz="829909">
              <a:lnSpc>
                <a:spcPts val="1298"/>
              </a:lnSpc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void Test::print() const{ 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cout&lt;&lt;"Member:</a:t>
            </a:r>
            <a:r>
              <a:rPr sz="1089" b="1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"&lt;&lt;iValue&lt;&lt;endl;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48"/>
              </a:lnSpc>
            </a:pP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1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2819963" indent="-331964" defTabSz="829909">
              <a:lnSpc>
                <a:spcPts val="1298"/>
              </a:lnSpc>
            </a:pP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void Test::print( const Test&amp; what ){ </a:t>
            </a:r>
            <a:r>
              <a:rPr sz="1089" b="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cout&lt;&lt;"Static:</a:t>
            </a:r>
            <a:r>
              <a:rPr sz="1089" b="1" spc="-9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"&lt;&lt;what.iValue&lt;&lt;endl;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48"/>
              </a:lnSpc>
            </a:pPr>
            <a:r>
              <a:rPr sz="1089" b="1" dirty="0">
                <a:solidFill>
                  <a:srgbClr val="3333FF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1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2819963" indent="-331964" defTabSz="829909">
              <a:lnSpc>
                <a:spcPts val="1298"/>
              </a:lnSpc>
            </a:pP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void print( const Test&amp; what ){ </a:t>
            </a:r>
            <a:r>
              <a:rPr sz="1089" b="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cout&lt;&lt;"Friend:</a:t>
            </a:r>
            <a:r>
              <a:rPr sz="1089" b="1" spc="-91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"&lt;&lt;what.iValue&lt;&lt;endl;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48"/>
              </a:lnSpc>
            </a:pPr>
            <a:r>
              <a:rPr sz="1089" b="1" dirty="0">
                <a:solidFill>
                  <a:srgbClr val="339966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main()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marR="4147818" indent="-576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Test test( 10 );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test.print(); 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Test::print(</a:t>
            </a:r>
            <a:r>
              <a:rPr sz="1089" b="1" spc="-45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test</a:t>
            </a:r>
            <a:r>
              <a:rPr sz="1089" b="1" spc="-41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); </a:t>
            </a:r>
            <a:r>
              <a:rPr sz="1089" b="1" spc="-640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print(</a:t>
            </a:r>
            <a:r>
              <a:rPr sz="1089" b="1" spc="-18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test</a:t>
            </a:r>
            <a:r>
              <a:rPr sz="1089" b="1" spc="-14" dirty="0">
                <a:solidFill>
                  <a:srgbClr val="339966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9966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39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67312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vs.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frien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member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function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809" y="2276604"/>
            <a:ext cx="2655602" cy="11898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228" marR="1657514" defTabSz="829909">
              <a:lnSpc>
                <a:spcPts val="1298"/>
              </a:lnSpc>
              <a:spcBef>
                <a:spcPts val="27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089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List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ListElement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head;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find(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key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7248" y="2276604"/>
            <a:ext cx="4066391" cy="1189852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5154" rIns="0" bIns="0" rtlCol="0">
            <a:spAutoFit/>
          </a:bodyPr>
          <a:lstStyle/>
          <a:p>
            <a:pPr marL="77804" marR="2487423" defTabSz="829909">
              <a:lnSpc>
                <a:spcPts val="1298"/>
              </a:lnSpc>
              <a:spcBef>
                <a:spcPts val="27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089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ListElement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key;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ListElement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next;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friend</a:t>
            </a:r>
            <a:r>
              <a:rPr sz="1089" b="1" spc="-4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089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List;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7248" y="3983404"/>
            <a:ext cx="4066391" cy="1209639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54749" rIns="0" bIns="0" rtlCol="0">
            <a:spAutoFit/>
          </a:bodyPr>
          <a:lstStyle/>
          <a:p>
            <a:pPr marL="77804" marR="2471862" defTabSz="829909">
              <a:lnSpc>
                <a:spcPts val="1325"/>
              </a:lnSpc>
              <a:spcBef>
                <a:spcPts val="431"/>
              </a:spcBef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lass</a:t>
            </a:r>
            <a:r>
              <a:rPr sz="1089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ListElement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key;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ListElement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next;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friend</a:t>
            </a:r>
            <a:r>
              <a:rPr sz="1089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089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List::find(</a:t>
            </a:r>
            <a:r>
              <a:rPr sz="1089" b="1" spc="-18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089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key);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302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810051"/>
            <a:ext cx="7022246" cy="374637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0109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=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Instance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employee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object:</a:t>
            </a:r>
            <a:r>
              <a:rPr sz="2178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2178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emp;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marR="111806" lvl="1" indent="-274331" defTabSz="829909">
              <a:lnSpc>
                <a:spcPct val="101299"/>
              </a:lnSpc>
              <a:spcBef>
                <a:spcPts val="967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Properties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 the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characteristics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that describe an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object.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743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What</a:t>
            </a:r>
            <a:r>
              <a:rPr sz="2178" i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makes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this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object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different?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496719" lvl="3" indent="-207477" defTabSz="829909">
              <a:spcBef>
                <a:spcPts val="549"/>
              </a:spcBef>
              <a:buSzPct val="45000"/>
              <a:buFont typeface="Arial MT"/>
              <a:buChar char="●"/>
              <a:tabLst>
                <a:tab pos="1496142" algn="l"/>
                <a:tab pos="149729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id,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firstName,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lastName,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salary,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hired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2339" lvl="1" indent="-274908" defTabSz="829909">
              <a:spcBef>
                <a:spcPts val="272"/>
              </a:spcBef>
              <a:buSzPct val="43750"/>
              <a:buFontTx/>
              <a:buChar char="●"/>
              <a:tabLst>
                <a:tab pos="712339" algn="l"/>
                <a:tab pos="712915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Behaviors</a:t>
            </a:r>
            <a:r>
              <a:rPr sz="2178" b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answer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question: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104241" lvl="2" indent="-211512" defTabSz="829909">
              <a:spcBef>
                <a:spcPts val="758"/>
              </a:spcBef>
              <a:buSzPct val="75000"/>
              <a:buFont typeface="Lucida Sans Unicode"/>
              <a:buChar char="–"/>
              <a:tabLst>
                <a:tab pos="1104817" algn="l"/>
              </a:tabLst>
            </a:pP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What</a:t>
            </a:r>
            <a:r>
              <a:rPr sz="2178" i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can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we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do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this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object?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1496719" marR="4611" lvl="3" indent="-206901" defTabSz="829909">
              <a:lnSpc>
                <a:spcPct val="101400"/>
              </a:lnSpc>
              <a:spcBef>
                <a:spcPts val="517"/>
              </a:spcBef>
              <a:buSzPct val="45000"/>
              <a:buFont typeface="Arial MT"/>
              <a:buChar char="●"/>
              <a:tabLst>
                <a:tab pos="1496142" algn="l"/>
                <a:tab pos="1497295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hire()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 fire()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 display()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815" spc="-5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ge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815" spc="-5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d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se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1815" spc="-5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data 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674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Returnin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g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5499" y="2153355"/>
            <a:ext cx="7809475" cy="3195597"/>
            <a:chOff x="726757" y="2372677"/>
            <a:chExt cx="8604885" cy="3521075"/>
          </a:xfrm>
        </p:grpSpPr>
        <p:sp>
          <p:nvSpPr>
            <p:cNvPr id="5" name="object 5"/>
            <p:cNvSpPr/>
            <p:nvPr/>
          </p:nvSpPr>
          <p:spPr>
            <a:xfrm>
              <a:off x="731507" y="2377439"/>
              <a:ext cx="8595360" cy="3511550"/>
            </a:xfrm>
            <a:custGeom>
              <a:avLst/>
              <a:gdLst/>
              <a:ahLst/>
              <a:cxnLst/>
              <a:rect l="l" t="t" r="r" b="b"/>
              <a:pathLst>
                <a:path w="8595360" h="3511550">
                  <a:moveTo>
                    <a:pt x="8595360" y="0"/>
                  </a:moveTo>
                  <a:lnTo>
                    <a:pt x="0" y="0"/>
                  </a:lnTo>
                  <a:lnTo>
                    <a:pt x="0" y="3191764"/>
                  </a:lnTo>
                  <a:lnTo>
                    <a:pt x="0" y="3511448"/>
                  </a:lnTo>
                  <a:lnTo>
                    <a:pt x="8595360" y="3511448"/>
                  </a:lnTo>
                  <a:lnTo>
                    <a:pt x="8595360" y="3191764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31519" y="2377439"/>
              <a:ext cx="8595360" cy="3511550"/>
            </a:xfrm>
            <a:custGeom>
              <a:avLst/>
              <a:gdLst/>
              <a:ahLst/>
              <a:cxnLst/>
              <a:rect l="l" t="t" r="r" b="b"/>
              <a:pathLst>
                <a:path w="8595360" h="3511550">
                  <a:moveTo>
                    <a:pt x="0" y="0"/>
                  </a:moveTo>
                  <a:lnTo>
                    <a:pt x="8595359" y="0"/>
                  </a:lnTo>
                  <a:lnTo>
                    <a:pt x="8595359" y="3511439"/>
                  </a:lnTo>
                  <a:lnTo>
                    <a:pt x="0" y="351143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39084" y="2197326"/>
            <a:ext cx="5334256" cy="3468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4782" defTabSz="829909">
              <a:spcBef>
                <a:spcPts val="91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089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version</a:t>
            </a:r>
            <a:r>
              <a:rPr sz="1089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14"/>
              </a:spcBef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vector&lt;int&gt;</a:t>
            </a:r>
            <a:r>
              <a:rPr sz="1089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Max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(const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v1,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1034" y="2529623"/>
            <a:ext cx="2180729" cy="672258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426481" marR="4611" indent="-414955" defTabSz="829909">
              <a:lnSpc>
                <a:spcPts val="1298"/>
              </a:lnSpc>
              <a:spcBef>
                <a:spcPts val="14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if (v1.size()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&gt;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v2.size())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v1;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6097" y="3186607"/>
            <a:ext cx="106616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9084" y="3515100"/>
            <a:ext cx="5998157" cy="6690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lnSpc>
                <a:spcPts val="1298"/>
              </a:lnSpc>
              <a:spcBef>
                <a:spcPts val="91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089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version</a:t>
            </a:r>
            <a:r>
              <a:rPr sz="1089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4611" indent="-331964" defTabSz="829909">
              <a:lnSpc>
                <a:spcPts val="1298"/>
              </a:lnSpc>
              <a:spcBef>
                <a:spcPts val="41"/>
              </a:spcBef>
            </a:pPr>
            <a:r>
              <a:rPr sz="1089" b="1" spc="-5" dirty="0">
                <a:solidFill>
                  <a:srgbClr val="0000FF"/>
                </a:solidFill>
                <a:latin typeface="Courier New"/>
                <a:cs typeface="Courier New"/>
              </a:rPr>
              <a:t>const vector&lt;int&gt; </a:t>
            </a:r>
            <a:r>
              <a:rPr sz="1089" b="1" dirty="0">
                <a:solidFill>
                  <a:srgbClr val="0000FF"/>
                </a:solidFill>
                <a:latin typeface="Courier New"/>
                <a:cs typeface="Courier New"/>
              </a:rPr>
              <a:t>&amp;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Max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(const vector&lt;int&gt;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&amp;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v1, const vector&lt;int&gt;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&amp;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v2){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(v1.size()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v2.size())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58445" defTabSz="829909">
              <a:lnSpc>
                <a:spcPts val="124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v1;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1034" y="4172085"/>
            <a:ext cx="355002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5972" y="4336331"/>
            <a:ext cx="852928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v2;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9084" y="4500577"/>
            <a:ext cx="106616" cy="1792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3100" y="2705590"/>
            <a:ext cx="1327801" cy="69314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3627" rIns="0" bIns="0" rtlCol="0">
            <a:spAutoFit/>
          </a:bodyPr>
          <a:lstStyle/>
          <a:p>
            <a:pPr marL="207477" marR="200561" indent="-576" algn="ctr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Copy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 constructor 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invocation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68676" y="3051939"/>
            <a:ext cx="1739281" cy="37460"/>
            <a:chOff x="4123961" y="3362784"/>
            <a:chExt cx="1916430" cy="41275"/>
          </a:xfrm>
        </p:grpSpPr>
        <p:sp>
          <p:nvSpPr>
            <p:cNvPr id="16" name="object 16"/>
            <p:cNvSpPr/>
            <p:nvPr/>
          </p:nvSpPr>
          <p:spPr>
            <a:xfrm>
              <a:off x="4171949" y="3383279"/>
              <a:ext cx="1863089" cy="0"/>
            </a:xfrm>
            <a:custGeom>
              <a:avLst/>
              <a:gdLst/>
              <a:ahLst/>
              <a:cxnLst/>
              <a:rect l="l" t="t" r="r" b="b"/>
              <a:pathLst>
                <a:path w="1863089">
                  <a:moveTo>
                    <a:pt x="186308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128724" y="33675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128724" y="33675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16931" y="4177040"/>
            <a:ext cx="1328377" cy="46519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3627" rIns="0" bIns="0" rtlCol="0">
            <a:spAutoFit/>
          </a:bodyPr>
          <a:lstStyle/>
          <a:p>
            <a:pPr marL="347525" marR="341761" indent="105468" defTabSz="829909">
              <a:lnSpc>
                <a:spcPct val="101600"/>
              </a:lnSpc>
              <a:spcBef>
                <a:spcPts val="185"/>
              </a:spcBef>
            </a:pP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More </a:t>
            </a:r>
            <a:r>
              <a:rPr sz="1452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f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ficient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82453" y="4407402"/>
            <a:ext cx="1739281" cy="37460"/>
            <a:chOff x="4139142" y="4856304"/>
            <a:chExt cx="1916430" cy="41275"/>
          </a:xfrm>
        </p:grpSpPr>
        <p:sp>
          <p:nvSpPr>
            <p:cNvPr id="21" name="object 21"/>
            <p:cNvSpPr/>
            <p:nvPr/>
          </p:nvSpPr>
          <p:spPr>
            <a:xfrm>
              <a:off x="4187130" y="4876799"/>
              <a:ext cx="1863725" cy="0"/>
            </a:xfrm>
            <a:custGeom>
              <a:avLst/>
              <a:gdLst/>
              <a:ahLst/>
              <a:cxnLst/>
              <a:rect l="l" t="t" r="r" b="b"/>
              <a:pathLst>
                <a:path w="1863725">
                  <a:moveTo>
                    <a:pt x="18631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143904" y="4861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143904" y="4861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38784" y="5054399"/>
            <a:ext cx="2656178" cy="465197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3627" rIns="0" bIns="0" rtlCol="0">
            <a:spAutoFit/>
          </a:bodyPr>
          <a:lstStyle/>
          <a:p>
            <a:pPr marL="681794" marR="144082" indent="-533102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should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non-local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99254" y="4157535"/>
            <a:ext cx="37460" cy="876556"/>
            <a:chOff x="2174320" y="4580987"/>
            <a:chExt cx="41275" cy="965835"/>
          </a:xfrm>
        </p:grpSpPr>
        <p:sp>
          <p:nvSpPr>
            <p:cNvPr id="26" name="object 26"/>
            <p:cNvSpPr/>
            <p:nvPr/>
          </p:nvSpPr>
          <p:spPr>
            <a:xfrm>
              <a:off x="2194815" y="4628974"/>
              <a:ext cx="4445" cy="913130"/>
            </a:xfrm>
            <a:custGeom>
              <a:avLst/>
              <a:gdLst/>
              <a:ahLst/>
              <a:cxnLst/>
              <a:rect l="l" t="t" r="r" b="b"/>
              <a:pathLst>
                <a:path w="4444" h="913129">
                  <a:moveTo>
                    <a:pt x="4234" y="912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179082" y="45857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97"/>
                  </a:moveTo>
                  <a:lnTo>
                    <a:pt x="15532" y="0"/>
                  </a:lnTo>
                  <a:lnTo>
                    <a:pt x="31465" y="43151"/>
                  </a:lnTo>
                  <a:lnTo>
                    <a:pt x="0" y="43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179082" y="45857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51"/>
                  </a:moveTo>
                  <a:lnTo>
                    <a:pt x="15532" y="0"/>
                  </a:lnTo>
                  <a:lnTo>
                    <a:pt x="0" y="43297"/>
                  </a:lnTo>
                  <a:lnTo>
                    <a:pt x="31465" y="431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895102" y="1425541"/>
            <a:ext cx="64603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C++03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9" y="1767635"/>
            <a:ext cx="526740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19861" algn="l"/>
              </a:tabLst>
            </a:pPr>
            <a:r>
              <a:rPr sz="1634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Returnin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g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t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</a:t>
            </a:r>
            <a:r>
              <a:rPr sz="2178" dirty="0">
                <a:solidFill>
                  <a:prstClr val="black"/>
                </a:solidFill>
                <a:latin typeface="Courier New"/>
                <a:cs typeface="Courier New"/>
              </a:rPr>
              <a:t>t</a:t>
            </a:r>
            <a:r>
              <a:rPr sz="2178" spc="-7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5499" y="2153354"/>
            <a:ext cx="7809475" cy="3078608"/>
            <a:chOff x="726757" y="2372677"/>
            <a:chExt cx="8604885" cy="3392170"/>
          </a:xfrm>
        </p:grpSpPr>
        <p:sp>
          <p:nvSpPr>
            <p:cNvPr id="5" name="object 5"/>
            <p:cNvSpPr/>
            <p:nvPr/>
          </p:nvSpPr>
          <p:spPr>
            <a:xfrm>
              <a:off x="731519" y="2377439"/>
              <a:ext cx="8595360" cy="3382645"/>
            </a:xfrm>
            <a:custGeom>
              <a:avLst/>
              <a:gdLst/>
              <a:ahLst/>
              <a:cxnLst/>
              <a:rect l="l" t="t" r="r" b="b"/>
              <a:pathLst>
                <a:path w="8595360" h="3382645">
                  <a:moveTo>
                    <a:pt x="8595359" y="3382559"/>
                  </a:moveTo>
                  <a:lnTo>
                    <a:pt x="0" y="3382559"/>
                  </a:lnTo>
                  <a:lnTo>
                    <a:pt x="0" y="0"/>
                  </a:lnTo>
                  <a:lnTo>
                    <a:pt x="8595359" y="0"/>
                  </a:lnTo>
                  <a:lnTo>
                    <a:pt x="8595359" y="338255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31519" y="2377439"/>
              <a:ext cx="8595360" cy="3382645"/>
            </a:xfrm>
            <a:custGeom>
              <a:avLst/>
              <a:gdLst/>
              <a:ahLst/>
              <a:cxnLst/>
              <a:rect l="l" t="t" r="r" b="b"/>
              <a:pathLst>
                <a:path w="8595360" h="3382645">
                  <a:moveTo>
                    <a:pt x="0" y="0"/>
                  </a:moveTo>
                  <a:lnTo>
                    <a:pt x="8595359" y="0"/>
                  </a:lnTo>
                  <a:lnTo>
                    <a:pt x="8595359" y="3382559"/>
                  </a:lnTo>
                  <a:lnTo>
                    <a:pt x="0" y="33825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50610" y="2197326"/>
            <a:ext cx="3759798" cy="2670104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248973" marR="4611" indent="-235717" defTabSz="829909">
              <a:lnSpc>
                <a:spcPct val="101200"/>
              </a:lnSpc>
              <a:spcBef>
                <a:spcPts val="73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 </a:t>
            </a:r>
            <a:r>
              <a:rPr sz="1089" b="1" spc="-5" dirty="0">
                <a:solidFill>
                  <a:srgbClr val="003366"/>
                </a:solidFill>
                <a:latin typeface="Courier New"/>
                <a:cs typeface="Courier New"/>
              </a:rPr>
              <a:t>selectOdd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 const vector&lt;int&gt;&amp; v){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odds;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8973" defTabSz="829909">
              <a:lnSpc>
                <a:spcPts val="128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for(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a: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80937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(a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%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2900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odds.push_back(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80937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8973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8973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odds;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98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45"/>
              </a:spcBef>
            </a:pP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98"/>
              </a:lnSpc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v(N);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1964" marR="1429288" indent="-331964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for( int i=0; i&lt;N; ++i){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v.push_back(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rand()%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239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lnSpc>
                <a:spcPts val="1302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result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selectOdd(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9989" y="4066390"/>
            <a:ext cx="1743315" cy="1039073"/>
          </a:xfrm>
          <a:custGeom>
            <a:avLst/>
            <a:gdLst/>
            <a:ahLst/>
            <a:cxnLst/>
            <a:rect l="l" t="t" r="r" b="b"/>
            <a:pathLst>
              <a:path w="1920875" h="1144904">
                <a:moveTo>
                  <a:pt x="1920299" y="1144499"/>
                </a:moveTo>
                <a:lnTo>
                  <a:pt x="0" y="1144499"/>
                </a:lnTo>
                <a:lnTo>
                  <a:pt x="0" y="0"/>
                </a:lnTo>
                <a:lnTo>
                  <a:pt x="1920299" y="0"/>
                </a:lnTo>
                <a:lnTo>
                  <a:pt x="1920299" y="11444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5020" y="4081144"/>
            <a:ext cx="1164131" cy="100678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5763" algn="ctr" defTabSz="829909">
              <a:spcBef>
                <a:spcPts val="91"/>
              </a:spcBef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EFFICIENT!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R="4034" algn="ctr" defTabSz="829909">
              <a:spcBef>
                <a:spcPts val="14"/>
              </a:spcBef>
            </a:pPr>
            <a:r>
              <a:rPr sz="1634" b="1" dirty="0">
                <a:solidFill>
                  <a:srgbClr val="FF00CC"/>
                </a:solidFill>
                <a:latin typeface="Arial"/>
                <a:cs typeface="Arial"/>
              </a:rPr>
              <a:t>MOVE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R="4611" algn="ctr" defTabSz="829909">
              <a:lnSpc>
                <a:spcPct val="100699"/>
              </a:lnSpc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constructor  invocation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15510" y="4739352"/>
            <a:ext cx="1734671" cy="37460"/>
            <a:chOff x="4946862" y="5222064"/>
            <a:chExt cx="1911350" cy="41275"/>
          </a:xfrm>
        </p:grpSpPr>
        <p:sp>
          <p:nvSpPr>
            <p:cNvPr id="11" name="object 11"/>
            <p:cNvSpPr/>
            <p:nvPr/>
          </p:nvSpPr>
          <p:spPr>
            <a:xfrm>
              <a:off x="4994850" y="5242559"/>
              <a:ext cx="1863725" cy="0"/>
            </a:xfrm>
            <a:custGeom>
              <a:avLst/>
              <a:gdLst/>
              <a:ahLst/>
              <a:cxnLst/>
              <a:rect l="l" t="t" r="r" b="b"/>
              <a:pathLst>
                <a:path w="1863725">
                  <a:moveTo>
                    <a:pt x="18631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951624" y="5226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951624" y="5226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95102" y="1425541"/>
            <a:ext cx="63450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b="1" spc="-5" dirty="0">
                <a:solidFill>
                  <a:srgbClr val="FF00CC"/>
                </a:solidFill>
                <a:latin typeface="Arial"/>
                <a:cs typeface="Arial"/>
              </a:rPr>
              <a:t>C++</a:t>
            </a:r>
            <a:r>
              <a:rPr sz="1634" b="1" spc="-91" dirty="0">
                <a:solidFill>
                  <a:srgbClr val="FF00CC"/>
                </a:solidFill>
                <a:latin typeface="Arial"/>
                <a:cs typeface="Arial"/>
              </a:rPr>
              <a:t>1</a:t>
            </a:r>
            <a:r>
              <a:rPr sz="1634" b="1" dirty="0">
                <a:solidFill>
                  <a:srgbClr val="FF00CC"/>
                </a:solidFill>
                <a:latin typeface="Arial"/>
                <a:cs typeface="Arial"/>
              </a:rPr>
              <a:t>1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32434"/>
            <a:ext cx="7770863" cy="1940915"/>
          </a:xfrm>
          <a:prstGeom prst="rect">
            <a:avLst/>
          </a:prstGeom>
        </p:spPr>
        <p:txBody>
          <a:bodyPr vert="horz" wrap="square" lIns="0" tIns="144652" rIns="0" bIns="0" rtlCol="0">
            <a:spAutoFit/>
          </a:bodyPr>
          <a:lstStyle/>
          <a:p>
            <a:pPr marL="322743" indent="-311792" defTabSz="829909">
              <a:spcBef>
                <a:spcPts val="1139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7213" defTabSz="829909">
              <a:spcBef>
                <a:spcPts val="1048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within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another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called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defTabSz="829909">
              <a:spcBef>
                <a:spcPts val="9"/>
              </a:spcBef>
            </a:pP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nested</a:t>
            </a:r>
            <a:r>
              <a:rPr sz="2541" i="1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i="1" dirty="0">
                <a:solidFill>
                  <a:prstClr val="black"/>
                </a:solidFill>
                <a:latin typeface="Arial"/>
                <a:cs typeface="Arial"/>
              </a:rPr>
              <a:t>class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7213" defTabSz="829909">
              <a:spcBef>
                <a:spcPts val="785"/>
              </a:spcBef>
              <a:buSzPct val="44642"/>
              <a:buFontTx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usually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helper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543" y="3642300"/>
            <a:ext cx="6887968" cy="186196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8239" rIns="0" bIns="0" rtlCol="0">
            <a:spAutoFit/>
          </a:bodyPr>
          <a:lstStyle/>
          <a:p>
            <a:pPr marL="77804" defTabSz="829909">
              <a:spcBef>
                <a:spcPts val="222"/>
              </a:spcBef>
            </a:pP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180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Version</a:t>
            </a:r>
            <a:r>
              <a:rPr sz="1180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1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7711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scope</a:t>
            </a:r>
            <a:r>
              <a:rPr sz="1180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definitions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994162" defTabSz="829909">
              <a:lnSpc>
                <a:spcPct val="101000"/>
              </a:lnSpc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// Node is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a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nested structure definition local to this class </a:t>
            </a:r>
            <a:r>
              <a:rPr sz="1180" spc="-6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struct</a:t>
            </a:r>
            <a:r>
              <a:rPr sz="1180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b="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r>
              <a:rPr sz="1180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{Item item;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struct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Node </a:t>
            </a:r>
            <a:r>
              <a:rPr sz="1180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18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next;};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180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18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561550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3333FF"/>
                </a:solidFill>
                <a:latin typeface="Arial MT"/>
                <a:cs typeface="Arial MT"/>
              </a:rPr>
              <a:t>[Prata]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7747" y="2323652"/>
            <a:ext cx="6887968" cy="3236515"/>
          </a:xfrm>
          <a:custGeom>
            <a:avLst/>
            <a:gdLst/>
            <a:ahLst/>
            <a:cxnLst/>
            <a:rect l="l" t="t" r="r" b="b"/>
            <a:pathLst>
              <a:path w="7589520" h="3566160">
                <a:moveTo>
                  <a:pt x="7589519" y="3566159"/>
                </a:moveTo>
                <a:lnTo>
                  <a:pt x="0" y="3566159"/>
                </a:lnTo>
                <a:lnTo>
                  <a:pt x="0" y="0"/>
                </a:lnTo>
                <a:lnTo>
                  <a:pt x="7589519" y="0"/>
                </a:lnTo>
                <a:lnTo>
                  <a:pt x="7589519" y="356615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7747" y="2323652"/>
            <a:ext cx="6887968" cy="2921100"/>
          </a:xfrm>
          <a:prstGeom prst="rect">
            <a:avLst/>
          </a:prstGeom>
          <a:ln w="9524">
            <a:solidFill>
              <a:srgbClr val="80808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spcBef>
                <a:spcPts val="22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Version</a:t>
            </a:r>
            <a:r>
              <a:rPr sz="1271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7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Queue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scope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definitions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901950" defTabSz="829909">
              <a:lnSpc>
                <a:spcPts val="1498"/>
              </a:lnSpc>
              <a:spcBef>
                <a:spcPts val="59"/>
              </a:spcBef>
              <a:tabLst>
                <a:tab pos="4139173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 Node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a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nested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definition	</a:t>
            </a:r>
            <a:r>
              <a:rPr sz="1271" b="1" spc="-5" dirty="0">
                <a:solidFill>
                  <a:srgbClr val="FF3366"/>
                </a:solidFill>
                <a:latin typeface="Courier New"/>
                <a:cs typeface="Courier New"/>
              </a:rPr>
              <a:t>local</a:t>
            </a:r>
            <a:r>
              <a:rPr sz="1271" b="1" spc="-32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this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 </a:t>
            </a:r>
            <a:r>
              <a:rPr sz="127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39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7713" marR="4811746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Item item;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Node</a:t>
            </a:r>
            <a:r>
              <a:rPr sz="1271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next;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7713" defTabSz="829909">
              <a:lnSpc>
                <a:spcPts val="1439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Node(const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Item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&amp;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i)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item(i),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next(0)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1025" y="1825725"/>
            <a:ext cx="2323652" cy="284067"/>
          </a:xfrm>
          <a:prstGeom prst="rect">
            <a:avLst/>
          </a:prstGeom>
          <a:solidFill>
            <a:srgbClr val="CEE7F4"/>
          </a:solidFill>
          <a:ln w="9524">
            <a:solidFill>
              <a:srgbClr val="808080"/>
            </a:solidFill>
          </a:ln>
        </p:spPr>
        <p:txBody>
          <a:bodyPr vert="horz" wrap="square" lIns="0" tIns="32273" rIns="0" bIns="0" rtlCol="0">
            <a:spAutoFit/>
          </a:bodyPr>
          <a:lstStyle/>
          <a:p>
            <a:pPr marL="354440" defTabSz="829909">
              <a:spcBef>
                <a:spcPts val="254"/>
              </a:spcBef>
            </a:pP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1634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FF0000"/>
                </a:solidFill>
                <a:latin typeface="Arial"/>
                <a:cs typeface="Arial"/>
              </a:rPr>
              <a:t>visibility!!!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2177" y="2153354"/>
            <a:ext cx="4229484" cy="1417128"/>
            <a:chOff x="3025967" y="2372677"/>
            <a:chExt cx="4660265" cy="1561465"/>
          </a:xfrm>
        </p:grpSpPr>
        <p:sp>
          <p:nvSpPr>
            <p:cNvPr id="8" name="object 8"/>
            <p:cNvSpPr/>
            <p:nvPr/>
          </p:nvSpPr>
          <p:spPr>
            <a:xfrm>
              <a:off x="3071737" y="2377439"/>
              <a:ext cx="4609465" cy="1536700"/>
            </a:xfrm>
            <a:custGeom>
              <a:avLst/>
              <a:gdLst/>
              <a:ahLst/>
              <a:cxnLst/>
              <a:rect l="l" t="t" r="r" b="b"/>
              <a:pathLst>
                <a:path w="4609465" h="1536700">
                  <a:moveTo>
                    <a:pt x="4609222" y="0"/>
                  </a:moveTo>
                  <a:lnTo>
                    <a:pt x="0" y="153640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030730" y="3898922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5">
                  <a:moveTo>
                    <a:pt x="45982" y="29850"/>
                  </a:moveTo>
                  <a:lnTo>
                    <a:pt x="0" y="28594"/>
                  </a:lnTo>
                  <a:lnTo>
                    <a:pt x="36032" y="0"/>
                  </a:lnTo>
                  <a:lnTo>
                    <a:pt x="45982" y="29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030730" y="3898922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5">
                  <a:moveTo>
                    <a:pt x="36032" y="0"/>
                  </a:moveTo>
                  <a:lnTo>
                    <a:pt x="0" y="28594"/>
                  </a:lnTo>
                  <a:lnTo>
                    <a:pt x="45982" y="29850"/>
                  </a:lnTo>
                  <a:lnTo>
                    <a:pt x="36032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8240" y="1638658"/>
            <a:ext cx="7683842" cy="3499069"/>
          </a:xfrm>
          <a:prstGeom prst="rect">
            <a:avLst/>
          </a:prstGeom>
        </p:spPr>
        <p:txBody>
          <a:bodyPr vert="horz" wrap="square" lIns="0" tIns="141194" rIns="0" bIns="0" rtlCol="0">
            <a:spAutoFit/>
          </a:bodyPr>
          <a:lstStyle/>
          <a:p>
            <a:pPr marL="318708" indent="-307758" defTabSz="829909">
              <a:spcBef>
                <a:spcPts val="1112"/>
              </a:spcBef>
              <a:buSzPct val="75000"/>
              <a:buFont typeface="Lucida Sans Unicode"/>
              <a:buChar char="–"/>
              <a:tabLst>
                <a:tab pos="318708" algn="l"/>
                <a:tab pos="319285" algn="l"/>
              </a:tabLst>
            </a:pP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1997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711186" lvl="1" indent="-273755" defTabSz="829909">
              <a:spcBef>
                <a:spcPts val="1026"/>
              </a:spcBef>
              <a:buSzPct val="45454"/>
              <a:buFontTx/>
              <a:buChar char="●"/>
              <a:tabLst>
                <a:tab pos="711186" algn="l"/>
                <a:tab pos="711763" algn="l"/>
              </a:tabLst>
            </a:pP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997" b="1" spc="-5" dirty="0">
                <a:solidFill>
                  <a:prstClr val="black"/>
                </a:solidFill>
                <a:latin typeface="Arial"/>
                <a:cs typeface="Arial"/>
              </a:rPr>
              <a:t>private</a:t>
            </a:r>
            <a:r>
              <a:rPr sz="1997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section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1103088" lvl="2" indent="-210359" defTabSz="829909">
              <a:spcBef>
                <a:spcPts val="749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1103664" algn="l"/>
              </a:tabLst>
            </a:pP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local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997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b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(only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997" spc="-1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1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use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it)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829909" lvl="2" defTabSz="829909">
              <a:spcBef>
                <a:spcPts val="36"/>
              </a:spcBef>
              <a:buFont typeface="Yu Gothic UI"/>
              <a:buChar char="–"/>
            </a:pP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1186" lvl="1" indent="-273755" defTabSz="829909">
              <a:buSzPct val="45454"/>
              <a:buFontTx/>
              <a:buChar char="●"/>
              <a:tabLst>
                <a:tab pos="711186" algn="l"/>
                <a:tab pos="711763" algn="l"/>
              </a:tabLst>
            </a:pP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997" b="1" spc="-5" dirty="0">
                <a:solidFill>
                  <a:prstClr val="black"/>
                </a:solidFill>
                <a:latin typeface="Arial"/>
                <a:cs typeface="Arial"/>
              </a:rPr>
              <a:t>protected</a:t>
            </a:r>
            <a:r>
              <a:rPr sz="1997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section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1103088" lvl="2" indent="-210359" defTabSz="829909">
              <a:spcBef>
                <a:spcPts val="758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1103664" algn="l"/>
              </a:tabLst>
            </a:pP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used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both in</a:t>
            </a:r>
            <a:r>
              <a:rPr sz="1997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in the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derived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classes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997">
              <a:solidFill>
                <a:prstClr val="black"/>
              </a:solidFill>
              <a:latin typeface="Arial"/>
              <a:cs typeface="Arial"/>
            </a:endParaRPr>
          </a:p>
          <a:p>
            <a:pPr marL="829909" lvl="2" defTabSz="829909">
              <a:spcBef>
                <a:spcPts val="36"/>
              </a:spcBef>
              <a:buFont typeface="Yu Gothic UI"/>
              <a:buChar char="–"/>
            </a:pP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272602" marR="413226" lvl="1" indent="-272602" algn="r" defTabSz="829909">
              <a:buSzPct val="45454"/>
              <a:buFontTx/>
              <a:buChar char="●"/>
              <a:tabLst>
                <a:tab pos="272602" algn="l"/>
                <a:tab pos="711763" algn="l"/>
              </a:tabLst>
            </a:pP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nested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 </a:t>
            </a: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declared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spc="-5" dirty="0">
                <a:solidFill>
                  <a:prstClr val="black"/>
                </a:solidFill>
                <a:latin typeface="Arial"/>
                <a:cs typeface="Arial"/>
              </a:rPr>
              <a:t>public</a:t>
            </a:r>
            <a:r>
              <a:rPr sz="1997" b="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section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997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marL="209783" marR="395936" lvl="2" indent="-209783" algn="r" defTabSz="829909">
              <a:spcBef>
                <a:spcPts val="758"/>
              </a:spcBef>
              <a:buClr>
                <a:srgbClr val="000000"/>
              </a:buClr>
              <a:buSzPct val="75000"/>
              <a:buFont typeface="Yu Gothic UI"/>
              <a:buChar char="–"/>
              <a:tabLst>
                <a:tab pos="209783" algn="l"/>
                <a:tab pos="5998401" algn="l"/>
              </a:tabLst>
            </a:pPr>
            <a:r>
              <a:rPr sz="1997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997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available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to the outside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world</a:t>
            </a:r>
            <a:r>
              <a:rPr sz="1997" dirty="0">
                <a:solidFill>
                  <a:prstClr val="black"/>
                </a:solidFill>
                <a:latin typeface="Arial MT"/>
                <a:cs typeface="Arial MT"/>
              </a:rPr>
              <a:t> ( 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Usage:</a:t>
            </a:r>
            <a:r>
              <a:rPr sz="1997" spc="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997" b="1" spc="-5" dirty="0">
                <a:solidFill>
                  <a:prstClr val="black"/>
                </a:solidFill>
                <a:latin typeface="Courier New"/>
                <a:cs typeface="Courier New"/>
              </a:rPr>
              <a:t>A::B	b;</a:t>
            </a:r>
            <a:r>
              <a:rPr sz="1997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997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6"/>
            <a:ext cx="7141541" cy="3755718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Features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541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well-behaved</a:t>
            </a:r>
            <a:r>
              <a:rPr sz="2541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C++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1" indent="-211512" defTabSz="829909">
              <a:spcBef>
                <a:spcPts val="1066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implicit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575674" lvl="2" indent="-286434" defTabSz="829909">
              <a:spcBef>
                <a:spcPts val="549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T(){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7122" lvl="1" indent="-211512" defTabSz="829909">
              <a:spcBef>
                <a:spcPts val="25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499024" indent="-209783" defTabSz="829909">
              <a:spcBef>
                <a:spcPts val="504"/>
              </a:spcBef>
              <a:buClr>
                <a:srgbClr val="000000"/>
              </a:buClr>
              <a:buSzPct val="43750"/>
              <a:buFont typeface="Arial"/>
              <a:buChar char="●"/>
              <a:tabLst>
                <a:tab pos="1499024" algn="l"/>
                <a:tab pos="1499600" algn="l"/>
              </a:tabLst>
            </a:pP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~T(){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7122" indent="-211512" defTabSz="829909">
              <a:spcBef>
                <a:spcPts val="25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575674" lvl="1" indent="-286434" defTabSz="829909">
              <a:spcBef>
                <a:spcPts val="504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::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T(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const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T&amp;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){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07122" indent="-211512" defTabSz="829909">
              <a:spcBef>
                <a:spcPts val="25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178" i="1" dirty="0">
                <a:solidFill>
                  <a:srgbClr val="339966"/>
                </a:solidFill>
                <a:latin typeface="Arial"/>
                <a:cs typeface="Arial"/>
              </a:rPr>
              <a:t>see</a:t>
            </a:r>
            <a:r>
              <a:rPr sz="2178" i="1" spc="-18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srgbClr val="339966"/>
                </a:solidFill>
                <a:latin typeface="Arial"/>
                <a:cs typeface="Arial"/>
              </a:rPr>
              <a:t>next</a:t>
            </a:r>
            <a:r>
              <a:rPr sz="2178" i="1" spc="-14" dirty="0">
                <a:solidFill>
                  <a:srgbClr val="339966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srgbClr val="339966"/>
                </a:solidFill>
                <a:latin typeface="Arial"/>
                <a:cs typeface="Arial"/>
              </a:rPr>
              <a:t>module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1575674" lvl="1" indent="-286434" defTabSz="829909">
              <a:spcBef>
                <a:spcPts val="504"/>
              </a:spcBef>
              <a:buClr>
                <a:srgbClr val="000000"/>
              </a:buClr>
              <a:buSzPct val="43750"/>
              <a:buFont typeface="Arial MT"/>
              <a:buChar char="●"/>
              <a:tabLst>
                <a:tab pos="1575674" algn="l"/>
                <a:tab pos="1576252" algn="l"/>
              </a:tabLst>
            </a:pP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2178" b="1" spc="-70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: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operator=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cons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T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&amp;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)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78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7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483114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delegation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-27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2695" y="2206911"/>
            <a:ext cx="6554289" cy="151687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228" defTabSz="829909">
              <a:lnSpc>
                <a:spcPts val="1298"/>
              </a:lnSpc>
              <a:spcBef>
                <a:spcPts val="227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089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C++03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191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init()</a:t>
            </a:r>
            <a:r>
              <a:rPr sz="1089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std::cout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"init()";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marR="992433" indent="331964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 doSomethingElse()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std::cout &lt;&lt; "doSomethingElse()\n";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191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A()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init()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191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A(int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a)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init()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doSomethingElse();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6857" y="4078258"/>
            <a:ext cx="7467152" cy="135016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815" rIns="0" bIns="0" rtlCol="0">
            <a:spAutoFit/>
          </a:bodyPr>
          <a:lstStyle/>
          <a:p>
            <a:pPr marL="77804" defTabSz="829909">
              <a:lnSpc>
                <a:spcPts val="1298"/>
              </a:lnSpc>
              <a:spcBef>
                <a:spcPts val="227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089" spc="-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FF00CC"/>
                </a:solidFill>
                <a:latin typeface="Courier New"/>
                <a:cs typeface="Courier New"/>
              </a:rPr>
              <a:t>C++11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089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905334" indent="331964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 doSomethingElse()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std::cout &lt;&lt; "doSomethingElse()\n";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A()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9767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A(int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a)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A()</a:t>
            </a:r>
            <a:r>
              <a:rPr sz="1089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doSomethingElse();</a:t>
            </a:r>
            <a:r>
              <a:rPr sz="1089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302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573929"/>
            <a:ext cx="7600854" cy="3712023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322743" indent="-311792" defTabSz="829909">
              <a:spcBef>
                <a:spcPts val="1602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Lvalues: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59923" defTabSz="829909">
              <a:spcBef>
                <a:spcPts val="1076"/>
              </a:spcBef>
              <a:buSzPct val="40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Refer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accessible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more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than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point in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source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code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197103" defTabSz="829909">
              <a:spcBef>
                <a:spcPts val="767"/>
              </a:spcBef>
              <a:buSzPct val="725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Named</a:t>
            </a:r>
            <a:r>
              <a:rPr sz="1815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197103" defTabSz="829909">
              <a:spcBef>
                <a:spcPts val="490"/>
              </a:spcBef>
              <a:buSzPct val="725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accessible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via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pointers/references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59923" defTabSz="829909">
              <a:spcBef>
                <a:spcPts val="545"/>
              </a:spcBef>
              <a:buSzPct val="40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Lvalues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may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not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moved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from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771"/>
              </a:spcBef>
              <a:buClr>
                <a:srgbClr val="000000"/>
              </a:buClr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Rvalues: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59923" defTabSz="829909">
              <a:spcBef>
                <a:spcPts val="1048"/>
              </a:spcBef>
              <a:buSzPct val="40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Refer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accessible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exactly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point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source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code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197103" defTabSz="829909">
              <a:spcBef>
                <a:spcPts val="767"/>
              </a:spcBef>
              <a:buSzPct val="72500"/>
              <a:buFont typeface="Lucida Sans Unicode"/>
              <a:buChar char="–"/>
              <a:tabLst>
                <a:tab pos="1107699" algn="l"/>
              </a:tabLst>
            </a:pP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Temporary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(e.g.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value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return)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59923" defTabSz="829909">
              <a:spcBef>
                <a:spcPts val="490"/>
              </a:spcBef>
              <a:buSzPct val="40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Rvalues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may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moved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from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14573" y="2199277"/>
            <a:ext cx="1585408" cy="1170470"/>
            <a:chOff x="4064347" y="2423277"/>
            <a:chExt cx="1746885" cy="1289685"/>
          </a:xfrm>
        </p:grpSpPr>
        <p:sp>
          <p:nvSpPr>
            <p:cNvPr id="4" name="object 4"/>
            <p:cNvSpPr/>
            <p:nvPr/>
          </p:nvSpPr>
          <p:spPr>
            <a:xfrm>
              <a:off x="4069110" y="2428039"/>
              <a:ext cx="1737360" cy="1280160"/>
            </a:xfrm>
            <a:custGeom>
              <a:avLst/>
              <a:gdLst/>
              <a:ahLst/>
              <a:cxnLst/>
              <a:rect l="l" t="t" r="r" b="b"/>
              <a:pathLst>
                <a:path w="1737360" h="1280160">
                  <a:moveTo>
                    <a:pt x="1737299" y="1280100"/>
                  </a:moveTo>
                  <a:lnTo>
                    <a:pt x="0" y="1280100"/>
                  </a:lnTo>
                  <a:lnTo>
                    <a:pt x="0" y="0"/>
                  </a:lnTo>
                  <a:lnTo>
                    <a:pt x="1737299" y="0"/>
                  </a:lnTo>
                  <a:lnTo>
                    <a:pt x="1737299" y="128010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69110" y="2428039"/>
              <a:ext cx="1737360" cy="1280160"/>
            </a:xfrm>
            <a:custGeom>
              <a:avLst/>
              <a:gdLst/>
              <a:ahLst/>
              <a:cxnLst/>
              <a:rect l="l" t="t" r="r" b="b"/>
              <a:pathLst>
                <a:path w="1737360" h="1280160">
                  <a:moveTo>
                    <a:pt x="0" y="0"/>
                  </a:moveTo>
                  <a:lnTo>
                    <a:pt x="1737299" y="0"/>
                  </a:lnTo>
                  <a:lnTo>
                    <a:pt x="1737299" y="1280100"/>
                  </a:lnTo>
                  <a:lnTo>
                    <a:pt x="0" y="12801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44518" y="2648455"/>
            <a:ext cx="268845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  <a:tab pos="1487497" algn="l"/>
                <a:tab pos="2676458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Lvalue	</a:t>
            </a:r>
            <a:r>
              <a:rPr sz="2541" u="sng" spc="-5" dirty="0">
                <a:solidFill>
                  <a:srgbClr val="0066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5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8196" y="2968951"/>
            <a:ext cx="48409" cy="37460"/>
            <a:chOff x="3870007" y="3271344"/>
            <a:chExt cx="53340" cy="41275"/>
          </a:xfrm>
        </p:grpSpPr>
        <p:sp>
          <p:nvSpPr>
            <p:cNvPr id="8" name="object 8"/>
            <p:cNvSpPr/>
            <p:nvPr/>
          </p:nvSpPr>
          <p:spPr>
            <a:xfrm>
              <a:off x="3874770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874770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928428" y="2968951"/>
            <a:ext cx="48409" cy="37460"/>
            <a:chOff x="5952762" y="3271344"/>
            <a:chExt cx="53340" cy="41275"/>
          </a:xfrm>
        </p:grpSpPr>
        <p:sp>
          <p:nvSpPr>
            <p:cNvPr id="11" name="object 11"/>
            <p:cNvSpPr/>
            <p:nvPr/>
          </p:nvSpPr>
          <p:spPr>
            <a:xfrm>
              <a:off x="5957525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957525" y="327610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51701" y="2460258"/>
            <a:ext cx="3752306" cy="57589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053" defTabSz="829909">
              <a:lnSpc>
                <a:spcPts val="1879"/>
              </a:lnSpc>
              <a:spcBef>
                <a:spcPts val="91"/>
              </a:spcBef>
              <a:tabLst>
                <a:tab pos="783227" algn="l"/>
                <a:tab pos="1519772" algn="l"/>
                <a:tab pos="2608451" algn="l"/>
              </a:tabLst>
            </a:pPr>
            <a:r>
              <a:rPr sz="1997" spc="-5" dirty="0">
                <a:solidFill>
                  <a:prstClr val="black"/>
                </a:solidFill>
                <a:latin typeface="Courier New"/>
                <a:cs typeface="Courier New"/>
              </a:rPr>
              <a:t>int	x;	</a:t>
            </a:r>
            <a:r>
              <a:rPr sz="1997" u="sng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99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053" defTabSz="829909">
              <a:lnSpc>
                <a:spcPts val="2532"/>
              </a:lnSpc>
              <a:tabLst>
                <a:tab pos="2712766" algn="l"/>
              </a:tabLst>
            </a:pPr>
            <a:r>
              <a:rPr sz="2995" baseline="-13888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2995" spc="-6" baseline="-1388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995" baseline="-13888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995" spc="-6" baseline="-13888" dirty="0">
                <a:solidFill>
                  <a:prstClr val="black"/>
                </a:solidFill>
                <a:latin typeface="Courier New"/>
                <a:cs typeface="Courier New"/>
              </a:rPr>
              <a:t> 10;	</a:t>
            </a:r>
            <a:r>
              <a:rPr sz="2541" spc="-5" dirty="0">
                <a:solidFill>
                  <a:srgbClr val="0066CC"/>
                </a:solidFill>
                <a:latin typeface="Arial MT"/>
                <a:cs typeface="Arial MT"/>
              </a:rPr>
              <a:t>Rvalue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969572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Semantics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-23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0824" y="2345541"/>
            <a:ext cx="3228447" cy="150667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defTabSz="829909">
              <a:spcBef>
                <a:spcPts val="218"/>
              </a:spcBef>
            </a:pP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36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string{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1587201" indent="414955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char*</a:t>
            </a:r>
            <a:r>
              <a:rPr sz="1361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data; </a:t>
            </a:r>
            <a:r>
              <a:rPr sz="1361" spc="-8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9020" marR="342338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string( const char* ); </a:t>
            </a:r>
            <a:r>
              <a:rPr sz="136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string(</a:t>
            </a:r>
            <a:r>
              <a:rPr sz="136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36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string&amp;</a:t>
            </a:r>
            <a:r>
              <a:rPr sz="136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9020" defTabSz="829909"/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~string();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86"/>
              </a:spcBef>
            </a:pPr>
            <a:r>
              <a:rPr sz="136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36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6067" y="2307969"/>
            <a:ext cx="4556248" cy="274177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37460" rIns="0" bIns="0" rtlCol="0">
            <a:spAutoFit/>
          </a:bodyPr>
          <a:lstStyle/>
          <a:p>
            <a:pPr marL="492182" marR="1345145" indent="-414955" defTabSz="829909">
              <a:lnSpc>
                <a:spcPts val="1498"/>
              </a:lnSpc>
              <a:spcBef>
                <a:spcPts val="295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 :: string(const char* p){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size_t size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strlen(p)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data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new char[size];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memcpy(data,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p,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size);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439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4518" marR="571139" indent="-387291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 :: string(const string&amp; that){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size_t size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strlen(that.data)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1;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data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char[size];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64518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memcpy(data,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that.data,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size);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510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50"/>
              </a:spcBef>
            </a:pPr>
            <a:endParaRPr sz="1316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182" marR="2534682" indent="-414955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 :: ~string(){ </a:t>
            </a:r>
            <a:r>
              <a:rPr sz="127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delete[]</a:t>
            </a:r>
            <a:r>
              <a:rPr sz="127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data;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228" defTabSz="829909">
              <a:lnSpc>
                <a:spcPts val="1452"/>
              </a:lnSpc>
            </a:pP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4993085" cy="714560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122181" defTabSz="829909">
              <a:spcBef>
                <a:spcPts val="245"/>
              </a:spcBef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Encapsulation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09"/>
              </a:spcBef>
              <a:tabLst>
                <a:tab pos="317556" algn="l"/>
              </a:tabLst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encapsulates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1815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i="1" spc="-5" dirty="0">
                <a:solidFill>
                  <a:prstClr val="black"/>
                </a:solidFill>
                <a:latin typeface="Arial"/>
                <a:cs typeface="Arial"/>
              </a:rPr>
              <a:t>functionality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0437" y="2817255"/>
            <a:ext cx="2788728" cy="2747234"/>
            <a:chOff x="1183957" y="3104197"/>
            <a:chExt cx="3072765" cy="3027045"/>
          </a:xfrm>
        </p:grpSpPr>
        <p:sp>
          <p:nvSpPr>
            <p:cNvPr id="5" name="object 5"/>
            <p:cNvSpPr/>
            <p:nvPr/>
          </p:nvSpPr>
          <p:spPr>
            <a:xfrm>
              <a:off x="2093759" y="3971160"/>
              <a:ext cx="1332230" cy="1250315"/>
            </a:xfrm>
            <a:custGeom>
              <a:avLst/>
              <a:gdLst/>
              <a:ahLst/>
              <a:cxnLst/>
              <a:rect l="l" t="t" r="r" b="b"/>
              <a:pathLst>
                <a:path w="1332229" h="1250314">
                  <a:moveTo>
                    <a:pt x="665999" y="1249919"/>
                  </a:moveTo>
                  <a:lnTo>
                    <a:pt x="616295" y="1248205"/>
                  </a:lnTo>
                  <a:lnTo>
                    <a:pt x="567583" y="1243143"/>
                  </a:lnTo>
                  <a:lnTo>
                    <a:pt x="519992" y="1234854"/>
                  </a:lnTo>
                  <a:lnTo>
                    <a:pt x="473650" y="1223459"/>
                  </a:lnTo>
                  <a:lnTo>
                    <a:pt x="428687" y="1209079"/>
                  </a:lnTo>
                  <a:lnTo>
                    <a:pt x="385231" y="1191834"/>
                  </a:lnTo>
                  <a:lnTo>
                    <a:pt x="343411" y="1171846"/>
                  </a:lnTo>
                  <a:lnTo>
                    <a:pt x="303355" y="1149235"/>
                  </a:lnTo>
                  <a:lnTo>
                    <a:pt x="265194" y="1124122"/>
                  </a:lnTo>
                  <a:lnTo>
                    <a:pt x="229055" y="1096627"/>
                  </a:lnTo>
                  <a:lnTo>
                    <a:pt x="195066" y="1066873"/>
                  </a:lnTo>
                  <a:lnTo>
                    <a:pt x="163358" y="1034979"/>
                  </a:lnTo>
                  <a:lnTo>
                    <a:pt x="134058" y="1001067"/>
                  </a:lnTo>
                  <a:lnTo>
                    <a:pt x="107296" y="965257"/>
                  </a:lnTo>
                  <a:lnTo>
                    <a:pt x="83200" y="927670"/>
                  </a:lnTo>
                  <a:lnTo>
                    <a:pt x="61899" y="888427"/>
                  </a:lnTo>
                  <a:lnTo>
                    <a:pt x="43522" y="847649"/>
                  </a:lnTo>
                  <a:lnTo>
                    <a:pt x="28197" y="805456"/>
                  </a:lnTo>
                  <a:lnTo>
                    <a:pt x="16054" y="761970"/>
                  </a:lnTo>
                  <a:lnTo>
                    <a:pt x="7221" y="717312"/>
                  </a:lnTo>
                  <a:lnTo>
                    <a:pt x="1826" y="671601"/>
                  </a:lnTo>
                  <a:lnTo>
                    <a:pt x="0" y="624960"/>
                  </a:lnTo>
                  <a:lnTo>
                    <a:pt x="1826" y="578318"/>
                  </a:lnTo>
                  <a:lnTo>
                    <a:pt x="7221" y="532608"/>
                  </a:lnTo>
                  <a:lnTo>
                    <a:pt x="16054" y="487949"/>
                  </a:lnTo>
                  <a:lnTo>
                    <a:pt x="28197" y="444463"/>
                  </a:lnTo>
                  <a:lnTo>
                    <a:pt x="43522" y="402271"/>
                  </a:lnTo>
                  <a:lnTo>
                    <a:pt x="61899" y="361492"/>
                  </a:lnTo>
                  <a:lnTo>
                    <a:pt x="83200" y="322249"/>
                  </a:lnTo>
                  <a:lnTo>
                    <a:pt x="107296" y="284662"/>
                  </a:lnTo>
                  <a:lnTo>
                    <a:pt x="134058" y="248852"/>
                  </a:lnTo>
                  <a:lnTo>
                    <a:pt x="163358" y="214940"/>
                  </a:lnTo>
                  <a:lnTo>
                    <a:pt x="195066" y="183046"/>
                  </a:lnTo>
                  <a:lnTo>
                    <a:pt x="229055" y="153292"/>
                  </a:lnTo>
                  <a:lnTo>
                    <a:pt x="265194" y="125798"/>
                  </a:lnTo>
                  <a:lnTo>
                    <a:pt x="303355" y="100685"/>
                  </a:lnTo>
                  <a:lnTo>
                    <a:pt x="343411" y="78073"/>
                  </a:lnTo>
                  <a:lnTo>
                    <a:pt x="385231" y="58085"/>
                  </a:lnTo>
                  <a:lnTo>
                    <a:pt x="428687" y="40840"/>
                  </a:lnTo>
                  <a:lnTo>
                    <a:pt x="473650" y="26460"/>
                  </a:lnTo>
                  <a:lnTo>
                    <a:pt x="519992" y="15065"/>
                  </a:lnTo>
                  <a:lnTo>
                    <a:pt x="567583" y="6776"/>
                  </a:lnTo>
                  <a:lnTo>
                    <a:pt x="616295" y="1714"/>
                  </a:lnTo>
                  <a:lnTo>
                    <a:pt x="665999" y="0"/>
                  </a:lnTo>
                  <a:lnTo>
                    <a:pt x="718735" y="1960"/>
                  </a:lnTo>
                  <a:lnTo>
                    <a:pt x="770814" y="7785"/>
                  </a:lnTo>
                  <a:lnTo>
                    <a:pt x="822011" y="17386"/>
                  </a:lnTo>
                  <a:lnTo>
                    <a:pt x="872103" y="30678"/>
                  </a:lnTo>
                  <a:lnTo>
                    <a:pt x="920867" y="47572"/>
                  </a:lnTo>
                  <a:lnTo>
                    <a:pt x="968078" y="67982"/>
                  </a:lnTo>
                  <a:lnTo>
                    <a:pt x="1013514" y="91822"/>
                  </a:lnTo>
                  <a:lnTo>
                    <a:pt x="1056951" y="119004"/>
                  </a:lnTo>
                  <a:lnTo>
                    <a:pt x="1098165" y="149441"/>
                  </a:lnTo>
                  <a:lnTo>
                    <a:pt x="1136933" y="183046"/>
                  </a:lnTo>
                  <a:lnTo>
                    <a:pt x="1172745" y="219425"/>
                  </a:lnTo>
                  <a:lnTo>
                    <a:pt x="1205181" y="258099"/>
                  </a:lnTo>
                  <a:lnTo>
                    <a:pt x="1234148" y="298859"/>
                  </a:lnTo>
                  <a:lnTo>
                    <a:pt x="1259553" y="341495"/>
                  </a:lnTo>
                  <a:lnTo>
                    <a:pt x="1281303" y="385798"/>
                  </a:lnTo>
                  <a:lnTo>
                    <a:pt x="1299307" y="431557"/>
                  </a:lnTo>
                  <a:lnTo>
                    <a:pt x="1313471" y="478562"/>
                  </a:lnTo>
                  <a:lnTo>
                    <a:pt x="1323703" y="526604"/>
                  </a:lnTo>
                  <a:lnTo>
                    <a:pt x="1329910" y="575473"/>
                  </a:lnTo>
                  <a:lnTo>
                    <a:pt x="1331999" y="624960"/>
                  </a:lnTo>
                  <a:lnTo>
                    <a:pt x="1330173" y="671601"/>
                  </a:lnTo>
                  <a:lnTo>
                    <a:pt x="1324778" y="717312"/>
                  </a:lnTo>
                  <a:lnTo>
                    <a:pt x="1315945" y="761970"/>
                  </a:lnTo>
                  <a:lnTo>
                    <a:pt x="1303802" y="805456"/>
                  </a:lnTo>
                  <a:lnTo>
                    <a:pt x="1288477" y="847649"/>
                  </a:lnTo>
                  <a:lnTo>
                    <a:pt x="1270100" y="888427"/>
                  </a:lnTo>
                  <a:lnTo>
                    <a:pt x="1248799" y="927670"/>
                  </a:lnTo>
                  <a:lnTo>
                    <a:pt x="1224703" y="965257"/>
                  </a:lnTo>
                  <a:lnTo>
                    <a:pt x="1197941" y="1001067"/>
                  </a:lnTo>
                  <a:lnTo>
                    <a:pt x="1168641" y="1034979"/>
                  </a:lnTo>
                  <a:lnTo>
                    <a:pt x="1136933" y="1066873"/>
                  </a:lnTo>
                  <a:lnTo>
                    <a:pt x="1102944" y="1096627"/>
                  </a:lnTo>
                  <a:lnTo>
                    <a:pt x="1066805" y="1124122"/>
                  </a:lnTo>
                  <a:lnTo>
                    <a:pt x="1028643" y="1149235"/>
                  </a:lnTo>
                  <a:lnTo>
                    <a:pt x="988588" y="1171846"/>
                  </a:lnTo>
                  <a:lnTo>
                    <a:pt x="946768" y="1191834"/>
                  </a:lnTo>
                  <a:lnTo>
                    <a:pt x="903312" y="1209079"/>
                  </a:lnTo>
                  <a:lnTo>
                    <a:pt x="858349" y="1223459"/>
                  </a:lnTo>
                  <a:lnTo>
                    <a:pt x="812007" y="1234854"/>
                  </a:lnTo>
                  <a:lnTo>
                    <a:pt x="764416" y="1243143"/>
                  </a:lnTo>
                  <a:lnTo>
                    <a:pt x="715704" y="1248205"/>
                  </a:lnTo>
                  <a:lnTo>
                    <a:pt x="665999" y="1249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188719" y="3108960"/>
              <a:ext cx="3063240" cy="3017520"/>
            </a:xfrm>
            <a:custGeom>
              <a:avLst/>
              <a:gdLst/>
              <a:ahLst/>
              <a:cxnLst/>
              <a:rect l="l" t="t" r="r" b="b"/>
              <a:pathLst>
                <a:path w="3063240" h="3017520">
                  <a:moveTo>
                    <a:pt x="905039" y="1487160"/>
                  </a:moveTo>
                  <a:lnTo>
                    <a:pt x="906866" y="1440518"/>
                  </a:lnTo>
                  <a:lnTo>
                    <a:pt x="912261" y="1394808"/>
                  </a:lnTo>
                  <a:lnTo>
                    <a:pt x="921094" y="1350149"/>
                  </a:lnTo>
                  <a:lnTo>
                    <a:pt x="933237" y="1306663"/>
                  </a:lnTo>
                  <a:lnTo>
                    <a:pt x="948562" y="1264471"/>
                  </a:lnTo>
                  <a:lnTo>
                    <a:pt x="966939" y="1223692"/>
                  </a:lnTo>
                  <a:lnTo>
                    <a:pt x="988240" y="1184449"/>
                  </a:lnTo>
                  <a:lnTo>
                    <a:pt x="1012336" y="1146862"/>
                  </a:lnTo>
                  <a:lnTo>
                    <a:pt x="1039098" y="1111052"/>
                  </a:lnTo>
                  <a:lnTo>
                    <a:pt x="1068398" y="1077140"/>
                  </a:lnTo>
                  <a:lnTo>
                    <a:pt x="1100106" y="1045246"/>
                  </a:lnTo>
                  <a:lnTo>
                    <a:pt x="1134095" y="1015492"/>
                  </a:lnTo>
                  <a:lnTo>
                    <a:pt x="1170234" y="987998"/>
                  </a:lnTo>
                  <a:lnTo>
                    <a:pt x="1208395" y="962885"/>
                  </a:lnTo>
                  <a:lnTo>
                    <a:pt x="1248451" y="940273"/>
                  </a:lnTo>
                  <a:lnTo>
                    <a:pt x="1290271" y="920285"/>
                  </a:lnTo>
                  <a:lnTo>
                    <a:pt x="1333727" y="903040"/>
                  </a:lnTo>
                  <a:lnTo>
                    <a:pt x="1378690" y="888660"/>
                  </a:lnTo>
                  <a:lnTo>
                    <a:pt x="1425032" y="877265"/>
                  </a:lnTo>
                  <a:lnTo>
                    <a:pt x="1472623" y="868976"/>
                  </a:lnTo>
                  <a:lnTo>
                    <a:pt x="1521335" y="863914"/>
                  </a:lnTo>
                  <a:lnTo>
                    <a:pt x="1571039" y="862199"/>
                  </a:lnTo>
                  <a:lnTo>
                    <a:pt x="1623775" y="864160"/>
                  </a:lnTo>
                  <a:lnTo>
                    <a:pt x="1675854" y="869985"/>
                  </a:lnTo>
                  <a:lnTo>
                    <a:pt x="1727051" y="879586"/>
                  </a:lnTo>
                  <a:lnTo>
                    <a:pt x="1777143" y="892878"/>
                  </a:lnTo>
                  <a:lnTo>
                    <a:pt x="1825907" y="909772"/>
                  </a:lnTo>
                  <a:lnTo>
                    <a:pt x="1873118" y="930182"/>
                  </a:lnTo>
                  <a:lnTo>
                    <a:pt x="1918554" y="954022"/>
                  </a:lnTo>
                  <a:lnTo>
                    <a:pt x="1961991" y="981204"/>
                  </a:lnTo>
                  <a:lnTo>
                    <a:pt x="2003205" y="1011641"/>
                  </a:lnTo>
                  <a:lnTo>
                    <a:pt x="2041973" y="1045246"/>
                  </a:lnTo>
                  <a:lnTo>
                    <a:pt x="2077785" y="1081625"/>
                  </a:lnTo>
                  <a:lnTo>
                    <a:pt x="2110221" y="1120299"/>
                  </a:lnTo>
                  <a:lnTo>
                    <a:pt x="2139188" y="1161059"/>
                  </a:lnTo>
                  <a:lnTo>
                    <a:pt x="2164593" y="1203695"/>
                  </a:lnTo>
                  <a:lnTo>
                    <a:pt x="2186343" y="1247998"/>
                  </a:lnTo>
                  <a:lnTo>
                    <a:pt x="2204347" y="1293757"/>
                  </a:lnTo>
                  <a:lnTo>
                    <a:pt x="2218511" y="1340762"/>
                  </a:lnTo>
                  <a:lnTo>
                    <a:pt x="2228743" y="1388804"/>
                  </a:lnTo>
                  <a:lnTo>
                    <a:pt x="2234950" y="1437673"/>
                  </a:lnTo>
                  <a:lnTo>
                    <a:pt x="2237039" y="1487160"/>
                  </a:lnTo>
                  <a:lnTo>
                    <a:pt x="2235213" y="1533801"/>
                  </a:lnTo>
                  <a:lnTo>
                    <a:pt x="2229818" y="1579512"/>
                  </a:lnTo>
                  <a:lnTo>
                    <a:pt x="2220985" y="1624170"/>
                  </a:lnTo>
                  <a:lnTo>
                    <a:pt x="2208842" y="1667656"/>
                  </a:lnTo>
                  <a:lnTo>
                    <a:pt x="2193517" y="1709849"/>
                  </a:lnTo>
                  <a:lnTo>
                    <a:pt x="2175140" y="1750627"/>
                  </a:lnTo>
                  <a:lnTo>
                    <a:pt x="2153839" y="1789870"/>
                  </a:lnTo>
                  <a:lnTo>
                    <a:pt x="2129743" y="1827457"/>
                  </a:lnTo>
                  <a:lnTo>
                    <a:pt x="2102981" y="1863267"/>
                  </a:lnTo>
                  <a:lnTo>
                    <a:pt x="2073681" y="1897179"/>
                  </a:lnTo>
                  <a:lnTo>
                    <a:pt x="2041973" y="1929073"/>
                  </a:lnTo>
                  <a:lnTo>
                    <a:pt x="2007984" y="1958827"/>
                  </a:lnTo>
                  <a:lnTo>
                    <a:pt x="1971845" y="1986322"/>
                  </a:lnTo>
                  <a:lnTo>
                    <a:pt x="1933683" y="2011435"/>
                  </a:lnTo>
                  <a:lnTo>
                    <a:pt x="1893628" y="2034046"/>
                  </a:lnTo>
                  <a:lnTo>
                    <a:pt x="1851808" y="2054034"/>
                  </a:lnTo>
                  <a:lnTo>
                    <a:pt x="1808352" y="2071279"/>
                  </a:lnTo>
                  <a:lnTo>
                    <a:pt x="1763389" y="2085659"/>
                  </a:lnTo>
                  <a:lnTo>
                    <a:pt x="1717047" y="2097054"/>
                  </a:lnTo>
                  <a:lnTo>
                    <a:pt x="1669456" y="2105343"/>
                  </a:lnTo>
                  <a:lnTo>
                    <a:pt x="1620744" y="2110405"/>
                  </a:lnTo>
                  <a:lnTo>
                    <a:pt x="1571039" y="2112119"/>
                  </a:lnTo>
                  <a:lnTo>
                    <a:pt x="1521335" y="2110405"/>
                  </a:lnTo>
                  <a:lnTo>
                    <a:pt x="1472623" y="2105343"/>
                  </a:lnTo>
                  <a:lnTo>
                    <a:pt x="1425032" y="2097054"/>
                  </a:lnTo>
                  <a:lnTo>
                    <a:pt x="1378690" y="2085659"/>
                  </a:lnTo>
                  <a:lnTo>
                    <a:pt x="1333727" y="2071279"/>
                  </a:lnTo>
                  <a:lnTo>
                    <a:pt x="1290271" y="2054034"/>
                  </a:lnTo>
                  <a:lnTo>
                    <a:pt x="1248451" y="2034046"/>
                  </a:lnTo>
                  <a:lnTo>
                    <a:pt x="1208395" y="2011435"/>
                  </a:lnTo>
                  <a:lnTo>
                    <a:pt x="1170234" y="1986322"/>
                  </a:lnTo>
                  <a:lnTo>
                    <a:pt x="1134095" y="1958827"/>
                  </a:lnTo>
                  <a:lnTo>
                    <a:pt x="1100106" y="1929073"/>
                  </a:lnTo>
                  <a:lnTo>
                    <a:pt x="1068398" y="1897179"/>
                  </a:lnTo>
                  <a:lnTo>
                    <a:pt x="1039098" y="1863267"/>
                  </a:lnTo>
                  <a:lnTo>
                    <a:pt x="1012336" y="1827457"/>
                  </a:lnTo>
                  <a:lnTo>
                    <a:pt x="988240" y="1789870"/>
                  </a:lnTo>
                  <a:lnTo>
                    <a:pt x="966939" y="1750627"/>
                  </a:lnTo>
                  <a:lnTo>
                    <a:pt x="948562" y="1709849"/>
                  </a:lnTo>
                  <a:lnTo>
                    <a:pt x="933237" y="1667656"/>
                  </a:lnTo>
                  <a:lnTo>
                    <a:pt x="921094" y="1624170"/>
                  </a:lnTo>
                  <a:lnTo>
                    <a:pt x="912261" y="1579512"/>
                  </a:lnTo>
                  <a:lnTo>
                    <a:pt x="906866" y="1533801"/>
                  </a:lnTo>
                  <a:lnTo>
                    <a:pt x="905039" y="1487160"/>
                  </a:lnTo>
                  <a:close/>
                </a:path>
                <a:path w="3063240" h="3017520">
                  <a:moveTo>
                    <a:pt x="0" y="1508759"/>
                  </a:moveTo>
                  <a:lnTo>
                    <a:pt x="757" y="1460865"/>
                  </a:lnTo>
                  <a:lnTo>
                    <a:pt x="3013" y="1413343"/>
                  </a:lnTo>
                  <a:lnTo>
                    <a:pt x="6746" y="1366215"/>
                  </a:lnTo>
                  <a:lnTo>
                    <a:pt x="11933" y="1319504"/>
                  </a:lnTo>
                  <a:lnTo>
                    <a:pt x="18552" y="1273231"/>
                  </a:lnTo>
                  <a:lnTo>
                    <a:pt x="26581" y="1227418"/>
                  </a:lnTo>
                  <a:lnTo>
                    <a:pt x="35996" y="1182088"/>
                  </a:lnTo>
                  <a:lnTo>
                    <a:pt x="46777" y="1137263"/>
                  </a:lnTo>
                  <a:lnTo>
                    <a:pt x="58899" y="1092965"/>
                  </a:lnTo>
                  <a:lnTo>
                    <a:pt x="72341" y="1049216"/>
                  </a:lnTo>
                  <a:lnTo>
                    <a:pt x="87081" y="1006037"/>
                  </a:lnTo>
                  <a:lnTo>
                    <a:pt x="103095" y="963452"/>
                  </a:lnTo>
                  <a:lnTo>
                    <a:pt x="120362" y="921482"/>
                  </a:lnTo>
                  <a:lnTo>
                    <a:pt x="138859" y="880149"/>
                  </a:lnTo>
                  <a:lnTo>
                    <a:pt x="158563" y="839476"/>
                  </a:lnTo>
                  <a:lnTo>
                    <a:pt x="179453" y="799484"/>
                  </a:lnTo>
                  <a:lnTo>
                    <a:pt x="201505" y="760195"/>
                  </a:lnTo>
                  <a:lnTo>
                    <a:pt x="224698" y="721633"/>
                  </a:lnTo>
                  <a:lnTo>
                    <a:pt x="249009" y="683818"/>
                  </a:lnTo>
                  <a:lnTo>
                    <a:pt x="274415" y="646772"/>
                  </a:lnTo>
                  <a:lnTo>
                    <a:pt x="300894" y="610519"/>
                  </a:lnTo>
                  <a:lnTo>
                    <a:pt x="328424" y="575080"/>
                  </a:lnTo>
                  <a:lnTo>
                    <a:pt x="356982" y="540477"/>
                  </a:lnTo>
                  <a:lnTo>
                    <a:pt x="386545" y="506732"/>
                  </a:lnTo>
                  <a:lnTo>
                    <a:pt x="417093" y="473867"/>
                  </a:lnTo>
                  <a:lnTo>
                    <a:pt x="448601" y="441905"/>
                  </a:lnTo>
                  <a:lnTo>
                    <a:pt x="481047" y="410867"/>
                  </a:lnTo>
                  <a:lnTo>
                    <a:pt x="514410" y="380776"/>
                  </a:lnTo>
                  <a:lnTo>
                    <a:pt x="548666" y="351654"/>
                  </a:lnTo>
                  <a:lnTo>
                    <a:pt x="583793" y="323522"/>
                  </a:lnTo>
                  <a:lnTo>
                    <a:pt x="619769" y="296403"/>
                  </a:lnTo>
                  <a:lnTo>
                    <a:pt x="656572" y="270319"/>
                  </a:lnTo>
                  <a:lnTo>
                    <a:pt x="694179" y="245292"/>
                  </a:lnTo>
                  <a:lnTo>
                    <a:pt x="732566" y="221344"/>
                  </a:lnTo>
                  <a:lnTo>
                    <a:pt x="771714" y="198498"/>
                  </a:lnTo>
                  <a:lnTo>
                    <a:pt x="811597" y="176774"/>
                  </a:lnTo>
                  <a:lnTo>
                    <a:pt x="852195" y="156196"/>
                  </a:lnTo>
                  <a:lnTo>
                    <a:pt x="893485" y="136786"/>
                  </a:lnTo>
                  <a:lnTo>
                    <a:pt x="935444" y="118565"/>
                  </a:lnTo>
                  <a:lnTo>
                    <a:pt x="978050" y="101556"/>
                  </a:lnTo>
                  <a:lnTo>
                    <a:pt x="1021280" y="85781"/>
                  </a:lnTo>
                  <a:lnTo>
                    <a:pt x="1065113" y="71261"/>
                  </a:lnTo>
                  <a:lnTo>
                    <a:pt x="1109525" y="58020"/>
                  </a:lnTo>
                  <a:lnTo>
                    <a:pt x="1154495" y="46078"/>
                  </a:lnTo>
                  <a:lnTo>
                    <a:pt x="1199999" y="35459"/>
                  </a:lnTo>
                  <a:lnTo>
                    <a:pt x="1246016" y="26184"/>
                  </a:lnTo>
                  <a:lnTo>
                    <a:pt x="1292522" y="18275"/>
                  </a:lnTo>
                  <a:lnTo>
                    <a:pt x="1339496" y="11755"/>
                  </a:lnTo>
                  <a:lnTo>
                    <a:pt x="1386916" y="6645"/>
                  </a:lnTo>
                  <a:lnTo>
                    <a:pt x="1434757" y="2968"/>
                  </a:lnTo>
                  <a:lnTo>
                    <a:pt x="1483000" y="745"/>
                  </a:lnTo>
                  <a:lnTo>
                    <a:pt x="1531619" y="0"/>
                  </a:lnTo>
                  <a:lnTo>
                    <a:pt x="1582303" y="825"/>
                  </a:lnTo>
                  <a:lnTo>
                    <a:pt x="1632776" y="3291"/>
                  </a:lnTo>
                  <a:lnTo>
                    <a:pt x="1683001" y="7382"/>
                  </a:lnTo>
                  <a:lnTo>
                    <a:pt x="1732942" y="13084"/>
                  </a:lnTo>
                  <a:lnTo>
                    <a:pt x="1782560" y="20381"/>
                  </a:lnTo>
                  <a:lnTo>
                    <a:pt x="1831819" y="29258"/>
                  </a:lnTo>
                  <a:lnTo>
                    <a:pt x="1880682" y="39699"/>
                  </a:lnTo>
                  <a:lnTo>
                    <a:pt x="1929111" y="51690"/>
                  </a:lnTo>
                  <a:lnTo>
                    <a:pt x="1977069" y="65216"/>
                  </a:lnTo>
                  <a:lnTo>
                    <a:pt x="2024518" y="80261"/>
                  </a:lnTo>
                  <a:lnTo>
                    <a:pt x="2071423" y="96809"/>
                  </a:lnTo>
                  <a:lnTo>
                    <a:pt x="2117745" y="114847"/>
                  </a:lnTo>
                  <a:lnTo>
                    <a:pt x="2163448" y="134358"/>
                  </a:lnTo>
                  <a:lnTo>
                    <a:pt x="2208493" y="155328"/>
                  </a:lnTo>
                  <a:lnTo>
                    <a:pt x="2252845" y="177741"/>
                  </a:lnTo>
                  <a:lnTo>
                    <a:pt x="2296465" y="201583"/>
                  </a:lnTo>
                  <a:lnTo>
                    <a:pt x="2339317" y="226837"/>
                  </a:lnTo>
                  <a:lnTo>
                    <a:pt x="2381363" y="253489"/>
                  </a:lnTo>
                  <a:lnTo>
                    <a:pt x="2422566" y="281524"/>
                  </a:lnTo>
                  <a:lnTo>
                    <a:pt x="2462890" y="310926"/>
                  </a:lnTo>
                  <a:lnTo>
                    <a:pt x="2502296" y="341680"/>
                  </a:lnTo>
                  <a:lnTo>
                    <a:pt x="2540747" y="373772"/>
                  </a:lnTo>
                  <a:lnTo>
                    <a:pt x="2578207" y="407185"/>
                  </a:lnTo>
                  <a:lnTo>
                    <a:pt x="2614638" y="441905"/>
                  </a:lnTo>
                  <a:lnTo>
                    <a:pt x="2649885" y="477792"/>
                  </a:lnTo>
                  <a:lnTo>
                    <a:pt x="2683804" y="514693"/>
                  </a:lnTo>
                  <a:lnTo>
                    <a:pt x="2716382" y="552571"/>
                  </a:lnTo>
                  <a:lnTo>
                    <a:pt x="2747602" y="591389"/>
                  </a:lnTo>
                  <a:lnTo>
                    <a:pt x="2777450" y="631110"/>
                  </a:lnTo>
                  <a:lnTo>
                    <a:pt x="2805909" y="671699"/>
                  </a:lnTo>
                  <a:lnTo>
                    <a:pt x="2832965" y="713117"/>
                  </a:lnTo>
                  <a:lnTo>
                    <a:pt x="2858602" y="755330"/>
                  </a:lnTo>
                  <a:lnTo>
                    <a:pt x="2882805" y="798299"/>
                  </a:lnTo>
                  <a:lnTo>
                    <a:pt x="2905557" y="841988"/>
                  </a:lnTo>
                  <a:lnTo>
                    <a:pt x="2926845" y="886362"/>
                  </a:lnTo>
                  <a:lnTo>
                    <a:pt x="2946652" y="931382"/>
                  </a:lnTo>
                  <a:lnTo>
                    <a:pt x="2964963" y="977013"/>
                  </a:lnTo>
                  <a:lnTo>
                    <a:pt x="2981762" y="1023217"/>
                  </a:lnTo>
                  <a:lnTo>
                    <a:pt x="2997035" y="1069959"/>
                  </a:lnTo>
                  <a:lnTo>
                    <a:pt x="3010765" y="1117201"/>
                  </a:lnTo>
                  <a:lnTo>
                    <a:pt x="3022938" y="1164907"/>
                  </a:lnTo>
                  <a:lnTo>
                    <a:pt x="3033538" y="1213041"/>
                  </a:lnTo>
                  <a:lnTo>
                    <a:pt x="3042549" y="1261564"/>
                  </a:lnTo>
                  <a:lnTo>
                    <a:pt x="3049957" y="1310442"/>
                  </a:lnTo>
                  <a:lnTo>
                    <a:pt x="3055745" y="1359637"/>
                  </a:lnTo>
                  <a:lnTo>
                    <a:pt x="3059898" y="1409113"/>
                  </a:lnTo>
                  <a:lnTo>
                    <a:pt x="3062402" y="1458832"/>
                  </a:lnTo>
                  <a:lnTo>
                    <a:pt x="3063239" y="1508759"/>
                  </a:lnTo>
                  <a:lnTo>
                    <a:pt x="3062482" y="1556654"/>
                  </a:lnTo>
                  <a:lnTo>
                    <a:pt x="3060226" y="1604176"/>
                  </a:lnTo>
                  <a:lnTo>
                    <a:pt x="3056493" y="1651304"/>
                  </a:lnTo>
                  <a:lnTo>
                    <a:pt x="3051306" y="1698015"/>
                  </a:lnTo>
                  <a:lnTo>
                    <a:pt x="3044687" y="1744288"/>
                  </a:lnTo>
                  <a:lnTo>
                    <a:pt x="3036658" y="1790101"/>
                  </a:lnTo>
                  <a:lnTo>
                    <a:pt x="3027243" y="1835430"/>
                  </a:lnTo>
                  <a:lnTo>
                    <a:pt x="3016462" y="1880256"/>
                  </a:lnTo>
                  <a:lnTo>
                    <a:pt x="3004340" y="1924554"/>
                  </a:lnTo>
                  <a:lnTo>
                    <a:pt x="2990898" y="1968303"/>
                  </a:lnTo>
                  <a:lnTo>
                    <a:pt x="2976158" y="2011482"/>
                  </a:lnTo>
                  <a:lnTo>
                    <a:pt x="2960144" y="2054067"/>
                  </a:lnTo>
                  <a:lnTo>
                    <a:pt x="2942877" y="2096037"/>
                  </a:lnTo>
                  <a:lnTo>
                    <a:pt x="2924380" y="2137370"/>
                  </a:lnTo>
                  <a:lnTo>
                    <a:pt x="2904676" y="2178043"/>
                  </a:lnTo>
                  <a:lnTo>
                    <a:pt x="2883786" y="2218035"/>
                  </a:lnTo>
                  <a:lnTo>
                    <a:pt x="2861734" y="2257323"/>
                  </a:lnTo>
                  <a:lnTo>
                    <a:pt x="2838541" y="2295886"/>
                  </a:lnTo>
                  <a:lnTo>
                    <a:pt x="2814230" y="2333701"/>
                  </a:lnTo>
                  <a:lnTo>
                    <a:pt x="2788824" y="2370746"/>
                  </a:lnTo>
                  <a:lnTo>
                    <a:pt x="2762345" y="2407000"/>
                  </a:lnTo>
                  <a:lnTo>
                    <a:pt x="2734815" y="2442439"/>
                  </a:lnTo>
                  <a:lnTo>
                    <a:pt x="2706257" y="2477042"/>
                  </a:lnTo>
                  <a:lnTo>
                    <a:pt x="2676694" y="2510787"/>
                  </a:lnTo>
                  <a:lnTo>
                    <a:pt x="2646146" y="2543652"/>
                  </a:lnTo>
                  <a:lnTo>
                    <a:pt x="2614638" y="2575614"/>
                  </a:lnTo>
                  <a:lnTo>
                    <a:pt x="2582192" y="2606651"/>
                  </a:lnTo>
                  <a:lnTo>
                    <a:pt x="2548829" y="2636743"/>
                  </a:lnTo>
                  <a:lnTo>
                    <a:pt x="2514573" y="2665865"/>
                  </a:lnTo>
                  <a:lnTo>
                    <a:pt x="2479446" y="2693997"/>
                  </a:lnTo>
                  <a:lnTo>
                    <a:pt x="2443470" y="2721116"/>
                  </a:lnTo>
                  <a:lnTo>
                    <a:pt x="2406667" y="2747200"/>
                  </a:lnTo>
                  <a:lnTo>
                    <a:pt x="2369061" y="2772227"/>
                  </a:lnTo>
                  <a:lnTo>
                    <a:pt x="2330673" y="2796175"/>
                  </a:lnTo>
                  <a:lnTo>
                    <a:pt x="2291526" y="2819021"/>
                  </a:lnTo>
                  <a:lnTo>
                    <a:pt x="2251642" y="2840744"/>
                  </a:lnTo>
                  <a:lnTo>
                    <a:pt x="2211044" y="2861322"/>
                  </a:lnTo>
                  <a:lnTo>
                    <a:pt x="2169754" y="2880733"/>
                  </a:lnTo>
                  <a:lnTo>
                    <a:pt x="2127795" y="2898953"/>
                  </a:lnTo>
                  <a:lnTo>
                    <a:pt x="2085189" y="2915963"/>
                  </a:lnTo>
                  <a:lnTo>
                    <a:pt x="2041959" y="2931738"/>
                  </a:lnTo>
                  <a:lnTo>
                    <a:pt x="1998126" y="2946257"/>
                  </a:lnTo>
                  <a:lnTo>
                    <a:pt x="1953714" y="2959499"/>
                  </a:lnTo>
                  <a:lnTo>
                    <a:pt x="1908744" y="2971440"/>
                  </a:lnTo>
                  <a:lnTo>
                    <a:pt x="1863240" y="2982060"/>
                  </a:lnTo>
                  <a:lnTo>
                    <a:pt x="1817223" y="2991335"/>
                  </a:lnTo>
                  <a:lnTo>
                    <a:pt x="1770717" y="2999244"/>
                  </a:lnTo>
                  <a:lnTo>
                    <a:pt x="1723743" y="3005764"/>
                  </a:lnTo>
                  <a:lnTo>
                    <a:pt x="1676323" y="3010874"/>
                  </a:lnTo>
                  <a:lnTo>
                    <a:pt x="1628482" y="3014551"/>
                  </a:lnTo>
                  <a:lnTo>
                    <a:pt x="1580239" y="3016773"/>
                  </a:lnTo>
                  <a:lnTo>
                    <a:pt x="1531619" y="3017519"/>
                  </a:lnTo>
                  <a:lnTo>
                    <a:pt x="1483000" y="3016773"/>
                  </a:lnTo>
                  <a:lnTo>
                    <a:pt x="1434757" y="3014551"/>
                  </a:lnTo>
                  <a:lnTo>
                    <a:pt x="1386916" y="3010874"/>
                  </a:lnTo>
                  <a:lnTo>
                    <a:pt x="1339496" y="3005764"/>
                  </a:lnTo>
                  <a:lnTo>
                    <a:pt x="1292522" y="2999244"/>
                  </a:lnTo>
                  <a:lnTo>
                    <a:pt x="1246016" y="2991335"/>
                  </a:lnTo>
                  <a:lnTo>
                    <a:pt x="1199999" y="2982060"/>
                  </a:lnTo>
                  <a:lnTo>
                    <a:pt x="1154495" y="2971440"/>
                  </a:lnTo>
                  <a:lnTo>
                    <a:pt x="1109525" y="2959499"/>
                  </a:lnTo>
                  <a:lnTo>
                    <a:pt x="1065113" y="2946257"/>
                  </a:lnTo>
                  <a:lnTo>
                    <a:pt x="1021280" y="2931738"/>
                  </a:lnTo>
                  <a:lnTo>
                    <a:pt x="978050" y="2915963"/>
                  </a:lnTo>
                  <a:lnTo>
                    <a:pt x="935444" y="2898953"/>
                  </a:lnTo>
                  <a:lnTo>
                    <a:pt x="893485" y="2880733"/>
                  </a:lnTo>
                  <a:lnTo>
                    <a:pt x="852195" y="2861322"/>
                  </a:lnTo>
                  <a:lnTo>
                    <a:pt x="811597" y="2840744"/>
                  </a:lnTo>
                  <a:lnTo>
                    <a:pt x="771714" y="2819021"/>
                  </a:lnTo>
                  <a:lnTo>
                    <a:pt x="732566" y="2796175"/>
                  </a:lnTo>
                  <a:lnTo>
                    <a:pt x="694179" y="2772227"/>
                  </a:lnTo>
                  <a:lnTo>
                    <a:pt x="656572" y="2747200"/>
                  </a:lnTo>
                  <a:lnTo>
                    <a:pt x="619769" y="2721116"/>
                  </a:lnTo>
                  <a:lnTo>
                    <a:pt x="583793" y="2693997"/>
                  </a:lnTo>
                  <a:lnTo>
                    <a:pt x="548666" y="2665865"/>
                  </a:lnTo>
                  <a:lnTo>
                    <a:pt x="514410" y="2636743"/>
                  </a:lnTo>
                  <a:lnTo>
                    <a:pt x="481047" y="2606651"/>
                  </a:lnTo>
                  <a:lnTo>
                    <a:pt x="448601" y="2575614"/>
                  </a:lnTo>
                  <a:lnTo>
                    <a:pt x="417093" y="2543652"/>
                  </a:lnTo>
                  <a:lnTo>
                    <a:pt x="386545" y="2510787"/>
                  </a:lnTo>
                  <a:lnTo>
                    <a:pt x="356982" y="2477042"/>
                  </a:lnTo>
                  <a:lnTo>
                    <a:pt x="328424" y="2442439"/>
                  </a:lnTo>
                  <a:lnTo>
                    <a:pt x="300894" y="2407000"/>
                  </a:lnTo>
                  <a:lnTo>
                    <a:pt x="274415" y="2370746"/>
                  </a:lnTo>
                  <a:lnTo>
                    <a:pt x="249009" y="2333701"/>
                  </a:lnTo>
                  <a:lnTo>
                    <a:pt x="224698" y="2295886"/>
                  </a:lnTo>
                  <a:lnTo>
                    <a:pt x="201505" y="2257323"/>
                  </a:lnTo>
                  <a:lnTo>
                    <a:pt x="179453" y="2218035"/>
                  </a:lnTo>
                  <a:lnTo>
                    <a:pt x="158563" y="2178043"/>
                  </a:lnTo>
                  <a:lnTo>
                    <a:pt x="138859" y="2137370"/>
                  </a:lnTo>
                  <a:lnTo>
                    <a:pt x="120362" y="2096037"/>
                  </a:lnTo>
                  <a:lnTo>
                    <a:pt x="103095" y="2054067"/>
                  </a:lnTo>
                  <a:lnTo>
                    <a:pt x="87081" y="2011482"/>
                  </a:lnTo>
                  <a:lnTo>
                    <a:pt x="72341" y="1968303"/>
                  </a:lnTo>
                  <a:lnTo>
                    <a:pt x="58899" y="1924554"/>
                  </a:lnTo>
                  <a:lnTo>
                    <a:pt x="46777" y="1880256"/>
                  </a:lnTo>
                  <a:lnTo>
                    <a:pt x="35996" y="1835430"/>
                  </a:lnTo>
                  <a:lnTo>
                    <a:pt x="26581" y="1790101"/>
                  </a:lnTo>
                  <a:lnTo>
                    <a:pt x="18552" y="1744288"/>
                  </a:lnTo>
                  <a:lnTo>
                    <a:pt x="11933" y="1698015"/>
                  </a:lnTo>
                  <a:lnTo>
                    <a:pt x="6746" y="1651304"/>
                  </a:lnTo>
                  <a:lnTo>
                    <a:pt x="3013" y="1604176"/>
                  </a:lnTo>
                  <a:lnTo>
                    <a:pt x="757" y="1556654"/>
                  </a:lnTo>
                  <a:lnTo>
                    <a:pt x="0" y="1508759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1723" y="3165676"/>
            <a:ext cx="1186031" cy="115708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algn="ctr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Functionality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/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14"/>
              </a:spcBef>
            </a:pPr>
            <a:endParaRPr sz="2360">
              <a:solidFill>
                <a:prstClr val="black"/>
              </a:solidFill>
              <a:latin typeface="Arial MT"/>
              <a:cs typeface="Arial MT"/>
            </a:endParaRPr>
          </a:p>
          <a:p>
            <a:pPr marL="51869" algn="ctr" defTabSz="829909"/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3986" y="1652899"/>
            <a:ext cx="2717665" cy="407323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604944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Semantics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(</a:t>
            </a:r>
            <a:r>
              <a:rPr sz="2541" spc="-23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):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4586"/>
                </a:solidFill>
                <a:latin typeface="Arial MT"/>
                <a:cs typeface="Arial MT"/>
              </a:rPr>
              <a:t>lvalue,</a:t>
            </a:r>
            <a:r>
              <a:rPr sz="2541" spc="-18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004586"/>
                </a:solidFill>
                <a:latin typeface="Arial MT"/>
                <a:cs typeface="Arial MT"/>
              </a:rPr>
              <a:t>rvalue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9455" y="2403696"/>
          <a:ext cx="6572154" cy="755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366">
                <a:tc>
                  <a:txBody>
                    <a:bodyPr/>
                    <a:lstStyle/>
                    <a:p>
                      <a:pPr marR="29209"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a(x);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00">
                <a:tc>
                  <a:txBody>
                    <a:bodyPr/>
                    <a:lstStyle/>
                    <a:p>
                      <a:pPr marR="29209" algn="ctr">
                        <a:lnSpc>
                          <a:spcPts val="20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b(x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y);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0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010"/>
                        </a:lnSpc>
                      </a:pPr>
                      <a:r>
                        <a:rPr sz="1600" b="1" spc="-5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10"/>
                        </a:lnSpc>
                      </a:pPr>
                      <a:r>
                        <a:rPr sz="1600" b="1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57">
                <a:tc>
                  <a:txBody>
                    <a:bodyPr/>
                    <a:lstStyle/>
                    <a:p>
                      <a:pPr marR="29209" algn="ctr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c(function_returning_a_string());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925"/>
                        </a:lnSpc>
                      </a:pPr>
                      <a:r>
                        <a:rPr sz="1600" b="1" spc="-5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925"/>
                        </a:lnSpc>
                      </a:pPr>
                      <a:r>
                        <a:rPr sz="1600" b="1" dirty="0">
                          <a:solidFill>
                            <a:srgbClr val="00458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50722" y="2996082"/>
            <a:ext cx="5259913" cy="1863961"/>
          </a:xfrm>
          <a:prstGeom prst="rect">
            <a:avLst/>
          </a:prstGeom>
        </p:spPr>
        <p:txBody>
          <a:bodyPr vert="horz" wrap="square" lIns="0" tIns="143499" rIns="0" bIns="0" rtlCol="0">
            <a:spAutoFit/>
          </a:bodyPr>
          <a:lstStyle/>
          <a:p>
            <a:pPr marL="316403" indent="-305453" defTabSz="829909">
              <a:spcBef>
                <a:spcPts val="1130"/>
              </a:spcBef>
              <a:buSzPct val="75000"/>
              <a:buFont typeface="Yu Gothic UI"/>
              <a:buChar char="–"/>
              <a:tabLst>
                <a:tab pos="316403" algn="l"/>
                <a:tab pos="316979" algn="l"/>
              </a:tabLst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lvalue</a:t>
            </a:r>
            <a:r>
              <a:rPr sz="1634" b="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634" b="1" spc="-5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real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objec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havin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g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a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address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708305" lvl="1" indent="-271450" defTabSz="829909">
              <a:spcBef>
                <a:spcPts val="1044"/>
              </a:spcBef>
              <a:buClr>
                <a:srgbClr val="000000"/>
              </a:buClr>
              <a:buSzPct val="44444"/>
              <a:buFont typeface="Arial"/>
              <a:buChar char="●"/>
              <a:tabLst>
                <a:tab pos="708305" algn="l"/>
                <a:tab pos="708881" algn="l"/>
              </a:tabLst>
            </a:pP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Line</a:t>
            </a:r>
            <a:r>
              <a:rPr sz="1634" b="1" spc="-41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1:</a:t>
            </a:r>
            <a:r>
              <a:rPr sz="1634" b="1" spc="-32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6403" indent="-305453" defTabSz="829909">
              <a:spcBef>
                <a:spcPts val="776"/>
              </a:spcBef>
              <a:buSzPct val="75000"/>
              <a:buFont typeface="Yu Gothic UI"/>
              <a:buChar char="–"/>
              <a:tabLst>
                <a:tab pos="316403" algn="l"/>
                <a:tab pos="316979" algn="l"/>
              </a:tabLst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rvalue</a:t>
            </a:r>
            <a:r>
              <a:rPr sz="1634" b="1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634" b="1" spc="-5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temporar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y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objec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n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 name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708305" lvl="1" indent="-271450" defTabSz="829909">
              <a:spcBef>
                <a:spcPts val="1021"/>
              </a:spcBef>
              <a:buClr>
                <a:srgbClr val="000000"/>
              </a:buClr>
              <a:buSzPct val="44444"/>
              <a:buFont typeface="Arial"/>
              <a:buChar char="●"/>
              <a:tabLst>
                <a:tab pos="708305" algn="l"/>
                <a:tab pos="708881" algn="l"/>
              </a:tabLst>
            </a:pP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Line</a:t>
            </a:r>
            <a:r>
              <a:rPr sz="1634" b="1" spc="-23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2:</a:t>
            </a:r>
            <a:r>
              <a:rPr sz="1634" b="1" spc="-18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634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634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8305" lvl="1" indent="-271450" defTabSz="829909">
              <a:spcBef>
                <a:spcPts val="781"/>
              </a:spcBef>
              <a:buClr>
                <a:srgbClr val="000000"/>
              </a:buClr>
              <a:buSzPct val="44444"/>
              <a:buFont typeface="Arial"/>
              <a:buChar char="●"/>
              <a:tabLst>
                <a:tab pos="708305" algn="l"/>
                <a:tab pos="708881" algn="l"/>
              </a:tabLst>
            </a:pP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Lin</a:t>
            </a:r>
            <a:r>
              <a:rPr sz="1634" b="1" dirty="0">
                <a:solidFill>
                  <a:srgbClr val="004586"/>
                </a:solidFill>
                <a:latin typeface="Courier New"/>
                <a:cs typeface="Courier New"/>
              </a:rPr>
              <a:t>e</a:t>
            </a:r>
            <a:r>
              <a:rPr sz="1634" b="1" spc="-5" dirty="0">
                <a:solidFill>
                  <a:srgbClr val="004586"/>
                </a:solidFill>
                <a:latin typeface="Courier New"/>
                <a:cs typeface="Courier New"/>
              </a:rPr>
              <a:t> 3</a:t>
            </a:r>
            <a:r>
              <a:rPr sz="1634" b="1" dirty="0">
                <a:solidFill>
                  <a:srgbClr val="004586"/>
                </a:solidFill>
                <a:latin typeface="Courier New"/>
                <a:cs typeface="Courier New"/>
              </a:rPr>
              <a:t>:</a:t>
            </a:r>
            <a:r>
              <a:rPr sz="1634" b="1" spc="-526" dirty="0">
                <a:solidFill>
                  <a:srgbClr val="004586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function_returning_a_string()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9399" y="2817255"/>
            <a:ext cx="6258645" cy="1834371"/>
            <a:chOff x="1458277" y="3104197"/>
            <a:chExt cx="6896100" cy="2021205"/>
          </a:xfrm>
        </p:grpSpPr>
        <p:sp>
          <p:nvSpPr>
            <p:cNvPr id="4" name="object 4"/>
            <p:cNvSpPr/>
            <p:nvPr/>
          </p:nvSpPr>
          <p:spPr>
            <a:xfrm>
              <a:off x="1463039" y="3108960"/>
              <a:ext cx="6886575" cy="1645920"/>
            </a:xfrm>
            <a:custGeom>
              <a:avLst/>
              <a:gdLst/>
              <a:ahLst/>
              <a:cxnLst/>
              <a:rect l="l" t="t" r="r" b="b"/>
              <a:pathLst>
                <a:path w="6886575" h="1645920">
                  <a:moveTo>
                    <a:pt x="6886439" y="1645919"/>
                  </a:moveTo>
                  <a:lnTo>
                    <a:pt x="0" y="1645919"/>
                  </a:lnTo>
                  <a:lnTo>
                    <a:pt x="0" y="0"/>
                  </a:lnTo>
                  <a:lnTo>
                    <a:pt x="6886439" y="0"/>
                  </a:lnTo>
                  <a:lnTo>
                    <a:pt x="6886439" y="1645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3108960"/>
              <a:ext cx="6886575" cy="1645920"/>
            </a:xfrm>
            <a:custGeom>
              <a:avLst/>
              <a:gdLst/>
              <a:ahLst/>
              <a:cxnLst/>
              <a:rect l="l" t="t" r="r" b="b"/>
              <a:pathLst>
                <a:path w="6886575" h="1645920">
                  <a:moveTo>
                    <a:pt x="0" y="0"/>
                  </a:moveTo>
                  <a:lnTo>
                    <a:pt x="6886439" y="0"/>
                  </a:lnTo>
                  <a:lnTo>
                    <a:pt x="6886439" y="1645919"/>
                  </a:lnTo>
                  <a:lnTo>
                    <a:pt x="0" y="16459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663439" y="4754880"/>
              <a:ext cx="182880" cy="365760"/>
            </a:xfrm>
            <a:custGeom>
              <a:avLst/>
              <a:gdLst/>
              <a:ahLst/>
              <a:cxnLst/>
              <a:rect l="l" t="t" r="r" b="b"/>
              <a:pathLst>
                <a:path w="182879" h="365760">
                  <a:moveTo>
                    <a:pt x="136621" y="365400"/>
                  </a:moveTo>
                  <a:lnTo>
                    <a:pt x="45540" y="365400"/>
                  </a:lnTo>
                  <a:lnTo>
                    <a:pt x="45540" y="91260"/>
                  </a:lnTo>
                  <a:lnTo>
                    <a:pt x="0" y="91260"/>
                  </a:lnTo>
                  <a:lnTo>
                    <a:pt x="91080" y="0"/>
                  </a:lnTo>
                  <a:lnTo>
                    <a:pt x="182521" y="91260"/>
                  </a:lnTo>
                  <a:lnTo>
                    <a:pt x="136621" y="91260"/>
                  </a:lnTo>
                  <a:lnTo>
                    <a:pt x="136621" y="36540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663439" y="4754880"/>
              <a:ext cx="182880" cy="365760"/>
            </a:xfrm>
            <a:custGeom>
              <a:avLst/>
              <a:gdLst/>
              <a:ahLst/>
              <a:cxnLst/>
              <a:rect l="l" t="t" r="r" b="b"/>
              <a:pathLst>
                <a:path w="182879" h="365760">
                  <a:moveTo>
                    <a:pt x="45540" y="365400"/>
                  </a:moveTo>
                  <a:lnTo>
                    <a:pt x="45540" y="91260"/>
                  </a:lnTo>
                  <a:lnTo>
                    <a:pt x="0" y="91260"/>
                  </a:lnTo>
                  <a:lnTo>
                    <a:pt x="91080" y="0"/>
                  </a:lnTo>
                  <a:lnTo>
                    <a:pt x="182521" y="91260"/>
                  </a:lnTo>
                  <a:lnTo>
                    <a:pt x="136621" y="91260"/>
                  </a:lnTo>
                  <a:lnTo>
                    <a:pt x="136621" y="365400"/>
                  </a:lnTo>
                  <a:lnTo>
                    <a:pt x="45540" y="36540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44518" y="1765792"/>
            <a:ext cx="7448710" cy="394423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322743" marR="4611" indent="-311792" defTabSz="829909">
              <a:lnSpc>
                <a:spcPct val="100699"/>
              </a:lnSpc>
              <a:spcBef>
                <a:spcPts val="68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Move 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Semantics 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-23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): </a:t>
            </a:r>
            <a:r>
              <a:rPr sz="2541" dirty="0">
                <a:solidFill>
                  <a:srgbClr val="004586"/>
                </a:solidFill>
                <a:latin typeface="Arial MT"/>
                <a:cs typeface="Arial MT"/>
              </a:rPr>
              <a:t>rvalue reference, move </a:t>
            </a:r>
            <a:r>
              <a:rPr sz="2541" spc="-694" dirty="0">
                <a:solidFill>
                  <a:srgbClr val="004586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004586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486995" defTabSz="829909">
              <a:spcBef>
                <a:spcPts val="2310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string&amp;&amp;</a:t>
            </a:r>
            <a:r>
              <a:rPr sz="1634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634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an</a:t>
            </a:r>
            <a:r>
              <a:rPr sz="1634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Courier New"/>
                <a:cs typeface="Courier New"/>
              </a:rPr>
              <a:t>rvalue</a:t>
            </a:r>
            <a:r>
              <a:rPr sz="1634" b="1" spc="-9" dirty="0">
                <a:solidFill>
                  <a:srgbClr val="0066CC"/>
                </a:solidFill>
                <a:latin typeface="Courier New"/>
                <a:cs typeface="Courier New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Courier New"/>
                <a:cs typeface="Courier New"/>
              </a:rPr>
              <a:t>reference</a:t>
            </a:r>
            <a:r>
              <a:rPr sz="1634" b="1" spc="-9" dirty="0">
                <a:solidFill>
                  <a:srgbClr val="0066CC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634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634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1950" marR="2528918" indent="-414955" defTabSz="829909">
              <a:spcBef>
                <a:spcPts val="5"/>
              </a:spcBef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string :: string(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string&amp;&amp;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that){ </a:t>
            </a:r>
            <a:r>
              <a:rPr sz="1815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data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that.data;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1950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that.data</a:t>
            </a:r>
            <a:r>
              <a:rPr sz="1815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nullptr;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86995" defTabSz="829909"/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/>
            <a:endParaRPr sz="199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761829" lvl="1" indent="-206324" defTabSz="829909">
              <a:spcBef>
                <a:spcPts val="1439"/>
              </a:spcBef>
              <a:buClr>
                <a:srgbClr val="000000"/>
              </a:buClr>
              <a:buSzPct val="44444"/>
              <a:buFontTx/>
              <a:buChar char="●"/>
              <a:tabLst>
                <a:tab pos="1761829" algn="l"/>
                <a:tab pos="1762405" algn="l"/>
              </a:tabLst>
            </a:pPr>
            <a:r>
              <a:rPr sz="1634" b="1" dirty="0">
                <a:solidFill>
                  <a:srgbClr val="0066CC"/>
                </a:solidFill>
                <a:latin typeface="Arial"/>
                <a:cs typeface="Arial"/>
              </a:rPr>
              <a:t>Move</a:t>
            </a:r>
            <a:r>
              <a:rPr sz="1634" b="1" spc="-5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srgbClr val="0066CC"/>
                </a:solidFill>
                <a:latin typeface="Arial"/>
                <a:cs typeface="Arial"/>
              </a:rPr>
              <a:t>constructor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1957779" lvl="2" indent="-206324" defTabSz="829909">
              <a:spcBef>
                <a:spcPts val="14"/>
              </a:spcBef>
              <a:buSzPct val="44444"/>
              <a:buFontTx/>
              <a:buChar char="●"/>
              <a:tabLst>
                <a:tab pos="1957779" algn="l"/>
                <a:tab pos="1958356" algn="l"/>
              </a:tabLst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Shallow</a:t>
            </a:r>
            <a:r>
              <a:rPr sz="1634" b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r>
              <a:rPr sz="1634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argument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1957779" marR="2568109" lvl="2" indent="-205748" defTabSz="829909">
              <a:lnSpc>
                <a:spcPct val="100699"/>
              </a:lnSpc>
              <a:buSzPct val="44444"/>
              <a:buFontTx/>
              <a:buChar char="●"/>
              <a:tabLst>
                <a:tab pos="1957779" algn="l"/>
                <a:tab pos="1958356" algn="l"/>
              </a:tabLst>
            </a:pPr>
            <a:r>
              <a:rPr sz="1634" b="1" spc="-5" dirty="0">
                <a:solidFill>
                  <a:prstClr val="black"/>
                </a:solidFill>
                <a:latin typeface="Arial"/>
                <a:cs typeface="Arial"/>
              </a:rPr>
              <a:t>Ownership</a:t>
            </a:r>
            <a:r>
              <a:rPr sz="1634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prstClr val="black"/>
                </a:solidFill>
                <a:latin typeface="Arial"/>
                <a:cs typeface="Arial"/>
              </a:rPr>
              <a:t>transfer</a:t>
            </a:r>
            <a:r>
              <a:rPr sz="1634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63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new </a:t>
            </a:r>
            <a:r>
              <a:rPr sz="1634" spc="-43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object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4921624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Move</a:t>
            </a:r>
            <a:r>
              <a:rPr sz="2541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4132" y="2352403"/>
            <a:ext cx="4589097" cy="252181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R="1571065" algn="ctr" defTabSz="829909">
              <a:spcBef>
                <a:spcPts val="213"/>
              </a:spcBef>
            </a:pP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Stack::Stack(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Stack&amp;&amp;</a:t>
            </a:r>
            <a:r>
              <a:rPr sz="1452" b="1" spc="-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R="1604491" algn="ctr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//move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rhs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this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548086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this-&gt;mCapacity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rhs.mCapacity;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this-&gt;mTop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rhs.mTop;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this-&gt;mElements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rhs.mElements;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1212014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//leave rhs in valid state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rhs.mElements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spc="-45" dirty="0">
                <a:solidFill>
                  <a:prstClr val="black"/>
                </a:solidFill>
                <a:latin typeface="Courier New"/>
                <a:cs typeface="Courier New"/>
              </a:rPr>
              <a:t>nullptr</a:t>
            </a:r>
            <a:r>
              <a:rPr sz="1452" b="1" spc="-45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452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rhs.mCapacity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rhs.mTop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7538037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22743" indent="-31179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constructor: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deep</a:t>
            </a:r>
            <a:r>
              <a:rPr sz="2178" b="1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constructor: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shallow</a:t>
            </a:r>
            <a:r>
              <a:rPr sz="2178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r>
              <a:rPr sz="2178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sz="2178" b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ownership</a:t>
            </a:r>
            <a:r>
              <a:rPr sz="2178" b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b="1" dirty="0">
                <a:solidFill>
                  <a:prstClr val="black"/>
                </a:solidFill>
                <a:latin typeface="Arial"/>
                <a:cs typeface="Arial"/>
              </a:rPr>
              <a:t>transfer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7911" y="3485477"/>
            <a:ext cx="6250001" cy="118286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663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18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constructor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s=”apple”;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copy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constructor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271" spc="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271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an</a:t>
            </a:r>
            <a:r>
              <a:rPr sz="1271" spc="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lvalue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271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s1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498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spc="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move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constructor:</a:t>
            </a:r>
            <a:r>
              <a:rPr sz="1271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right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side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127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an</a:t>
            </a:r>
            <a:r>
              <a:rPr sz="1271" spc="2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rvalue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s2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s1;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645" y="1051711"/>
            <a:ext cx="609482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191" dirty="0"/>
              <a:t> </a:t>
            </a:r>
            <a:r>
              <a:rPr spc="-9" dirty="0"/>
              <a:t>Advanced</a:t>
            </a:r>
            <a:r>
              <a:rPr spc="-32" dirty="0"/>
              <a:t> </a:t>
            </a:r>
            <a:r>
              <a:rPr dirty="0"/>
              <a:t>class</a:t>
            </a:r>
            <a:r>
              <a:rPr spc="-27" dirty="0"/>
              <a:t> </a:t>
            </a:r>
            <a:r>
              <a:rPr spc="-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339672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Passing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large</a:t>
            </a:r>
            <a:r>
              <a:rPr sz="254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6044" y="2361966"/>
            <a:ext cx="138889" cy="1358397"/>
          </a:xfrm>
          <a:prstGeom prst="rect">
            <a:avLst/>
          </a:prstGeom>
        </p:spPr>
        <p:txBody>
          <a:bodyPr vert="horz" wrap="square" lIns="0" tIns="16713" rIns="0" bIns="0" rtlCol="0">
            <a:spAutoFit/>
          </a:bodyPr>
          <a:lstStyle/>
          <a:p>
            <a:pPr defTabSz="829909">
              <a:spcBef>
                <a:spcPts val="132"/>
              </a:spcBef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endParaRPr sz="1906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defTabSz="829909">
              <a:spcBef>
                <a:spcPts val="1797"/>
              </a:spcBef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endParaRPr sz="1906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defTabSz="829909">
              <a:spcBef>
                <a:spcPts val="1797"/>
              </a:spcBef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endParaRPr sz="1906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3412" y="4235132"/>
            <a:ext cx="7472338" cy="829428"/>
          </a:xfrm>
          <a:prstGeom prst="rect">
            <a:avLst/>
          </a:prstGeom>
        </p:spPr>
        <p:txBody>
          <a:bodyPr vert="horz" wrap="square" lIns="0" tIns="141194" rIns="0" bIns="0" rtlCol="0">
            <a:spAutoFit/>
          </a:bodyPr>
          <a:lstStyle/>
          <a:p>
            <a:pPr marL="293926" indent="-282976" defTabSz="829909">
              <a:spcBef>
                <a:spcPts val="1112"/>
              </a:spcBef>
              <a:buClr>
                <a:srgbClr val="000000"/>
              </a:buClr>
              <a:buSzPct val="70000"/>
              <a:buFont typeface="Lucida Sans Unicode"/>
              <a:buChar char="–"/>
              <a:tabLst>
                <a:tab pos="293926" algn="l"/>
                <a:tab pos="294503" algn="l"/>
              </a:tabLst>
            </a:pPr>
            <a:r>
              <a:rPr sz="1815" spc="-5" dirty="0">
                <a:solidFill>
                  <a:srgbClr val="FF00CC"/>
                </a:solidFill>
                <a:latin typeface="Arial MT"/>
                <a:cs typeface="Arial MT"/>
              </a:rPr>
              <a:t>All</a:t>
            </a:r>
            <a:r>
              <a:rPr sz="1815" spc="-18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srgbClr val="FF00CC"/>
                </a:solidFill>
                <a:latin typeface="Arial MT"/>
                <a:cs typeface="Arial MT"/>
              </a:rPr>
              <a:t>STL</a:t>
            </a:r>
            <a:r>
              <a:rPr sz="1815" spc="-77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srgbClr val="FF00CC"/>
                </a:solidFill>
                <a:latin typeface="Arial MT"/>
                <a:cs typeface="Arial MT"/>
              </a:rPr>
              <a:t>classes</a:t>
            </a:r>
            <a:r>
              <a:rPr sz="1815" spc="5" dirty="0">
                <a:solidFill>
                  <a:srgbClr val="FF00CC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been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extended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support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move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semantics</a:t>
            </a:r>
            <a:endParaRPr sz="1815">
              <a:solidFill>
                <a:prstClr val="black"/>
              </a:solidFill>
              <a:latin typeface="Arial"/>
              <a:cs typeface="Arial"/>
            </a:endParaRPr>
          </a:p>
          <a:p>
            <a:pPr marL="293926" indent="-282976" defTabSz="829909">
              <a:spcBef>
                <a:spcPts val="1021"/>
              </a:spcBef>
              <a:buSzPct val="70000"/>
              <a:buFont typeface="Lucida Sans Unicode"/>
              <a:buChar char="–"/>
              <a:tabLst>
                <a:tab pos="293926" algn="l"/>
                <a:tab pos="294503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content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temporary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created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vector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moved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(not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copied)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9821" y="2271050"/>
            <a:ext cx="3734440" cy="1442555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C++98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avoid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expense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copying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6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makeBigVector(vector&lt;int&gt;&amp;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out){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0795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073045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 v;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makeBigVector(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6211" y="2271050"/>
            <a:ext cx="3734440" cy="127584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8238" rIns="0" bIns="0" rtlCol="0">
            <a:spAutoFit/>
          </a:bodyPr>
          <a:lstStyle/>
          <a:p>
            <a:pPr marL="77804" defTabSz="829909">
              <a:lnSpc>
                <a:spcPts val="1510"/>
              </a:lnSpc>
              <a:spcBef>
                <a:spcPts val="221"/>
              </a:spcBef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C++11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510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271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move</a:t>
            </a:r>
            <a:r>
              <a:rPr sz="1271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semantics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36"/>
              </a:spcBef>
            </a:pP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vector&lt;int&gt;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makeBigVector(){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0795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3"/>
              </a:lnSpc>
            </a:pP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lnSpc>
                <a:spcPts val="1298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auto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v</a:t>
            </a:r>
            <a:r>
              <a:rPr sz="1089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makeBigVector();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9145" y="1158830"/>
            <a:ext cx="503457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OOP:</a:t>
            </a:r>
            <a:r>
              <a:rPr sz="2904" spc="-19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Advanced</a:t>
            </a:r>
            <a:r>
              <a:rPr sz="2904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90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features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02512" y="1600539"/>
            <a:ext cx="6315699" cy="1969802"/>
            <a:chOff x="635317" y="1763557"/>
            <a:chExt cx="6958965" cy="2170430"/>
          </a:xfrm>
        </p:grpSpPr>
        <p:sp>
          <p:nvSpPr>
            <p:cNvPr id="4" name="object 4"/>
            <p:cNvSpPr/>
            <p:nvPr/>
          </p:nvSpPr>
          <p:spPr>
            <a:xfrm>
              <a:off x="640080" y="1768319"/>
              <a:ext cx="6949440" cy="2160905"/>
            </a:xfrm>
            <a:custGeom>
              <a:avLst/>
              <a:gdLst/>
              <a:ahLst/>
              <a:cxnLst/>
              <a:rect l="l" t="t" r="r" b="b"/>
              <a:pathLst>
                <a:path w="6949440" h="2160904">
                  <a:moveTo>
                    <a:pt x="6949439" y="2160719"/>
                  </a:moveTo>
                  <a:lnTo>
                    <a:pt x="0" y="2160719"/>
                  </a:lnTo>
                  <a:lnTo>
                    <a:pt x="0" y="0"/>
                  </a:lnTo>
                  <a:lnTo>
                    <a:pt x="6949439" y="0"/>
                  </a:lnTo>
                  <a:lnTo>
                    <a:pt x="6949439" y="21607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40080" y="1768319"/>
              <a:ext cx="6949440" cy="2160905"/>
            </a:xfrm>
            <a:custGeom>
              <a:avLst/>
              <a:gdLst/>
              <a:ahLst/>
              <a:cxnLst/>
              <a:rect l="l" t="t" r="r" b="b"/>
              <a:pathLst>
                <a:path w="6949440" h="2160904">
                  <a:moveTo>
                    <a:pt x="0" y="0"/>
                  </a:moveTo>
                  <a:lnTo>
                    <a:pt x="6949439" y="0"/>
                  </a:lnTo>
                  <a:lnTo>
                    <a:pt x="6949439" y="2160719"/>
                  </a:lnTo>
                  <a:lnTo>
                    <a:pt x="0" y="21607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73109" y="1621460"/>
            <a:ext cx="4521670" cy="97421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lnSpc>
                <a:spcPts val="1510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271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2345070" defTabSz="829909">
              <a:lnSpc>
                <a:spcPts val="1498"/>
              </a:lnSpc>
              <a:spcBef>
                <a:spcPts val="59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 value {10};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static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27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instance;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439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lnSpc>
                <a:spcPts val="1510"/>
              </a:lnSpc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static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A&amp;</a:t>
            </a:r>
            <a:r>
              <a:rPr sz="1271" spc="1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getInstance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(){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instance;}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8047" y="2572359"/>
            <a:ext cx="4494007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997044" algn="l"/>
              </a:tabLst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static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A	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getInstanceCopy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(){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instance;}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8046" y="2762538"/>
            <a:ext cx="3605349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getValue()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value;}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3109" y="2952718"/>
            <a:ext cx="5182112" cy="42335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26481" defTabSz="829909">
              <a:lnSpc>
                <a:spcPts val="1507"/>
              </a:lnSpc>
              <a:spcBef>
                <a:spcPts val="91"/>
              </a:spcBef>
            </a:pP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setValue(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value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){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this-&gt;value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7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Courier New"/>
                <a:cs typeface="Courier New"/>
              </a:rPr>
              <a:t>value;}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724"/>
              </a:lnSpc>
            </a:pPr>
            <a:r>
              <a:rPr sz="1271" spc="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r>
              <a:rPr sz="1452" spc="5" dirty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02507" y="3565123"/>
            <a:ext cx="6316276" cy="2062587"/>
            <a:chOff x="635312" y="3928237"/>
            <a:chExt cx="6959600" cy="2272665"/>
          </a:xfrm>
        </p:grpSpPr>
        <p:sp>
          <p:nvSpPr>
            <p:cNvPr id="11" name="object 11"/>
            <p:cNvSpPr/>
            <p:nvPr/>
          </p:nvSpPr>
          <p:spPr>
            <a:xfrm>
              <a:off x="640074" y="3932999"/>
              <a:ext cx="6950075" cy="2263140"/>
            </a:xfrm>
            <a:custGeom>
              <a:avLst/>
              <a:gdLst/>
              <a:ahLst/>
              <a:cxnLst/>
              <a:rect l="l" t="t" r="r" b="b"/>
              <a:pathLst>
                <a:path w="6950075" h="2263140">
                  <a:moveTo>
                    <a:pt x="6949499" y="2262899"/>
                  </a:moveTo>
                  <a:lnTo>
                    <a:pt x="0" y="2262899"/>
                  </a:lnTo>
                  <a:lnTo>
                    <a:pt x="0" y="0"/>
                  </a:lnTo>
                  <a:lnTo>
                    <a:pt x="6949499" y="0"/>
                  </a:lnTo>
                  <a:lnTo>
                    <a:pt x="6949499" y="22628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40074" y="3932999"/>
              <a:ext cx="6950075" cy="2263140"/>
            </a:xfrm>
            <a:custGeom>
              <a:avLst/>
              <a:gdLst/>
              <a:ahLst/>
              <a:cxnLst/>
              <a:rect l="l" t="t" r="r" b="b"/>
              <a:pathLst>
                <a:path w="6950075" h="2263140">
                  <a:moveTo>
                    <a:pt x="0" y="0"/>
                  </a:moveTo>
                  <a:lnTo>
                    <a:pt x="6949499" y="0"/>
                  </a:lnTo>
                  <a:lnTo>
                    <a:pt x="6949499" y="2262899"/>
                  </a:lnTo>
                  <a:lnTo>
                    <a:pt x="0" y="226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73104" y="3586043"/>
            <a:ext cx="3729830" cy="1945323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2355444" defTabSz="829909">
              <a:lnSpc>
                <a:spcPts val="1498"/>
              </a:lnSpc>
              <a:spcBef>
                <a:spcPts val="163"/>
              </a:spcBef>
            </a:pP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1271" b="1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A::instance; </a:t>
            </a:r>
            <a:r>
              <a:rPr sz="1271" b="1" spc="-7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271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main(){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4611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A&amp; v1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A::getInstance();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cout&lt;&lt;"v1: "&lt;&lt;v1.getValue()&lt;&lt;endl; </a:t>
            </a:r>
            <a:r>
              <a:rPr sz="1271" b="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v1.setValue(20);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marR="4611" defTabSz="829909">
              <a:lnSpc>
                <a:spcPts val="1498"/>
              </a:lnSpc>
            </a:pP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cout&lt;&lt;"v1: "&lt;&lt;v1.getValue()&lt;&lt;endl; </a:t>
            </a:r>
            <a:r>
              <a:rPr sz="1271" b="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A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v2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A::getInstanceCopy(); </a:t>
            </a: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cout&lt;&lt;"v2: "&lt;&lt;v2.getValue()&lt;&lt;endl; </a:t>
            </a:r>
            <a:r>
              <a:rPr sz="1271" b="1" spc="-7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271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452"/>
              </a:lnSpc>
            </a:pPr>
            <a:r>
              <a:rPr sz="1271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71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936705" y="763875"/>
            <a:ext cx="6415976" cy="25081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27086" rIns="0" bIns="0" rtlCol="0">
            <a:spAutoFit/>
          </a:bodyPr>
          <a:lstStyle/>
          <a:p>
            <a:pPr marL="421293">
              <a:spcBef>
                <a:spcPts val="213"/>
              </a:spcBef>
            </a:pPr>
            <a:r>
              <a:rPr sz="1452" spc="-9" dirty="0">
                <a:hlinkClick r:id="rId2"/>
              </a:rPr>
              <a:t>http://geant4.web.cern.ch/geant4/collaboration/c++11_guidelines.pdf</a:t>
            </a:r>
            <a:endParaRPr sz="1452"/>
          </a:p>
        </p:txBody>
      </p:sp>
      <p:sp>
        <p:nvSpPr>
          <p:cNvPr id="15" name="object 15"/>
          <p:cNvSpPr txBox="1"/>
          <p:nvPr/>
        </p:nvSpPr>
        <p:spPr>
          <a:xfrm>
            <a:off x="8812113" y="1627339"/>
            <a:ext cx="1080567" cy="598031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 defTabSz="829909">
              <a:lnSpc>
                <a:spcPts val="1498"/>
              </a:lnSpc>
              <a:spcBef>
                <a:spcPts val="163"/>
              </a:spcBef>
            </a:pP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r>
              <a:rPr sz="127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27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271" spc="-34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static</a:t>
            </a:r>
            <a:r>
              <a:rPr sz="1271" spc="-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variable</a:t>
            </a:r>
            <a:endParaRPr sz="127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lnSpc>
                <a:spcPts val="1452"/>
              </a:lnSpc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→</a:t>
            </a:r>
            <a:r>
              <a:rPr sz="127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Arial"/>
                <a:cs typeface="Arial"/>
              </a:rPr>
              <a:t>lvalue</a:t>
            </a:r>
            <a:endParaRPr sz="127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38905" y="2423237"/>
            <a:ext cx="1275934" cy="598031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 defTabSz="829909">
              <a:lnSpc>
                <a:spcPts val="1498"/>
              </a:lnSpc>
              <a:spcBef>
                <a:spcPts val="163"/>
              </a:spcBef>
            </a:pP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271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temporar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y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copy  </a:t>
            </a:r>
            <a:r>
              <a:rPr sz="1271" spc="-5" dirty="0">
                <a:solidFill>
                  <a:prstClr val="black"/>
                </a:solidFill>
                <a:latin typeface="Arial MT"/>
                <a:cs typeface="Arial MT"/>
              </a:rPr>
              <a:t>of instance </a:t>
            </a:r>
            <a:r>
              <a:rPr sz="1271" dirty="0">
                <a:solidFill>
                  <a:prstClr val="black"/>
                </a:solidFill>
                <a:latin typeface="Arial MT"/>
                <a:cs typeface="Arial MT"/>
              </a:rPr>
              <a:t>→ </a:t>
            </a:r>
            <a:r>
              <a:rPr sz="1271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71" b="1" spc="-5" dirty="0">
                <a:solidFill>
                  <a:prstClr val="black"/>
                </a:solidFill>
                <a:latin typeface="Arial"/>
                <a:cs typeface="Arial"/>
              </a:rPr>
              <a:t>rvalue</a:t>
            </a:r>
            <a:endParaRPr sz="1271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37836" y="1904392"/>
            <a:ext cx="2591632" cy="2747234"/>
            <a:chOff x="6293683" y="2098357"/>
            <a:chExt cx="2855595" cy="3027045"/>
          </a:xfrm>
        </p:grpSpPr>
        <p:sp>
          <p:nvSpPr>
            <p:cNvPr id="18" name="object 18"/>
            <p:cNvSpPr/>
            <p:nvPr/>
          </p:nvSpPr>
          <p:spPr>
            <a:xfrm>
              <a:off x="6732270" y="3033360"/>
              <a:ext cx="1271270" cy="0"/>
            </a:xfrm>
            <a:custGeom>
              <a:avLst/>
              <a:gdLst/>
              <a:ahLst/>
              <a:cxnLst/>
              <a:rect l="l" t="t" r="r" b="b"/>
              <a:pathLst>
                <a:path w="1271270">
                  <a:moveTo>
                    <a:pt x="127088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689045" y="30176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689045" y="30176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405991" y="2103120"/>
              <a:ext cx="1549400" cy="619125"/>
            </a:xfrm>
            <a:custGeom>
              <a:avLst/>
              <a:gdLst/>
              <a:ahLst/>
              <a:cxnLst/>
              <a:rect l="l" t="t" r="r" b="b"/>
              <a:pathLst>
                <a:path w="1549400" h="619125">
                  <a:moveTo>
                    <a:pt x="1549288" y="0"/>
                  </a:moveTo>
                  <a:lnTo>
                    <a:pt x="0" y="6188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365850" y="270738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644"/>
                  </a:moveTo>
                  <a:lnTo>
                    <a:pt x="34304" y="0"/>
                  </a:lnTo>
                  <a:lnTo>
                    <a:pt x="45977" y="29220"/>
                  </a:lnTo>
                  <a:lnTo>
                    <a:pt x="0" y="30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365850" y="270738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4304" y="0"/>
                  </a:moveTo>
                  <a:lnTo>
                    <a:pt x="0" y="30644"/>
                  </a:lnTo>
                  <a:lnTo>
                    <a:pt x="45977" y="29220"/>
                  </a:lnTo>
                  <a:lnTo>
                    <a:pt x="3430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298446" y="4023360"/>
              <a:ext cx="2846070" cy="1097280"/>
            </a:xfrm>
            <a:custGeom>
              <a:avLst/>
              <a:gdLst/>
              <a:ahLst/>
              <a:cxnLst/>
              <a:rect l="l" t="t" r="r" b="b"/>
              <a:pathLst>
                <a:path w="2846070" h="1097279">
                  <a:moveTo>
                    <a:pt x="2662673" y="1097280"/>
                  </a:moveTo>
                  <a:lnTo>
                    <a:pt x="1931153" y="1097280"/>
                  </a:lnTo>
                  <a:lnTo>
                    <a:pt x="1882537" y="1090747"/>
                  </a:lnTo>
                  <a:lnTo>
                    <a:pt x="1838851" y="1072311"/>
                  </a:lnTo>
                  <a:lnTo>
                    <a:pt x="1801838" y="1043715"/>
                  </a:lnTo>
                  <a:lnTo>
                    <a:pt x="1773242" y="1006703"/>
                  </a:lnTo>
                  <a:lnTo>
                    <a:pt x="1754806" y="963016"/>
                  </a:lnTo>
                  <a:lnTo>
                    <a:pt x="1748273" y="914399"/>
                  </a:lnTo>
                  <a:lnTo>
                    <a:pt x="0" y="680510"/>
                  </a:lnTo>
                  <a:lnTo>
                    <a:pt x="1748273" y="640080"/>
                  </a:lnTo>
                  <a:lnTo>
                    <a:pt x="1748273" y="182880"/>
                  </a:lnTo>
                  <a:lnTo>
                    <a:pt x="1754806" y="134263"/>
                  </a:lnTo>
                  <a:lnTo>
                    <a:pt x="1773242" y="90577"/>
                  </a:lnTo>
                  <a:lnTo>
                    <a:pt x="1801838" y="53564"/>
                  </a:lnTo>
                  <a:lnTo>
                    <a:pt x="1838851" y="24968"/>
                  </a:lnTo>
                  <a:lnTo>
                    <a:pt x="1882537" y="6532"/>
                  </a:lnTo>
                  <a:lnTo>
                    <a:pt x="1931153" y="0"/>
                  </a:lnTo>
                  <a:lnTo>
                    <a:pt x="2662673" y="0"/>
                  </a:lnTo>
                  <a:lnTo>
                    <a:pt x="2732659" y="13920"/>
                  </a:lnTo>
                  <a:lnTo>
                    <a:pt x="2791989" y="53564"/>
                  </a:lnTo>
                  <a:lnTo>
                    <a:pt x="2831633" y="112895"/>
                  </a:lnTo>
                  <a:lnTo>
                    <a:pt x="2845553" y="182880"/>
                  </a:lnTo>
                  <a:lnTo>
                    <a:pt x="2845553" y="914399"/>
                  </a:lnTo>
                  <a:lnTo>
                    <a:pt x="2839021" y="963016"/>
                  </a:lnTo>
                  <a:lnTo>
                    <a:pt x="2820585" y="1006703"/>
                  </a:lnTo>
                  <a:lnTo>
                    <a:pt x="2791989" y="1043715"/>
                  </a:lnTo>
                  <a:lnTo>
                    <a:pt x="2754977" y="1072311"/>
                  </a:lnTo>
                  <a:lnTo>
                    <a:pt x="2711290" y="1090747"/>
                  </a:lnTo>
                  <a:lnTo>
                    <a:pt x="2662673" y="1097280"/>
                  </a:lnTo>
                  <a:close/>
                </a:path>
              </a:pathLst>
            </a:custGeom>
            <a:solidFill>
              <a:srgbClr val="CEE7F4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298446" y="4023360"/>
              <a:ext cx="2846070" cy="1097280"/>
            </a:xfrm>
            <a:custGeom>
              <a:avLst/>
              <a:gdLst/>
              <a:ahLst/>
              <a:cxnLst/>
              <a:rect l="l" t="t" r="r" b="b"/>
              <a:pathLst>
                <a:path w="2846070" h="1097279">
                  <a:moveTo>
                    <a:pt x="1748273" y="182880"/>
                  </a:moveTo>
                  <a:lnTo>
                    <a:pt x="1754806" y="134263"/>
                  </a:lnTo>
                  <a:lnTo>
                    <a:pt x="1773242" y="90577"/>
                  </a:lnTo>
                  <a:lnTo>
                    <a:pt x="1801838" y="53564"/>
                  </a:lnTo>
                  <a:lnTo>
                    <a:pt x="1838851" y="24968"/>
                  </a:lnTo>
                  <a:lnTo>
                    <a:pt x="1882537" y="6532"/>
                  </a:lnTo>
                  <a:lnTo>
                    <a:pt x="1931153" y="0"/>
                  </a:lnTo>
                  <a:lnTo>
                    <a:pt x="2205473" y="0"/>
                  </a:lnTo>
                  <a:lnTo>
                    <a:pt x="2662673" y="0"/>
                  </a:lnTo>
                  <a:lnTo>
                    <a:pt x="2698519" y="3546"/>
                  </a:lnTo>
                  <a:lnTo>
                    <a:pt x="2732659" y="13920"/>
                  </a:lnTo>
                  <a:lnTo>
                    <a:pt x="2791989" y="53564"/>
                  </a:lnTo>
                  <a:lnTo>
                    <a:pt x="2831633" y="112895"/>
                  </a:lnTo>
                  <a:lnTo>
                    <a:pt x="2845553" y="182880"/>
                  </a:lnTo>
                  <a:lnTo>
                    <a:pt x="2845553" y="640080"/>
                  </a:lnTo>
                  <a:lnTo>
                    <a:pt x="2845553" y="914399"/>
                  </a:lnTo>
                  <a:lnTo>
                    <a:pt x="2839021" y="963016"/>
                  </a:lnTo>
                  <a:lnTo>
                    <a:pt x="2820585" y="1006703"/>
                  </a:lnTo>
                  <a:lnTo>
                    <a:pt x="2791989" y="1043715"/>
                  </a:lnTo>
                  <a:lnTo>
                    <a:pt x="2754977" y="1072311"/>
                  </a:lnTo>
                  <a:lnTo>
                    <a:pt x="2711290" y="1090747"/>
                  </a:lnTo>
                  <a:lnTo>
                    <a:pt x="2662673" y="1097280"/>
                  </a:lnTo>
                  <a:lnTo>
                    <a:pt x="2205473" y="1097280"/>
                  </a:lnTo>
                  <a:lnTo>
                    <a:pt x="1931153" y="1097280"/>
                  </a:lnTo>
                  <a:lnTo>
                    <a:pt x="1882537" y="1090747"/>
                  </a:lnTo>
                  <a:lnTo>
                    <a:pt x="1838851" y="1072311"/>
                  </a:lnTo>
                  <a:lnTo>
                    <a:pt x="1801838" y="1043715"/>
                  </a:lnTo>
                  <a:lnTo>
                    <a:pt x="1773242" y="1006703"/>
                  </a:lnTo>
                  <a:lnTo>
                    <a:pt x="1754806" y="963016"/>
                  </a:lnTo>
                  <a:lnTo>
                    <a:pt x="1748273" y="914399"/>
                  </a:lnTo>
                  <a:lnTo>
                    <a:pt x="0" y="680510"/>
                  </a:lnTo>
                  <a:lnTo>
                    <a:pt x="1748273" y="640080"/>
                  </a:lnTo>
                  <a:lnTo>
                    <a:pt x="1748273" y="18288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56881" y="4018097"/>
            <a:ext cx="73939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Output?</a:t>
            </a:r>
            <a:endParaRPr sz="145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1485" y="2369065"/>
            <a:ext cx="154045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5" dirty="0"/>
              <a:t>Module</a:t>
            </a:r>
            <a:r>
              <a:rPr spc="-82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0726" y="2786340"/>
            <a:ext cx="4929692" cy="1205982"/>
          </a:xfrm>
          <a:prstGeom prst="rect">
            <a:avLst/>
          </a:prstGeom>
        </p:spPr>
        <p:txBody>
          <a:bodyPr vert="horz" wrap="square" lIns="0" tIns="199401" rIns="0" bIns="0" rtlCol="0">
            <a:spAutoFit/>
          </a:bodyPr>
          <a:lstStyle/>
          <a:p>
            <a:pPr algn="ctr" defTabSz="829909">
              <a:spcBef>
                <a:spcPts val="1570"/>
              </a:spcBef>
            </a:pPr>
            <a:r>
              <a:rPr sz="2904" spc="-9" dirty="0">
                <a:solidFill>
                  <a:prstClr val="black"/>
                </a:solidFill>
                <a:latin typeface="Arial MT"/>
                <a:cs typeface="Arial MT"/>
              </a:rPr>
              <a:t>Object-Oriented</a:t>
            </a:r>
            <a:r>
              <a:rPr sz="2904" spc="-7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prstClr val="black"/>
                </a:solidFill>
                <a:latin typeface="Arial MT"/>
                <a:cs typeface="Arial MT"/>
              </a:rPr>
              <a:t>Programming</a:t>
            </a:r>
            <a:endParaRPr sz="2904">
              <a:solidFill>
                <a:prstClr val="black"/>
              </a:solidFill>
              <a:latin typeface="Arial MT"/>
              <a:cs typeface="Arial MT"/>
            </a:endParaRPr>
          </a:p>
          <a:p>
            <a:pPr marL="7492" algn="ctr" defTabSz="829909">
              <a:spcBef>
                <a:spcPts val="1293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overloading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1235" y="1788818"/>
            <a:ext cx="4748733" cy="3769961"/>
          </a:xfrm>
          <a:prstGeom prst="rect">
            <a:avLst/>
          </a:prstGeom>
        </p:spPr>
        <p:txBody>
          <a:bodyPr vert="horz" wrap="square" lIns="0" tIns="32848" rIns="0" bIns="0" rtlCol="0">
            <a:spAutoFit/>
          </a:bodyPr>
          <a:lstStyle/>
          <a:p>
            <a:pPr marL="11527" defTabSz="829909">
              <a:spcBef>
                <a:spcPts val="258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Content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637993" indent="-253007" defTabSz="829909">
              <a:spcBef>
                <a:spcPts val="113"/>
              </a:spcBef>
              <a:buSzPct val="36842"/>
              <a:buFontTx/>
              <a:buChar char="●"/>
              <a:tabLst>
                <a:tab pos="637993" algn="l"/>
                <a:tab pos="638569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Objectives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637993" indent="-253007" defTabSz="829909">
              <a:spcBef>
                <a:spcPts val="744"/>
              </a:spcBef>
              <a:buSzPct val="36842"/>
              <a:buFontTx/>
              <a:buChar char="●"/>
              <a:tabLst>
                <a:tab pos="637993" algn="l"/>
                <a:tab pos="638569" algn="l"/>
              </a:tabLst>
            </a:pP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r>
              <a:rPr sz="172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72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637993" indent="-253007" defTabSz="829909">
              <a:spcBef>
                <a:spcPts val="790"/>
              </a:spcBef>
              <a:buSzPct val="36842"/>
              <a:buFontTx/>
              <a:buChar char="●"/>
              <a:tabLst>
                <a:tab pos="637993" algn="l"/>
                <a:tab pos="638569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790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Arithmetic</a:t>
            </a:r>
            <a:r>
              <a:rPr sz="1724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31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Increment/decrement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Inserter/extractor</a:t>
            </a:r>
            <a:r>
              <a:rPr sz="172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172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dirty="0">
                <a:solidFill>
                  <a:prstClr val="black"/>
                </a:solidFill>
                <a:latin typeface="Arial MT"/>
                <a:cs typeface="Arial MT"/>
              </a:rPr>
              <a:t>(copy</a:t>
            </a: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dirty="0">
                <a:solidFill>
                  <a:prstClr val="black"/>
                </a:solidFill>
                <a:latin typeface="Arial MT"/>
                <a:cs typeface="Arial MT"/>
              </a:rPr>
              <a:t>move)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Index</a:t>
            </a:r>
            <a:r>
              <a:rPr sz="172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Relational</a:t>
            </a:r>
            <a:r>
              <a:rPr sz="1724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and</a:t>
            </a: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equality</a:t>
            </a:r>
            <a:r>
              <a:rPr sz="1724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  <a:p>
            <a:pPr marL="1029895" lvl="1" indent="-190188" defTabSz="829909">
              <a:spcBef>
                <a:spcPts val="517"/>
              </a:spcBef>
              <a:buSzPct val="71052"/>
              <a:buFont typeface="Lucida Sans Unicode"/>
              <a:buChar char="–"/>
              <a:tabLst>
                <a:tab pos="1030471" algn="l"/>
              </a:tabLst>
            </a:pP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Conversion</a:t>
            </a:r>
            <a:r>
              <a:rPr sz="1724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72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172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1"/>
            <a:ext cx="7204934" cy="305939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8178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Objective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14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make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usage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easier,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more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intuitive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2602" defTabSz="829909">
              <a:spcBef>
                <a:spcPts val="1076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abilit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y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t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o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read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a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objec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t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usin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g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th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e</a:t>
            </a:r>
            <a:r>
              <a:rPr sz="1815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extracto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r</a:t>
            </a:r>
            <a:r>
              <a:rPr sz="1815" spc="-5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&gt;&gt;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762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e1;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cin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&gt;&gt;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2602" defTabSz="829909">
              <a:spcBef>
                <a:spcPts val="490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ability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 write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 using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inserter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803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r>
              <a:rPr sz="1815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e2;</a:t>
            </a:r>
            <a:r>
              <a:rPr sz="1815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cout&lt;&lt;e&lt;&lt;endl;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2602" defTabSz="829909">
              <a:spcBef>
                <a:spcPts val="490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ability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compare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objects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given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803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cout&lt;&lt;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((e1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e2)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?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"less"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"greater");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7622" y="5162546"/>
            <a:ext cx="5394192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Operator</a:t>
            </a:r>
            <a:r>
              <a:rPr sz="1634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overloading: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1634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service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634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clients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1634" i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spc="-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634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prstClr val="black"/>
                </a:solidFill>
                <a:latin typeface="Arial"/>
                <a:cs typeface="Arial"/>
              </a:rPr>
              <a:t>class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9481" y="1790526"/>
            <a:ext cx="7581835" cy="3520712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82991" defTabSz="829909">
              <a:spcBef>
                <a:spcPts val="245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Limitations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marR="44953" indent="-306605" defTabSz="829909">
              <a:spcBef>
                <a:spcPts val="109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9" dirty="0">
                <a:solidFill>
                  <a:prstClr val="black"/>
                </a:solidFill>
                <a:latin typeface="Arial MT"/>
                <a:cs typeface="Arial MT"/>
              </a:rPr>
              <a:t>You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cannot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add new operator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symbols.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Only the existing operators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 </a:t>
            </a:r>
            <a:r>
              <a:rPr sz="1815" spc="-4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redefined.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30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Some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cannot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overloaded: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0034" lvl="1" indent="-270873" defTabSz="829909">
              <a:spcBef>
                <a:spcPts val="1035"/>
              </a:spcBef>
              <a:buSzPct val="43750"/>
              <a:buFont typeface="Arial MT"/>
              <a:buChar char="●"/>
              <a:tabLst>
                <a:tab pos="709457" algn="l"/>
                <a:tab pos="710610" algn="l"/>
              </a:tabLst>
            </a:pP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r>
              <a:rPr sz="1452" b="1" spc="-4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(member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acces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i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a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n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object)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710034" lvl="1" indent="-270873" defTabSz="829909">
              <a:spcBef>
                <a:spcPts val="789"/>
              </a:spcBef>
              <a:buSzPct val="43750"/>
              <a:buFont typeface="Arial MT"/>
              <a:buChar char="●"/>
              <a:tabLst>
                <a:tab pos="709457" algn="l"/>
                <a:tab pos="710610" algn="l"/>
              </a:tabLst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(scope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resolution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operator)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710034" indent="-270873" defTabSz="829909">
              <a:spcBef>
                <a:spcPts val="776"/>
              </a:spcBef>
              <a:buSzPct val="43750"/>
              <a:buFont typeface="Arial"/>
              <a:buChar char="●"/>
              <a:tabLst>
                <a:tab pos="709457" algn="l"/>
                <a:tab pos="710610" algn="l"/>
              </a:tabLst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sizeof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0034" indent="-270873" defTabSz="829909">
              <a:spcBef>
                <a:spcPts val="776"/>
              </a:spcBef>
              <a:buSzPct val="43750"/>
              <a:buFont typeface="Arial"/>
              <a:buChar char="●"/>
              <a:tabLst>
                <a:tab pos="709457" algn="l"/>
                <a:tab pos="710610" algn="l"/>
              </a:tabLst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?: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7556" indent="-306605" defTabSz="829909">
              <a:spcBef>
                <a:spcPts val="762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9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cannot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change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arity</a:t>
            </a:r>
            <a:r>
              <a:rPr sz="1815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number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arguments)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317556" indent="-306605" defTabSz="829909">
              <a:spcBef>
                <a:spcPts val="1007"/>
              </a:spcBef>
              <a:buSzPct val="75000"/>
              <a:buFont typeface="Lucida Sans Unicode"/>
              <a:buChar char="–"/>
              <a:tabLst>
                <a:tab pos="317556" algn="l"/>
                <a:tab pos="318132" algn="l"/>
              </a:tabLst>
            </a:pPr>
            <a:r>
              <a:rPr sz="1815" spc="-59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cannot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change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precedence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or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associativity</a:t>
            </a:r>
            <a:r>
              <a:rPr sz="1815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1158830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810052"/>
            <a:ext cx="5157908" cy="233855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2991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creation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77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declaration</a:t>
            </a:r>
            <a:r>
              <a:rPr sz="2541" b="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-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interface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7213" defTabSz="829909">
              <a:spcBef>
                <a:spcPts val="1044"/>
              </a:spcBef>
              <a:buSzPct val="44642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Employee.h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2743" indent="-311792" defTabSz="829909">
              <a:spcBef>
                <a:spcPts val="781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definition</a:t>
            </a:r>
            <a:r>
              <a:rPr sz="2541" b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i="1" spc="-5" dirty="0">
                <a:solidFill>
                  <a:prstClr val="black"/>
                </a:solidFill>
                <a:latin typeface="Arial"/>
                <a:cs typeface="Arial"/>
              </a:rPr>
              <a:t>implementation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7213" defTabSz="829909">
              <a:spcBef>
                <a:spcPts val="1017"/>
              </a:spcBef>
              <a:buSzPct val="44642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2541" spc="-5" dirty="0">
                <a:solidFill>
                  <a:prstClr val="black"/>
                </a:solidFill>
                <a:latin typeface="Courier New"/>
                <a:cs typeface="Courier New"/>
              </a:rPr>
              <a:t>Employee.cpp</a:t>
            </a:r>
            <a:endParaRPr sz="25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6998" y="1810051"/>
            <a:ext cx="6724298" cy="29730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5296" defTabSz="829909">
              <a:spcBef>
                <a:spcPts val="91"/>
              </a:spcBef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How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to</a:t>
            </a:r>
            <a:r>
              <a:rPr sz="2541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implement?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0437" indent="-309487" defTabSz="829909">
              <a:spcBef>
                <a:spcPts val="95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write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with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name</a:t>
            </a:r>
            <a:r>
              <a:rPr sz="2178" spc="41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srgbClr val="3333FF"/>
                </a:solidFill>
                <a:latin typeface="Courier New"/>
                <a:cs typeface="Courier New"/>
              </a:rPr>
              <a:t>operator&lt;symbol&gt;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0437" indent="-309487" defTabSz="829909">
              <a:spcBef>
                <a:spcPts val="998"/>
              </a:spcBef>
              <a:buSzPct val="75000"/>
              <a:buFont typeface="Lucida Sans Unicode"/>
              <a:buChar char="–"/>
              <a:tabLst>
                <a:tab pos="319861" algn="l"/>
                <a:tab pos="321014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alternatives: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1080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method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your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2339" lvl="1" indent="-272602" defTabSz="829909">
              <a:spcBef>
                <a:spcPts val="762"/>
              </a:spcBef>
              <a:buSzPct val="45000"/>
              <a:buFontTx/>
              <a:buChar char="●"/>
              <a:tabLst>
                <a:tab pos="712339" algn="l"/>
                <a:tab pos="712915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global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function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(usually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friend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class)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/>
            <a:endParaRPr sz="1997">
              <a:solidFill>
                <a:prstClr val="black"/>
              </a:solidFill>
              <a:latin typeface="Arial MT"/>
              <a:cs typeface="Arial MT"/>
            </a:endParaRPr>
          </a:p>
          <a:p>
            <a:pPr defTabSz="829909">
              <a:spcBef>
                <a:spcPts val="18"/>
              </a:spcBef>
            </a:pPr>
            <a:endParaRPr sz="2405">
              <a:solidFill>
                <a:prstClr val="black"/>
              </a:solidFill>
              <a:latin typeface="Arial MT"/>
              <a:cs typeface="Arial MT"/>
            </a:endParaRPr>
          </a:p>
          <a:p>
            <a:pPr marL="494488" algn="ctr" defTabSz="829909"/>
            <a:r>
              <a:rPr sz="1815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http://en.cppreference.com/w/cpp/language/operators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858000"/>
            <a:ext cx="7471762" cy="3750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073" indent="-401122" defTabSz="829909">
              <a:buSzPct val="10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There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3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operators: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1450" defTabSz="829909">
              <a:spcBef>
                <a:spcPts val="1212"/>
              </a:spcBef>
              <a:buSzPct val="44444"/>
              <a:buFontTx/>
              <a:buChar char="●"/>
              <a:tabLst>
                <a:tab pos="714644" algn="l"/>
                <a:tab pos="71522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1634" b="1" dirty="0">
                <a:solidFill>
                  <a:srgbClr val="0066FF"/>
                </a:solidFill>
                <a:latin typeface="Arial"/>
                <a:cs typeface="Arial"/>
              </a:rPr>
              <a:t>member</a:t>
            </a:r>
            <a:r>
              <a:rPr sz="1634" b="1" spc="-14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srgbClr val="0066FF"/>
                </a:solidFill>
                <a:latin typeface="Arial"/>
                <a:cs typeface="Arial"/>
              </a:rPr>
              <a:t>functions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6901" defTabSz="829909">
              <a:spcBef>
                <a:spcPts val="785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they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don't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make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sense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outside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class: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499024" lvl="3" indent="-205172" defTabSz="829909">
              <a:spcBef>
                <a:spcPts val="517"/>
              </a:spcBef>
              <a:buSzPct val="43750"/>
              <a:buFont typeface="Arial MT"/>
              <a:buChar char="●"/>
              <a:tabLst>
                <a:tab pos="1499024" algn="l"/>
                <a:tab pos="1499600" algn="l"/>
              </a:tabLst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operator=,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operator(),operator[],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operator-&gt;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1450" defTabSz="829909">
              <a:spcBef>
                <a:spcPts val="241"/>
              </a:spcBef>
              <a:buSzPct val="44444"/>
              <a:buFontTx/>
              <a:buChar char="●"/>
              <a:tabLst>
                <a:tab pos="714644" algn="l"/>
                <a:tab pos="71522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634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must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634" spc="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FF"/>
                </a:solidFill>
                <a:latin typeface="Arial"/>
                <a:cs typeface="Arial"/>
              </a:rPr>
              <a:t>global</a:t>
            </a:r>
            <a:r>
              <a:rPr sz="1634" b="1" spc="-14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634" b="1" dirty="0">
                <a:solidFill>
                  <a:srgbClr val="0066FF"/>
                </a:solidFill>
                <a:latin typeface="Arial"/>
                <a:cs typeface="Arial"/>
              </a:rPr>
              <a:t>functions</a:t>
            </a:r>
            <a:endParaRPr sz="1634">
              <a:solidFill>
                <a:prstClr val="black"/>
              </a:solidFill>
              <a:latin typeface="Arial"/>
              <a:cs typeface="Arial"/>
            </a:endParaRPr>
          </a:p>
          <a:p>
            <a:pPr marL="1107122" lvl="2" indent="-206901" defTabSz="829909">
              <a:spcBef>
                <a:spcPts val="808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left-hand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side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 the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operator is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variable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of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different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type than</a:t>
            </a:r>
            <a:r>
              <a:rPr sz="1452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your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class: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defTabSz="829909">
              <a:spcBef>
                <a:spcPts val="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operator&lt;&lt;,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operator&gt;&gt;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99024" indent="-205172" defTabSz="829909">
              <a:spcBef>
                <a:spcPts val="540"/>
              </a:spcBef>
              <a:buSzPct val="43750"/>
              <a:buFont typeface="Arial"/>
              <a:buChar char="●"/>
              <a:tabLst>
                <a:tab pos="1499024" algn="l"/>
                <a:tab pos="1499600" algn="l"/>
              </a:tabLst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cout</a:t>
            </a:r>
            <a:r>
              <a:rPr sz="1452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&lt;&lt;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90926" lvl="1" indent="-205172" defTabSz="829909">
              <a:spcBef>
                <a:spcPts val="250"/>
              </a:spcBef>
              <a:buSzPct val="43750"/>
              <a:buFont typeface="Arial MT"/>
              <a:buChar char="●"/>
              <a:tabLst>
                <a:tab pos="1890926" algn="l"/>
                <a:tab pos="1891502" algn="l"/>
              </a:tabLst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cout:</a:t>
            </a:r>
            <a:r>
              <a:rPr sz="1452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ostream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90926" lvl="1" indent="-205172" defTabSz="829909">
              <a:spcBef>
                <a:spcPts val="231"/>
              </a:spcBef>
              <a:buSzPct val="43750"/>
              <a:buFont typeface="Arial MT"/>
              <a:buChar char="●"/>
              <a:tabLst>
                <a:tab pos="1890926" algn="l"/>
                <a:tab pos="1891502" algn="l"/>
              </a:tabLst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emp:</a:t>
            </a:r>
            <a:r>
              <a:rPr sz="1452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Employee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indent="-271450" defTabSz="829909">
              <a:spcBef>
                <a:spcPts val="222"/>
              </a:spcBef>
              <a:buSzPct val="44444"/>
              <a:buFontTx/>
              <a:buChar char="●"/>
              <a:tabLst>
                <a:tab pos="714644" algn="l"/>
                <a:tab pos="715221" algn="l"/>
              </a:tabLst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that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1634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b="1" spc="-5" dirty="0">
                <a:solidFill>
                  <a:srgbClr val="0066FF"/>
                </a:solidFill>
                <a:latin typeface="Arial"/>
                <a:cs typeface="Arial"/>
              </a:rPr>
              <a:t>either</a:t>
            </a:r>
            <a:r>
              <a:rPr sz="1634" b="1" spc="-9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methods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or</a:t>
            </a:r>
            <a:r>
              <a:rPr sz="1634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global</a:t>
            </a:r>
            <a:r>
              <a:rPr sz="1634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functions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marR="180390" indent="-206324" defTabSz="829909">
              <a:spcBef>
                <a:spcPts val="808"/>
              </a:spcBef>
              <a:tabLst>
                <a:tab pos="1106546" algn="l"/>
              </a:tabLst>
            </a:pPr>
            <a:r>
              <a:rPr sz="1089" b="1" spc="77" dirty="0">
                <a:solidFill>
                  <a:prstClr val="black"/>
                </a:solidFill>
                <a:latin typeface="Yu Gothic UI"/>
                <a:cs typeface="Yu Gothic UI"/>
              </a:rPr>
              <a:t>–	</a:t>
            </a: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Gregoire: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“Make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every operator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 method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unless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you must make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it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global </a:t>
            </a:r>
            <a:r>
              <a:rPr sz="1452" spc="-39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function.”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573929"/>
            <a:ext cx="7332873" cy="3907269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322743" indent="-311792" defTabSz="829909">
              <a:spcBef>
                <a:spcPts val="1602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Choosing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argument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2602" defTabSz="829909">
              <a:spcBef>
                <a:spcPts val="1076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value</a:t>
            </a:r>
            <a:r>
              <a:rPr sz="1815" spc="-3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1815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reference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6901" defTabSz="829909">
              <a:spcBef>
                <a:spcPts val="781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Prefer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passing-by-reference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instead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of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passing-by-value.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0297" defTabSz="829909">
              <a:spcBef>
                <a:spcPts val="517"/>
              </a:spcBef>
              <a:buSzPct val="43750"/>
              <a:buFont typeface="Arial MT"/>
              <a:buChar char="●"/>
              <a:tabLst>
                <a:tab pos="714644" algn="l"/>
                <a:tab pos="715221" algn="l"/>
              </a:tabLst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1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vs.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non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const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6901" defTabSz="829909">
              <a:spcBef>
                <a:spcPts val="762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Prefer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const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unless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modify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it.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11792" defTabSz="829909">
              <a:spcBef>
                <a:spcPts val="476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Choosing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2602" defTabSz="829909">
              <a:spcBef>
                <a:spcPts val="1030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you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can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specify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any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type,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however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6901" defTabSz="829909">
              <a:spcBef>
                <a:spcPts val="781"/>
              </a:spcBef>
              <a:buSzPct val="75000"/>
              <a:buFont typeface="Lucida Sans Unicode"/>
              <a:buChar char="–"/>
              <a:tabLst>
                <a:tab pos="1106546" algn="l"/>
                <a:tab pos="1107699" algn="l"/>
              </a:tabLst>
            </a:pP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follow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built-in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types</a:t>
            </a:r>
            <a:r>
              <a:rPr sz="1452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rule:</a:t>
            </a:r>
            <a:endParaRPr sz="1452">
              <a:solidFill>
                <a:prstClr val="black"/>
              </a:solidFill>
              <a:latin typeface="Arial MT"/>
              <a:cs typeface="Arial MT"/>
            </a:endParaRPr>
          </a:p>
          <a:p>
            <a:pPr marL="1499024" lvl="3" indent="-205172" defTabSz="829909">
              <a:spcBef>
                <a:spcPts val="517"/>
              </a:spcBef>
              <a:buSzPct val="43750"/>
              <a:buFontTx/>
              <a:buChar char="●"/>
              <a:tabLst>
                <a:tab pos="1499024" algn="l"/>
                <a:tab pos="1499600" algn="l"/>
              </a:tabLst>
            </a:pP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comparison</a:t>
            </a:r>
            <a:r>
              <a:rPr sz="1452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Arial MT"/>
                <a:cs typeface="Arial MT"/>
              </a:rPr>
              <a:t>always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1452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99024" marR="4611" indent="-205172" defTabSz="829909">
              <a:lnSpc>
                <a:spcPts val="1714"/>
              </a:lnSpc>
              <a:spcBef>
                <a:spcPts val="327"/>
              </a:spcBef>
              <a:buSzPct val="43750"/>
              <a:buFontTx/>
              <a:buChar char="●"/>
              <a:tabLst>
                <a:tab pos="1499024" algn="l"/>
                <a:tab pos="1499600" algn="l"/>
              </a:tabLst>
            </a:pP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arithmetic operators return an object representing </a:t>
            </a:r>
            <a:r>
              <a:rPr sz="1452" b="1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result of </a:t>
            </a:r>
            <a:r>
              <a:rPr sz="1452" b="1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452" b="1" spc="-3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Arial"/>
                <a:cs typeface="Arial"/>
              </a:rPr>
              <a:t>arithmetic</a:t>
            </a:r>
            <a:endParaRPr sz="145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2250" y="1846573"/>
            <a:ext cx="3856616" cy="3434600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77804" marR="1890349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#ifndef</a:t>
            </a:r>
            <a:r>
              <a:rPr sz="1452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COMPLEX_H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#define</a:t>
            </a:r>
            <a:r>
              <a:rPr sz="1452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COMPLEX_H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2232687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452" spc="-1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marR="59015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Complex(double, double 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setRe(</a:t>
            </a:r>
            <a:r>
              <a:rPr sz="1452" spc="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452" spc="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 setIm( double im);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double getRe() const;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452" spc="5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getIm()</a:t>
            </a:r>
            <a:r>
              <a:rPr sz="1452" spc="5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print()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92759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double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re,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im;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#endif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9011" y="576590"/>
          <a:ext cx="8256109" cy="5135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229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900" spc="-10" dirty="0">
                          <a:latin typeface="Arial MT"/>
                          <a:cs typeface="Arial MT"/>
                        </a:rPr>
                        <a:t>OOP: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10" dirty="0">
                          <a:latin typeface="Arial MT"/>
                          <a:cs typeface="Arial MT"/>
                        </a:rPr>
                        <a:t>Operator</a:t>
                      </a:r>
                      <a:r>
                        <a:rPr sz="2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900" spc="-5" dirty="0">
                          <a:latin typeface="Arial MT"/>
                          <a:cs typeface="Arial MT"/>
                        </a:rPr>
                        <a:t>overloading</a:t>
                      </a:r>
                      <a:endParaRPr sz="2900">
                        <a:latin typeface="Arial MT"/>
                        <a:cs typeface="Arial MT"/>
                      </a:endParaRPr>
                    </a:p>
                  </a:txBody>
                  <a:tcPr marL="0" marR="0" marT="5763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0808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6246495">
                        <a:lnSpc>
                          <a:spcPct val="101600"/>
                        </a:lnSpc>
                        <a:spcBef>
                          <a:spcPts val="204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#include</a:t>
                      </a:r>
                      <a:r>
                        <a:rPr sz="15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"Complex.h" </a:t>
                      </a:r>
                      <a:r>
                        <a:rPr sz="1500" spc="-94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#include &lt;iostream&gt;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using</a:t>
                      </a:r>
                      <a:r>
                        <a:rPr sz="15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namespace</a:t>
                      </a:r>
                      <a:r>
                        <a:rPr sz="15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std;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85725" marR="1858010">
                        <a:lnSpc>
                          <a:spcPct val="2031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Complex::Complex(double re, double im):re( re),im(im) {} </a:t>
                      </a:r>
                      <a:r>
                        <a:rPr sz="1500" spc="-9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Complex::setRe(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re){this-&gt;re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re;}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85725" marR="2833370" algn="just">
                        <a:lnSpc>
                          <a:spcPct val="20310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void Complex::setIm( double im){ this-&gt;im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im;} </a:t>
                      </a:r>
                      <a:r>
                        <a:rPr sz="1500" spc="-9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double Complex::getRe() const{ return this-&gt;re;} </a:t>
                      </a:r>
                      <a:r>
                        <a:rPr sz="1500" spc="-9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Complex::getIm()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const{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5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this-&gt;im;}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3620770" algn="l"/>
                        </a:tabLst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Complex::print()const{	cout&lt;&lt;re&lt;&lt;"+"&lt;&lt;im&lt;&lt;"i";}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362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808080"/>
                      </a:solidFill>
                      <a:prstDash val="solid"/>
                    </a:lnR>
                    <a:lnB w="9525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7688452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94207" indent="-383257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94207" algn="l"/>
                <a:tab pos="394783" algn="l"/>
              </a:tabLst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Arithmetic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b="1" spc="5" dirty="0">
                <a:solidFill>
                  <a:srgbClr val="0066FF"/>
                </a:solidFill>
                <a:latin typeface="Arial"/>
                <a:cs typeface="Arial"/>
              </a:rPr>
              <a:t>member</a:t>
            </a:r>
            <a:r>
              <a:rPr sz="2541" b="1" spc="-9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or</a:t>
            </a:r>
            <a:r>
              <a:rPr sz="2541" spc="-14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srgbClr val="0066FF"/>
                </a:solidFill>
                <a:latin typeface="Arial MT"/>
                <a:cs typeface="Arial MT"/>
              </a:rPr>
              <a:t>standalone</a:t>
            </a:r>
            <a:r>
              <a:rPr sz="2541" spc="-14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unary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minus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binary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minus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5683" y="3164309"/>
            <a:ext cx="6637276" cy="207589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520422" marR="2237298" indent="-442618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operator-()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 temp(-this-&gt;re, -this-&gt;im);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827604" indent="-44261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Complex::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operator-(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const Complex&amp; z) const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 temp(this-&gt;re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-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z.re, this-&gt;im- z.im);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86574" y="2074689"/>
            <a:ext cx="37460" cy="1081720"/>
            <a:chOff x="5465904" y="2286000"/>
            <a:chExt cx="41275" cy="1191895"/>
          </a:xfrm>
        </p:grpSpPr>
        <p:sp>
          <p:nvSpPr>
            <p:cNvPr id="6" name="object 6"/>
            <p:cNvSpPr/>
            <p:nvPr/>
          </p:nvSpPr>
          <p:spPr>
            <a:xfrm>
              <a:off x="5486399" y="2286000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47066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47066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7740895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94207" indent="-383257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94207" algn="l"/>
                <a:tab pos="394783" algn="l"/>
              </a:tabLst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Arithmetic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9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or </a:t>
            </a:r>
            <a:r>
              <a:rPr sz="2541" b="1" spc="-5" dirty="0">
                <a:solidFill>
                  <a:srgbClr val="0066FF"/>
                </a:solidFill>
                <a:latin typeface="Arial"/>
                <a:cs typeface="Arial"/>
              </a:rPr>
              <a:t>standalone</a:t>
            </a:r>
            <a:r>
              <a:rPr sz="2541" b="1" spc="-9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unary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minus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binary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minus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5226" y="3164309"/>
            <a:ext cx="7384164" cy="207589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3627" rIns="0" bIns="0" rtlCol="0">
            <a:spAutoFit/>
          </a:bodyPr>
          <a:lstStyle/>
          <a:p>
            <a:pPr marL="520422" marR="2798639" indent="-442618" defTabSz="829909">
              <a:lnSpc>
                <a:spcPct val="101600"/>
              </a:lnSpc>
              <a:spcBef>
                <a:spcPts val="185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operator-( const Complex&amp;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z )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temp(-</a:t>
            </a:r>
            <a:r>
              <a:rPr sz="1452" b="1" spc="-23" dirty="0">
                <a:solidFill>
                  <a:prstClr val="black"/>
                </a:solidFill>
                <a:latin typeface="Courier New"/>
                <a:cs typeface="Courier New"/>
              </a:rPr>
              <a:t>z.getRe()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-</a:t>
            </a:r>
            <a:r>
              <a:rPr sz="1452" b="1" spc="-9" dirty="0">
                <a:solidFill>
                  <a:prstClr val="black"/>
                </a:solidFill>
                <a:latin typeface="Courier New"/>
                <a:cs typeface="Courier New"/>
              </a:rPr>
              <a:t>z.getIm()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543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384986" indent="-442618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operator-( const Complex&amp; z1, const Complex&amp; z2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452" spc="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temp(z1.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getRe()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-z2.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getRe()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452" spc="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z1.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getIm()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-z2.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getIm()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); </a:t>
            </a:r>
            <a:r>
              <a:rPr sz="1452" spc="-8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temp;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12300" y="2074689"/>
            <a:ext cx="37460" cy="1081720"/>
            <a:chOff x="7477584" y="2286000"/>
            <a:chExt cx="41275" cy="1191895"/>
          </a:xfrm>
        </p:grpSpPr>
        <p:sp>
          <p:nvSpPr>
            <p:cNvPr id="6" name="object 6"/>
            <p:cNvSpPr/>
            <p:nvPr/>
          </p:nvSpPr>
          <p:spPr>
            <a:xfrm>
              <a:off x="7498080" y="2286000"/>
              <a:ext cx="0" cy="1143635"/>
            </a:xfrm>
            <a:custGeom>
              <a:avLst/>
              <a:gdLst/>
              <a:ahLst/>
              <a:cxnLst/>
              <a:rect l="l" t="t" r="r" b="b"/>
              <a:pathLst>
                <a:path h="1143635">
                  <a:moveTo>
                    <a:pt x="0" y="0"/>
                  </a:moveTo>
                  <a:lnTo>
                    <a:pt x="0" y="11434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48234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482347" y="34294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573928"/>
            <a:ext cx="7676926" cy="2786128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412073" indent="-401122" defTabSz="829909">
              <a:spcBef>
                <a:spcPts val="1602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Increment/Decrement</a:t>
            </a:r>
            <a:r>
              <a:rPr sz="2541" spc="-5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2602" defTabSz="829909">
              <a:spcBef>
                <a:spcPts val="1076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postincrement: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898492" defTabSz="829909">
              <a:spcBef>
                <a:spcPts val="767"/>
              </a:spcBef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361" spc="422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10;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i++;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→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10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2602" defTabSz="829909">
              <a:spcBef>
                <a:spcPts val="840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preincrement: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898492" defTabSz="829909">
              <a:spcBef>
                <a:spcPts val="862"/>
              </a:spcBef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361" spc="422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10;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++i;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r>
              <a:rPr sz="181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→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11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marR="4611" lvl="1" indent="-272602" defTabSz="829909">
              <a:lnSpc>
                <a:spcPct val="101400"/>
              </a:lnSpc>
              <a:spcBef>
                <a:spcPts val="458"/>
              </a:spcBef>
              <a:buSzPct val="45000"/>
              <a:buFontTx/>
              <a:buChar char="●"/>
              <a:tabLst>
                <a:tab pos="714644" algn="l"/>
                <a:tab pos="715221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 C++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standard specifies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that the prefix increment and decrement </a:t>
            </a:r>
            <a:r>
              <a:rPr sz="1815" spc="-4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 </a:t>
            </a:r>
            <a:r>
              <a:rPr sz="1815" b="1" spc="-5" dirty="0">
                <a:solidFill>
                  <a:prstClr val="black"/>
                </a:solidFill>
                <a:latin typeface="Arial"/>
                <a:cs typeface="Arial"/>
              </a:rPr>
              <a:t>lvalue</a:t>
            </a:r>
            <a:r>
              <a:rPr sz="1815" b="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(left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value).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725680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Increment/Decrement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9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9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98362" y="2402317"/>
          <a:ext cx="7078723" cy="3218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496">
                <a:tc gridSpan="2">
                  <a:txBody>
                    <a:bodyPr/>
                    <a:lstStyle/>
                    <a:p>
                      <a:pPr marL="85725" marR="11303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516128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Complex&amp;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Complex::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operator++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(){	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//prefix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 marR="1130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(this-&gt;re)++;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59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29">
                <a:tc>
                  <a:txBody>
                    <a:bodyPr/>
                    <a:lstStyle/>
                    <a:p>
                      <a:pPr marL="771525">
                        <a:lnSpc>
                          <a:spcPts val="152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(this-&gt;im)++;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6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*this;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699"/>
                        </a:lnSpc>
                        <a:spcBef>
                          <a:spcPts val="210"/>
                        </a:spcBef>
                      </a:pPr>
                      <a:r>
                        <a:rPr sz="1600" b="1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Which one is more efficient? </a:t>
                      </a:r>
                      <a:r>
                        <a:rPr sz="1600" b="1" spc="-49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Why?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42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6718">
                <a:tc gridSpan="2">
                  <a:txBody>
                    <a:bodyPr/>
                    <a:lstStyle/>
                    <a:p>
                      <a:pPr marL="85725" marR="113030">
                        <a:lnSpc>
                          <a:spcPts val="10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5725" marR="113030">
                        <a:lnSpc>
                          <a:spcPct val="100000"/>
                        </a:lnSpc>
                        <a:tabLst>
                          <a:tab pos="1319530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Complex	Complex::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operator++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){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//postfix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 marR="3787775">
                        <a:lnSpc>
                          <a:spcPct val="100699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Complex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temp(*this); </a:t>
                      </a:r>
                      <a:r>
                        <a:rPr sz="1600" spc="-10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(this-&gt;re)++;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71525" marR="4747895">
                        <a:lnSpc>
                          <a:spcPct val="100699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(this-&gt;im)++;  return</a:t>
                      </a:r>
                      <a:r>
                        <a:rPr sz="16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temp;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5725" marR="1130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702455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Inserter/Extractor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standalone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821" y="2256673"/>
            <a:ext cx="7800831" cy="2832655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defTabSz="829909">
              <a:spcBef>
                <a:spcPts val="200"/>
              </a:spcBef>
            </a:pP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//complex.h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906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5641655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815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815" spc="-107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0501" defTabSz="829909"/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friend</a:t>
            </a:r>
            <a:r>
              <a:rPr sz="1815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</a:t>
            </a:r>
            <a:r>
              <a:rPr sz="1815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operator&lt;&lt;(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82487" defTabSz="829909"/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</a:t>
            </a:r>
            <a:r>
              <a:rPr sz="1815" b="1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os,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Complex&amp;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0501" defTabSz="829909"/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friend</a:t>
            </a:r>
            <a:r>
              <a:rPr sz="1815" b="1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36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operator&gt;&gt;(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82487" defTabSz="829909"/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27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is,</a:t>
            </a:r>
            <a:r>
              <a:rPr sz="1815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Complex&amp;</a:t>
            </a:r>
            <a:r>
              <a:rPr sz="1815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1077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//...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720" y="554633"/>
            <a:ext cx="434359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32" dirty="0"/>
              <a:t> </a:t>
            </a:r>
            <a:r>
              <a:rPr spc="-5" dirty="0"/>
              <a:t>Classes</a:t>
            </a:r>
            <a:r>
              <a:rPr spc="-27" dirty="0"/>
              <a:t> </a:t>
            </a:r>
            <a:r>
              <a:rPr spc="-5" dirty="0"/>
              <a:t>and</a:t>
            </a:r>
            <a:r>
              <a:rPr spc="-27" dirty="0"/>
              <a:t> </a:t>
            </a:r>
            <a:r>
              <a:rPr spc="-5" dirty="0"/>
              <a:t>objects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6945" y="1572433"/>
            <a:ext cx="4530890" cy="3917128"/>
            <a:chOff x="1047887" y="1732588"/>
            <a:chExt cx="4992370" cy="4316095"/>
          </a:xfrm>
        </p:grpSpPr>
        <p:sp>
          <p:nvSpPr>
            <p:cNvPr id="4" name="object 4"/>
            <p:cNvSpPr/>
            <p:nvPr/>
          </p:nvSpPr>
          <p:spPr>
            <a:xfrm>
              <a:off x="1052649" y="1737350"/>
              <a:ext cx="4982845" cy="4306570"/>
            </a:xfrm>
            <a:custGeom>
              <a:avLst/>
              <a:gdLst/>
              <a:ahLst/>
              <a:cxnLst/>
              <a:rect l="l" t="t" r="r" b="b"/>
              <a:pathLst>
                <a:path w="4982845" h="4306570">
                  <a:moveTo>
                    <a:pt x="4982399" y="4306199"/>
                  </a:moveTo>
                  <a:lnTo>
                    <a:pt x="0" y="4306199"/>
                  </a:lnTo>
                  <a:lnTo>
                    <a:pt x="0" y="0"/>
                  </a:lnTo>
                  <a:lnTo>
                    <a:pt x="4982399" y="0"/>
                  </a:lnTo>
                  <a:lnTo>
                    <a:pt x="4982399" y="43061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52649" y="1737350"/>
              <a:ext cx="4982845" cy="4306570"/>
            </a:xfrm>
            <a:custGeom>
              <a:avLst/>
              <a:gdLst/>
              <a:ahLst/>
              <a:cxnLst/>
              <a:rect l="l" t="t" r="r" b="b"/>
              <a:pathLst>
                <a:path w="4982845" h="4306570">
                  <a:moveTo>
                    <a:pt x="0" y="0"/>
                  </a:moveTo>
                  <a:lnTo>
                    <a:pt x="4982399" y="0"/>
                  </a:lnTo>
                  <a:lnTo>
                    <a:pt x="4982399" y="4306199"/>
                  </a:lnTo>
                  <a:lnTo>
                    <a:pt x="0" y="430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7541" y="1594276"/>
            <a:ext cx="3674505" cy="3775671"/>
          </a:xfrm>
          <a:prstGeom prst="rect">
            <a:avLst/>
          </a:prstGeom>
        </p:spPr>
        <p:txBody>
          <a:bodyPr vert="horz" wrap="square" lIns="0" tIns="17865" rIns="0" bIns="0" rtlCol="0">
            <a:spAutoFit/>
          </a:bodyPr>
          <a:lstStyle/>
          <a:p>
            <a:pPr marL="11527" marR="2410195" defTabSz="829909">
              <a:lnSpc>
                <a:spcPts val="1298"/>
              </a:lnSpc>
              <a:spcBef>
                <a:spcPts val="141"/>
              </a:spcBef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class</a:t>
            </a:r>
            <a:r>
              <a:rPr sz="1089" b="1" spc="-7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srgbClr val="3333FF"/>
                </a:solidFill>
                <a:latin typeface="Courier New"/>
                <a:cs typeface="Courier New"/>
              </a:rPr>
              <a:t>Employee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089" b="1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public: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Employee();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93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display()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2327781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hire();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fire();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9"/>
              </a:lnSpc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089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Getters</a:t>
            </a:r>
            <a:r>
              <a:rPr sz="1089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and</a:t>
            </a:r>
            <a:r>
              <a:rPr sz="1089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setters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4611" defTabSz="829909">
              <a:lnSpc>
                <a:spcPts val="1298"/>
              </a:lnSpc>
              <a:spcBef>
                <a:spcPts val="4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 setFirstName( string inFirstName ); </a:t>
            </a:r>
            <a:r>
              <a:rPr sz="1089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 setLastName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(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string inLastName );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setId(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inId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4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void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setSalary(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inSalary</a:t>
            </a:r>
            <a:r>
              <a:rPr sz="1089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999349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string getFirstName()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 </a:t>
            </a:r>
            <a:r>
              <a:rPr sz="1089" b="1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string getLastName()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 </a:t>
            </a:r>
            <a:r>
              <a:rPr sz="1089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getSalary()</a:t>
            </a:r>
            <a:r>
              <a:rPr sz="1089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4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089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getIsHired()</a:t>
            </a:r>
            <a:r>
              <a:rPr sz="1089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marR="1746268" indent="414955" defTabSz="829909">
              <a:lnSpc>
                <a:spcPts val="1298"/>
              </a:lnSpc>
              <a:spcBef>
                <a:spcPts val="45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getId()</a:t>
            </a:r>
            <a:r>
              <a:rPr sz="1089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const; </a:t>
            </a:r>
            <a:r>
              <a:rPr sz="1089" b="1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private: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9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mId;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1829835" defTabSz="829909">
              <a:lnSpc>
                <a:spcPts val="1298"/>
              </a:lnSpc>
              <a:spcBef>
                <a:spcPts val="41"/>
              </a:spcBef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string</a:t>
            </a:r>
            <a:r>
              <a:rPr sz="1089" spc="-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mFirstName; </a:t>
            </a:r>
            <a:r>
              <a:rPr sz="1089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string mLastName; </a:t>
            </a:r>
            <a:r>
              <a:rPr sz="10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089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mSalary;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lnSpc>
                <a:spcPts val="1234"/>
              </a:lnSpc>
            </a:pP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bool</a:t>
            </a:r>
            <a:r>
              <a:rPr sz="1089" spc="-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089" spc="-5" dirty="0">
                <a:solidFill>
                  <a:prstClr val="black"/>
                </a:solidFill>
                <a:latin typeface="Courier New"/>
                <a:cs typeface="Courier New"/>
              </a:rPr>
              <a:t>bHired;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lnSpc>
                <a:spcPts val="1302"/>
              </a:lnSpc>
            </a:pPr>
            <a:r>
              <a:rPr sz="1089" b="1" spc="-5" dirty="0">
                <a:solidFill>
                  <a:prstClr val="black"/>
                </a:solidFill>
                <a:latin typeface="Courier New"/>
                <a:cs typeface="Courier New"/>
              </a:rPr>
              <a:t>};</a:t>
            </a:r>
            <a:endParaRPr sz="108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5051" y="1742748"/>
            <a:ext cx="2175542" cy="331950"/>
          </a:xfrm>
          <a:custGeom>
            <a:avLst/>
            <a:gdLst/>
            <a:ahLst/>
            <a:cxnLst/>
            <a:rect l="l" t="t" r="r" b="b"/>
            <a:pathLst>
              <a:path w="2397125" h="365760">
                <a:moveTo>
                  <a:pt x="2396699" y="365699"/>
                </a:moveTo>
                <a:lnTo>
                  <a:pt x="0" y="365699"/>
                </a:lnTo>
                <a:lnTo>
                  <a:pt x="0" y="0"/>
                </a:lnTo>
                <a:lnTo>
                  <a:pt x="2396699" y="0"/>
                </a:lnTo>
                <a:lnTo>
                  <a:pt x="2396699" y="3656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1325" y="1757501"/>
            <a:ext cx="19306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Methods'</a:t>
            </a:r>
            <a:r>
              <a:rPr sz="1634" spc="-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declaration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5050" y="4581628"/>
            <a:ext cx="2043569" cy="315237"/>
          </a:xfrm>
          <a:custGeom>
            <a:avLst/>
            <a:gdLst/>
            <a:ahLst/>
            <a:cxnLst/>
            <a:rect l="l" t="t" r="r" b="b"/>
            <a:pathLst>
              <a:path w="2251709" h="347345">
                <a:moveTo>
                  <a:pt x="2251199" y="346799"/>
                </a:moveTo>
                <a:lnTo>
                  <a:pt x="0" y="346799"/>
                </a:lnTo>
                <a:lnTo>
                  <a:pt x="0" y="0"/>
                </a:lnTo>
                <a:lnTo>
                  <a:pt x="2251199" y="0"/>
                </a:lnTo>
                <a:lnTo>
                  <a:pt x="2251199" y="346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1325" y="4596380"/>
            <a:ext cx="138312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Data</a:t>
            </a:r>
            <a:r>
              <a:rPr sz="1634" spc="-7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prstClr val="black"/>
                </a:solidFill>
                <a:latin typeface="Arial MT"/>
                <a:cs typeface="Arial MT"/>
              </a:rPr>
              <a:t>members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74901" y="1890113"/>
            <a:ext cx="3560396" cy="2859037"/>
            <a:chOff x="2478042" y="2082624"/>
            <a:chExt cx="3923029" cy="3150235"/>
          </a:xfrm>
        </p:grpSpPr>
        <p:sp>
          <p:nvSpPr>
            <p:cNvPr id="12" name="object 12"/>
            <p:cNvSpPr/>
            <p:nvPr/>
          </p:nvSpPr>
          <p:spPr>
            <a:xfrm>
              <a:off x="2617470" y="2103120"/>
              <a:ext cx="3783329" cy="0"/>
            </a:xfrm>
            <a:custGeom>
              <a:avLst/>
              <a:gdLst/>
              <a:ahLst/>
              <a:cxnLst/>
              <a:rect l="l" t="t" r="r" b="b"/>
              <a:pathLst>
                <a:path w="3783329">
                  <a:moveTo>
                    <a:pt x="378332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74244" y="20873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74244" y="20873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26029" y="5212079"/>
              <a:ext cx="3874770" cy="0"/>
            </a:xfrm>
            <a:custGeom>
              <a:avLst/>
              <a:gdLst/>
              <a:ahLst/>
              <a:cxnLst/>
              <a:rect l="l" t="t" r="r" b="b"/>
              <a:pathLst>
                <a:path w="3874770">
                  <a:moveTo>
                    <a:pt x="387476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482804" y="51963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482804" y="519634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21766" y="1161816"/>
            <a:ext cx="1522591" cy="277666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Arial MT"/>
                <a:cs typeface="Arial MT"/>
              </a:rPr>
              <a:t>Employee.h</a:t>
            </a:r>
            <a:endParaRPr sz="1634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765791"/>
            <a:ext cx="702455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Inserter/Extractor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standalone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1281" y="2406640"/>
            <a:ext cx="7443522" cy="2830160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//complex.cpp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3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0236" marR="885237" indent="-622432" defTabSz="829909">
              <a:lnSpc>
                <a:spcPct val="100699"/>
              </a:lnSpc>
            </a:pP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operator&lt;&lt;( </a:t>
            </a: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os, const Complex&amp; c){ </a:t>
            </a:r>
            <a:r>
              <a:rPr sz="1634" spc="-9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os&lt;&lt;c.re&lt;&lt;"+"&lt;&lt;c.im&lt;&lt;"i";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0236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634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os;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18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0236" marR="1632155" indent="-622432" defTabSz="829909">
              <a:lnSpc>
                <a:spcPct val="100699"/>
              </a:lnSpc>
            </a:pP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operator&gt;&gt;( </a:t>
            </a:r>
            <a:r>
              <a:rPr sz="1634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is, Complex&amp; c){ </a:t>
            </a:r>
            <a:r>
              <a:rPr sz="1634" spc="-9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is&gt;&gt;c.re&gt;&gt;c.im;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0236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634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is;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32435"/>
            <a:ext cx="7430268" cy="3492430"/>
          </a:xfrm>
          <a:prstGeom prst="rect">
            <a:avLst/>
          </a:prstGeom>
        </p:spPr>
        <p:txBody>
          <a:bodyPr vert="horz" wrap="square" lIns="0" tIns="144652" rIns="0" bIns="0" rtlCol="0">
            <a:spAutoFit/>
          </a:bodyPr>
          <a:lstStyle/>
          <a:p>
            <a:pPr marL="11527" defTabSz="829909">
              <a:spcBef>
                <a:spcPts val="1139"/>
              </a:spcBef>
              <a:tabLst>
                <a:tab pos="32274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Inserter/Extractor</a:t>
            </a:r>
            <a:r>
              <a:rPr sz="2541" spc="-5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11527" defTabSz="829909">
              <a:spcBef>
                <a:spcPts val="1048"/>
              </a:spcBef>
              <a:tabLst>
                <a:tab pos="322743" algn="l"/>
              </a:tabLst>
            </a:pPr>
            <a:r>
              <a:rPr sz="1906" b="1" spc="136" dirty="0">
                <a:solidFill>
                  <a:prstClr val="black"/>
                </a:solidFill>
                <a:latin typeface="Yu Gothic UI"/>
                <a:cs typeface="Yu Gothic UI"/>
              </a:rPr>
              <a:t>–	</a:t>
            </a: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Syntax: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229954" marR="693897" defTabSz="829909">
              <a:spcBef>
                <a:spcPts val="1066"/>
              </a:spcBef>
            </a:pP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operator&lt;&lt;(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ostream&amp;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os, const T&amp; out) </a:t>
            </a:r>
            <a:r>
              <a:rPr sz="1815" b="1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operator&gt;&gt;(</a:t>
            </a:r>
            <a:r>
              <a:rPr sz="1815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srgbClr val="0000FF"/>
                </a:solidFill>
                <a:latin typeface="Courier New"/>
                <a:cs typeface="Courier New"/>
              </a:rPr>
              <a:t>istream&amp;</a:t>
            </a:r>
            <a:r>
              <a:rPr sz="1815" b="1" spc="-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is,</a:t>
            </a:r>
            <a:r>
              <a:rPr sz="1815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T&amp;</a:t>
            </a:r>
            <a:r>
              <a:rPr sz="1815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in)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22743" indent="-311792" defTabSz="829909">
              <a:lnSpc>
                <a:spcPts val="3013"/>
              </a:lnSpc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Remarks: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57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Streams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are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always</a:t>
            </a:r>
            <a:r>
              <a:rPr sz="2178" spc="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passed</a:t>
            </a:r>
            <a:r>
              <a:rPr sz="2178" i="1" spc="-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spc="-5" dirty="0">
                <a:solidFill>
                  <a:prstClr val="black"/>
                </a:solidFill>
                <a:latin typeface="Arial"/>
                <a:cs typeface="Arial"/>
              </a:rPr>
              <a:t>by</a:t>
            </a:r>
            <a:r>
              <a:rPr sz="2178" i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178" i="1" dirty="0">
                <a:solidFill>
                  <a:prstClr val="black"/>
                </a:solidFill>
                <a:latin typeface="Arial"/>
                <a:cs typeface="Arial"/>
              </a:rPr>
              <a:t>reference</a:t>
            </a:r>
            <a:endParaRPr sz="2178">
              <a:solidFill>
                <a:prstClr val="black"/>
              </a:solidFill>
              <a:latin typeface="Arial"/>
              <a:cs typeface="Arial"/>
            </a:endParaRPr>
          </a:p>
          <a:p>
            <a:pPr marL="714644" indent="-274908" defTabSz="829909">
              <a:spcBef>
                <a:spcPts val="803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  <a:tab pos="3693673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Why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should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 inserter	operator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ostream&amp;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indent="-274908" defTabSz="829909">
              <a:spcBef>
                <a:spcPts val="789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Why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should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extractor</a:t>
            </a:r>
            <a:r>
              <a:rPr sz="2178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an</a:t>
            </a:r>
            <a:r>
              <a:rPr sz="2178" spc="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istream&amp;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573929"/>
            <a:ext cx="4252536" cy="1016798"/>
          </a:xfrm>
          <a:prstGeom prst="rect">
            <a:avLst/>
          </a:prstGeom>
        </p:spPr>
        <p:txBody>
          <a:bodyPr vert="horz" wrap="square" lIns="0" tIns="203435" rIns="0" bIns="0" rtlCol="0">
            <a:spAutoFit/>
          </a:bodyPr>
          <a:lstStyle/>
          <a:p>
            <a:pPr marL="322743" indent="-311792" defTabSz="829909">
              <a:spcBef>
                <a:spcPts val="1602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Inserter/Extractor</a:t>
            </a:r>
            <a:r>
              <a:rPr sz="2541" spc="-8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operators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322743" indent="-307182" defTabSz="829909">
              <a:spcBef>
                <a:spcPts val="1076"/>
              </a:spcBef>
              <a:buSzPct val="75000"/>
              <a:buFont typeface="Lucida Sans Unicode"/>
              <a:buChar char="–"/>
              <a:tabLst>
                <a:tab pos="322743" algn="l"/>
                <a:tab pos="32331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Usage: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572614"/>
            <a:ext cx="6887968" cy="2564831"/>
          </a:xfrm>
          <a:prstGeom prst="rect">
            <a:avLst/>
          </a:prstGeom>
          <a:solidFill>
            <a:srgbClr val="FFFFCC"/>
          </a:solidFill>
          <a:ln w="9524">
            <a:solidFill>
              <a:srgbClr val="808080"/>
            </a:solidFill>
          </a:ln>
        </p:spPr>
        <p:txBody>
          <a:bodyPr vert="horz" wrap="square" lIns="0" tIns="25934" rIns="0" bIns="0" rtlCol="0">
            <a:spAutoFit/>
          </a:bodyPr>
          <a:lstStyle/>
          <a:p>
            <a:pPr marL="77804" defTabSz="829909">
              <a:spcBef>
                <a:spcPts val="20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634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z1,</a:t>
            </a:r>
            <a:r>
              <a:rPr sz="1634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z2;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cout&lt;&lt;"Read</a:t>
            </a:r>
            <a:r>
              <a:rPr sz="1634" spc="-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r>
              <a:rPr sz="1634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634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number:";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//Extractor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cin&gt;&gt;z1&gt;&gt;z2;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14"/>
              </a:spcBef>
            </a:pP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//Inserter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3940341" defTabSz="829909">
              <a:lnSpc>
                <a:spcPct val="100699"/>
              </a:lnSpc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cout&lt;&lt;"z1: "&lt;&lt;z1&lt;&lt;endl; </a:t>
            </a:r>
            <a:r>
              <a:rPr sz="1634" spc="-9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cout&lt;&lt;"z2:</a:t>
            </a:r>
            <a:r>
              <a:rPr sz="1634" spc="-8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"&lt;&lt;z2&lt;&lt;endl;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29909">
              <a:spcBef>
                <a:spcPts val="23"/>
              </a:spcBef>
            </a:pPr>
            <a:endParaRPr sz="172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3192846" defTabSz="829909">
              <a:lnSpc>
                <a:spcPct val="100699"/>
              </a:lnSpc>
            </a:pP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cout&lt;&lt;"z1++: "&lt;&lt;(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z1++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)&lt;&lt;endl; </a:t>
            </a:r>
            <a:r>
              <a:rPr sz="1634" spc="-9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cout&lt;&lt;"++z2:</a:t>
            </a:r>
            <a:r>
              <a:rPr sz="1634" spc="-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"&lt;&lt;(</a:t>
            </a:r>
            <a:r>
              <a:rPr sz="1634" b="1" spc="-5" dirty="0">
                <a:solidFill>
                  <a:prstClr val="black"/>
                </a:solidFill>
                <a:latin typeface="Courier New"/>
                <a:cs typeface="Courier New"/>
              </a:rPr>
              <a:t>++z2</a:t>
            </a:r>
            <a:r>
              <a:rPr sz="1634" spc="-5" dirty="0">
                <a:solidFill>
                  <a:prstClr val="black"/>
                </a:solidFill>
                <a:latin typeface="Courier New"/>
                <a:cs typeface="Courier New"/>
              </a:rPr>
              <a:t>)&lt;&lt;endl;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7655026" cy="2814756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412073" indent="-40112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Assignment</a:t>
            </a:r>
            <a:r>
              <a:rPr sz="2541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operator</a:t>
            </a:r>
            <a:r>
              <a:rPr sz="2541" b="1" spc="-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(=)</a:t>
            </a:r>
            <a:endParaRPr sz="2541">
              <a:solidFill>
                <a:prstClr val="black"/>
              </a:solidFill>
              <a:latin typeface="Arial"/>
              <a:cs typeface="Arial"/>
            </a:endParaRPr>
          </a:p>
          <a:p>
            <a:pPr marL="714644" lvl="1" indent="-274908" defTabSz="829909">
              <a:spcBef>
                <a:spcPts val="1066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When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should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be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overloaded?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marR="4611" lvl="1" indent="-274331" defTabSz="829909">
              <a:lnSpc>
                <a:spcPct val="100699"/>
              </a:lnSpc>
              <a:spcBef>
                <a:spcPts val="785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A: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When bitwise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copy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 not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satisfactory (e.g.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if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you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have </a:t>
            </a:r>
            <a:r>
              <a:rPr sz="2178" spc="-59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dynamically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allocated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memory</a:t>
            </a:r>
            <a:r>
              <a:rPr sz="2178" spc="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132" dirty="0">
                <a:solidFill>
                  <a:prstClr val="black"/>
                </a:solidFill>
                <a:latin typeface="Lucida Sans Unicode"/>
                <a:cs typeface="Lucida Sans Unicode"/>
              </a:rPr>
              <a:t>⇒</a:t>
            </a:r>
            <a:endParaRPr sz="2178">
              <a:solidFill>
                <a:prstClr val="black"/>
              </a:solidFill>
              <a:latin typeface="Lucida Sans Unicode"/>
              <a:cs typeface="Lucida Sans Unicode"/>
            </a:endParaRPr>
          </a:p>
          <a:p>
            <a:pPr marL="1107122" marR="791872" lvl="2" indent="-208630" defTabSz="829909">
              <a:lnSpc>
                <a:spcPts val="2160"/>
              </a:lnSpc>
              <a:spcBef>
                <a:spcPts val="84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when we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should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implement the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copy constructor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and the </a:t>
            </a:r>
            <a:r>
              <a:rPr sz="1815" spc="-49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destructor</a:t>
            </a:r>
            <a:r>
              <a:rPr sz="1815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too).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  <a:p>
            <a:pPr marL="1107122" lvl="2" indent="-209205" defTabSz="829909">
              <a:spcBef>
                <a:spcPts val="439"/>
              </a:spcBef>
              <a:buSzPct val="75000"/>
              <a:buFont typeface="Lucida Sans Unicode"/>
              <a:buChar char="–"/>
              <a:tabLst>
                <a:tab pos="1107699" algn="l"/>
              </a:tabLst>
            </a:pP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Ex.</a:t>
            </a:r>
            <a:r>
              <a:rPr sz="1815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our</a:t>
            </a:r>
            <a:r>
              <a:rPr sz="1815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Stack</a:t>
            </a:r>
            <a:r>
              <a:rPr sz="1815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class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5661020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394207" indent="-383257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394207" algn="l"/>
                <a:tab pos="394783" algn="l"/>
              </a:tabLst>
            </a:pPr>
            <a:r>
              <a:rPr sz="2541" spc="-9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5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spc="5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178" spc="-4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Move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(since</a:t>
            </a:r>
            <a:r>
              <a:rPr sz="2178" spc="-9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32" dirty="0">
                <a:solidFill>
                  <a:srgbClr val="FF00CC"/>
                </a:solidFill>
                <a:latin typeface="Arial MT"/>
                <a:cs typeface="Arial MT"/>
              </a:rPr>
              <a:t>C++11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608057"/>
            <a:ext cx="6539881" cy="1857378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412073" indent="-40112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r>
              <a:rPr sz="2541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  <a:tab pos="1879975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Syntax: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X&amp;</a:t>
            </a:r>
            <a:r>
              <a:rPr sz="2178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operator=(</a:t>
            </a:r>
            <a:r>
              <a:rPr sz="2178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const</a:t>
            </a:r>
            <a:r>
              <a:rPr sz="2178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X&amp;</a:t>
            </a:r>
            <a:r>
              <a:rPr sz="2178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rhs);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lvl="1" indent="-274908" defTabSz="829909">
              <a:spcBef>
                <a:spcPts val="803"/>
              </a:spcBef>
              <a:buClr>
                <a:srgbClr val="000000"/>
              </a:buClr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b="1" spc="-5" dirty="0">
                <a:solidFill>
                  <a:srgbClr val="0000FF"/>
                </a:solidFill>
                <a:latin typeface="Arial"/>
                <a:cs typeface="Arial"/>
              </a:rPr>
              <a:t>Q:</a:t>
            </a:r>
            <a:r>
              <a:rPr sz="2178" b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return</a:t>
            </a:r>
            <a:r>
              <a:rPr sz="217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type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necessary?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  <a:p>
            <a:pPr marL="898492" defTabSz="829909">
              <a:spcBef>
                <a:spcPts val="803"/>
              </a:spcBef>
            </a:pPr>
            <a:r>
              <a:rPr sz="1361" spc="95" dirty="0">
                <a:solidFill>
                  <a:prstClr val="black"/>
                </a:solidFill>
                <a:latin typeface="Lucida Sans Unicode"/>
                <a:cs typeface="Lucida Sans Unicode"/>
              </a:rPr>
              <a:t>–</a:t>
            </a:r>
            <a:r>
              <a:rPr sz="1361" spc="408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Analyze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following</a:t>
            </a:r>
            <a:r>
              <a:rPr sz="1815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Arial MT"/>
                <a:cs typeface="Arial MT"/>
              </a:rPr>
              <a:t>example</a:t>
            </a:r>
            <a:r>
              <a:rPr sz="1815" spc="-1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815" dirty="0">
                <a:solidFill>
                  <a:prstClr val="black"/>
                </a:solidFill>
                <a:latin typeface="Arial MT"/>
                <a:cs typeface="Arial MT"/>
              </a:rPr>
              <a:t>code</a:t>
            </a:r>
            <a:endParaRPr sz="181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710" y="3734441"/>
            <a:ext cx="6224067" cy="863526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defTabSz="829909">
              <a:spcBef>
                <a:spcPts val="200"/>
              </a:spcBef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z1(1,2),</a:t>
            </a:r>
            <a:r>
              <a:rPr sz="1815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z2(2,3),</a:t>
            </a:r>
            <a:r>
              <a:rPr sz="1815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z3(1,1);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z3</a:t>
            </a:r>
            <a:r>
              <a:rPr sz="1815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/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z2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815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z3;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556938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b="1" spc="-5" dirty="0">
                <a:solidFill>
                  <a:prstClr val="black"/>
                </a:solidFill>
                <a:latin typeface="Arial"/>
                <a:cs typeface="Arial"/>
              </a:rPr>
              <a:t>Copy</a:t>
            </a:r>
            <a:r>
              <a:rPr sz="2541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example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2603" y="2162825"/>
            <a:ext cx="7976027" cy="3469917"/>
            <a:chOff x="646437" y="2383112"/>
            <a:chExt cx="8788400" cy="3823335"/>
          </a:xfrm>
        </p:grpSpPr>
        <p:sp>
          <p:nvSpPr>
            <p:cNvPr id="5" name="object 5"/>
            <p:cNvSpPr/>
            <p:nvPr/>
          </p:nvSpPr>
          <p:spPr>
            <a:xfrm>
              <a:off x="651199" y="2387875"/>
              <a:ext cx="8778875" cy="3813810"/>
            </a:xfrm>
            <a:custGeom>
              <a:avLst/>
              <a:gdLst/>
              <a:ahLst/>
              <a:cxnLst/>
              <a:rect l="l" t="t" r="r" b="b"/>
              <a:pathLst>
                <a:path w="8778875" h="3813810">
                  <a:moveTo>
                    <a:pt x="8778299" y="3813600"/>
                  </a:moveTo>
                  <a:lnTo>
                    <a:pt x="0" y="3813600"/>
                  </a:lnTo>
                  <a:lnTo>
                    <a:pt x="0" y="0"/>
                  </a:lnTo>
                  <a:lnTo>
                    <a:pt x="8778299" y="0"/>
                  </a:lnTo>
                  <a:lnTo>
                    <a:pt x="8778299" y="38136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51199" y="2387875"/>
              <a:ext cx="8778875" cy="3813810"/>
            </a:xfrm>
            <a:custGeom>
              <a:avLst/>
              <a:gdLst/>
              <a:ahLst/>
              <a:cxnLst/>
              <a:rect l="l" t="t" r="r" b="b"/>
              <a:pathLst>
                <a:path w="8778875" h="3813810">
                  <a:moveTo>
                    <a:pt x="0" y="0"/>
                  </a:moveTo>
                  <a:lnTo>
                    <a:pt x="8778299" y="0"/>
                  </a:lnTo>
                  <a:lnTo>
                    <a:pt x="8778299" y="3813600"/>
                  </a:lnTo>
                  <a:lnTo>
                    <a:pt x="0" y="38136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3201" y="2182823"/>
            <a:ext cx="6768097" cy="3391445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22181" marR="2015412" indent="-110655" defTabSz="829909">
              <a:lnSpc>
                <a:spcPct val="101600"/>
              </a:lnSpc>
              <a:spcBef>
                <a:spcPts val="64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Stack&amp; 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Stack::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operator=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(const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Stack&amp; rhs)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452" b="1" spc="-18" dirty="0">
                <a:solidFill>
                  <a:srgbClr val="3333FF"/>
                </a:solidFill>
                <a:latin typeface="Courier New"/>
                <a:cs typeface="Courier New"/>
              </a:rPr>
              <a:t>this</a:t>
            </a:r>
            <a:r>
              <a:rPr sz="1452" b="1" spc="-9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srgbClr val="3333FF"/>
                </a:solidFill>
                <a:latin typeface="Courier New"/>
                <a:cs typeface="Courier New"/>
              </a:rPr>
              <a:t>!= &amp;rhs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3213594" indent="-5187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//delete lhs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–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left hand side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delete [] this-&gt;mElements;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this-&gt;mCapacity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26481" defTabSz="829909">
              <a:spcBef>
                <a:spcPts val="2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this_&gt;melements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nullptr;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//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case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next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line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throws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8303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//copy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rhs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–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right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hand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side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this-&gt;mCapacity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rhs.mCapacity;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marR="1770473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this-&gt;mElements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new double[ mCapacity ];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int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nr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rhs.mTop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-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rhs.mElements;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8303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std::copy(rhs.mElements,rhs.mElements+nr,this-&gt;mElements);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43490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mTop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mElements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452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nr;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2181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2181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*this;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527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7146727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51" spc="113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541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vs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Copy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constructor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72" y="2904565"/>
            <a:ext cx="7219918" cy="1142834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marR="1741657" defTabSz="829909">
              <a:spcBef>
                <a:spcPts val="200"/>
              </a:spcBef>
              <a:tabLst>
                <a:tab pos="2428638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 z1(1,2), z2(3,4); 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Constructor </a:t>
            </a:r>
            <a:r>
              <a:rPr sz="1815" b="1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 z3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z1; 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Copy constructor </a:t>
            </a:r>
            <a:r>
              <a:rPr sz="1815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z4(z2);	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Copy</a:t>
            </a:r>
            <a:r>
              <a:rPr sz="1815" b="1" spc="-2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constructor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tabLst>
                <a:tab pos="2428638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z2;	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Copy</a:t>
            </a:r>
            <a:r>
              <a:rPr sz="1815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assignment</a:t>
            </a:r>
            <a:r>
              <a:rPr sz="1815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operator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8" y="1608057"/>
            <a:ext cx="6557746" cy="1475479"/>
          </a:xfrm>
          <a:prstGeom prst="rect">
            <a:avLst/>
          </a:prstGeom>
        </p:spPr>
        <p:txBody>
          <a:bodyPr vert="horz" wrap="square" lIns="0" tIns="168857" rIns="0" bIns="0" rtlCol="0">
            <a:spAutoFit/>
          </a:bodyPr>
          <a:lstStyle/>
          <a:p>
            <a:pPr marL="412073" indent="-401122" defTabSz="829909">
              <a:spcBef>
                <a:spcPts val="1330"/>
              </a:spcBef>
              <a:buSzPct val="75000"/>
              <a:buFont typeface="Lucida Sans Unicode"/>
              <a:buChar char="–"/>
              <a:tabLst>
                <a:tab pos="412073" algn="l"/>
                <a:tab pos="412649" algn="l"/>
              </a:tabLst>
            </a:pP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Move</a:t>
            </a:r>
            <a:r>
              <a:rPr sz="2541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dirty="0">
                <a:solidFill>
                  <a:prstClr val="black"/>
                </a:solidFill>
                <a:latin typeface="Arial MT"/>
                <a:cs typeface="Arial MT"/>
              </a:rPr>
              <a:t>(</a:t>
            </a:r>
            <a:r>
              <a:rPr sz="2541" dirty="0">
                <a:solidFill>
                  <a:srgbClr val="0066FF"/>
                </a:solidFill>
                <a:latin typeface="Arial MT"/>
                <a:cs typeface="Arial MT"/>
              </a:rPr>
              <a:t>member</a:t>
            </a:r>
            <a:r>
              <a:rPr sz="2541" spc="-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srgbClr val="0066FF"/>
                </a:solidFill>
                <a:latin typeface="Arial MT"/>
                <a:cs typeface="Arial MT"/>
              </a:rPr>
              <a:t>func.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)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  <a:p>
            <a:pPr marL="714644" lvl="1" indent="-274908" defTabSz="829909">
              <a:spcBef>
                <a:spcPts val="1066"/>
              </a:spcBef>
              <a:buSzPct val="43750"/>
              <a:buFontTx/>
              <a:buChar char="●"/>
              <a:tabLst>
                <a:tab pos="714644" algn="l"/>
                <a:tab pos="715221" algn="l"/>
                <a:tab pos="1879975" algn="l"/>
              </a:tabLst>
            </a:pPr>
            <a:r>
              <a:rPr sz="2178" b="1" spc="-5" dirty="0">
                <a:solidFill>
                  <a:prstClr val="black"/>
                </a:solidFill>
                <a:latin typeface="Arial"/>
                <a:cs typeface="Arial"/>
              </a:rPr>
              <a:t>Syntax:	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X&amp;</a:t>
            </a:r>
            <a:r>
              <a:rPr sz="2178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operator=(</a:t>
            </a:r>
            <a:r>
              <a:rPr sz="2178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X&amp;&amp;</a:t>
            </a:r>
            <a:r>
              <a:rPr sz="2178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Courier New"/>
                <a:cs typeface="Courier New"/>
              </a:rPr>
              <a:t>rhs);</a:t>
            </a:r>
            <a:endParaRPr sz="217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14644" indent="-274908" defTabSz="829909">
              <a:spcBef>
                <a:spcPts val="803"/>
              </a:spcBef>
              <a:buSzPct val="43750"/>
              <a:buFontTx/>
              <a:buChar char="●"/>
              <a:tabLst>
                <a:tab pos="714644" algn="l"/>
                <a:tab pos="715221" algn="l"/>
              </a:tabLst>
            </a:pP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When</a:t>
            </a:r>
            <a:r>
              <a:rPr sz="2178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it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spc="-5" dirty="0">
                <a:solidFill>
                  <a:prstClr val="black"/>
                </a:solidFill>
                <a:latin typeface="Arial MT"/>
                <a:cs typeface="Arial MT"/>
              </a:rPr>
              <a:t>is</a:t>
            </a:r>
            <a:r>
              <a:rPr sz="2178" spc="-23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178" dirty="0">
                <a:solidFill>
                  <a:prstClr val="black"/>
                </a:solidFill>
                <a:latin typeface="Arial MT"/>
                <a:cs typeface="Arial MT"/>
              </a:rPr>
              <a:t>called?</a:t>
            </a:r>
            <a:endParaRPr sz="217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5672" y="3236514"/>
            <a:ext cx="6058092" cy="1422141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5357" rIns="0" bIns="0" rtlCol="0">
            <a:spAutoFit/>
          </a:bodyPr>
          <a:lstStyle/>
          <a:p>
            <a:pPr marL="77804" marR="579208" defTabSz="829909">
              <a:spcBef>
                <a:spcPts val="200"/>
              </a:spcBef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 z1(1,2), z2(3,4); //Constructor </a:t>
            </a:r>
            <a:r>
              <a:rPr sz="1815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</a:t>
            </a:r>
            <a:r>
              <a:rPr sz="181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z4(z2);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//Copy</a:t>
            </a:r>
            <a:r>
              <a:rPr sz="1815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constructor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marR="441465" defTabSz="829909">
              <a:tabLst>
                <a:tab pos="1875364" algn="l"/>
                <a:tab pos="3120229" algn="l"/>
              </a:tabLst>
            </a:pP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z2;	//Copy assignment operator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Complex z3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z2; 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Move constructor </a:t>
            </a:r>
            <a:r>
              <a:rPr sz="1815" b="1" spc="-10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z3 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z1</a:t>
            </a:r>
            <a:r>
              <a:rPr sz="1815" dirty="0">
                <a:solidFill>
                  <a:prstClr val="black"/>
                </a:solidFill>
                <a:latin typeface="Courier New"/>
                <a:cs typeface="Courier New"/>
              </a:rPr>
              <a:t> +</a:t>
            </a:r>
            <a:r>
              <a:rPr sz="1815" spc="-5" dirty="0">
                <a:solidFill>
                  <a:prstClr val="black"/>
                </a:solidFill>
                <a:latin typeface="Courier New"/>
                <a:cs typeface="Courier New"/>
              </a:rPr>
              <a:t> z1;	//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Move</a:t>
            </a:r>
            <a:r>
              <a:rPr sz="1815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815" b="1" spc="-5" dirty="0">
                <a:solidFill>
                  <a:prstClr val="black"/>
                </a:solidFill>
                <a:latin typeface="Courier New"/>
                <a:cs typeface="Courier New"/>
              </a:rPr>
              <a:t>assignment</a:t>
            </a:r>
            <a:endParaRPr sz="181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617" y="1158830"/>
            <a:ext cx="450438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/>
              <a:t>OOP:</a:t>
            </a:r>
            <a:r>
              <a:rPr spc="-45" dirty="0"/>
              <a:t> </a:t>
            </a:r>
            <a:r>
              <a:rPr spc="-9" dirty="0"/>
              <a:t>Operator</a:t>
            </a:r>
            <a:r>
              <a:rPr spc="-41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4517" y="1765791"/>
            <a:ext cx="5587829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>
              <a:spcBef>
                <a:spcPts val="91"/>
              </a:spcBef>
              <a:tabLst>
                <a:tab pos="412073" algn="l"/>
              </a:tabLst>
            </a:pPr>
            <a:r>
              <a:rPr sz="1906" spc="136" dirty="0">
                <a:solidFill>
                  <a:prstClr val="black"/>
                </a:solidFill>
                <a:latin typeface="Lucida Sans Unicode"/>
                <a:cs typeface="Lucida Sans Unicode"/>
              </a:rPr>
              <a:t>–	</a:t>
            </a:r>
            <a:r>
              <a:rPr sz="2541" b="1" dirty="0">
                <a:solidFill>
                  <a:prstClr val="black"/>
                </a:solidFill>
                <a:latin typeface="Arial"/>
                <a:cs typeface="Arial"/>
              </a:rPr>
              <a:t>Move</a:t>
            </a:r>
            <a:r>
              <a:rPr sz="2541" b="1" spc="-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assignment</a:t>
            </a:r>
            <a:r>
              <a:rPr sz="2541" spc="-2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operator</a:t>
            </a:r>
            <a:r>
              <a:rPr sz="2541" spc="-3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2541" spc="-5" dirty="0">
                <a:solidFill>
                  <a:prstClr val="black"/>
                </a:solidFill>
                <a:latin typeface="Arial MT"/>
                <a:cs typeface="Arial MT"/>
              </a:rPr>
              <a:t>example</a:t>
            </a:r>
            <a:endParaRPr sz="2541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797" y="2167805"/>
            <a:ext cx="7551868" cy="3178213"/>
          </a:xfrm>
          <a:prstGeom prst="rect">
            <a:avLst/>
          </a:prstGeom>
          <a:solidFill>
            <a:srgbClr val="FFFFCC"/>
          </a:solidFill>
          <a:ln w="9524">
            <a:solidFill>
              <a:srgbClr val="000000"/>
            </a:solidFill>
          </a:ln>
        </p:spPr>
        <p:txBody>
          <a:bodyPr vert="horz" wrap="square" lIns="0" tIns="27086" rIns="0" bIns="0" rtlCol="0">
            <a:spAutoFit/>
          </a:bodyPr>
          <a:lstStyle/>
          <a:p>
            <a:pPr marR="3336351" algn="ctr" defTabSz="829909">
              <a:spcBef>
                <a:spcPts val="213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Stack&amp;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18" dirty="0">
                <a:solidFill>
                  <a:prstClr val="black"/>
                </a:solidFill>
                <a:latin typeface="Courier New"/>
                <a:cs typeface="Courier New"/>
              </a:rPr>
              <a:t>Stack::operator=(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Stack&amp;&amp;</a:t>
            </a:r>
            <a:r>
              <a:rPr sz="1452" b="1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rhs){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R="3309264" algn="ctr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//delete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lhs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–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left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hand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side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delete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[]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this-&gt;mElements;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01684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//move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rhs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z="1452" b="1" spc="-2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this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3400900" indent="82991" defTabSz="829909">
              <a:lnSpc>
                <a:spcPct val="101600"/>
              </a:lnSpc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this-&gt;mCapacity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rhs.mCapacity; </a:t>
            </a:r>
            <a:r>
              <a:rPr sz="1452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this-&gt;mTop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rhs.mTop;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this-&gt;mElements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rhs.mElements;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marR="4154734" indent="-6916" defTabSz="829909">
              <a:lnSpc>
                <a:spcPct val="101600"/>
              </a:lnSpc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//leave rhs in valid state </a:t>
            </a:r>
            <a:r>
              <a:rPr sz="1452" b="1" spc="-8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rhs.mElements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452" spc="-50" dirty="0">
                <a:solidFill>
                  <a:prstClr val="black"/>
                </a:solidFill>
                <a:latin typeface="Courier New"/>
                <a:cs typeface="Courier New"/>
              </a:rPr>
              <a:t>nullptr</a:t>
            </a:r>
            <a:r>
              <a:rPr sz="1452" b="1" spc="-50" dirty="0">
                <a:solidFill>
                  <a:prstClr val="black"/>
                </a:solidFill>
                <a:latin typeface="Courier New"/>
                <a:cs typeface="Courier New"/>
              </a:rPr>
              <a:t>; </a:t>
            </a:r>
            <a:r>
              <a:rPr sz="1452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rhs.mCapacity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03413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rhs.mTop</a:t>
            </a:r>
            <a:r>
              <a:rPr sz="1452" spc="-4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spc="-3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//return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permits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s1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s2</a:t>
            </a:r>
            <a:r>
              <a:rPr sz="1452" b="1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52" b="1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b="1" spc="-5" dirty="0">
                <a:solidFill>
                  <a:prstClr val="black"/>
                </a:solidFill>
                <a:latin typeface="Courier New"/>
                <a:cs typeface="Courier New"/>
              </a:rPr>
              <a:t>create_stack(4);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20422" defTabSz="829909">
              <a:spcBef>
                <a:spcPts val="27"/>
              </a:spcBef>
            </a:pP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1452" spc="-6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52" spc="-5" dirty="0">
                <a:solidFill>
                  <a:prstClr val="black"/>
                </a:solidFill>
                <a:latin typeface="Courier New"/>
                <a:cs typeface="Courier New"/>
              </a:rPr>
              <a:t>*this;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7804" defTabSz="829909">
              <a:spcBef>
                <a:spcPts val="27"/>
              </a:spcBef>
            </a:pPr>
            <a:r>
              <a:rPr sz="145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5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33367</Words>
  <Application>Microsoft Office PowerPoint</Application>
  <PresentationFormat>Widescreen</PresentationFormat>
  <Paragraphs>5916</Paragraphs>
  <Slides>491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491</vt:i4>
      </vt:variant>
    </vt:vector>
  </HeadingPairs>
  <TitlesOfParts>
    <vt:vector size="504" baseType="lpstr">
      <vt:lpstr>Yu Gothic UI</vt:lpstr>
      <vt:lpstr>Arial</vt:lpstr>
      <vt:lpstr>Arial MT</vt:lpstr>
      <vt:lpstr>Calibri</vt:lpstr>
      <vt:lpstr>Calibri Light</vt:lpstr>
      <vt:lpstr>Century Schoolbook</vt:lpstr>
      <vt:lpstr>Courier New</vt:lpstr>
      <vt:lpstr>Lucida Sans Unicode</vt:lpstr>
      <vt:lpstr>Times New Roman</vt:lpstr>
      <vt:lpstr>Wingdings 2</vt:lpstr>
      <vt:lpstr>Office Theme</vt:lpstr>
      <vt:lpstr>1_Office Theme</vt:lpstr>
      <vt:lpstr>View</vt:lpstr>
      <vt:lpstr>Object-Oriented Programming</vt:lpstr>
      <vt:lpstr>Object-Oriented Programming (OOP)</vt:lpstr>
      <vt:lpstr>OOP: Classes and Objects</vt:lpstr>
      <vt:lpstr>OOP: Types of Classes  Types of classes: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PowerPoint Presentation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Module 3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http://geant4.web.cern.ch/geant4/collaboration/c++11_guidelines.pdf</vt:lpstr>
      <vt:lpstr>Module 4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PowerPoint Presentation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Advanced class features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Review</vt:lpstr>
      <vt:lpstr>Solution required!</vt:lpstr>
      <vt:lpstr>Singleton Design Pattern</vt:lpstr>
      <vt:lpstr>Singleton Design Pattern</vt:lpstr>
      <vt:lpstr>Module 5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RTTI – Run-Time Type Information</vt:lpstr>
      <vt:lpstr>RTTI – Run-Time Type Information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Module 6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PowerPoint Presentation</vt:lpstr>
      <vt:lpstr>OOP: Object relationships</vt:lpstr>
      <vt:lpstr>PowerPoint Presentation</vt:lpstr>
      <vt:lpstr>OOP: Object relationships</vt:lpstr>
      <vt:lpstr>Composite Design Pattern</vt:lpstr>
      <vt:lpstr>Composite Design Pattern</vt:lpstr>
      <vt:lpstr>Private Inheritance</vt:lpstr>
      <vt:lpstr>Private Inheritance</vt:lpstr>
      <vt:lpstr>PowerPoint Presentation</vt:lpstr>
      <vt:lpstr>What does it print?</vt:lpstr>
      <vt:lpstr>What does it print?</vt:lpstr>
      <vt:lpstr>The override keyword C++11</vt:lpstr>
      <vt:lpstr>Object-Oriented Programming (OOP)</vt:lpstr>
      <vt:lpstr>OOP: Classes and Objects</vt:lpstr>
      <vt:lpstr>OOP: Types of Classes  Types of classes: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PowerPoint Presentation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Module 3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http://geant4.web.cern.ch/geant4/collaboration/c++11_guidelines.pdf</vt:lpstr>
      <vt:lpstr>Module 4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PowerPoint Presentation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Advanced class features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Review</vt:lpstr>
      <vt:lpstr>Solution required!</vt:lpstr>
      <vt:lpstr>Singleton Design Pattern</vt:lpstr>
      <vt:lpstr>Singleton Design Pattern</vt:lpstr>
      <vt:lpstr>Module 5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RTTI – Run-Time Type Information</vt:lpstr>
      <vt:lpstr>RTTI – Run-Time Type Information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Module 6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PowerPoint Presentation</vt:lpstr>
      <vt:lpstr>OOP: Object relationships</vt:lpstr>
      <vt:lpstr>PowerPoint Presentation</vt:lpstr>
      <vt:lpstr>OOP: Object relationships</vt:lpstr>
      <vt:lpstr>Composite Design Pattern</vt:lpstr>
      <vt:lpstr>Composite Design Pattern</vt:lpstr>
      <vt:lpstr>Private Inheritance</vt:lpstr>
      <vt:lpstr>Private Inheritance</vt:lpstr>
      <vt:lpstr>PowerPoint Presentation</vt:lpstr>
      <vt:lpstr>What does it print?</vt:lpstr>
      <vt:lpstr>What does it print?</vt:lpstr>
      <vt:lpstr>The override keyword C++11</vt:lpstr>
      <vt:lpstr>Module 2</vt:lpstr>
      <vt:lpstr>Object-Oriented Programming (OOP)</vt:lpstr>
      <vt:lpstr>OOP: Classes and Objects</vt:lpstr>
      <vt:lpstr>OOP: Types of Classes  Types of classes: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PowerPoint Presentation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OOP: Classes and objects</vt:lpstr>
      <vt:lpstr>Module 3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OOP: Advanced class features</vt:lpstr>
      <vt:lpstr>http://geant4.web.cern.ch/geant4/collaboration/c++11_guidelines.pdf</vt:lpstr>
      <vt:lpstr>Module 4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PowerPoint Presentation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Advanced class features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Operator overloading</vt:lpstr>
      <vt:lpstr>OOP: Review</vt:lpstr>
      <vt:lpstr>Solution required!</vt:lpstr>
      <vt:lpstr>Singleton Design Pattern</vt:lpstr>
      <vt:lpstr>Singleton Design Pattern</vt:lpstr>
      <vt:lpstr>Module 5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RTTI – Run-Time Type Information</vt:lpstr>
      <vt:lpstr>RTTI – Run-Time Type Information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OOP: Inheritance</vt:lpstr>
      <vt:lpstr>Module 6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OOP: Object relationships</vt:lpstr>
      <vt:lpstr>PowerPoint Presentation</vt:lpstr>
      <vt:lpstr>OOP: Object relationships</vt:lpstr>
      <vt:lpstr>PowerPoint Presentation</vt:lpstr>
      <vt:lpstr>OOP: Object relationships</vt:lpstr>
      <vt:lpstr>Composite Design Pattern</vt:lpstr>
      <vt:lpstr>Composite Design Pattern</vt:lpstr>
      <vt:lpstr>Private Inheritance</vt:lpstr>
      <vt:lpstr>Private Inheritance</vt:lpstr>
      <vt:lpstr>PowerPoint Presentation</vt:lpstr>
      <vt:lpstr>What does it print?</vt:lpstr>
      <vt:lpstr>What does it print?</vt:lpstr>
      <vt:lpstr>The override keyword C++11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Mohamed, Mohamed Said (DXC Luxoft)</dc:creator>
  <cp:lastModifiedBy>Mohamed, Mohamed Said (DXC Luxoft)</cp:lastModifiedBy>
  <cp:revision>6</cp:revision>
  <dcterms:created xsi:type="dcterms:W3CDTF">2022-06-10T03:38:24Z</dcterms:created>
  <dcterms:modified xsi:type="dcterms:W3CDTF">2022-06-10T04:20:54Z</dcterms:modified>
</cp:coreProperties>
</file>