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4/17/2024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4/17/2024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 Box 12"/>
          <p:cNvSpPr txBox="1"/>
          <p:nvPr/>
        </p:nvSpPr>
        <p:spPr>
          <a:xfrm>
            <a:off x="2324417" y="1236663"/>
            <a:ext cx="7543165" cy="395605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Name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GB" sz="2000" b="1" dirty="0">
                <a:solidFill>
                  <a:srgbClr val="00002E"/>
                </a:solidFill>
                <a:latin typeface="Nunito"/>
                <a:ea typeface="Nunito"/>
                <a:cs typeface="Nunito"/>
                <a:sym typeface="Nunito"/>
              </a:rPr>
              <a:t>K.MOHAMED SHAFIQ</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NM.ID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au730321104025</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RegNo</a:t>
            </a: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730321104025</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Dept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B.E-CSE</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Year       : 3rd-year</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dirty="0">
                <a:solidFill>
                  <a:srgbClr val="00002E"/>
                </a:solidFill>
                <a:latin typeface="Nunito"/>
                <a:ea typeface="Nunito"/>
                <a:cs typeface="Nunito"/>
                <a:sym typeface="Nunito"/>
              </a:rPr>
              <a:t>        College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5" name="Content Placeholder 4">
            <a:extLst>
              <a:ext uri="{FF2B5EF4-FFF2-40B4-BE49-F238E27FC236}">
                <a16:creationId xmlns:a16="http://schemas.microsoft.com/office/drawing/2014/main" id="{259B83AF-4585-CC58-A329-C80CAD3289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143000"/>
            <a:ext cx="9671169"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IPL SCORE PREDICTOR</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832275" y="1857840"/>
            <a:ext cx="8367430" cy="4700122"/>
          </a:xfrm>
          <a:prstGeom prst="rect">
            <a:avLst/>
          </a:prstGeom>
          <a:noFill/>
        </p:spPr>
        <p:txBody>
          <a:bodyPr wrap="square" rtlCol="0">
            <a:noAutofit/>
          </a:bodyPr>
          <a:lstStyle/>
          <a:p>
            <a:r>
              <a:rPr lang="en-US" sz="2800" b="0" i="0" dirty="0">
                <a:solidFill>
                  <a:schemeClr val="tx1"/>
                </a:solidFill>
                <a:effectLst/>
                <a:latin typeface="Söhne"/>
              </a:rPr>
              <a:t>An IPL score predictor is a tool or system designed to forecast or predict the scores of matches in the Indian Premier League (IPL) cricket tournament. It utilizes various data such as historical match data, team performance, player statistics, match conditions (like venue and weather), and other relevant factors to generate predictions about the runs a team is likely to score in a given match or innings.</a:t>
            </a:r>
            <a:endParaRPr lang="en-GB" altLang="en-US"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5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2782570" y="1447800"/>
            <a:ext cx="8309837" cy="4830040"/>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IN" sz="2800" i="0" dirty="0">
                <a:solidFill>
                  <a:schemeClr val="tx1"/>
                </a:solidFill>
                <a:effectLst/>
                <a:latin typeface="Söhne"/>
              </a:rPr>
              <a:t>Project Planning and Research</a:t>
            </a:r>
          </a:p>
          <a:p>
            <a:pPr marL="285750" indent="-285750">
              <a:lnSpc>
                <a:spcPct val="160000"/>
              </a:lnSpc>
              <a:buFont typeface="Arial" panose="020B0604020202020204" pitchFamily="34" charset="0"/>
              <a:buChar char="•"/>
            </a:pPr>
            <a:r>
              <a:rPr lang="en-IN" sz="2800" i="0" dirty="0">
                <a:solidFill>
                  <a:schemeClr val="tx1"/>
                </a:solidFill>
                <a:effectLst/>
                <a:latin typeface="Söhne"/>
              </a:rPr>
              <a:t>Data Collection and Preprocessing</a:t>
            </a:r>
          </a:p>
          <a:p>
            <a:pPr marL="285750" indent="-285750">
              <a:lnSpc>
                <a:spcPct val="160000"/>
              </a:lnSpc>
              <a:buFont typeface="Arial" panose="020B0604020202020204" pitchFamily="34" charset="0"/>
              <a:buChar char="•"/>
            </a:pPr>
            <a:r>
              <a:rPr lang="en-IN" sz="2800" i="0" dirty="0">
                <a:solidFill>
                  <a:schemeClr val="tx1"/>
                </a:solidFill>
                <a:effectLst/>
                <a:latin typeface="Söhne"/>
              </a:rPr>
              <a:t>Feature Engineering</a:t>
            </a:r>
          </a:p>
          <a:p>
            <a:pPr marL="285750" indent="-285750">
              <a:lnSpc>
                <a:spcPct val="160000"/>
              </a:lnSpc>
              <a:buFont typeface="Arial" panose="020B0604020202020204" pitchFamily="34" charset="0"/>
              <a:buChar char="•"/>
            </a:pPr>
            <a:r>
              <a:rPr lang="en-IN" sz="2800" i="0" dirty="0">
                <a:solidFill>
                  <a:schemeClr val="tx1"/>
                </a:solidFill>
                <a:effectLst/>
                <a:latin typeface="Söhne"/>
              </a:rPr>
              <a:t>Model Selection and Development</a:t>
            </a:r>
          </a:p>
          <a:p>
            <a:pPr marL="285750" indent="-285750">
              <a:lnSpc>
                <a:spcPct val="160000"/>
              </a:lnSpc>
              <a:buFont typeface="Arial" panose="020B0604020202020204" pitchFamily="34" charset="0"/>
              <a:buChar char="•"/>
            </a:pPr>
            <a:r>
              <a:rPr lang="en-IN" sz="2800" i="0" dirty="0">
                <a:solidFill>
                  <a:schemeClr val="tx1"/>
                </a:solidFill>
                <a:effectLst/>
                <a:latin typeface="Söhne"/>
              </a:rPr>
              <a:t>Model Evaluation and Optimization</a:t>
            </a:r>
          </a:p>
          <a:p>
            <a:pPr marL="285750" indent="-285750">
              <a:lnSpc>
                <a:spcPct val="160000"/>
              </a:lnSpc>
              <a:buFont typeface="Arial" panose="020B0604020202020204" pitchFamily="34" charset="0"/>
              <a:buChar char="•"/>
            </a:pPr>
            <a:r>
              <a:rPr lang="en-IN" sz="2800" i="0" dirty="0">
                <a:solidFill>
                  <a:schemeClr val="tx1"/>
                </a:solidFill>
                <a:effectLst/>
                <a:latin typeface="Söhne"/>
              </a:rPr>
              <a:t>Testing and Validation</a:t>
            </a:r>
          </a:p>
          <a:p>
            <a:pPr marL="285750" indent="-285750">
              <a:lnSpc>
                <a:spcPct val="160000"/>
              </a:lnSpc>
              <a:buFont typeface="Arial" panose="020B0604020202020204" pitchFamily="34" charset="0"/>
              <a:buChar char="•"/>
            </a:pPr>
            <a:r>
              <a:rPr lang="en-IN" sz="2800" i="0" dirty="0">
                <a:solidFill>
                  <a:schemeClr val="tx1"/>
                </a:solidFill>
                <a:effectLst/>
                <a:latin typeface="Söhne"/>
              </a:rPr>
              <a:t>Deployment and Maintenance</a:t>
            </a:r>
            <a:endParaRPr lang="en-GB" alt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59155" y="1509395"/>
            <a:ext cx="7748905" cy="4893647"/>
          </a:xfrm>
          <a:prstGeom prst="rect">
            <a:avLst/>
          </a:prstGeom>
          <a:noFill/>
        </p:spPr>
        <p:txBody>
          <a:bodyPr wrap="square" rtlCol="0">
            <a:spAutoFit/>
          </a:bodyPr>
          <a:lstStyle/>
          <a:p>
            <a:r>
              <a:rPr lang="en-US" sz="2400" i="0" dirty="0">
                <a:solidFill>
                  <a:schemeClr val="tx1"/>
                </a:solidFill>
                <a:effectLst/>
                <a:latin typeface="Söhne"/>
              </a:rPr>
              <a:t>This problem statement outlines the goals, tasks, and expected outcomes of developing an IPL score predictor using deep learning, emphasizing the use of LSTM networks and data-driven approaches for accurate match score predictions.</a:t>
            </a:r>
          </a:p>
          <a:p>
            <a:endParaRPr lang="en-US" sz="2400" dirty="0">
              <a:solidFill>
                <a:schemeClr val="tx1"/>
              </a:solidFill>
            </a:endParaRPr>
          </a:p>
          <a:p>
            <a:r>
              <a:rPr lang="en-GB" altLang="en-US" sz="2800" b="1" dirty="0"/>
              <a:t>Key Challenges</a:t>
            </a:r>
          </a:p>
          <a:p>
            <a:endParaRPr lang="en-GB" altLang="en-US" sz="2000" dirty="0"/>
          </a:p>
          <a:p>
            <a:pPr marL="285750" indent="-285750">
              <a:buFont typeface="Arial" panose="020B0604020202020204" pitchFamily="34" charset="0"/>
              <a:buChar char="•"/>
            </a:pPr>
            <a:r>
              <a:rPr lang="en-IN" sz="2000" i="0" dirty="0">
                <a:solidFill>
                  <a:schemeClr val="tx1"/>
                </a:solidFill>
                <a:effectLst/>
                <a:latin typeface="Söhne"/>
              </a:rPr>
              <a:t>Data Quality and Availability:</a:t>
            </a:r>
          </a:p>
          <a:p>
            <a:pPr marL="285750" indent="-285750">
              <a:buFont typeface="Arial" panose="020B0604020202020204" pitchFamily="34" charset="0"/>
              <a:buChar char="•"/>
            </a:pPr>
            <a:r>
              <a:rPr lang="en-IN" sz="2000" i="0" dirty="0">
                <a:solidFill>
                  <a:schemeClr val="tx1"/>
                </a:solidFill>
                <a:effectLst/>
                <a:latin typeface="Söhne"/>
              </a:rPr>
              <a:t>Feature Engineering:</a:t>
            </a:r>
          </a:p>
          <a:p>
            <a:pPr marL="285750" indent="-285750">
              <a:buFont typeface="Arial" panose="020B0604020202020204" pitchFamily="34" charset="0"/>
              <a:buChar char="•"/>
            </a:pPr>
            <a:r>
              <a:rPr lang="en-IN" sz="2000" i="0" dirty="0">
                <a:solidFill>
                  <a:schemeClr val="tx1"/>
                </a:solidFill>
                <a:effectLst/>
                <a:latin typeface="Söhne"/>
              </a:rPr>
              <a:t>Model Complexity and Training:</a:t>
            </a:r>
          </a:p>
          <a:p>
            <a:pPr marL="285750" indent="-285750">
              <a:buFont typeface="Arial" panose="020B0604020202020204" pitchFamily="34" charset="0"/>
              <a:buChar char="•"/>
            </a:pPr>
            <a:r>
              <a:rPr lang="en-IN" sz="2000" i="0" dirty="0">
                <a:solidFill>
                  <a:schemeClr val="tx1"/>
                </a:solidFill>
                <a:effectLst/>
                <a:latin typeface="Söhne"/>
              </a:rPr>
              <a:t>Prediction Accuracy and Robustness:</a:t>
            </a:r>
          </a:p>
          <a:p>
            <a:pPr marL="285750" indent="-285750">
              <a:buFont typeface="Arial" panose="020B0604020202020204" pitchFamily="34" charset="0"/>
              <a:buChar char="•"/>
            </a:pPr>
            <a:r>
              <a:rPr lang="en-US" sz="2000" i="0" dirty="0">
                <a:solidFill>
                  <a:schemeClr val="tx1"/>
                </a:solidFill>
                <a:effectLst/>
                <a:latin typeface="Söhne"/>
              </a:rPr>
              <a:t>Data Drift and Seasonal Variations:</a:t>
            </a:r>
          </a:p>
          <a:p>
            <a:pPr marL="285750" indent="-285750">
              <a:buFont typeface="Arial" panose="020B0604020202020204" pitchFamily="34" charset="0"/>
              <a:buChar char="•"/>
            </a:pPr>
            <a:r>
              <a:rPr lang="en-IN" sz="2000" i="0" dirty="0">
                <a:solidFill>
                  <a:schemeClr val="tx1"/>
                </a:solidFill>
                <a:effectLst/>
                <a:latin typeface="Söhne"/>
              </a:rPr>
              <a:t>User Interface and Deployment:</a:t>
            </a:r>
            <a:endParaRPr lang="en-GB" alt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11200" y="1800860"/>
            <a:ext cx="8204200" cy="4862870"/>
          </a:xfrm>
          <a:prstGeom prst="rect">
            <a:avLst/>
          </a:prstGeom>
          <a:noFill/>
        </p:spPr>
        <p:txBody>
          <a:bodyPr wrap="square" rtlCol="0">
            <a:spAutoFit/>
          </a:bodyPr>
          <a:lstStyle/>
          <a:p>
            <a:r>
              <a:rPr lang="en-US" sz="2000" i="0" dirty="0">
                <a:solidFill>
                  <a:schemeClr val="tx1"/>
                </a:solidFill>
                <a:effectLst/>
                <a:latin typeface="Söhne"/>
              </a:rPr>
              <a:t>The IPL Score Predictor is an AI-driven system designed to forecast the runs scored by cricket teams in Indian Premier League (IPL) matches. Leveraging deep learning techniques, specifically Long Short-Term Memory (LSTM) networks, the predictor aims to provide accurate predictions based on historical match data, team statistics, player performances, match conditions, and other relevant factors.</a:t>
            </a:r>
          </a:p>
          <a:p>
            <a:endParaRPr lang="en-US" sz="3600" dirty="0">
              <a:solidFill>
                <a:schemeClr val="tx1"/>
              </a:solidFill>
            </a:endParaRPr>
          </a:p>
          <a:p>
            <a:r>
              <a:rPr lang="en-US" sz="3600" b="1" dirty="0"/>
              <a:t>Objectives:</a:t>
            </a:r>
          </a:p>
          <a:p>
            <a:endParaRPr lang="en-US" dirty="0">
              <a:solidFill>
                <a:schemeClr val="tx1"/>
              </a:solidFill>
            </a:endParaRPr>
          </a:p>
          <a:p>
            <a:r>
              <a:rPr lang="en-US" sz="2000" b="0" i="0" dirty="0">
                <a:solidFill>
                  <a:schemeClr val="tx1"/>
                </a:solidFill>
                <a:effectLst/>
                <a:latin typeface="Söhne"/>
              </a:rPr>
              <a:t>The objective of this project is to develop an IPL score predictor using deep learning techniques, specifically LSTM networks, to forecast the runs scored by cricket teams in IPL matches. The predictor aims to provide accurate and reliable predictions based on historical match data, team statistics, player performances, match conditions, and other relevant factors.</a:t>
            </a:r>
            <a:endParaRPr lang="en-US"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400" dirty="0"/>
              <a:t>The end users of the Next Word Predictor can vary across different contexts and applications. Here are some examples of potential end users:</a:t>
            </a:r>
          </a:p>
          <a:p>
            <a:endParaRPr lang="en-US" sz="2400" dirty="0"/>
          </a:p>
          <a:p>
            <a:pPr marL="285750" indent="-285750">
              <a:lnSpc>
                <a:spcPct val="130000"/>
              </a:lnSpc>
              <a:buFont typeface="Arial" panose="020B0604020202020204" pitchFamily="34" charset="0"/>
              <a:buChar char="•"/>
            </a:pPr>
            <a:r>
              <a:rPr lang="en-IN" sz="2400" b="0" i="0" dirty="0">
                <a:solidFill>
                  <a:schemeClr val="tx1"/>
                </a:solidFill>
                <a:effectLst/>
                <a:latin typeface="Söhne"/>
              </a:rPr>
              <a:t>Cricket Enthusiasts and Fans</a:t>
            </a:r>
          </a:p>
          <a:p>
            <a:pPr marL="285750" indent="-285750">
              <a:lnSpc>
                <a:spcPct val="130000"/>
              </a:lnSpc>
              <a:buFont typeface="Arial" panose="020B0604020202020204" pitchFamily="34" charset="0"/>
              <a:buChar char="•"/>
            </a:pPr>
            <a:r>
              <a:rPr lang="en-IN" sz="2400" b="0" i="0" dirty="0">
                <a:solidFill>
                  <a:schemeClr val="tx1"/>
                </a:solidFill>
                <a:effectLst/>
                <a:latin typeface="Söhne"/>
              </a:rPr>
              <a:t>Analysts and Statisticians</a:t>
            </a:r>
          </a:p>
          <a:p>
            <a:pPr marL="285750" indent="-285750">
              <a:lnSpc>
                <a:spcPct val="130000"/>
              </a:lnSpc>
              <a:buFont typeface="Arial" panose="020B0604020202020204" pitchFamily="34" charset="0"/>
              <a:buChar char="•"/>
            </a:pPr>
            <a:r>
              <a:rPr lang="en-IN" sz="2400" b="0" i="0" dirty="0">
                <a:solidFill>
                  <a:schemeClr val="tx1"/>
                </a:solidFill>
                <a:effectLst/>
                <a:latin typeface="Söhne"/>
              </a:rPr>
              <a:t>Sports Media and Broadcasters</a:t>
            </a:r>
          </a:p>
          <a:p>
            <a:pPr marL="285750" indent="-285750">
              <a:lnSpc>
                <a:spcPct val="130000"/>
              </a:lnSpc>
              <a:buFont typeface="Arial" panose="020B0604020202020204" pitchFamily="34" charset="0"/>
              <a:buChar char="•"/>
            </a:pPr>
            <a:r>
              <a:rPr lang="en-US" sz="2400" b="0" i="0" dirty="0">
                <a:solidFill>
                  <a:schemeClr val="tx1"/>
                </a:solidFill>
                <a:effectLst/>
                <a:latin typeface="Söhne"/>
              </a:rPr>
              <a:t>Sports Betting Platforms and Gamblers</a:t>
            </a:r>
          </a:p>
          <a:p>
            <a:pPr marL="285750" indent="-285750">
              <a:lnSpc>
                <a:spcPct val="130000"/>
              </a:lnSpc>
              <a:buFont typeface="Arial" panose="020B0604020202020204" pitchFamily="34" charset="0"/>
              <a:buChar char="•"/>
            </a:pPr>
            <a:r>
              <a:rPr lang="en-IN" sz="2400" b="0" i="0" dirty="0">
                <a:solidFill>
                  <a:schemeClr val="tx1"/>
                </a:solidFill>
                <a:effectLst/>
                <a:latin typeface="Söhne"/>
              </a:rPr>
              <a:t>Coaches and Team Management</a:t>
            </a:r>
          </a:p>
          <a:p>
            <a:pPr marL="285750" indent="-285750">
              <a:lnSpc>
                <a:spcPct val="130000"/>
              </a:lnSpc>
              <a:buFont typeface="Arial" panose="020B0604020202020204" pitchFamily="34" charset="0"/>
              <a:buChar char="•"/>
            </a:pPr>
            <a:r>
              <a:rPr lang="en-US" sz="2400" b="0" i="0" dirty="0">
                <a:solidFill>
                  <a:schemeClr val="tx1"/>
                </a:solidFill>
                <a:effectLst/>
                <a:latin typeface="Söhne"/>
              </a:rPr>
              <a:t>Cricket Journalists and Content Creators</a:t>
            </a:r>
            <a:endParaRPr lang="en-GB" altLang="en-US"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185976"/>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838200" y="1341902"/>
            <a:ext cx="7181850" cy="5323205"/>
          </a:xfrm>
          <a:prstGeom prst="rect">
            <a:avLst/>
          </a:prstGeom>
          <a:noFill/>
        </p:spPr>
        <p:txBody>
          <a:bodyPr wrap="square" rtlCol="0">
            <a:noAutofit/>
          </a:bodyPr>
          <a:lstStyle/>
          <a:p>
            <a:r>
              <a:rPr lang="en-US" sz="2000" b="0" i="0" dirty="0">
                <a:solidFill>
                  <a:schemeClr val="tx1"/>
                </a:solidFill>
                <a:effectLst/>
                <a:latin typeface="Söhne"/>
              </a:rPr>
              <a:t>the IPL Score Predictor serves as a valuable tool for various stakeholders in the cricket ecosystem, empowering them with data-driven insights, predictions, and analysis to enrich their IPL experience, decision-making processes, and engagement with the sport.</a:t>
            </a:r>
            <a:endParaRPr lang="en-GB" altLang="en-US" sz="2000" dirty="0">
              <a:solidFill>
                <a:schemeClr val="tx1"/>
              </a:solidFill>
            </a:endParaRPr>
          </a:p>
          <a:p>
            <a:pPr>
              <a:lnSpc>
                <a:spcPct val="130000"/>
              </a:lnSpc>
            </a:pPr>
            <a:r>
              <a:rPr lang="en-GB" altLang="en-US" sz="2400" b="1" dirty="0"/>
              <a:t>Key components:</a:t>
            </a:r>
            <a:endParaRPr lang="en-GB" altLang="en-US" sz="2000" dirty="0"/>
          </a:p>
          <a:p>
            <a:pPr>
              <a:lnSpc>
                <a:spcPct val="130000"/>
              </a:lnSpc>
            </a:pPr>
            <a:r>
              <a:rPr lang="en-GB" altLang="en-US" sz="2000" dirty="0"/>
              <a:t>   1</a:t>
            </a:r>
            <a:r>
              <a:rPr lang="en-GB" altLang="en-US" sz="2000" dirty="0">
                <a:solidFill>
                  <a:schemeClr val="tx1"/>
                </a:solidFill>
              </a:rPr>
              <a:t>.</a:t>
            </a:r>
            <a:r>
              <a:rPr lang="en-IN" sz="2000" i="0" dirty="0">
                <a:solidFill>
                  <a:schemeClr val="tx1"/>
                </a:solidFill>
                <a:effectLst/>
                <a:latin typeface="Söhne"/>
              </a:rPr>
              <a:t> Data Collection and Preprocessing</a:t>
            </a:r>
          </a:p>
          <a:p>
            <a:pPr>
              <a:lnSpc>
                <a:spcPct val="130000"/>
              </a:lnSpc>
            </a:pPr>
            <a:r>
              <a:rPr lang="en-GB" altLang="en-US" sz="2000" dirty="0">
                <a:solidFill>
                  <a:schemeClr val="tx1"/>
                </a:solidFill>
              </a:rPr>
              <a:t>   2.</a:t>
            </a:r>
            <a:r>
              <a:rPr lang="en-IN" sz="2000" i="0" dirty="0">
                <a:solidFill>
                  <a:schemeClr val="tx1"/>
                </a:solidFill>
                <a:effectLst/>
                <a:latin typeface="Söhne"/>
              </a:rPr>
              <a:t> Feature Engineering</a:t>
            </a:r>
          </a:p>
          <a:p>
            <a:pPr>
              <a:lnSpc>
                <a:spcPct val="130000"/>
              </a:lnSpc>
            </a:pPr>
            <a:r>
              <a:rPr lang="en-GB" altLang="en-US" sz="2000" dirty="0">
                <a:solidFill>
                  <a:schemeClr val="tx1"/>
                </a:solidFill>
              </a:rPr>
              <a:t>   3.</a:t>
            </a:r>
            <a:r>
              <a:rPr lang="en-IN" sz="2000" i="0" dirty="0">
                <a:solidFill>
                  <a:schemeClr val="tx1"/>
                </a:solidFill>
                <a:effectLst/>
                <a:latin typeface="Söhne"/>
              </a:rPr>
              <a:t> Model Evaluation and Validation</a:t>
            </a:r>
            <a:endParaRPr lang="en-GB" altLang="en-US" sz="2000" dirty="0">
              <a:solidFill>
                <a:schemeClr val="tx1"/>
              </a:solidFill>
            </a:endParaRPr>
          </a:p>
          <a:p>
            <a:pPr marL="0" indent="0" algn="l">
              <a:lnSpc>
                <a:spcPct val="130000"/>
              </a:lnSpc>
              <a:buFont typeface="Arial" panose="020B0604020202020204" pitchFamily="34" charset="0"/>
              <a:buNone/>
            </a:pPr>
            <a:r>
              <a:rPr lang="en-GB" altLang="en-US" sz="2400" b="1" dirty="0"/>
              <a:t>Value Proposition:</a:t>
            </a:r>
            <a:endParaRPr lang="en-GB" altLang="en-US" sz="2000" dirty="0"/>
          </a:p>
          <a:p>
            <a:pPr marL="342900" indent="-342900" algn="l">
              <a:lnSpc>
                <a:spcPct val="130000"/>
              </a:lnSpc>
              <a:buFont typeface="Arial" panose="020B0604020202020204" pitchFamily="34" charset="0"/>
              <a:buChar char="•"/>
            </a:pPr>
            <a:r>
              <a:rPr lang="en-GB" altLang="en-US" sz="2000" dirty="0"/>
              <a:t>  </a:t>
            </a:r>
            <a:r>
              <a:rPr lang="en-IN" sz="2000" i="0" dirty="0">
                <a:solidFill>
                  <a:schemeClr val="tx1"/>
                </a:solidFill>
                <a:effectLst/>
                <a:latin typeface="Söhne"/>
              </a:rPr>
              <a:t>Accurate Predictions</a:t>
            </a:r>
            <a:r>
              <a:rPr lang="en-GB" altLang="en-US" sz="2000" dirty="0">
                <a:solidFill>
                  <a:schemeClr val="tx1"/>
                </a:solidFill>
              </a:rPr>
              <a:t> </a:t>
            </a:r>
          </a:p>
          <a:p>
            <a:pPr marL="342900" indent="-342900" algn="l">
              <a:lnSpc>
                <a:spcPct val="130000"/>
              </a:lnSpc>
              <a:buFont typeface="Arial" panose="020B0604020202020204" pitchFamily="34" charset="0"/>
              <a:buChar char="•"/>
            </a:pPr>
            <a:r>
              <a:rPr lang="en-GB" altLang="en-US" sz="2000" dirty="0">
                <a:solidFill>
                  <a:schemeClr val="tx1"/>
                </a:solidFill>
              </a:rPr>
              <a:t> </a:t>
            </a:r>
            <a:r>
              <a:rPr lang="en-IN" sz="2000" i="0" dirty="0">
                <a:solidFill>
                  <a:schemeClr val="tx1"/>
                </a:solidFill>
                <a:effectLst/>
                <a:latin typeface="Söhne"/>
              </a:rPr>
              <a:t>Data-Driven Insights</a:t>
            </a:r>
          </a:p>
          <a:p>
            <a:pPr marL="342900" indent="-342900" algn="l">
              <a:lnSpc>
                <a:spcPct val="130000"/>
              </a:lnSpc>
              <a:buFont typeface="Arial" panose="020B0604020202020204" pitchFamily="34" charset="0"/>
              <a:buChar char="•"/>
            </a:pPr>
            <a:r>
              <a:rPr lang="en-GB" altLang="en-US" sz="2000" dirty="0">
                <a:solidFill>
                  <a:schemeClr val="tx1"/>
                </a:solidFill>
              </a:rPr>
              <a:t>  </a:t>
            </a:r>
            <a:r>
              <a:rPr lang="en-IN" sz="2000" i="0" dirty="0">
                <a:solidFill>
                  <a:schemeClr val="tx1"/>
                </a:solidFill>
                <a:effectLst/>
                <a:latin typeface="Söhne"/>
              </a:rPr>
              <a:t>Enhanced Decision Making</a:t>
            </a:r>
          </a:p>
          <a:p>
            <a:pPr marL="342900" indent="-342900" algn="l">
              <a:lnSpc>
                <a:spcPct val="130000"/>
              </a:lnSpc>
              <a:buFont typeface="Arial" panose="020B0604020202020204" pitchFamily="34" charset="0"/>
              <a:buChar char="•"/>
            </a:pPr>
            <a:r>
              <a:rPr lang="en-GB" altLang="en-US" sz="2000" dirty="0">
                <a:solidFill>
                  <a:schemeClr val="tx1"/>
                </a:solidFill>
              </a:rPr>
              <a:t>  </a:t>
            </a:r>
            <a:r>
              <a:rPr lang="en-IN" sz="2000" i="0" dirty="0">
                <a:solidFill>
                  <a:schemeClr val="tx1"/>
                </a:solidFill>
                <a:effectLst/>
                <a:latin typeface="Söhne"/>
              </a:rPr>
              <a:t>Improved Content Creation</a:t>
            </a:r>
            <a:endParaRPr lang="en-GB" altLang="en-US" sz="2000" dirty="0">
              <a:solidFill>
                <a:schemeClr val="tx1"/>
              </a:solidFill>
            </a:endParaRPr>
          </a:p>
          <a:p>
            <a:pPr marL="342900" indent="-342900" algn="l">
              <a:buFont typeface="Arial" panose="020B0604020202020204" pitchFamily="34" charset="0"/>
              <a:buChar char="•"/>
            </a:pPr>
            <a:endParaRPr lang="en-GB" altLang="en-US" sz="2400" dirty="0"/>
          </a:p>
          <a:p>
            <a:pPr marL="342900" indent="-342900" algn="l">
              <a:buFont typeface="Arial" panose="020B0604020202020204" pitchFamily="34" charset="0"/>
              <a:buChar char="•"/>
            </a:pPr>
            <a:endParaRPr lang="en-GB" altLang="en-US" sz="2400" dirty="0"/>
          </a:p>
          <a:p>
            <a:pPr marL="285750" indent="-285750">
              <a:buFont typeface="Arial" panose="020B0604020202020204" pitchFamily="34" charset="0"/>
              <a:buChar char="•"/>
            </a:pPr>
            <a:endParaRPr lang="en-GB"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0543" y="0"/>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1351915" y="954503"/>
            <a:ext cx="8561705" cy="5397797"/>
          </a:xfrm>
          <a:prstGeom prst="rect">
            <a:avLst/>
          </a:prstGeom>
          <a:noFill/>
        </p:spPr>
        <p:txBody>
          <a:bodyPr wrap="square" rtlCol="0" anchor="t">
            <a:noAutofit/>
          </a:bodyPr>
          <a:lstStyle/>
          <a:p>
            <a:pPr algn="l">
              <a:buFont typeface="+mj-lt"/>
              <a:buAutoNum type="arabicPeriod"/>
            </a:pPr>
            <a:r>
              <a:rPr lang="en-US" sz="1900" b="1" i="0" dirty="0">
                <a:solidFill>
                  <a:schemeClr val="tx1"/>
                </a:solidFill>
                <a:effectLst/>
                <a:latin typeface="Söhne"/>
              </a:rPr>
              <a:t>Accuracy and Precision:</a:t>
            </a:r>
            <a:r>
              <a:rPr lang="en-US" sz="1900" b="0" i="0" dirty="0">
                <a:solidFill>
                  <a:schemeClr val="tx1"/>
                </a:solidFill>
                <a:effectLst/>
                <a:latin typeface="Söhne"/>
              </a:rPr>
              <a:t> The predictor's ability to generate highly accurate predictions of IPL match scores based on deep learning techniques and comprehensive historical data sets it apart. Users are impressed by the precision of predictions, which enhances their trust and confidence in the predictor.</a:t>
            </a:r>
          </a:p>
          <a:p>
            <a:pPr algn="l">
              <a:buFont typeface="+mj-lt"/>
              <a:buAutoNum type="arabicPeriod"/>
            </a:pPr>
            <a:r>
              <a:rPr lang="en-US" sz="1900" b="1" i="0" dirty="0">
                <a:solidFill>
                  <a:schemeClr val="tx1"/>
                </a:solidFill>
                <a:effectLst/>
                <a:latin typeface="Söhne"/>
              </a:rPr>
              <a:t>Real-Time Updates:</a:t>
            </a:r>
            <a:r>
              <a:rPr lang="en-US" sz="1900" b="0" i="0" dirty="0">
                <a:solidFill>
                  <a:schemeClr val="tx1"/>
                </a:solidFill>
                <a:effectLst/>
                <a:latin typeface="Söhne"/>
              </a:rPr>
              <a:t> Providing real-time updates and predictions during live IPL matches is a "wow" factor that keeps users engaged and excited. The ability to deliver timely insights and predictions adds value and relevance to the user experience.</a:t>
            </a:r>
          </a:p>
          <a:p>
            <a:pPr algn="l">
              <a:buFont typeface="+mj-lt"/>
              <a:buAutoNum type="arabicPeriod"/>
            </a:pPr>
            <a:r>
              <a:rPr lang="en-US" sz="1900" b="1" i="0" dirty="0">
                <a:solidFill>
                  <a:schemeClr val="tx1"/>
                </a:solidFill>
                <a:effectLst/>
                <a:latin typeface="Söhne"/>
              </a:rPr>
              <a:t>Interactive Visualization:</a:t>
            </a:r>
            <a:r>
              <a:rPr lang="en-US" sz="1900" b="0" i="0" dirty="0">
                <a:solidFill>
                  <a:schemeClr val="tx1"/>
                </a:solidFill>
                <a:effectLst/>
                <a:latin typeface="Söhne"/>
              </a:rPr>
              <a:t> Incorporating interactive visualizations such as charts, graphs, and match simulations enhances the user interface and makes the predictor more engaging and intuitive. Users appreciate the visual representation of data and predictions.</a:t>
            </a:r>
          </a:p>
          <a:p>
            <a:pPr algn="l">
              <a:buFont typeface="+mj-lt"/>
              <a:buAutoNum type="arabicPeriod"/>
            </a:pPr>
            <a:r>
              <a:rPr lang="en-US" sz="1900" b="1" i="0" dirty="0">
                <a:solidFill>
                  <a:schemeClr val="tx1"/>
                </a:solidFill>
                <a:effectLst/>
                <a:latin typeface="Söhne"/>
              </a:rPr>
              <a:t>Customization and Personalization:</a:t>
            </a:r>
            <a:r>
              <a:rPr lang="en-US" sz="1900" b="0" i="0" dirty="0">
                <a:solidFill>
                  <a:schemeClr val="tx1"/>
                </a:solidFill>
                <a:effectLst/>
                <a:latin typeface="Söhne"/>
              </a:rPr>
              <a:t> Offering customization options for users to tailor predictions based on specific criteria or preferences adds a personalized touch. This customization feature makes the predictor more adaptable and user-friendly.</a:t>
            </a:r>
          </a:p>
          <a:p>
            <a:pPr algn="l">
              <a:buFont typeface="+mj-lt"/>
              <a:buAutoNum type="arabicPeriod"/>
            </a:pPr>
            <a:r>
              <a:rPr lang="en-US" sz="1900" b="1" i="0" dirty="0">
                <a:solidFill>
                  <a:schemeClr val="tx1"/>
                </a:solidFill>
                <a:effectLst/>
                <a:latin typeface="Söhne"/>
              </a:rPr>
              <a:t>Advanced Analytics:</a:t>
            </a:r>
            <a:r>
              <a:rPr lang="en-US" sz="1900" b="0" i="0" dirty="0">
                <a:solidFill>
                  <a:schemeClr val="tx1"/>
                </a:solidFill>
                <a:effectLst/>
                <a:latin typeface="Söhne"/>
              </a:rPr>
              <a:t> Incorporating advanced analytics capabilities such as trend analysis, player performance metrics, and match dynamics insights impresses users who seek in-depth analysis and insights beyond basic predictions.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685800" y="109104"/>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914400" y="762000"/>
            <a:ext cx="8003540" cy="5046980"/>
          </a:xfrm>
          <a:prstGeom prst="rect">
            <a:avLst/>
          </a:prstGeom>
          <a:noFill/>
        </p:spPr>
        <p:txBody>
          <a:bodyPr wrap="square" rtlCol="0" anchor="t">
            <a:noAutofit/>
          </a:bodyPr>
          <a:lstStyle/>
          <a:p>
            <a:r>
              <a:rPr lang="en-US" b="1" dirty="0"/>
              <a:t>Models:</a:t>
            </a:r>
          </a:p>
          <a:p>
            <a:endParaRPr lang="en-US" dirty="0"/>
          </a:p>
          <a:p>
            <a:pPr marL="285750" indent="-285750">
              <a:buFont typeface="Wingdings" panose="05000000000000000000" charset="0"/>
              <a:buChar char="q"/>
            </a:pPr>
            <a:r>
              <a:rPr lang="en-IN" i="0" dirty="0">
                <a:solidFill>
                  <a:schemeClr val="tx1"/>
                </a:solidFill>
                <a:effectLst/>
                <a:latin typeface="Söhne"/>
              </a:rPr>
              <a:t>Linear Regression Model:</a:t>
            </a:r>
            <a:endParaRPr lang="en-US" dirty="0">
              <a:solidFill>
                <a:schemeClr val="tx1"/>
              </a:solidFill>
            </a:endParaRPr>
          </a:p>
          <a:p>
            <a:pPr marL="285750" indent="-285750">
              <a:buFont typeface="Wingdings" panose="05000000000000000000" charset="0"/>
              <a:buChar char="q"/>
            </a:pPr>
            <a:r>
              <a:rPr lang="en-IN" i="0" dirty="0">
                <a:solidFill>
                  <a:schemeClr val="tx1"/>
                </a:solidFill>
                <a:effectLst/>
                <a:latin typeface="Söhne"/>
              </a:rPr>
              <a:t>Random Forest Regression Model:</a:t>
            </a:r>
          </a:p>
          <a:p>
            <a:pPr marL="285750" indent="-285750">
              <a:buFont typeface="Wingdings" panose="05000000000000000000" charset="0"/>
              <a:buChar char="q"/>
            </a:pPr>
            <a:r>
              <a:rPr lang="en-IN" i="0" dirty="0">
                <a:solidFill>
                  <a:schemeClr val="tx1"/>
                </a:solidFill>
                <a:effectLst/>
                <a:latin typeface="Söhne"/>
              </a:rPr>
              <a:t>Gradient Boosting Regression Model:</a:t>
            </a:r>
          </a:p>
          <a:p>
            <a:pPr marL="285750" indent="-285750">
              <a:buFont typeface="Wingdings" panose="05000000000000000000" charset="0"/>
              <a:buChar char="q"/>
            </a:pPr>
            <a:endParaRPr lang="en-IN" b="1" dirty="0">
              <a:solidFill>
                <a:srgbClr val="ECECEC"/>
              </a:solidFill>
              <a:latin typeface="Söhne"/>
            </a:endParaRPr>
          </a:p>
          <a:p>
            <a:pPr marL="285750" indent="-285750">
              <a:buFont typeface="Wingdings" panose="05000000000000000000" charset="0"/>
              <a:buChar char="q"/>
            </a:pPr>
            <a:r>
              <a:rPr lang="en-US" b="1" dirty="0"/>
              <a:t>Training:</a:t>
            </a:r>
          </a:p>
          <a:p>
            <a:endParaRPr lang="en-US" dirty="0"/>
          </a:p>
          <a:p>
            <a:pPr algn="l">
              <a:buFont typeface="Arial" panose="020B0604020202020204" pitchFamily="34" charset="0"/>
              <a:buChar char="•"/>
            </a:pPr>
            <a:r>
              <a:rPr lang="en-US" b="0" i="0" dirty="0">
                <a:solidFill>
                  <a:schemeClr val="tx1"/>
                </a:solidFill>
                <a:effectLst/>
                <a:latin typeface="Söhne"/>
              </a:rPr>
              <a:t>Gather historical IPL match data including team details, venues, toss winners, innings scores, and outcomes.</a:t>
            </a:r>
          </a:p>
          <a:p>
            <a:pPr algn="l">
              <a:buFont typeface="Arial" panose="020B0604020202020204" pitchFamily="34" charset="0"/>
              <a:buChar char="•"/>
            </a:pPr>
            <a:r>
              <a:rPr lang="en-US" b="0" i="0" dirty="0">
                <a:solidFill>
                  <a:schemeClr val="tx1"/>
                </a:solidFill>
                <a:effectLst/>
                <a:latin typeface="Söhne"/>
              </a:rPr>
              <a:t>Create informative features such as average runs per innings, run rate, team form indicators, player performance metrics, and match conditions.</a:t>
            </a:r>
          </a:p>
          <a:p>
            <a:endParaRPr lang="en-US" b="1" dirty="0"/>
          </a:p>
          <a:p>
            <a:r>
              <a:rPr lang="en-US" b="1" dirty="0"/>
              <a:t>Advanced Techniques:</a:t>
            </a:r>
          </a:p>
          <a:p>
            <a:endParaRPr lang="en-US" dirty="0"/>
          </a:p>
          <a:p>
            <a:pPr algn="l">
              <a:buFont typeface="+mj-lt"/>
              <a:buAutoNum type="arabicPeriod"/>
            </a:pPr>
            <a:r>
              <a:rPr lang="en-IN" i="0" dirty="0">
                <a:solidFill>
                  <a:schemeClr val="tx1"/>
                </a:solidFill>
                <a:effectLst/>
                <a:latin typeface="Söhne"/>
              </a:rPr>
              <a:t>Anomaly Detection and Error Analysis:</a:t>
            </a:r>
          </a:p>
          <a:p>
            <a:pPr marL="742950" lvl="1" indent="-285750" algn="l">
              <a:buFont typeface="+mj-lt"/>
              <a:buAutoNum type="arabicPeriod"/>
            </a:pPr>
            <a:r>
              <a:rPr lang="en-IN" i="0" dirty="0">
                <a:solidFill>
                  <a:schemeClr val="tx1"/>
                </a:solidFill>
                <a:effectLst/>
                <a:latin typeface="Söhne"/>
              </a:rPr>
              <a:t>Description: Incorporate anomaly detection algorithms to identify unusual patterns or outliers in IPL match data, which may impact prediction accuracy.</a:t>
            </a:r>
          </a:p>
          <a:p>
            <a:pPr marL="742950" lvl="1" indent="-285750" algn="l">
              <a:buFont typeface="+mj-lt"/>
              <a:buAutoNum type="arabicPeriod"/>
            </a:pPr>
            <a:r>
              <a:rPr lang="en-IN" i="0" dirty="0">
                <a:solidFill>
                  <a:schemeClr val="tx1"/>
                </a:solidFill>
                <a:effectLst/>
                <a:latin typeface="Söhne"/>
              </a:rPr>
              <a:t>Benefits: Enhances model robustness, identifies data quality issues, and facilitates error analysis for model improvement and debugging.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814</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Nunito</vt:lpstr>
      <vt:lpstr>Söhne</vt:lpstr>
      <vt:lpstr>Times New Roman</vt:lpstr>
      <vt:lpstr>Trebuchet MS</vt:lpstr>
      <vt:lpstr>Wingdings</vt:lpstr>
      <vt:lpstr>Office Theme</vt:lpstr>
      <vt:lpstr>PowerPoint Presentation</vt:lpstr>
      <vt:lpstr>IPL SCORE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Valliappan V</dc:creator>
  <cp:lastModifiedBy>mohamed shafiq</cp:lastModifiedBy>
  <cp:revision>13</cp:revision>
  <dcterms:created xsi:type="dcterms:W3CDTF">2024-04-03T07:55:00Z</dcterms:created>
  <dcterms:modified xsi:type="dcterms:W3CDTF">2024-04-17T14:51:10Z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