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ctrTitle"/>
          </p:nvPr>
        </p:nvSpPr>
        <p:spPr/>
        <p:txBody>
          <a:bodyPr/>
          <a:p>
            <a:r>
              <a:rPr lang="en-US" sz="4800">
                <a:latin typeface="Times New Roman" panose="02020603050405020304" charset="0"/>
                <a:cs typeface="Times New Roman" panose="02020603050405020304" charset="0"/>
              </a:rPr>
              <a:t>NAAN MUDHALVAN</a:t>
            </a:r>
            <a:endParaRPr lang="en-US" sz="48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normAutofit lnSpcReduction="20000"/>
          </a:bodyPr>
          <a:p>
            <a:endParaRPr lang="en-US"/>
          </a:p>
          <a:p>
            <a:r>
              <a:rPr lang="en-US"/>
              <a:t>                                            BY:    M.MOHAMED THOWFIC</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CONCLUSION:</a:t>
            </a:r>
            <a:endParaRPr lang="en-US"/>
          </a:p>
        </p:txBody>
      </p:sp>
      <p:sp>
        <p:nvSpPr>
          <p:cNvPr id="3" name="Content Placeholder 2"/>
          <p:cNvSpPr>
            <a:spLocks noGrp="1"/>
          </p:cNvSpPr>
          <p:nvPr>
            <p:ph idx="1"/>
          </p:nvPr>
        </p:nvSpPr>
        <p:spPr/>
        <p:txBody>
          <a:bodyPr/>
          <a:p>
            <a:pPr>
              <a:lnSpc>
                <a:spcPct val="150000"/>
              </a:lnSpc>
              <a:buFont typeface="Wingdings" panose="05000000000000000000" charset="0"/>
              <a:buChar char="Ø"/>
            </a:pPr>
            <a:r>
              <a:rPr lang="en-US" sz="1800"/>
              <a:t>successful stock prediction relies on effective feature engineering and rigorous model evaluation. Feature engineering involves selecting relevant features and creating new ones to capture meaningful patterns in the data.</a:t>
            </a:r>
            <a:endParaRPr lang="en-US" sz="1800"/>
          </a:p>
          <a:p>
            <a:pPr>
              <a:lnSpc>
                <a:spcPct val="150000"/>
              </a:lnSpc>
              <a:buFont typeface="Wingdings" panose="05000000000000000000" charset="0"/>
              <a:buChar char="Ø"/>
            </a:pPr>
            <a:r>
              <a:rPr lang="en-US" sz="1800"/>
              <a:t> Meanwhile, thorough model evaluation and validation ensure that the predictive model performs well on unseen data, helping to avoid overfitting and assess its generalization ability. </a:t>
            </a:r>
            <a:endParaRPr lang="en-US" sz="1800"/>
          </a:p>
          <a:p>
            <a:pPr>
              <a:lnSpc>
                <a:spcPct val="150000"/>
              </a:lnSpc>
              <a:buFont typeface="Wingdings" panose="05000000000000000000" charset="0"/>
              <a:buChar char="Ø"/>
            </a:pPr>
            <a:r>
              <a:rPr lang="en-US" sz="1800"/>
              <a:t>By focusing on these key aspects, developers and researchers can build robust stock prediction models that provide valuable insights for investors and traders, ultimately contributing to more informed decision-making in financial markets.</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01570" y="1837055"/>
            <a:ext cx="6890385" cy="2115820"/>
          </a:xfrm>
          <a:prstGeom prst="rect">
            <a:avLst/>
          </a:prstGeom>
          <a:noFill/>
        </p:spPr>
        <p:txBody>
          <a:bodyPr wrap="square" rtlCol="0" anchor="t">
            <a:noAutofit/>
          </a:bodyPr>
          <a:p>
            <a:r>
              <a:rPr lang="en-US" sz="5400">
                <a:latin typeface="Times New Roman" panose="02020603050405020304" charset="0"/>
                <a:cs typeface="Times New Roman" panose="02020603050405020304" charset="0"/>
                <a:sym typeface="+mn-ea"/>
              </a:rPr>
              <a:t>THANK YOU :)</a:t>
            </a:r>
            <a:endParaRPr lang="en-US" sz="5400">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STOCK MARKET PREDICTIONS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62430"/>
            <a:ext cx="10972800" cy="4465320"/>
          </a:xfrm>
        </p:spPr>
        <p:txBody>
          <a:bodyPr/>
          <a:p>
            <a:pPr marL="0" indent="0">
              <a:buNone/>
            </a:pPr>
            <a:r>
              <a:rPr lang="en-US" sz="2400">
                <a:latin typeface="Times New Roman" panose="02020603050405020304" charset="0"/>
                <a:cs typeface="Times New Roman" panose="02020603050405020304" charset="0"/>
                <a:sym typeface="+mn-ea"/>
              </a:rPr>
              <a:t>PRESENTED BY: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sym typeface="+mn-ea"/>
              </a:rPr>
              <a:t>                        </a:t>
            </a:r>
            <a:r>
              <a:rPr lang="en-US" sz="2400">
                <a:latin typeface="Times New Roman" panose="02020603050405020304" charset="0"/>
                <a:cs typeface="Times New Roman" panose="02020603050405020304" charset="0"/>
                <a:sym typeface="+mn-ea"/>
              </a:rPr>
              <a:t>M.MOHAMED THOWFIC</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CSE - 3RD YEAR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GOVERNMENT COLEGE OF ENGINEERING DARMAPURI</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AU613521104018</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AGENDA:</a:t>
            </a:r>
            <a:endParaRPr lang="en-US"/>
          </a:p>
        </p:txBody>
      </p:sp>
      <p:sp>
        <p:nvSpPr>
          <p:cNvPr id="3" name="Content Placeholder 2"/>
          <p:cNvSpPr>
            <a:spLocks noGrp="1"/>
          </p:cNvSpPr>
          <p:nvPr>
            <p:ph idx="1"/>
          </p:nvPr>
        </p:nvSpPr>
        <p:spPr>
          <a:xfrm>
            <a:off x="2454275" y="1033145"/>
            <a:ext cx="8899525" cy="5144135"/>
          </a:xfrm>
        </p:spPr>
        <p:txBody>
          <a:bodyPr>
            <a:normAutofit/>
          </a:bodyPr>
          <a:p>
            <a:endParaRPr lang="en-US"/>
          </a:p>
          <a:p>
            <a:pPr marL="0" indent="0">
              <a:lnSpc>
                <a:spcPct val="100000"/>
              </a:lnSpc>
              <a:buNone/>
            </a:pPr>
            <a:r>
              <a:rPr lang="en-US" sz="2400">
                <a:sym typeface="+mn-ea"/>
              </a:rPr>
              <a:t>1. Problem StateM</a:t>
            </a:r>
            <a:endParaRPr lang="en-US" sz="2400"/>
          </a:p>
          <a:p>
            <a:pPr marL="0" indent="0">
              <a:lnSpc>
                <a:spcPct val="100000"/>
              </a:lnSpc>
              <a:buNone/>
            </a:pPr>
            <a:r>
              <a:rPr lang="en-US" sz="2400">
                <a:sym typeface="+mn-ea"/>
              </a:rPr>
              <a:t>2. Project Overview</a:t>
            </a:r>
            <a:endParaRPr lang="en-US" sz="2400"/>
          </a:p>
          <a:p>
            <a:pPr marL="0" indent="0">
              <a:lnSpc>
                <a:spcPct val="100000"/>
              </a:lnSpc>
              <a:buNone/>
            </a:pPr>
            <a:r>
              <a:rPr lang="en-US" sz="2400">
                <a:sym typeface="+mn-ea"/>
              </a:rPr>
              <a:t>3. End users</a:t>
            </a:r>
            <a:endParaRPr lang="en-US" sz="2400"/>
          </a:p>
          <a:p>
            <a:pPr marL="0" indent="0">
              <a:lnSpc>
                <a:spcPct val="100000"/>
              </a:lnSpc>
              <a:buNone/>
            </a:pPr>
            <a:r>
              <a:rPr lang="en-US" sz="2400">
                <a:sym typeface="+mn-ea"/>
              </a:rPr>
              <a:t>4. our Solution and Proposition</a:t>
            </a:r>
            <a:endParaRPr lang="en-US" sz="2400"/>
          </a:p>
          <a:p>
            <a:pPr marL="0" indent="0">
              <a:lnSpc>
                <a:spcPct val="100000"/>
              </a:lnSpc>
              <a:buNone/>
            </a:pPr>
            <a:r>
              <a:rPr lang="en-US" sz="2400">
                <a:sym typeface="+mn-ea"/>
              </a:rPr>
              <a:t>5.Key Features</a:t>
            </a:r>
            <a:endParaRPr lang="en-US" sz="2400"/>
          </a:p>
          <a:p>
            <a:pPr marL="0" indent="0">
              <a:lnSpc>
                <a:spcPct val="100000"/>
              </a:lnSpc>
              <a:buNone/>
            </a:pPr>
            <a:r>
              <a:rPr lang="en-US" sz="2400">
                <a:sym typeface="+mn-ea"/>
              </a:rPr>
              <a:t>6. Modelling Approach</a:t>
            </a:r>
            <a:endParaRPr lang="en-US" sz="2400"/>
          </a:p>
          <a:p>
            <a:pPr marL="0" indent="0">
              <a:lnSpc>
                <a:spcPct val="100000"/>
              </a:lnSpc>
              <a:buNone/>
            </a:pPr>
            <a:r>
              <a:rPr lang="en-US" sz="2400">
                <a:sym typeface="+mn-ea"/>
              </a:rPr>
              <a:t>7. Results and Evaluation</a:t>
            </a:r>
            <a:endParaRPr lang="en-US" sz="2400"/>
          </a:p>
          <a:p>
            <a:pPr marL="0" indent="0">
              <a:lnSpc>
                <a:spcPct val="100000"/>
              </a:lnSpc>
              <a:buNone/>
            </a:pPr>
            <a:r>
              <a:rPr lang="en-US" sz="2400">
                <a:sym typeface="+mn-ea"/>
              </a:rPr>
              <a:t>8. Conclusion</a:t>
            </a:r>
            <a:endParaRPr lang="en-US" sz="240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INTRODUCTION:</a:t>
            </a:r>
            <a:endParaRPr lang="en-US"/>
          </a:p>
        </p:txBody>
      </p:sp>
      <p:sp>
        <p:nvSpPr>
          <p:cNvPr id="3" name="Content Placeholder 2"/>
          <p:cNvSpPr>
            <a:spLocks noGrp="1"/>
          </p:cNvSpPr>
          <p:nvPr>
            <p:ph idx="1"/>
          </p:nvPr>
        </p:nvSpPr>
        <p:spPr>
          <a:xfrm>
            <a:off x="2103755" y="1037590"/>
            <a:ext cx="9478645" cy="5090160"/>
          </a:xfrm>
        </p:spPr>
        <p:txBody>
          <a:bodyPr/>
          <a:p>
            <a:pPr>
              <a:lnSpc>
                <a:spcPct val="150000"/>
              </a:lnSpc>
              <a:buFont typeface="Wingdings" panose="05000000000000000000" charset="0"/>
              <a:buChar char="Ø"/>
            </a:pPr>
            <a:r>
              <a:rPr lang="en-US" sz="1800"/>
              <a:t>Stock market prediction is the act of trying to determine the future value of a company stock or other financial instrument traded on an exchange. </a:t>
            </a:r>
            <a:endParaRPr lang="en-US" sz="1800"/>
          </a:p>
          <a:p>
            <a:pPr marL="0" indent="0">
              <a:lnSpc>
                <a:spcPct val="150000"/>
              </a:lnSpc>
              <a:buFont typeface="Wingdings" panose="05000000000000000000" charset="0"/>
              <a:buNone/>
            </a:pPr>
            <a:endParaRPr lang="en-US" sz="1800"/>
          </a:p>
          <a:p>
            <a:pPr>
              <a:lnSpc>
                <a:spcPct val="150000"/>
              </a:lnSpc>
              <a:buFont typeface="Wingdings" panose="05000000000000000000" charset="0"/>
              <a:buChar char="Ø"/>
            </a:pPr>
            <a:r>
              <a:rPr lang="en-US" sz="1800"/>
              <a:t>The successful prediction of a stock's future price could yield significant profit.</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a:t> The efficient market hypothesis suggests that stock prices reflect all currently available information and any price changes that are not based on newly revealed information thus are inherently unpredictable. </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PROBLEM STATEMENT:</a:t>
            </a:r>
            <a:endParaRPr lang="en-US"/>
          </a:p>
        </p:txBody>
      </p:sp>
      <p:sp>
        <p:nvSpPr>
          <p:cNvPr id="3" name="Content Placeholder 2"/>
          <p:cNvSpPr>
            <a:spLocks noGrp="1"/>
          </p:cNvSpPr>
          <p:nvPr>
            <p:ph idx="1"/>
          </p:nvPr>
        </p:nvSpPr>
        <p:spPr>
          <a:xfrm>
            <a:off x="2146300" y="1037590"/>
            <a:ext cx="9436100" cy="5090160"/>
          </a:xfrm>
        </p:spPr>
        <p:txBody>
          <a:bodyPr/>
          <a:p>
            <a:pPr>
              <a:lnSpc>
                <a:spcPct val="150000"/>
              </a:lnSpc>
              <a:buFont typeface="Wingdings" panose="05000000000000000000" charset="0"/>
              <a:buChar char="Ø"/>
            </a:pPr>
            <a:r>
              <a:rPr lang="en-US" sz="1800">
                <a:sym typeface="+mn-ea"/>
              </a:rPr>
              <a:t>Data availability is a significant problem for stock price prediction because financial data is often difficult to obtain, and there are limitations on how much data can be accessed. </a:t>
            </a:r>
            <a:endParaRPr lang="en-US" sz="1800">
              <a:sym typeface="+mn-ea"/>
            </a:endParaRPr>
          </a:p>
          <a:p>
            <a:pPr>
              <a:lnSpc>
                <a:spcPct val="150000"/>
              </a:lnSpc>
              <a:buFont typeface="Wingdings" panose="05000000000000000000" charset="0"/>
              <a:buChar char="Ø"/>
            </a:pPr>
            <a:endParaRPr lang="en-US" sz="1800">
              <a:sym typeface="+mn-ea"/>
            </a:endParaRPr>
          </a:p>
          <a:p>
            <a:pPr>
              <a:lnSpc>
                <a:spcPct val="150000"/>
              </a:lnSpc>
              <a:buFont typeface="Wingdings" panose="05000000000000000000" charset="0"/>
              <a:buChar char="Ø"/>
            </a:pPr>
            <a:r>
              <a:rPr lang="en-US" sz="1800">
                <a:sym typeface="+mn-ea"/>
              </a:rPr>
              <a:t>The availability of data can affect the accuracy and robustness of the models used for stock price prediction.</a:t>
            </a:r>
            <a:endParaRPr lang="en-US" sz="1800"/>
          </a:p>
          <a:p>
            <a:pPr>
              <a:lnSpc>
                <a:spcPct val="150000"/>
              </a:lnSpc>
              <a:buFont typeface="Wingdings" panose="05000000000000000000" charset="0"/>
              <a:buChar char="Ø"/>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KEY FEATURES:</a:t>
            </a:r>
            <a:endParaRPr lang="en-US"/>
          </a:p>
        </p:txBody>
      </p:sp>
      <p:sp>
        <p:nvSpPr>
          <p:cNvPr id="3" name="Content Placeholder 2"/>
          <p:cNvSpPr>
            <a:spLocks noGrp="1"/>
          </p:cNvSpPr>
          <p:nvPr>
            <p:ph idx="1"/>
          </p:nvPr>
        </p:nvSpPr>
        <p:spPr>
          <a:xfrm>
            <a:off x="2220595" y="1290955"/>
            <a:ext cx="9361805" cy="4836795"/>
          </a:xfrm>
        </p:spPr>
        <p:txBody>
          <a:bodyPr/>
          <a:p>
            <a:pPr>
              <a:lnSpc>
                <a:spcPct val="150000"/>
              </a:lnSpc>
              <a:buFont typeface="Wingdings" panose="05000000000000000000" charset="0"/>
              <a:buChar char="Ø"/>
            </a:pPr>
            <a:r>
              <a:rPr lang="en-US" sz="1800"/>
              <a:t>Stock market prediction is the act of trying to determine the future value of a company stock or other financial instrument traded on an exchange. </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a:t>The successful prediction of a stock's future price could yield significant profit.</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a:t>Stock Price Prediction using machine learning helps in discovering the future values of a company's stocks and other assets. </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a:t>Predicting stock prices helps in gaining significant profits.</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END USERS:</a:t>
            </a:r>
            <a:endParaRPr lang="en-US"/>
          </a:p>
        </p:txBody>
      </p:sp>
      <p:sp>
        <p:nvSpPr>
          <p:cNvPr id="3" name="Content Placeholder 2"/>
          <p:cNvSpPr>
            <a:spLocks noGrp="1"/>
          </p:cNvSpPr>
          <p:nvPr>
            <p:ph idx="1"/>
          </p:nvPr>
        </p:nvSpPr>
        <p:spPr/>
        <p:txBody>
          <a:bodyPr/>
          <a:p>
            <a:pPr>
              <a:lnSpc>
                <a:spcPct val="150000"/>
              </a:lnSpc>
              <a:buFont typeface="Wingdings" panose="05000000000000000000" charset="0"/>
              <a:buChar char="Ø"/>
            </a:pPr>
            <a:r>
              <a:rPr lang="en-US" sz="1800" b="1"/>
              <a:t>Individual Investors: </a:t>
            </a:r>
            <a:r>
              <a:rPr lang="en-US" sz="1800"/>
              <a:t>Everyday people who invest in stocks either directly or through mutual funds, ETFs, or retirement accounts. They use stock predictions to make informed decisions about buying, selling, or holding stocks in their portfolios.</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b="1"/>
              <a:t>Day Traders:</a:t>
            </a:r>
            <a:r>
              <a:rPr lang="en-US" sz="1800"/>
              <a:t> Traders who buy and sell stocks within the same trading day, aiming to profit from short-term price movements. They rely on stock predictions for quick decision-making and to capitalize on short-term market fluctuations.</a:t>
            </a:r>
            <a:endParaRPr lang="en-US" sz="1800"/>
          </a:p>
          <a:p>
            <a:pPr>
              <a:lnSpc>
                <a:spcPct val="150000"/>
              </a:lnSpc>
              <a:buFont typeface="Wingdings" panose="05000000000000000000" charset="0"/>
              <a:buChar char="Ø"/>
            </a:pPr>
            <a:endParaRPr lang="en-US" sz="1800"/>
          </a:p>
          <a:p>
            <a:pPr>
              <a:lnSpc>
                <a:spcPct val="150000"/>
              </a:lnSpc>
              <a:buFont typeface="Wingdings" panose="05000000000000000000" charset="0"/>
              <a:buChar char="Ø"/>
            </a:pPr>
            <a:r>
              <a:rPr lang="en-US" sz="1800" b="1"/>
              <a:t>Financial Institutions:</a:t>
            </a:r>
            <a:r>
              <a:rPr lang="en-US" sz="1800"/>
              <a:t> Banks, hedge funds, and other financial institutions employ stock predictions to manage their investment portfolios, optimize asset allocation, and generate returns for their clients.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REQUIREMENTS:</a:t>
            </a:r>
            <a:endParaRPr lang="en-US"/>
          </a:p>
        </p:txBody>
      </p:sp>
      <p:sp>
        <p:nvSpPr>
          <p:cNvPr id="3" name="Content Placeholder 2"/>
          <p:cNvSpPr>
            <a:spLocks noGrp="1"/>
          </p:cNvSpPr>
          <p:nvPr>
            <p:ph idx="1"/>
          </p:nvPr>
        </p:nvSpPr>
        <p:spPr/>
        <p:txBody>
          <a:bodyPr/>
          <a:p>
            <a:pPr marL="0" indent="0">
              <a:buFont typeface="Wingdings" panose="05000000000000000000" charset="0"/>
              <a:buNone/>
            </a:pPr>
            <a:r>
              <a:rPr lang="en-US" sz="1800" b="1"/>
              <a:t>Hardware Requirements:</a:t>
            </a:r>
            <a:endParaRPr lang="en-US" sz="1800" b="1"/>
          </a:p>
          <a:p>
            <a:pPr>
              <a:buFont typeface="Wingdings" panose="05000000000000000000" charset="0"/>
              <a:buChar char="Ø"/>
            </a:pPr>
            <a:endParaRPr lang="en-US" sz="1800"/>
          </a:p>
          <a:p>
            <a:pPr>
              <a:buFont typeface="Wingdings" panose="05000000000000000000" charset="0"/>
              <a:buChar char="Ø"/>
            </a:pPr>
            <a:r>
              <a:rPr lang="en-US" sz="1800"/>
              <a:t>High-performance computing hardware</a:t>
            </a:r>
            <a:endParaRPr lang="en-US" sz="1800"/>
          </a:p>
          <a:p>
            <a:pPr>
              <a:buFont typeface="Wingdings" panose="05000000000000000000" charset="0"/>
              <a:buChar char="Ø"/>
            </a:pPr>
            <a:r>
              <a:rPr lang="en-US" sz="1800"/>
              <a:t>Sufficient RAM for data processing and model training </a:t>
            </a:r>
            <a:endParaRPr lang="en-US" sz="1800"/>
          </a:p>
          <a:p>
            <a:pPr>
              <a:buFont typeface="Wingdings" panose="05000000000000000000" charset="0"/>
              <a:buChar char="Ø"/>
            </a:pPr>
            <a:r>
              <a:rPr lang="en-US" sz="1800"/>
              <a:t>Storage space for storing large datasets and model files </a:t>
            </a:r>
            <a:endParaRPr lang="en-US" sz="1800"/>
          </a:p>
          <a:p>
            <a:pPr marL="0" indent="0">
              <a:buFont typeface="Wingdings" panose="05000000000000000000" charset="0"/>
              <a:buNone/>
            </a:pPr>
            <a:r>
              <a:rPr lang="en-US" sz="1800" b="1"/>
              <a:t>Software Requirements:</a:t>
            </a:r>
            <a:endParaRPr lang="en-US" sz="1800" b="1"/>
          </a:p>
          <a:p>
            <a:pPr marL="0" indent="0">
              <a:buFont typeface="Wingdings" panose="05000000000000000000" charset="0"/>
              <a:buNone/>
            </a:pPr>
            <a:endParaRPr lang="en-US" sz="1800" b="1"/>
          </a:p>
          <a:p>
            <a:pPr>
              <a:buFont typeface="Wingdings" panose="05000000000000000000" charset="0"/>
              <a:buChar char="Ø"/>
            </a:pPr>
            <a:r>
              <a:rPr lang="en-US" sz="1800"/>
              <a:t>Programming languages: Python, R, or MATLAB</a:t>
            </a:r>
            <a:endParaRPr lang="en-US" sz="1800"/>
          </a:p>
          <a:p>
            <a:pPr>
              <a:buFont typeface="Wingdings" panose="05000000000000000000" charset="0"/>
              <a:buChar char="Ø"/>
            </a:pPr>
            <a:r>
              <a:rPr lang="en-US" sz="1800"/>
              <a:t>Data processing and analysis libraries: Pandas, NumPy, SciPy</a:t>
            </a:r>
            <a:endParaRPr lang="en-US" sz="1800"/>
          </a:p>
          <a:p>
            <a:pPr>
              <a:buFont typeface="Wingdings" panose="05000000000000000000" charset="0"/>
              <a:buChar char="Ø"/>
            </a:pPr>
            <a:r>
              <a:rPr lang="en-US" sz="1800"/>
              <a:t>Machine learning frameworks: TensorFlow, PyTorch, scikit-learn</a:t>
            </a:r>
            <a:endParaRPr lang="en-US" sz="1800"/>
          </a:p>
          <a:p>
            <a:pPr>
              <a:buFont typeface="Wingdings" panose="05000000000000000000" charset="0"/>
              <a:buChar char="Ø"/>
            </a:pPr>
            <a:r>
              <a:rPr lang="en-US" sz="1800"/>
              <a:t>Development environments: Jupyter Notebook, Spyder, Visual Studio Code</a:t>
            </a:r>
            <a:endParaRPr lang="en-US" sz="1800"/>
          </a:p>
          <a:p>
            <a:pPr>
              <a:buFont typeface="Wingdings" panose="05000000000000000000" charset="0"/>
              <a:buChar char="Ø"/>
            </a:pPr>
            <a:r>
              <a:rPr lang="en-US" sz="1800"/>
              <a:t>Additional libraries for feature engineering, model evaluation, and visualization (e.g., Matplotlib, Seaborn)</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MODELING APPROACH:</a:t>
            </a:r>
            <a:endParaRPr lang="en-US"/>
          </a:p>
        </p:txBody>
      </p:sp>
      <p:sp>
        <p:nvSpPr>
          <p:cNvPr id="3" name="Content Placeholder 2"/>
          <p:cNvSpPr>
            <a:spLocks noGrp="1"/>
          </p:cNvSpPr>
          <p:nvPr>
            <p:ph idx="1"/>
          </p:nvPr>
        </p:nvSpPr>
        <p:spPr/>
        <p:txBody>
          <a:bodyPr/>
          <a:p>
            <a:pPr marL="0" indent="0">
              <a:lnSpc>
                <a:spcPct val="150000"/>
              </a:lnSpc>
              <a:buNone/>
            </a:pPr>
            <a:r>
              <a:rPr lang="en-US" sz="1800" b="1"/>
              <a:t>Feature Engineering:</a:t>
            </a:r>
            <a:endParaRPr lang="en-US" sz="1800" b="1"/>
          </a:p>
          <a:p>
            <a:pPr>
              <a:lnSpc>
                <a:spcPct val="150000"/>
              </a:lnSpc>
              <a:buFont typeface="Wingdings" panose="05000000000000000000" charset="0"/>
              <a:buChar char="Ø"/>
            </a:pPr>
            <a:r>
              <a:rPr lang="en-US" sz="1800"/>
              <a:t>Selecting relevant features: Identifying and extracting features that have predictive power and are correlated with stock price movements.</a:t>
            </a:r>
            <a:endParaRPr lang="en-US" sz="1800"/>
          </a:p>
          <a:p>
            <a:pPr>
              <a:lnSpc>
                <a:spcPct val="150000"/>
              </a:lnSpc>
              <a:buFont typeface="Wingdings" panose="05000000000000000000" charset="0"/>
              <a:buChar char="Ø"/>
            </a:pPr>
            <a:r>
              <a:rPr lang="en-US" sz="1800"/>
              <a:t>Engineering new features: Creating derived features from raw data, such as technical indicators, sentiment scores from news articles, and fundamental metrics, to enhance model performance.</a:t>
            </a:r>
            <a:endParaRPr lang="en-US" sz="1800"/>
          </a:p>
          <a:p>
            <a:pPr marL="0" indent="0">
              <a:lnSpc>
                <a:spcPct val="150000"/>
              </a:lnSpc>
              <a:buNone/>
            </a:pPr>
            <a:r>
              <a:rPr lang="en-US" sz="1800" b="1"/>
              <a:t>Model Evaluation and Validation:</a:t>
            </a:r>
            <a:endParaRPr lang="en-US" sz="1800" b="1"/>
          </a:p>
          <a:p>
            <a:pPr>
              <a:lnSpc>
                <a:spcPct val="150000"/>
              </a:lnSpc>
              <a:buFont typeface="Wingdings" panose="05000000000000000000" charset="0"/>
              <a:buChar char="Ø"/>
            </a:pPr>
            <a:r>
              <a:rPr lang="en-US" sz="1800"/>
              <a:t>Cross-validation: Splitting the dataset into training and validation sets, using techniques like k-fold cross-validation to assess model performance on unseen data.</a:t>
            </a:r>
            <a:endParaRPr lang="en-US" sz="1800"/>
          </a:p>
          <a:p>
            <a:pPr>
              <a:lnSpc>
                <a:spcPct val="150000"/>
              </a:lnSpc>
              <a:buFont typeface="Wingdings" panose="05000000000000000000" charset="0"/>
              <a:buChar char="Ø"/>
            </a:pPr>
            <a:r>
              <a:rPr lang="en-US" sz="1800"/>
              <a:t>Evaluation metrics: Utilizing appropriate metrics such as mean absolute error (MAE), mean squared error (MSE), and accuracy measures to evaluate the predictive accuracy of the model.</a:t>
            </a:r>
            <a:endParaRPr lang="en-US" sz="1800"/>
          </a:p>
          <a:p>
            <a:pPr>
              <a:lnSpc>
                <a:spcPct val="150000"/>
              </a:lnSpc>
            </a:pPr>
            <a:endParaRPr lang="en-US" sz="1800"/>
          </a:p>
          <a:p>
            <a:pPr>
              <a:lnSpc>
                <a:spcPct val="150000"/>
              </a:lnSpc>
            </a:pPr>
            <a:endParaRPr lang="en-US" sz="1800"/>
          </a:p>
          <a:p>
            <a:pPr>
              <a:lnSpc>
                <a:spcPct val="150000"/>
              </a:lnSpc>
            </a:pPr>
            <a:endParaRPr lang="en-US" sz="1800"/>
          </a:p>
          <a:p>
            <a:pPr>
              <a:lnSpc>
                <a:spcPct val="150000"/>
              </a:lnSpc>
            </a:pPr>
            <a:endParaRPr lang="en-US" sz="1800"/>
          </a:p>
          <a:p>
            <a:pPr>
              <a:lnSpc>
                <a:spcPct val="150000"/>
              </a:lnSpc>
            </a:pPr>
            <a:endParaRPr 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4326</Words>
  <Application>WPS Presentation</Application>
  <PresentationFormat>Widescreen</PresentationFormat>
  <Paragraphs>97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Wingdings</vt:lpstr>
      <vt:lpstr>Microsoft YaHei</vt:lpstr>
      <vt:lpstr>Arial Unicode MS</vt:lpstr>
      <vt:lpstr>Calibri</vt:lpstr>
      <vt:lpstr>Blue Waves</vt:lpstr>
      <vt:lpstr>NAAN MUDHALVAN</vt:lpstr>
      <vt:lpstr>STOCK MARKET PREDICTIONS</vt:lpstr>
      <vt:lpstr>AGENDA:</vt:lpstr>
      <vt:lpstr>INTRODUCTION:</vt:lpstr>
      <vt:lpstr>PROBLEM STATEMENT:</vt:lpstr>
      <vt:lpstr>KEY FEATURES:</vt:lpstr>
      <vt:lpstr>END USERS:</vt:lpstr>
      <vt:lpstr>REQUIREMENTS:</vt:lpstr>
      <vt:lpstr>MODELING APPROACH:</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Navyasree</dc:creator>
  <cp:lastModifiedBy>Navyasree</cp:lastModifiedBy>
  <cp:revision>5</cp:revision>
  <dcterms:created xsi:type="dcterms:W3CDTF">2024-04-11T16:09:00Z</dcterms:created>
  <dcterms:modified xsi:type="dcterms:W3CDTF">2024-04-12T02:30:06Z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011114D6957146559B090CE9345FE043_11</vt:lpwstr>
  </property>
  <property fmtid="{D5CDD505-2E9C-101B-9397-08002B2CF9AE}" pid="3" name="KSOProductBuildVer">
    <vt:lpwstr>1033-12.2.0.13489</vt:lpwstr>
  </property>
</Properties>
</file>