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59" r:id="rId5"/>
    <p:sldId id="260" r:id="rId6"/>
    <p:sldId id="273" r:id="rId7"/>
    <p:sldId id="261" r:id="rId8"/>
    <p:sldId id="262" r:id="rId9"/>
    <p:sldId id="271" r:id="rId10"/>
    <p:sldId id="263" r:id="rId11"/>
    <p:sldId id="264" r:id="rId12"/>
    <p:sldId id="270" r:id="rId13"/>
    <p:sldId id="266" r:id="rId14"/>
    <p:sldId id="267" r:id="rId15"/>
    <p:sldId id="269" r:id="rId16"/>
    <p:sldId id="268" r:id="rId17"/>
    <p:sldId id="265" r:id="rId18"/>
    <p:sldId id="274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69D5B-9E93-42B6-BCD1-69798AFEDB10}" v="1051" dt="2024-04-05T07:04:48.615"/>
    <p1510:client id="{5D44E88C-33F1-4285-B376-8D9BFBAC83AB}" v="595" dt="2024-04-06T08:57:36.168"/>
    <p1510:client id="{E83E37FF-D233-4D75-9428-B8CDD3CF3795}" v="534" dt="2024-04-06T09:42:04.5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8070" y="11557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51810" y="249110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84235" y="455866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45455" y="2697225"/>
            <a:ext cx="3940810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en-GB" sz="3200" spc="-20" dirty="0">
                <a:solidFill>
                  <a:srgbClr val="000000"/>
                </a:solidFill>
                <a:latin typeface="Calibri"/>
                <a:cs typeface="Trebuchet MS"/>
              </a:rPr>
              <a:t>422521205022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6078220" y="392906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75C5187-7627-AFB4-1B3F-00C9AFFF59DF}"/>
              </a:ext>
            </a:extLst>
          </p:cNvPr>
          <p:cNvSpPr txBox="1"/>
          <p:nvPr/>
        </p:nvSpPr>
        <p:spPr>
          <a:xfrm>
            <a:off x="5451854" y="2179064"/>
            <a:ext cx="3940810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GB" sz="3200" spc="-20" err="1">
                <a:latin typeface="Calibri"/>
                <a:cs typeface="Trebuchet MS"/>
              </a:rPr>
              <a:t>J.Mohamed</a:t>
            </a:r>
            <a:r>
              <a:rPr lang="en-GB" sz="3200" spc="-20" dirty="0">
                <a:latin typeface="Calibri"/>
                <a:cs typeface="Trebuchet MS"/>
              </a:rPr>
              <a:t> Yasar Ali</a:t>
            </a:r>
            <a:endParaRPr lang="en-GB" sz="3200" spc="-20" dirty="0">
              <a:solidFill>
                <a:srgbClr val="000000"/>
              </a:solidFill>
              <a:latin typeface="Calibri"/>
              <a:cs typeface="Trebuchet MS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68414FCC-227F-7E8F-B135-36A3C0143F65}"/>
              </a:ext>
            </a:extLst>
          </p:cNvPr>
          <p:cNvSpPr txBox="1"/>
          <p:nvPr/>
        </p:nvSpPr>
        <p:spPr>
          <a:xfrm>
            <a:off x="5177534" y="3215384"/>
            <a:ext cx="3676650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en-GB" sz="3200" spc="-20" err="1">
                <a:solidFill>
                  <a:srgbClr val="000000"/>
                </a:solidFill>
                <a:latin typeface="Calibri"/>
                <a:cs typeface="Trebuchet MS"/>
              </a:rPr>
              <a:t>B.Tech</a:t>
            </a:r>
            <a:r>
              <a:rPr lang="en-GB" sz="3200" spc="-20" dirty="0">
                <a:solidFill>
                  <a:srgbClr val="000000"/>
                </a:solidFill>
                <a:latin typeface="Calibri"/>
                <a:cs typeface="Trebuchet MS"/>
              </a:rPr>
              <a:t>-IT</a:t>
            </a:r>
            <a:endParaRPr lang="en-US" sz="1600" b="1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07496" y="13887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765" y="385444"/>
            <a:ext cx="9764395" cy="842795"/>
          </a:xfrm>
          <a:prstGeom prst="rect">
            <a:avLst/>
          </a:prstGeom>
        </p:spPr>
        <p:txBody>
          <a:bodyPr vert="horz" wrap="square" lIns="0" tIns="286004" rIns="0" bIns="0" rtlCol="0" anchor="t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THE</a:t>
            </a:r>
            <a:r>
              <a:rPr sz="36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WOW</a:t>
            </a:r>
            <a:r>
              <a:rPr sz="3600" spc="9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IN YOUR </a:t>
            </a: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SOLUTION</a:t>
            </a:r>
            <a:endParaRPr lang="en-US" sz="360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BFE2C3-A9A9-DF61-50A0-CB484749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231900"/>
            <a:ext cx="10972800" cy="5127686"/>
          </a:xfr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b="1" dirty="0">
                <a:latin typeface="Calibri"/>
                <a:ea typeface="+mn-lt"/>
                <a:cs typeface="+mn-lt"/>
              </a:rPr>
              <a:t>Dynamic Visuals</a:t>
            </a:r>
            <a:r>
              <a:rPr lang="en-GB" sz="2000" b="1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</a:t>
            </a:r>
            <a:endParaRPr lang="en-US" sz="2000" b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 Incorporate dynamic visuals that demonstrate the CV algorithm in action, </a:t>
            </a:r>
            <a:endParaRPr lang="en-US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detecting and </a:t>
            </a:r>
            <a:r>
              <a:rPr lang="en-GB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labeling</a:t>
            </a: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objects seamlessly.</a:t>
            </a:r>
            <a:endParaRPr lang="en-US" dirty="0">
              <a:latin typeface="Calibri"/>
            </a:endParaRPr>
          </a:p>
          <a:p>
            <a:pPr algn="l">
              <a:lnSpc>
                <a:spcPct val="150000"/>
              </a:lnSpc>
            </a:pPr>
            <a:r>
              <a:rPr lang="en-GB" sz="2000" b="1" dirty="0">
                <a:latin typeface="Calibri"/>
                <a:ea typeface="+mn-lt"/>
                <a:cs typeface="+mn-lt"/>
              </a:rPr>
              <a:t>Interactive Demos</a:t>
            </a:r>
            <a:r>
              <a:rPr lang="en-GB" sz="2000" b="1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</a:t>
            </a:r>
            <a:endParaRPr lang="en-GB" sz="2000" b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  <a:ea typeface="+mn-lt"/>
                <a:cs typeface="+mn-lt"/>
              </a:rPr>
              <a:t> Include interactive demos where users can upload images or use their device's</a:t>
            </a:r>
            <a:endParaRPr lang="en-GB">
              <a:solidFill>
                <a:srgbClr val="000000"/>
              </a:solidFill>
              <a:latin typeface="Trebuchet MS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  <a:ea typeface="+mn-lt"/>
                <a:cs typeface="+mn-lt"/>
              </a:rPr>
              <a:t> camera to witness object recognition in real-time.</a:t>
            </a:r>
            <a:endParaRPr lang="en-GB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sz="2000" b="1" dirty="0">
                <a:latin typeface="Calibri"/>
                <a:ea typeface="+mn-lt"/>
                <a:cs typeface="+mn-lt"/>
              </a:rPr>
              <a:t>Before-and-After Comparisons</a:t>
            </a:r>
            <a:r>
              <a:rPr lang="en-GB" sz="2000" b="1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 </a:t>
            </a:r>
            <a:endParaRPr lang="en-GB" b="1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  <a:ea typeface="+mn-lt"/>
                <a:cs typeface="+mn-lt"/>
              </a:rPr>
              <a:t>Show before-and-after comparisons of images or scenes, highlighting how CV enhances</a:t>
            </a:r>
            <a:endParaRPr lang="en-GB">
              <a:solidFill>
                <a:srgbClr val="000000"/>
              </a:solidFill>
              <a:latin typeface="Trebuchet MS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  <a:ea typeface="+mn-lt"/>
                <a:cs typeface="+mn-lt"/>
              </a:rPr>
              <a:t> object recognition accuracy and efficiency.</a:t>
            </a:r>
            <a:endParaRPr lang="en-GB" b="1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sz="2000" b="1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Scalability and Adaptability:</a:t>
            </a:r>
            <a:endParaRPr lang="en-GB" b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 Highlight the scalability and adaptability of the CV system to various environments,</a:t>
            </a:r>
            <a:endParaRPr lang="en-GB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 lighting conditions, and object types.</a:t>
            </a:r>
            <a:endParaRPr lang="en-GB" dirty="0">
              <a:latin typeface="Calibri"/>
              <a:ea typeface="+mn-lt"/>
              <a:cs typeface="+mn-l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8965" y="395604"/>
            <a:ext cx="9764395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MODELLING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BA8D9C-175F-F4FD-3D59-8D5484B2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04192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Data Preprocessing:</a:t>
            </a:r>
            <a:endParaRPr lang="en-US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Image resizing: 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Rescale input images to a standard size to ensure uniformity.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Normalization: Scale pixel values to a range (e.g., 0 to 1) for numerical stability 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during training.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Data augmentation: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Introduce variations to training images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(e.g., rotation, flipping, zooming) to improve model generalization.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sz="2000" b="1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F79F-32BA-422F-3785-0BBC8A6B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B55A-3340-14BA-E25B-309A1325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07278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b="1" dirty="0"/>
              <a:t>Model Architecture: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b="1" dirty="0">
                <a:solidFill>
                  <a:srgbClr val="0D0D0D"/>
                </a:solidFill>
              </a:rPr>
              <a:t>Convolutional Neural Network (CNN) layers: </a:t>
            </a:r>
            <a:r>
              <a:rPr lang="en-GB" sz="2000" dirty="0">
                <a:solidFill>
                  <a:srgbClr val="0D0D0D"/>
                </a:solidFill>
              </a:rPr>
              <a:t>Stack convolutional layers</a:t>
            </a:r>
            <a:endParaRPr lang="en-GB" sz="2000" dirty="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</a:rPr>
              <a:t> followed by activation functions (e.g., </a:t>
            </a:r>
            <a:r>
              <a:rPr lang="en-GB" sz="2000" err="1">
                <a:solidFill>
                  <a:srgbClr val="0D0D0D"/>
                </a:solidFill>
              </a:rPr>
              <a:t>ReLU</a:t>
            </a:r>
            <a:r>
              <a:rPr lang="en-GB" sz="2000" dirty="0">
                <a:solidFill>
                  <a:srgbClr val="0D0D0D"/>
                </a:solidFill>
              </a:rPr>
              <a:t>) for feature extraction.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b="1" dirty="0">
                <a:solidFill>
                  <a:srgbClr val="0D0D0D"/>
                </a:solidFill>
              </a:rPr>
              <a:t>Pooling layers:</a:t>
            </a:r>
            <a:r>
              <a:rPr lang="en-GB" sz="2000" dirty="0">
                <a:solidFill>
                  <a:srgbClr val="0D0D0D"/>
                </a:solidFill>
              </a:rPr>
              <a:t> </a:t>
            </a:r>
            <a:r>
              <a:rPr lang="en-GB" sz="2000" dirty="0" err="1">
                <a:solidFill>
                  <a:srgbClr val="0D0D0D"/>
                </a:solidFill>
              </a:rPr>
              <a:t>Downsample</a:t>
            </a:r>
            <a:r>
              <a:rPr lang="en-GB" sz="2000" dirty="0">
                <a:solidFill>
                  <a:srgbClr val="0D0D0D"/>
                </a:solidFill>
              </a:rPr>
              <a:t> feature maps to reduce computational complexity</a:t>
            </a:r>
            <a:endParaRPr lang="en-GB" sz="2000" dirty="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</a:rPr>
              <a:t> and increase translation invariance.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b="1" dirty="0">
                <a:solidFill>
                  <a:srgbClr val="0D0D0D"/>
                </a:solidFill>
              </a:rPr>
              <a:t>Fully connected layers:</a:t>
            </a:r>
            <a:r>
              <a:rPr lang="en-GB" sz="2000" dirty="0">
                <a:solidFill>
                  <a:srgbClr val="0D0D0D"/>
                </a:solidFill>
              </a:rPr>
              <a:t> Flatten feature maps and connect to a dense layer </a:t>
            </a:r>
            <a:endParaRPr lang="en-GB" sz="2000" dirty="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</a:rPr>
              <a:t>for classification.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b="1" dirty="0">
                <a:solidFill>
                  <a:srgbClr val="0D0D0D"/>
                </a:solidFill>
              </a:rPr>
              <a:t>Output layer:</a:t>
            </a:r>
            <a:r>
              <a:rPr lang="en-GB" sz="2000" dirty="0">
                <a:solidFill>
                  <a:srgbClr val="0D0D0D"/>
                </a:solidFill>
              </a:rPr>
              <a:t> </a:t>
            </a:r>
            <a:r>
              <a:rPr lang="en-GB" sz="2000" err="1">
                <a:solidFill>
                  <a:srgbClr val="0D0D0D"/>
                </a:solidFill>
              </a:rPr>
              <a:t>Softmax</a:t>
            </a:r>
            <a:r>
              <a:rPr lang="en-GB" sz="2000" dirty="0">
                <a:solidFill>
                  <a:srgbClr val="0D0D0D"/>
                </a:solidFill>
              </a:rPr>
              <a:t> activation for multi-class classification or sigmoid </a:t>
            </a:r>
            <a:endParaRPr lang="en-GB" dirty="0">
              <a:solidFill>
                <a:srgbClr val="00000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</a:rPr>
              <a:t>activation for binary classification.</a:t>
            </a:r>
            <a:endParaRPr lang="en-GB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105D99E-20F7-C1C8-FDF9-36457B021A80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4DED0E7-386F-934F-BA64-0F10E3EA8DA9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7F630A5-02EE-078C-8F84-1BFCA17AD813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71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79-84C5-09C7-8D17-92A2E899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MODELLING - CONT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0595D-6636-0D71-2611-9EB22358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355312"/>
          </a:xfr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b="1" dirty="0">
                <a:ea typeface="+mn-lt"/>
                <a:cs typeface="+mn-lt"/>
              </a:rPr>
              <a:t>Training Process:</a:t>
            </a:r>
            <a:endParaRPr lang="en-US" sz="2000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Loss function: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Define a suitable loss function (e.g., cross-entropy loss) to quantify the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difference between predicted and actual labels.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Optimization algorithm: Use stochastic gradient descent (SGD) or its variants 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(e.g., Adam) to minimize the loss function.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Learning rate scheduling: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Adjust learning rate during training (e.g., decay or annealing)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to stabilize convergence.</a:t>
            </a:r>
            <a:endParaRPr lang="en-GB" sz="2000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Mini-batch training: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Divide the dataset into mini-batches to facilitate efficient model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updates and utilization of GPU resources.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Regularization techniques: 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Apply techniques such as dropout or L2 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regularization to prevent overfitting.</a:t>
            </a:r>
            <a:endParaRPr lang="en-GB" sz="2000"/>
          </a:p>
          <a:p>
            <a:endParaRPr lang="en-GB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50B52EF-92B1-C31B-5BA0-D369AD49F449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72B6348-FBEF-D73C-06D6-1123A25AF456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6A193F5-71F3-9185-2AC7-B6761C86A47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059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FF07-13E8-1C46-517E-625F5870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07996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MODELLING - CONT</a:t>
            </a:r>
            <a:endParaRPr lang="en-US" sz="3600" b="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  <a:p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78387-85EF-72E5-5763-1FFE0C80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45613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ea typeface="+mn-lt"/>
                <a:cs typeface="+mn-lt"/>
              </a:rPr>
              <a:t>Evaluation Metrics:</a:t>
            </a:r>
            <a:endParaRPr lang="en-US" sz="200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Accuracy: 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Ratio of correctly predicted samples to the total number of samples.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Precision: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Proportion of true positive predictions among all positive predictions.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Recall: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Proportion of true positive predictions among all actual positive samples.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F1-score: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Harmonic mean of precision and recall, useful for imbalanced datasets.</a:t>
            </a:r>
            <a:endParaRPr lang="en-GB" sz="2000" dirty="0"/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b="1" dirty="0">
                <a:solidFill>
                  <a:srgbClr val="0D0D0D"/>
                </a:solidFill>
                <a:ea typeface="+mn-lt"/>
                <a:cs typeface="+mn-lt"/>
              </a:rPr>
              <a:t>Confusion matrix: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Matrix representation of model predictions versus actual labels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for detailed performance analysis.</a:t>
            </a:r>
            <a:endParaRPr lang="en-GB" sz="2000"/>
          </a:p>
          <a:p>
            <a:pPr lvl="1" algn="l"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B53621F-5D62-CF73-53FB-1C5B8E1D288F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F59AB5C-C1FE-646A-1C15-6074C235075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9500AA2-2848-C526-5AE4-D2FCCDE5BAC1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908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FEEA-CB30-F8B2-8210-F10ACFE1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07996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MODELLING - CONT</a:t>
            </a:r>
            <a:endParaRPr lang="en-US" sz="3600" b="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  <a:p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B7EA-E5D4-1C53-D704-D18ACF92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70318"/>
          </a:xfrm>
        </p:spPr>
        <p:txBody>
          <a:bodyPr wrap="square" lIns="0" tIns="0" rIns="0" bIns="0" anchor="t">
            <a:spAutoFit/>
          </a:bodyPr>
          <a:lstStyle/>
          <a:p>
            <a:pPr lvl="1" algn="l">
              <a:lnSpc>
                <a:spcPct val="150000"/>
              </a:lnSpc>
            </a:pPr>
            <a:r>
              <a:rPr lang="en-GB" sz="2000" b="1" dirty="0"/>
              <a:t>Visual Elements:</a:t>
            </a:r>
            <a:endParaRPr lang="en-GB" sz="2000" dirty="0"/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dirty="0">
                <a:solidFill>
                  <a:srgbClr val="0D0D0D"/>
                </a:solidFill>
              </a:rPr>
              <a:t>Flowchart illustrating the sequence of data preprocessing, model architecture, </a:t>
            </a:r>
            <a:endParaRPr lang="en-GB" sz="200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</a:rPr>
              <a:t>training process, and evaluation.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dirty="0">
                <a:solidFill>
                  <a:srgbClr val="0D0D0D"/>
                </a:solidFill>
              </a:rPr>
              <a:t>Sample images showing data preprocessing steps (e.g., original image, resized image, augmented image).</a:t>
            </a:r>
            <a:endParaRPr lang="en-GB" sz="2000" dirty="0"/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dirty="0">
                <a:solidFill>
                  <a:srgbClr val="0D0D0D"/>
                </a:solidFill>
              </a:rPr>
              <a:t>Architecture diagram depicting the layers and connections within the CNN model.</a:t>
            </a:r>
            <a:endParaRPr lang="en-GB" sz="2000" dirty="0"/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sz="2000" dirty="0">
                <a:solidFill>
                  <a:srgbClr val="0D0D0D"/>
                </a:solidFill>
              </a:rPr>
              <a:t>Graphs illustrating training progress over epochs (e.g., loss curve, accuracy curve).</a:t>
            </a:r>
            <a:endParaRPr lang="en-GB" sz="2000" dirty="0"/>
          </a:p>
          <a:p>
            <a:pPr>
              <a:lnSpc>
                <a:spcPct val="150000"/>
              </a:lnSpc>
            </a:pPr>
            <a:endParaRPr lang="en-GB" sz="2000" dirty="0"/>
          </a:p>
          <a:p>
            <a:endParaRPr lang="en-GB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6113327-DA04-E343-5546-424DE14D93C4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67D5BC9-9E8F-2DD4-D73B-EBCD93D2524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A0C9B0C-F605-7C7C-21F4-8350330ED684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297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A505-12DC-588D-6256-E52A9440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07996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MODELLING - CONT</a:t>
            </a:r>
            <a:endParaRPr lang="en-US" sz="3600" b="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  <a:p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5272-E173-46E6-2F1F-6D618FAE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07278"/>
          </a:xfr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b="1" dirty="0" err="1">
                <a:ea typeface="+mn-lt"/>
                <a:cs typeface="+mn-lt"/>
              </a:rPr>
              <a:t>Color</a:t>
            </a:r>
            <a:r>
              <a:rPr lang="en-GB" sz="2000" b="1" dirty="0">
                <a:ea typeface="+mn-lt"/>
                <a:cs typeface="+mn-lt"/>
              </a:rPr>
              <a:t> Scheme:</a:t>
            </a:r>
            <a:endParaRPr lang="en-US" sz="2000"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Use a consistent </a:t>
            </a:r>
            <a:r>
              <a:rPr lang="en-GB" sz="2000" err="1">
                <a:solidFill>
                  <a:srgbClr val="0D0D0D"/>
                </a:solidFill>
                <a:ea typeface="+mn-lt"/>
                <a:cs typeface="+mn-lt"/>
              </a:rPr>
              <a:t>color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scheme throughout the slide, with subtle variations to 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   differentiate between sections.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Use </a:t>
            </a:r>
            <a:r>
              <a:rPr lang="en-GB" sz="2000" err="1">
                <a:solidFill>
                  <a:srgbClr val="0D0D0D"/>
                </a:solidFill>
                <a:ea typeface="+mn-lt"/>
                <a:cs typeface="+mn-lt"/>
              </a:rPr>
              <a:t>colors</a:t>
            </a: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 that complement each other and maintain readability against the background.</a:t>
            </a:r>
            <a:endParaRPr lang="en-GB" sz="2000" dirty="0"/>
          </a:p>
          <a:p>
            <a:pPr algn="l">
              <a:lnSpc>
                <a:spcPct val="150000"/>
              </a:lnSpc>
            </a:pPr>
            <a:r>
              <a:rPr lang="en-GB" sz="2000" b="1" dirty="0">
                <a:ea typeface="+mn-lt"/>
                <a:cs typeface="+mn-lt"/>
              </a:rPr>
              <a:t>Fonts:</a:t>
            </a:r>
            <a:endParaRPr lang="en-GB" sz="2000" dirty="0"/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Choose legible fonts with varying weights (e.g., bold for titles, regular for content) to</a:t>
            </a:r>
            <a:endParaRPr lang="en-GB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      emphasize important information.</a:t>
            </a:r>
            <a:endParaRPr lang="en-GB" sz="2000" dirty="0"/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ea typeface="+mn-lt"/>
                <a:cs typeface="+mn-lt"/>
              </a:rPr>
              <a:t>Ensure adequate spacing between lines and elements to enhance readability.</a:t>
            </a:r>
            <a:endParaRPr lang="en-GB" sz="2000" dirty="0"/>
          </a:p>
          <a:p>
            <a:pPr algn="l"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D738ADB-6D31-AF41-896B-E8D53F3F7C73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8D66B6A-CAF5-0BA5-7D9A-EA0CC6B0CDF2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E1DD25D-B02F-9D01-B7D5-3E2306B3591A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352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7435" y="50673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67463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3600" spc="-6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RESULTS</a:t>
            </a:r>
            <a:endParaRPr lang="en-US" sz="3600" spc="-6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pic>
        <p:nvPicPr>
          <p:cNvPr id="10" name="Picture 9" descr="A group of bottles on a table&#10;&#10;Description automatically generated">
            <a:extLst>
              <a:ext uri="{FF2B5EF4-FFF2-40B4-BE49-F238E27FC236}">
                <a16:creationId xmlns:a16="http://schemas.microsoft.com/office/drawing/2014/main" id="{22F45CBC-7F3D-B27A-F8E2-FB24AFC9A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1117600"/>
            <a:ext cx="3078480" cy="2306320"/>
          </a:xfrm>
          <a:prstGeom prst="rect">
            <a:avLst/>
          </a:prstGeom>
        </p:spPr>
      </p:pic>
      <p:pic>
        <p:nvPicPr>
          <p:cNvPr id="11" name="Picture 10" descr="A group of chairs in a yard&#10;&#10;Description automatically generated">
            <a:extLst>
              <a:ext uri="{FF2B5EF4-FFF2-40B4-BE49-F238E27FC236}">
                <a16:creationId xmlns:a16="http://schemas.microsoft.com/office/drawing/2014/main" id="{B2D99C77-481F-8C21-8976-2925CF3BF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552" y="1317942"/>
            <a:ext cx="2619375" cy="1743075"/>
          </a:xfrm>
          <a:prstGeom prst="rect">
            <a:avLst/>
          </a:prstGeom>
        </p:spPr>
      </p:pic>
      <p:pic>
        <p:nvPicPr>
          <p:cNvPr id="12" name="Picture 11" descr="A group of men running on a street&#10;&#10;Description automatically generated">
            <a:extLst>
              <a:ext uri="{FF2B5EF4-FFF2-40B4-BE49-F238E27FC236}">
                <a16:creationId xmlns:a16="http://schemas.microsoft.com/office/drawing/2014/main" id="{6374D3F2-7E56-7042-CEA8-1F877C393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3612478"/>
            <a:ext cx="4836160" cy="24778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6A13-3190-5697-1777-BE6EEEED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5" y="690244"/>
            <a:ext cx="976439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GB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GITHUB LINK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7DA374F1-55BE-B79D-45A9-86AC6EF609BE}"/>
              </a:ext>
            </a:extLst>
          </p:cNvPr>
          <p:cNvSpPr txBox="1"/>
          <p:nvPr/>
        </p:nvSpPr>
        <p:spPr>
          <a:xfrm>
            <a:off x="1567179" y="1712595"/>
            <a:ext cx="7875270" cy="324448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000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https://github.com/Mohamedyasarali/TNSDC-Generative-AI.git</a:t>
            </a:r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1100CFF0-29E4-551B-C0E9-8C86C7B61501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564104D0-E6A1-DF6B-C62A-B8C260EFBB12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8D3B857-4513-10A3-BF3A-808C74CD8EA2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45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02395" y="255273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19189"/>
          </a:xfrm>
          <a:prstGeom prst="rect">
            <a:avLst/>
          </a:prstGeom>
        </p:spPr>
        <p:txBody>
          <a:bodyPr vert="horz" wrap="square" lIns="0" tIns="460692" rIns="0" bIns="0" rtlCol="0" anchor="t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PROJECT</a:t>
            </a:r>
            <a:r>
              <a:rPr sz="3600" spc="-9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TITLE</a:t>
            </a:r>
            <a:endParaRPr sz="360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EB749D0-E049-3B86-8298-BA6F5DF29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4640" y="2440940"/>
            <a:ext cx="10962640" cy="430887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GB" sz="2800" b="1" dirty="0">
                <a:latin typeface="Calibri"/>
                <a:ea typeface="Calibri"/>
                <a:cs typeface="Calibri"/>
              </a:rPr>
              <a:t>OBJECT RECOGNITION USING COMPUTER VISION</a:t>
            </a:r>
            <a:endParaRPr lang="en-GB" sz="28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5" name="object 3">
            <a:extLst>
              <a:ext uri="{FF2B5EF4-FFF2-40B4-BE49-F238E27FC236}">
                <a16:creationId xmlns:a16="http://schemas.microsoft.com/office/drawing/2014/main" id="{D5E9DE50-2139-9AE3-97BD-33EE31CDA55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E36084F4-6AA9-1178-1B90-C119E408F7C8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A0F2-AC0D-FCE8-AA32-67ADC8B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65" y="385444"/>
            <a:ext cx="976439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6C907-1824-25B1-F12D-AEFB7125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021824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Problem Statement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Project Overview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Proposed Solution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Who are the users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Your Solution and its Value Proposition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The Wow in your Solution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Modelling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GitHub Link</a:t>
            </a: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endParaRPr lang="en-GB" sz="2000" dirty="0">
              <a:solidFill>
                <a:srgbClr val="000000"/>
              </a:solidFill>
              <a:latin typeface="Trebuchet MS"/>
              <a:cs typeface="Calibri"/>
            </a:endParaRPr>
          </a:p>
          <a:p>
            <a:pPr marL="342900" indent="-342900" algn="l">
              <a:lnSpc>
                <a:spcPct val="150000"/>
              </a:lnSpc>
              <a:buFont typeface="Wingdings"/>
              <a:buChar char="Ø"/>
            </a:pPr>
            <a:endParaRPr lang="en-GB" sz="2000" dirty="0">
              <a:solidFill>
                <a:srgbClr val="000000"/>
              </a:solidFill>
              <a:latin typeface="Trebuchet MS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178FA53-8C04-DE06-D9B2-7D48C25530D8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6ADB89C-489D-C49B-3E3B-D334A86E1754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3A22D28-8C12-FED1-49D1-92FBD3CD6E56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761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43875" y="2547620"/>
            <a:ext cx="1664970" cy="176403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7066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PROBLEM </a:t>
            </a:r>
            <a:r>
              <a:rPr lang="en-US" sz="3600" spc="-7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STATEMENT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17357E-917E-50F0-493F-B3B521E1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800" y="1546860"/>
            <a:ext cx="10972800" cy="2773580"/>
          </a:xfr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dirty="0">
                <a:solidFill>
                  <a:srgbClr val="1F1F1F"/>
                </a:solidFill>
                <a:latin typeface="Calibri"/>
                <a:ea typeface="Calibri"/>
                <a:cs typeface="Calibri"/>
              </a:rPr>
              <a:t>The complexity of the real world poses challenges for object recognition.</a:t>
            </a:r>
            <a:br>
              <a:rPr lang="en-GB" sz="2000" dirty="0">
                <a:latin typeface="Calibri"/>
              </a:rPr>
            </a:br>
            <a:r>
              <a:rPr lang="en-GB" sz="2000" dirty="0">
                <a:solidFill>
                  <a:srgbClr val="1F1F1F"/>
                </a:solidFill>
                <a:latin typeface="Calibri"/>
                <a:ea typeface="Calibri"/>
                <a:cs typeface="Calibri"/>
              </a:rPr>
              <a:t>Factors like:</a:t>
            </a:r>
            <a:endParaRPr lang="en-GB" sz="2000">
              <a:latin typeface="+mn-ea"/>
            </a:endParaRPr>
          </a:p>
          <a:p>
            <a:pPr marL="342900" lvl="1" indent="-342900" algn="l">
              <a:lnSpc>
                <a:spcPct val="150000"/>
              </a:lnSpc>
              <a:spcBef>
                <a:spcPts val="105"/>
              </a:spcBef>
              <a:buFont typeface="Arial"/>
              <a:buChar char="•"/>
            </a:pPr>
            <a:r>
              <a:rPr lang="en-GB" sz="2000" dirty="0">
                <a:solidFill>
                  <a:srgbClr val="1F1F1F"/>
                </a:solidFill>
                <a:latin typeface="Calibri"/>
                <a:ea typeface="Calibri"/>
                <a:cs typeface="Calibri"/>
              </a:rPr>
              <a:t>Variations in lighting, background clutter, and object pose.</a:t>
            </a:r>
            <a:endParaRPr lang="en-GB" sz="2000">
              <a:latin typeface="+mn-ea"/>
            </a:endParaRPr>
          </a:p>
          <a:p>
            <a:pPr marL="342900" lvl="1" indent="-342900" algn="l">
              <a:lnSpc>
                <a:spcPct val="150000"/>
              </a:lnSpc>
              <a:spcBef>
                <a:spcPts val="105"/>
              </a:spcBef>
              <a:buFont typeface="Arial"/>
              <a:buChar char="•"/>
            </a:pPr>
            <a:r>
              <a:rPr lang="en-GB" sz="2000" dirty="0">
                <a:solidFill>
                  <a:srgbClr val="1F1F1F"/>
                </a:solidFill>
                <a:latin typeface="Calibri"/>
                <a:ea typeface="Calibri"/>
                <a:cs typeface="Calibri"/>
              </a:rPr>
              <a:t>Occlusions (when one object partially hides another).</a:t>
            </a:r>
            <a:endParaRPr lang="en-GB" sz="2000">
              <a:latin typeface="+mn-ea"/>
            </a:endParaRPr>
          </a:p>
          <a:p>
            <a:pPr marL="342900" lvl="1" indent="-342900" algn="l">
              <a:lnSpc>
                <a:spcPct val="150000"/>
              </a:lnSpc>
              <a:spcBef>
                <a:spcPts val="105"/>
              </a:spcBef>
              <a:buFont typeface="Arial"/>
              <a:buChar char="•"/>
            </a:pPr>
            <a:r>
              <a:rPr lang="en-GB" sz="2000" dirty="0">
                <a:solidFill>
                  <a:srgbClr val="1F1F1F"/>
                </a:solidFill>
                <a:latin typeface="Calibri"/>
                <a:ea typeface="Calibri"/>
                <a:cs typeface="Calibri"/>
              </a:rPr>
              <a:t>Scale variations (objects appearing larger or smaller).</a:t>
            </a:r>
            <a:endParaRPr lang="en-GB" sz="2000">
              <a:latin typeface="+mn-ea"/>
            </a:endParaRPr>
          </a:p>
          <a:p>
            <a:pPr marL="342900" lvl="1" indent="-342900" algn="l">
              <a:lnSpc>
                <a:spcPct val="150000"/>
              </a:lnSpc>
              <a:spcBef>
                <a:spcPts val="105"/>
              </a:spcBef>
              <a:buFont typeface="Arial"/>
              <a:buChar char="•"/>
            </a:pPr>
            <a:r>
              <a:rPr lang="en-GB" sz="2000" dirty="0">
                <a:solidFill>
                  <a:srgbClr val="1F1F1F"/>
                </a:solidFill>
                <a:latin typeface="Calibri"/>
                <a:ea typeface="Calibri"/>
                <a:cs typeface="Calibri"/>
              </a:rPr>
              <a:t>Rotations (objects oriented differently).</a:t>
            </a:r>
            <a:endParaRPr lang="en-GB" dirty="0">
              <a:latin typeface="Calibri"/>
              <a:ea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BE1A3B0E-DCC7-F343-F200-F990369C052E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4559BBDA-FBEF-B90E-6267-7B89D0F49FB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CDF57CC-1C54-24A5-9B89-BC94C3D9C5EB}"/>
              </a:ext>
            </a:extLst>
          </p:cNvPr>
          <p:cNvSpPr/>
          <p:nvPr/>
        </p:nvSpPr>
        <p:spPr>
          <a:xfrm>
            <a:off x="7986395" y="51689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2705" y="2139950"/>
            <a:ext cx="2040255" cy="257048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209048" y="6319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7066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643505" algn="l"/>
              </a:tabLst>
            </a:pP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</a:t>
            </a:r>
            <a:r>
              <a:rPr lang="en-GB" sz="36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OVERVIEW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2209E9-B424-338B-26CA-9C54DCA7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845" y="1577961"/>
            <a:ext cx="9170020" cy="3696525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Object recognition enables computers to identify and classify objects in </a:t>
            </a:r>
            <a:endParaRPr lang="en-US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  images and videos.</a:t>
            </a:r>
            <a:endParaRPr lang="en-US">
              <a:latin typeface="Calibri"/>
              <a:ea typeface="Calibri"/>
              <a:cs typeface="Calibr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dirty="0">
              <a:solidFill>
                <a:srgbClr val="1F1F1F"/>
              </a:solidFill>
              <a:latin typeface="Calibri"/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It entails </a:t>
            </a:r>
            <a:r>
              <a:rPr lang="en-GB" dirty="0" err="1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analyzing</a:t>
            </a: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 visual data and extracting key features like:</a:t>
            </a:r>
            <a:endParaRPr lang="en-GB">
              <a:latin typeface="Calibri"/>
              <a:ea typeface="Calibri"/>
              <a:cs typeface="Calibri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Shape</a:t>
            </a:r>
            <a:endParaRPr lang="en-GB">
              <a:latin typeface="Calibri"/>
              <a:ea typeface="Calibri"/>
              <a:cs typeface="Calibri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err="1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Color</a:t>
            </a:r>
            <a:endParaRPr lang="en-GB">
              <a:latin typeface="Calibri"/>
              <a:ea typeface="Calibri"/>
              <a:cs typeface="Calibri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Texture</a:t>
            </a:r>
            <a:endParaRPr lang="en-GB">
              <a:latin typeface="Calibri"/>
              <a:ea typeface="Calibri"/>
              <a:cs typeface="Calibri"/>
            </a:endParaRPr>
          </a:p>
          <a:p>
            <a:pPr marL="7429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1F1F1F"/>
                </a:solidFill>
                <a:latin typeface="Calibri"/>
                <a:ea typeface="+mn-lt"/>
                <a:cs typeface="+mn-lt"/>
              </a:rPr>
              <a:t>Spatial relationships between objects</a:t>
            </a:r>
            <a:endParaRPr lang="en-GB" dirty="0">
              <a:latin typeface="Calibri"/>
            </a:endParaRPr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4A932F9B-0069-8DA1-8779-FA1C67CA1811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C6FC1BCF-97B6-AF3A-135B-1FBA1D11A62F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44A7-C584-9BBE-F516-7EB5588F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GB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PROPOSED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CFA32-5293-E4DA-E938-F0365627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07278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Employ transfer learning techniques with pre-trained models such as VGG16, </a:t>
            </a:r>
            <a:endParaRPr lang="en-US" sz="2000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GB" sz="2000" dirty="0">
                <a:ea typeface="+mn-lt"/>
                <a:cs typeface="+mn-lt"/>
              </a:rPr>
              <a:t>ResNet, or MobileNet to leverage their feature extraction capabilities.</a:t>
            </a:r>
            <a:endParaRPr lang="en-US" sz="2000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Implement fine-tuning to adapt the pre-trained models to the specific </a:t>
            </a:r>
          </a:p>
          <a:p>
            <a:pPr algn="l">
              <a:lnSpc>
                <a:spcPct val="150000"/>
              </a:lnSpc>
            </a:pPr>
            <a:r>
              <a:rPr lang="en-GB" sz="2000" dirty="0">
                <a:ea typeface="+mn-lt"/>
                <a:cs typeface="+mn-lt"/>
              </a:rPr>
              <a:t>object recognition task.</a:t>
            </a:r>
            <a:endParaRPr lang="en-GB" sz="2000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Utilize OpenCV for image preprocessing, feature extraction, and post-processing tasks.</a:t>
            </a:r>
            <a:endParaRPr lang="en-GB" sz="2000" dirty="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Employ techniques such as image augmentation to increase the robustness of</a:t>
            </a:r>
          </a:p>
          <a:p>
            <a:pPr algn="l">
              <a:lnSpc>
                <a:spcPct val="150000"/>
              </a:lnSpc>
            </a:pPr>
            <a:r>
              <a:rPr lang="en-GB" sz="2000" dirty="0">
                <a:ea typeface="+mn-lt"/>
                <a:cs typeface="+mn-lt"/>
              </a:rPr>
              <a:t> the model.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ea typeface="+mn-lt"/>
                <a:cs typeface="+mn-lt"/>
              </a:rPr>
              <a:t>Develop a user-friendly interface for real-time object recognition applications.</a:t>
            </a:r>
            <a:endParaRPr lang="en-GB" sz="2000" dirty="0"/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1AB3112-CFF3-F91D-B82B-26D1004F04F3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30C24D6-4F4D-9A6B-AFEF-FBC0AC5138C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642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19515" y="15532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 anchor="t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WHO</a:t>
            </a:r>
            <a:r>
              <a:rPr sz="3600" spc="-24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ARE</a:t>
            </a:r>
            <a:r>
              <a:rPr sz="3600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THE</a:t>
            </a:r>
            <a:r>
              <a:rPr sz="3600" spc="-5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END</a:t>
            </a:r>
            <a:r>
              <a:rPr sz="3600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USERS?</a:t>
            </a:r>
            <a:endParaRPr sz="360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A3E7BD-AE08-C8DC-A9D9-4434A15C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877985"/>
          </a:xfrm>
        </p:spPr>
        <p:txBody>
          <a:bodyPr wrap="square" lIns="0" tIns="0" rIns="0" bIns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Developers/Engineers</a:t>
            </a:r>
            <a:endParaRPr lang="en-US">
              <a:latin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Researchers</a:t>
            </a:r>
            <a:endParaRPr lang="en-GB" sz="20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Business Stakeholders</a:t>
            </a:r>
            <a:endParaRPr lang="en-GB" sz="20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End Users of the Application</a:t>
            </a:r>
            <a:endParaRPr lang="en-GB" sz="20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Clients or Customers</a:t>
            </a:r>
            <a:endParaRPr lang="en-GB" sz="20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Regulatory Bodies or Compliance Officers</a:t>
            </a:r>
            <a:endParaRPr lang="en-GB" sz="20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Investors or Funders</a:t>
            </a:r>
            <a:endParaRPr lang="en-GB" sz="200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GB" sz="2000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Technical Support and Maintenance Personnel</a:t>
            </a:r>
            <a:endParaRPr lang="en-GB" sz="2000" dirty="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endParaRPr lang="en-GB" sz="1200" b="1" dirty="0">
              <a:solidFill>
                <a:srgbClr val="0D0D0D"/>
              </a:solidFill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grpSp>
        <p:nvGrpSpPr>
          <p:cNvPr id="14" name="object 2">
            <a:extLst>
              <a:ext uri="{FF2B5EF4-FFF2-40B4-BE49-F238E27FC236}">
                <a16:creationId xmlns:a16="http://schemas.microsoft.com/office/drawing/2014/main" id="{C0031315-4587-62BE-B74D-92EA431C0CB0}"/>
              </a:ext>
            </a:extLst>
          </p:cNvPr>
          <p:cNvGrpSpPr/>
          <p:nvPr/>
        </p:nvGrpSpPr>
        <p:grpSpPr>
          <a:xfrm>
            <a:off x="7672700" y="2139954"/>
            <a:ext cx="2040253" cy="2570485"/>
            <a:chOff x="8658225" y="2647950"/>
            <a:chExt cx="3533775" cy="3810000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3F53873A-96EE-AAF8-0932-7D3331BF4B1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6CDE3B47-242B-E4A0-CCBD-CC0802CE933A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6764F705-255B-D93C-2738-F24E4C993D0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00" y="4117975"/>
            <a:ext cx="1547494" cy="186626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6118" y="17105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8965" y="263524"/>
            <a:ext cx="9764395" cy="1044517"/>
          </a:xfrm>
          <a:prstGeom prst="rect">
            <a:avLst/>
          </a:prstGeom>
        </p:spPr>
        <p:txBody>
          <a:bodyPr vert="horz" wrap="square" lIns="0" tIns="4857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YOUR</a:t>
            </a:r>
            <a:r>
              <a:rPr sz="3600" spc="-9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SOLUTION</a:t>
            </a:r>
            <a:r>
              <a:rPr sz="3600" spc="-345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AND</a:t>
            </a:r>
            <a:r>
              <a:rPr sz="36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ITS </a:t>
            </a:r>
            <a:r>
              <a:rPr sz="36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VALUE</a:t>
            </a:r>
            <a:r>
              <a:rPr sz="3600" spc="-12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 </a:t>
            </a:r>
            <a:r>
              <a:rPr sz="36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PROPOSITION</a:t>
            </a:r>
            <a:endParaRPr sz="3600">
              <a:solidFill>
                <a:schemeClr val="tx2">
                  <a:lumMod val="60000"/>
                  <a:lumOff val="40000"/>
                </a:schemeClr>
              </a:solidFill>
              <a:latin typeface="Calibri"/>
              <a:ea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289434-3F9A-5D3E-F267-37C93440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73359"/>
          </a:xfr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Solution</a:t>
            </a:r>
            <a:endParaRPr lang="en-GB" sz="20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GB" sz="20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Introduction to our state-of-the-art object recognition system.</a:t>
            </a:r>
            <a:endParaRPr lang="en-GB">
              <a:latin typeface="Calibri"/>
              <a:ea typeface="Calibri"/>
              <a:cs typeface="Calibr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dirty="0">
              <a:solidFill>
                <a:srgbClr val="0D0D0D"/>
              </a:solidFill>
              <a:latin typeface="Calibri"/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Explanation of how our solution addresses the limitations of traditional methods.</a:t>
            </a:r>
            <a:endParaRPr lang="en-GB" dirty="0">
              <a:latin typeface="Calibr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b="1" dirty="0">
              <a:solidFill>
                <a:srgbClr val="0D0D0D"/>
              </a:solidFill>
              <a:latin typeface="Trebuchet MS"/>
              <a:cs typeface="Calibr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b="1" dirty="0">
              <a:solidFill>
                <a:srgbClr val="0D0D0D"/>
              </a:solidFill>
              <a:latin typeface="Trebuchet MS"/>
              <a:cs typeface="Calibri"/>
            </a:endParaRPr>
          </a:p>
          <a:p>
            <a:pPr>
              <a:lnSpc>
                <a:spcPct val="150000"/>
              </a:lnSpc>
            </a:pPr>
            <a:endParaRPr lang="en-GB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652F-55B3-E530-499E-3264EB2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85" y="466724"/>
            <a:ext cx="9764395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Calibri"/>
              </a:rPr>
              <a:t>YOUR SOLUTION AND ITS VALUE PROPOSITION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A3FE3-39FA-9ED1-73F4-115F4CAE7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56522"/>
          </a:xfr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b="1" dirty="0">
                <a:solidFill>
                  <a:srgbClr val="0D0D0D"/>
                </a:solidFill>
              </a:rPr>
              <a:t>Value Proposition</a:t>
            </a:r>
            <a:endParaRPr lang="en-GB" sz="2000"/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b="1" dirty="0">
                <a:solidFill>
                  <a:srgbClr val="0D0D0D"/>
                </a:solidFill>
                <a:latin typeface="Trebuchet MS"/>
              </a:rPr>
              <a:t>Increased Operational Efficiency:</a:t>
            </a:r>
            <a:r>
              <a:rPr lang="en-GB" dirty="0">
                <a:solidFill>
                  <a:srgbClr val="0D0D0D"/>
                </a:solidFill>
                <a:latin typeface="Trebuchet MS"/>
              </a:rPr>
              <a:t> </a:t>
            </a:r>
            <a:endParaRPr lang="en-GB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</a:rPr>
              <a:t>Streamlined processes and reduced manual intervention through accurate and </a:t>
            </a:r>
            <a:endParaRPr lang="en-GB" dirty="0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</a:rPr>
              <a:t> rapid object recognition.</a:t>
            </a:r>
            <a:endParaRPr lang="en-GB" dirty="0">
              <a:latin typeface="Trebuchet MS"/>
            </a:endParaRPr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b="1" dirty="0">
                <a:solidFill>
                  <a:srgbClr val="0D0D0D"/>
                </a:solidFill>
                <a:latin typeface="Trebuchet MS"/>
              </a:rPr>
              <a:t>Enhanced Decision Making: </a:t>
            </a:r>
            <a:endParaRPr lang="en-GB" dirty="0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</a:rPr>
              <a:t>Provision of reliable data and insights for informed decision-making, leading to </a:t>
            </a:r>
            <a:endParaRPr lang="en-GB" dirty="0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</a:rPr>
              <a:t> improved outcomes.</a:t>
            </a:r>
            <a:endParaRPr lang="en-GB" dirty="0">
              <a:latin typeface="Trebuchet MS"/>
            </a:endParaRPr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 b="1" dirty="0">
                <a:solidFill>
                  <a:srgbClr val="0D0D0D"/>
                </a:solidFill>
                <a:latin typeface="Trebuchet MS"/>
              </a:rPr>
              <a:t>Cost Savings: </a:t>
            </a:r>
            <a:endParaRPr lang="en-GB" dirty="0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</a:rPr>
              <a:t>Reduction in </a:t>
            </a:r>
            <a:r>
              <a:rPr lang="en-GB" dirty="0" err="1">
                <a:solidFill>
                  <a:srgbClr val="0D0D0D"/>
                </a:solidFill>
                <a:latin typeface="Trebuchet MS"/>
              </a:rPr>
              <a:t>labor</a:t>
            </a:r>
            <a:r>
              <a:rPr lang="en-GB" dirty="0">
                <a:solidFill>
                  <a:srgbClr val="0D0D0D"/>
                </a:solidFill>
                <a:latin typeface="Trebuchet MS"/>
              </a:rPr>
              <a:t> costs and minimized errors, resulting in significant</a:t>
            </a:r>
            <a:endParaRPr lang="en-GB" dirty="0">
              <a:latin typeface="Trebuchet MS"/>
            </a:endParaRPr>
          </a:p>
          <a:p>
            <a:pPr algn="l">
              <a:lnSpc>
                <a:spcPct val="150000"/>
              </a:lnSpc>
            </a:pPr>
            <a:r>
              <a:rPr lang="en-GB" dirty="0">
                <a:solidFill>
                  <a:srgbClr val="0D0D0D"/>
                </a:solidFill>
                <a:latin typeface="Trebuchet MS"/>
              </a:rPr>
              <a:t> cost savings for businesses.</a:t>
            </a:r>
            <a:endParaRPr lang="en-GB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BC56348-0558-8106-FD92-07C646C17C9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63ED7E3-7B9B-34CA-1445-E336E904B418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77D646C-7506-55E8-1EAA-4735FC5B1CDD}"/>
              </a:ext>
            </a:extLst>
          </p:cNvPr>
          <p:cNvSpPr/>
          <p:nvPr/>
        </p:nvSpPr>
        <p:spPr>
          <a:xfrm>
            <a:off x="8646795" y="12484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989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PROJECT TITLE</vt:lpstr>
      <vt:lpstr>AGENDA</vt:lpstr>
      <vt:lpstr>PROBLEM STATEMENT</vt:lpstr>
      <vt:lpstr>PROJECT OVERVIEW</vt:lpstr>
      <vt:lpstr>PROPOSED SOLUTION</vt:lpstr>
      <vt:lpstr>WHO ARE THE END USERS?</vt:lpstr>
      <vt:lpstr>YOUR SOLUTION AND ITS VALUE PROPOSITION</vt:lpstr>
      <vt:lpstr>YOUR SOLUTION AND ITS VALUE PROPOSITION</vt:lpstr>
      <vt:lpstr>THE WOW IN YOUR SOLUTION</vt:lpstr>
      <vt:lpstr>MODELLING</vt:lpstr>
      <vt:lpstr>MODELLING</vt:lpstr>
      <vt:lpstr>MODELLING - CONT</vt:lpstr>
      <vt:lpstr>MODELLING - CONT </vt:lpstr>
      <vt:lpstr>MODELLING - CONT </vt:lpstr>
      <vt:lpstr>MODELLING - CONT </vt:lpstr>
      <vt:lpstr>RESULTS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635</cp:revision>
  <dcterms:created xsi:type="dcterms:W3CDTF">2024-04-05T05:32:19Z</dcterms:created>
  <dcterms:modified xsi:type="dcterms:W3CDTF">2024-04-06T09:43:48Z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