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315" r:id="rId6"/>
    <p:sldId id="257" r:id="rId7"/>
    <p:sldId id="311" r:id="rId8"/>
    <p:sldId id="312" r:id="rId9"/>
    <p:sldId id="314" r:id="rId10"/>
    <p:sldId id="264" r:id="rId11"/>
    <p:sldId id="308" r:id="rId12"/>
    <p:sldId id="306" r:id="rId13"/>
    <p:sldId id="316" r:id="rId14"/>
    <p:sldId id="317" r:id="rId15"/>
    <p:sldId id="307" r:id="rId16"/>
    <p:sldId id="318" r:id="rId17"/>
    <p:sldId id="319" r:id="rId18"/>
    <p:sldId id="310" r:id="rId19"/>
    <p:sldId id="320" r:id="rId20"/>
    <p:sldId id="321" r:id="rId21"/>
    <p:sldId id="322" r:id="rId22"/>
    <p:sldId id="323" r:id="rId23"/>
    <p:sldId id="269" r:id="rId24"/>
    <p:sldId id="275" r:id="rId25"/>
  </p:sldIdLst>
  <p:sldSz cx="9144000" cy="5143500" type="screen16x9"/>
  <p:notesSz cx="6858000" cy="9144000"/>
  <p:embeddedFontLst>
    <p:embeddedFont>
      <p:font typeface="Catamaran" panose="020B0604020202020204" charset="0"/>
      <p:regular r:id="rId27"/>
      <p:bold r:id="rId28"/>
    </p:embeddedFont>
    <p:embeddedFont>
      <p:font typeface="Fugaz One" panose="020B0604020202020204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4A3E9-6E9A-461E-B8E7-DFBE97B0A0BA}">
  <a:tblStyle styleId="{EB84A3E9-6E9A-461E-B8E7-DFBE97B0A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7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39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07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6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64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75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5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337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82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5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3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41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2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8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J_FQp3Xl_zSLpg4nJBcr8T5fGkjYG_8M1r7IRq4I4I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647800" y="1175313"/>
            <a:ext cx="3858600" cy="2352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var(--font-stack-heading)"/>
              </a:rPr>
              <a:t>Real-Time Corporate CI/CD DevOps Pipeline 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var(--font-stack-heading)"/>
              </a:rPr>
              <a:t>Project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var(--font-stack-heading)"/>
              </a:rPr>
            </a:br>
            <a:endParaRPr sz="4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3145704" y="111022"/>
            <a:ext cx="4910348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5125499" y="418577"/>
            <a:ext cx="3168734" cy="1977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 Development Phase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Version Control (GitHub)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Jenkins Pipeline 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Build &amp; Test (Maven)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Security Scanning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Artifact Management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Containerization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Kubernetes Deployment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Monitoring Setup</a:t>
            </a:r>
          </a:p>
          <a:p>
            <a:pPr>
              <a:spcBef>
                <a:spcPts val="1600"/>
              </a:spcBef>
              <a:buFont typeface="+mj-lt"/>
              <a:buAutoNum type="arabicPeriod"/>
            </a:pPr>
            <a:r>
              <a:rPr lang="en-US" b="1" dirty="0"/>
              <a:t>Benchmarking</a:t>
            </a: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endParaRPr lang="en-US" dirty="0"/>
          </a:p>
          <a:p>
            <a:pPr marL="165100" lvl="0" indent="0" algn="l" rtl="0">
              <a:spcBef>
                <a:spcPts val="1600"/>
              </a:spcBef>
              <a:spcAft>
                <a:spcPts val="0"/>
              </a:spcAft>
              <a:buSzPts val="1000"/>
              <a:buNone/>
            </a:pPr>
            <a:endParaRPr lang="en-US" dirty="0"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 flipH="1">
            <a:off x="8056052" y="566093"/>
            <a:ext cx="377147" cy="3724950"/>
            <a:chOff x="5744887" y="2241375"/>
            <a:chExt cx="377147" cy="37249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cxnSpLocks/>
            </p:cNvCxnSpPr>
            <p:nvPr/>
          </p:nvCxnSpPr>
          <p:spPr>
            <a:xfrm flipV="1">
              <a:off x="5744887" y="2241375"/>
              <a:ext cx="377147" cy="3329000"/>
            </a:xfrm>
            <a:prstGeom prst="bentConnector3">
              <a:avLst>
                <a:gd name="adj1" fmla="val -6061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3188048" y="132227"/>
            <a:ext cx="48256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Fugaz One"/>
              <a:ea typeface="Fugaz One"/>
              <a:cs typeface="Fugaz One"/>
              <a:sym typeface="Fugaz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Fugaz One"/>
                <a:ea typeface="Fugaz One"/>
                <a:cs typeface="Fugaz One"/>
                <a:sym typeface="Fugaz One"/>
              </a:rPr>
              <a:t>1) Development Phase</a:t>
            </a:r>
            <a:endParaRPr sz="1600" dirty="0">
              <a:solidFill>
                <a:schemeClr val="bg1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Developers write code locally, ensuring that it follows established coding standards and conducting local testing before pushing the changes to the repository.</a:t>
            </a: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Integration tests are run locally before pushing to ensure basic functionality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/>
                <a:ea typeface="Fugaz One"/>
                <a:cs typeface="Fugaz One"/>
                <a:sym typeface="Fugaz One"/>
              </a:rPr>
              <a:t>2) Version Control (GitHub)</a:t>
            </a:r>
            <a:endParaRPr sz="1600" dirty="0">
              <a:latin typeface="Fugaz One"/>
              <a:ea typeface="Fugaz One"/>
              <a:cs typeface="Fugaz One"/>
              <a:sym typeface="Fugaz One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>
                <a:solidFill>
                  <a:schemeClr val="bg2"/>
                </a:solidFill>
              </a:rPr>
              <a:t>All code changes pushed to GitHub</a:t>
            </a:r>
            <a:endParaRPr sz="1200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>
                <a:solidFill>
                  <a:schemeClr val="bg2"/>
                </a:solidFill>
              </a:rPr>
              <a:t>with branch protection rules enforced</a:t>
            </a:r>
            <a:endParaRPr sz="1200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>
                <a:solidFill>
                  <a:schemeClr val="bg2"/>
                </a:solidFill>
              </a:rPr>
              <a:t>a pull request workflow is followed for code reviews.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sz="1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CBAE11-547C-63FE-8D2E-E268705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77" y="3287955"/>
            <a:ext cx="6133171" cy="17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3) Jenkins Pipeline </a:t>
            </a: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>
                <a:solidFill>
                  <a:schemeClr val="bg2"/>
                </a:solidFill>
              </a:rPr>
              <a:t>Jenkins pulls the latest code.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>
                <a:solidFill>
                  <a:schemeClr val="bg2"/>
                </a:solidFill>
              </a:rPr>
              <a:t>Pipeline orchestrates the entire build process.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>
                <a:solidFill>
                  <a:schemeClr val="bg2"/>
                </a:solidFill>
              </a:rPr>
              <a:t>Parallel execution of independent stages for faster builds.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4) Build &amp; Test (Maven)</a:t>
            </a:r>
            <a:endParaRPr lang="en-US" sz="1600" dirty="0">
              <a:solidFill>
                <a:schemeClr val="bg1"/>
              </a:solidFill>
              <a:latin typeface="Fugaz One" panose="020B0604020202020204" charset="0"/>
              <a:ea typeface="Fugaz One"/>
              <a:cs typeface="Fugaz One"/>
              <a:sym typeface="Fugaz One"/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Maven compiles the application and runs unit test cases.</a:t>
            </a:r>
            <a:endParaRPr lang="ar-EG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Runs parallel testing:</a:t>
            </a:r>
            <a:endParaRPr lang="ar-EG" dirty="0">
              <a:solidFill>
                <a:schemeClr val="bg2"/>
              </a:solidFill>
            </a:endParaRPr>
          </a:p>
          <a:p>
            <a:pPr marL="152400" indent="0">
              <a:buNone/>
            </a:pPr>
            <a:r>
              <a:rPr lang="en-US" dirty="0"/>
              <a:t>                1. Unit tests .</a:t>
            </a:r>
          </a:p>
          <a:p>
            <a:pPr marL="152400" indent="0">
              <a:buNone/>
            </a:pPr>
            <a:r>
              <a:rPr lang="en-US" dirty="0"/>
              <a:t>                 2.Integration tests .</a:t>
            </a: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Generates comprehensive test reports.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80767-3164-E5E3-EC0C-FD64DDFC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8" y="3627863"/>
            <a:ext cx="7403964" cy="1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5) Security Scanning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  </a:t>
            </a:r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a) </a:t>
            </a:r>
            <a:r>
              <a:rPr lang="en-US" b="1" dirty="0" err="1">
                <a:latin typeface="Catamaran" panose="020B0604020202020204" charset="0"/>
                <a:cs typeface="Catamaran" panose="020B0604020202020204" charset="0"/>
              </a:rPr>
              <a:t>Trivy</a:t>
            </a:r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 Scan (First Phase)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Scans for known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Checks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Creates security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Can block pipeline on critical findings</a:t>
            </a:r>
          </a:p>
          <a:p>
            <a:pPr marL="152400" indent="0">
              <a:buNone/>
            </a:pPr>
            <a:r>
              <a:rPr lang="en-US" b="1" dirty="0"/>
              <a:t>b) SonarQube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Code quality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Static code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Security vulnerability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Waits for quality gate passage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9C23CD0-CE67-0AF3-585E-1F00C10E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4" y="3456879"/>
            <a:ext cx="7486026" cy="14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6) </a:t>
            </a:r>
            <a:r>
              <a:rPr lang="en-US" sz="1600" dirty="0" err="1">
                <a:latin typeface="Fugaz One" panose="020B0604020202020204" charset="0"/>
              </a:rPr>
              <a:t>ArtiFact</a:t>
            </a:r>
            <a:r>
              <a:rPr lang="en-US" sz="1600" dirty="0">
                <a:latin typeface="Fugaz One" panose="020B0604020202020204" charset="0"/>
              </a:rPr>
              <a:t> Management</a:t>
            </a:r>
            <a:endParaRPr lang="en-US" sz="1600" dirty="0">
              <a:solidFill>
                <a:schemeClr val="bg1"/>
              </a:solidFill>
              <a:latin typeface="Fugaz One" panose="020B0604020202020204" charset="0"/>
              <a:ea typeface="Fugaz One"/>
              <a:cs typeface="Fugaz One"/>
              <a:sym typeface="Fugaz One"/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Maven builds the final package , artifacts are stored in Docker Hub.</a:t>
            </a:r>
          </a:p>
          <a:p>
            <a:pPr>
              <a:buClr>
                <a:schemeClr val="dk2"/>
              </a:buClr>
              <a:buFont typeface="Catamaran"/>
              <a:buChar char="●"/>
            </a:pPr>
            <a:r>
              <a:rPr lang="en-US" dirty="0">
                <a:solidFill>
                  <a:schemeClr val="bg2"/>
                </a:solidFill>
              </a:rPr>
              <a:t>Version control is maintained for Docker images and ensure secure storage and retrieval of images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7) Containerization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a) Docker Build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Creates Docker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Tags images appropriately.</a:t>
            </a:r>
          </a:p>
          <a:p>
            <a:pPr marL="152400" indent="0">
              <a:buNone/>
            </a:pPr>
            <a:r>
              <a:rPr lang="en-US" dirty="0"/>
              <a:t>b) Security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Trivy</a:t>
            </a:r>
            <a:r>
              <a:rPr lang="en-US" dirty="0">
                <a:solidFill>
                  <a:schemeClr val="bg2"/>
                </a:solidFill>
              </a:rPr>
              <a:t> scans Docker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Checks for container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Validates security best practices.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Font typeface="Catamaran"/>
              <a:buChar char="●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970611-2583-96AE-43C9-B0D18D7D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76" y="2267414"/>
            <a:ext cx="5359224" cy="28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8) Kubernetes Deployment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Fugaz One" panose="020B0604020202020204" charset="0"/>
            </a:endParaRPr>
          </a:p>
          <a:p>
            <a:pPr marL="152400" indent="0">
              <a:buNone/>
            </a:pPr>
            <a:r>
              <a:rPr lang="en-US" sz="1400" b="1" dirty="0">
                <a:latin typeface="Catamaran" panose="020B0604020202020204" charset="0"/>
                <a:cs typeface="Catamaran" panose="020B0604020202020204" charset="0"/>
              </a:rPr>
              <a:t>1) K8s Setup :</a:t>
            </a:r>
          </a:p>
          <a:p>
            <a:pPr marL="152400" indent="0">
              <a:buNone/>
            </a:pPr>
            <a:r>
              <a:rPr lang="en-US" b="1" dirty="0"/>
              <a:t>     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     </a:t>
            </a:r>
            <a:r>
              <a:rPr lang="en-US" dirty="0">
                <a:solidFill>
                  <a:schemeClr val="bg2"/>
                </a:solidFill>
              </a:rPr>
              <a:t> Virtual Machines: 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2"/>
                </a:solidFill>
              </a:rPr>
              <a:t>                      Created three VMs (1 master, 2 workers) for the Kubernetes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Kubeadm</a:t>
            </a:r>
            <a:r>
              <a:rPr lang="en-US" dirty="0">
                <a:solidFill>
                  <a:schemeClr val="bg2"/>
                </a:solidFill>
              </a:rPr>
              <a:t> Tool: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2"/>
                </a:solidFill>
              </a:rPr>
              <a:t>                   Used </a:t>
            </a:r>
            <a:r>
              <a:rPr lang="en-US" dirty="0" err="1">
                <a:solidFill>
                  <a:schemeClr val="bg2"/>
                </a:solidFill>
              </a:rPr>
              <a:t>kubeadm</a:t>
            </a:r>
            <a:r>
              <a:rPr lang="en-US" dirty="0">
                <a:solidFill>
                  <a:schemeClr val="bg2"/>
                </a:solidFill>
              </a:rPr>
              <a:t> to initialize the master node and join worker nodes to the cluster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Fugaz On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ugaz One" panose="020B0604020202020204" charset="0"/>
              <a:ea typeface="Fugaz One"/>
              <a:cs typeface="Fugaz One"/>
              <a:sym typeface="Fugaz One"/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4448E0-5DC0-8EC3-7B2A-917317B0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21" y="3165748"/>
            <a:ext cx="6210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8) Kubernetes Deployment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Fugaz One" panose="020B0604020202020204" charset="0"/>
            </a:endParaRPr>
          </a:p>
          <a:p>
            <a:pPr marL="152400" indent="0">
              <a:buNone/>
            </a:pPr>
            <a:r>
              <a:rPr lang="en-US" sz="1400" b="1" dirty="0">
                <a:latin typeface="Catamaran" panose="020B0604020202020204" charset="0"/>
                <a:cs typeface="Catamaran" panose="020B0604020202020204" charset="0"/>
              </a:rPr>
              <a:t>2) </a:t>
            </a:r>
            <a:r>
              <a:rPr lang="en-US" sz="1400" b="1" dirty="0"/>
              <a:t>Deploying the Application</a:t>
            </a:r>
            <a:r>
              <a:rPr lang="en-US" sz="1400" b="1" dirty="0">
                <a:latin typeface="Catamaran" panose="020B0604020202020204" charset="0"/>
                <a:cs typeface="Catamaran" panose="020B0604020202020204" charset="0"/>
              </a:rPr>
              <a:t>:</a:t>
            </a:r>
          </a:p>
          <a:p>
            <a:pPr marL="152400" indent="0">
              <a:buNone/>
            </a:pPr>
            <a:r>
              <a:rPr lang="en-US" b="1" dirty="0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Containerized Application and Deployed Spring </a:t>
            </a:r>
            <a:r>
              <a:rPr lang="en-US" dirty="0" err="1">
                <a:solidFill>
                  <a:schemeClr val="bg2"/>
                </a:solidFill>
              </a:rPr>
              <a:t>PetClinic</a:t>
            </a:r>
            <a:r>
              <a:rPr lang="en-US" dirty="0">
                <a:solidFill>
                  <a:schemeClr val="bg2"/>
                </a:solidFill>
              </a:rPr>
              <a:t> to Kubernetes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Deployment Strategy: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2"/>
                </a:solidFill>
              </a:rPr>
              <a:t>                 - Used Kubernetes Deployment YAML files to describe the application's desired state.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2"/>
                </a:solidFill>
              </a:rPr>
              <a:t>                 - Created Kubernetes resources such as Deployments, Services, and Pods.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Scaling: the application can scale across the worker nodes to handle increased load by increasing the number of replicas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ugaz One" panose="020B0604020202020204" charset="0"/>
              <a:ea typeface="Fugaz One"/>
              <a:cs typeface="Fugaz One"/>
              <a:sym typeface="Fugaz One"/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0D8E-F91E-7A45-2BB4-62116A20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7" y="3719196"/>
            <a:ext cx="7649602" cy="6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ugaz One" panose="020B0604020202020204" charset="0"/>
              </a:rPr>
              <a:t>8) Kubernetes Deployment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Fugaz One" panose="020B0604020202020204" charset="0"/>
            </a:endParaRPr>
          </a:p>
          <a:p>
            <a:pPr marL="152400" indent="0">
              <a:buNone/>
            </a:pPr>
            <a:r>
              <a:rPr lang="en-US" sz="1400" b="1" dirty="0">
                <a:latin typeface="Catamaran" panose="020B0604020202020204" charset="0"/>
                <a:cs typeface="Catamaran" panose="020B0604020202020204" charset="0"/>
              </a:rPr>
              <a:t>3) </a:t>
            </a:r>
            <a:r>
              <a:rPr lang="en-US" sz="1400" b="1" dirty="0"/>
              <a:t>Load Balancing</a:t>
            </a:r>
            <a:r>
              <a:rPr lang="en-US" sz="1400" b="1" dirty="0">
                <a:latin typeface="Catamaran" panose="020B0604020202020204" charset="0"/>
                <a:cs typeface="Catamaran" panose="020B0604020202020204" charset="0"/>
              </a:rPr>
              <a:t>:</a:t>
            </a:r>
          </a:p>
          <a:p>
            <a:pPr marL="152400" indent="0">
              <a:buNone/>
            </a:pPr>
            <a:r>
              <a:rPr lang="en-US" b="1" dirty="0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Configured a Kubernetes Service of type </a:t>
            </a:r>
            <a:r>
              <a:rPr lang="en-US" sz="1400" dirty="0" err="1">
                <a:latin typeface="Catamaran" panose="020B0604020202020204" charset="0"/>
                <a:cs typeface="Catamaran" panose="020B0604020202020204" charset="0"/>
              </a:rPr>
              <a:t>LoadBalancer</a:t>
            </a: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 to expose the application to external traffic .</a:t>
            </a:r>
            <a:endParaRPr lang="en-US" sz="1400" dirty="0">
              <a:latin typeface="Catamaran" panose="020B0604020202020204" charset="0"/>
              <a:cs typeface="Catamaran" panose="020B0604020202020204" charset="0"/>
              <a:sym typeface="Fugaz O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Load Distribution :  automatically balances the incoming traffic across multiple replicas of the  application running on the worker nodes</a:t>
            </a:r>
          </a:p>
          <a:p>
            <a:pPr marL="15240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90F78-70AD-66D3-6DB9-9E484C55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9" y="3400750"/>
            <a:ext cx="7991400" cy="14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dk2"/>
              </a:buClr>
              <a:buNone/>
            </a:pPr>
            <a:r>
              <a:rPr lang="en-US" sz="1600" dirty="0">
                <a:latin typeface="Fugaz One" panose="020B0604020202020204" charset="0"/>
              </a:rPr>
              <a:t>9) Monitoring Setup</a:t>
            </a:r>
          </a:p>
          <a:p>
            <a:pPr marL="152400" indent="0">
              <a:buNone/>
            </a:pPr>
            <a:r>
              <a:rPr lang="en-US" dirty="0"/>
              <a:t>a) Infrastructure Monitoring: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Prometheus collects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Grafana provides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Real-time performance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Node Exporter for RAM and CPU metrics collection</a:t>
            </a:r>
          </a:p>
          <a:p>
            <a:pPr marL="1524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1F9B2D-F1C2-C8FC-2EB7-E9D52195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6" y="2629725"/>
            <a:ext cx="6898888" cy="25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dk2"/>
              </a:buClr>
              <a:buNone/>
            </a:pPr>
            <a:r>
              <a:rPr lang="en-US" sz="1600" dirty="0">
                <a:latin typeface="Fugaz One" panose="020B0604020202020204" charset="0"/>
              </a:rPr>
              <a:t>9) Monitoring Setup</a:t>
            </a:r>
          </a:p>
          <a:p>
            <a:pPr marL="152400" indent="0">
              <a:buNone/>
            </a:pPr>
            <a:r>
              <a:rPr lang="en-US" dirty="0"/>
              <a:t>b) Application Monitoring: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Tracks custom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Tracks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Monitors error rates.</a:t>
            </a:r>
          </a:p>
          <a:p>
            <a:pPr marL="1524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C14D9F7B-5D9C-E95D-0B61-EB15F88B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4" y="2629725"/>
            <a:ext cx="6846848" cy="24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2393184" y="290715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2722884" y="3307805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Fugaz One" panose="020B0604020202020204" charset="0"/>
              </a:rPr>
              <a:t> 03</a:t>
            </a:r>
            <a:endParaRPr sz="3600" dirty="0">
              <a:latin typeface="Fugaz One" panose="020B0604020202020204" charset="0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849175" y="1911098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Introduction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33825" y="1932187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4215163" y="352084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3204684" y="3168987"/>
            <a:ext cx="1448678" cy="138818"/>
            <a:chOff x="4434791" y="3153225"/>
            <a:chExt cx="1448678" cy="138818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rot="10800000" flipV="1">
              <a:off x="4434791" y="3188175"/>
              <a:ext cx="1378778" cy="103868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r>
              <a:rPr lang="en-US" sz="1600" dirty="0">
                <a:latin typeface="Fugaz One" panose="020B0604020202020204" charset="0"/>
              </a:rPr>
              <a:t>9) Monitoring Setup</a:t>
            </a:r>
          </a:p>
          <a:p>
            <a:pPr marL="152400" indent="0">
              <a:buNone/>
            </a:pPr>
            <a:r>
              <a:rPr lang="en-US" dirty="0"/>
              <a:t>a) Traffic Monitoring: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Monitor incoming and outgoing network traffic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Analyze traffic patterns and potential bottlenecks .</a:t>
            </a:r>
          </a:p>
          <a:p>
            <a:pPr marL="1524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EFABBD9-EAC5-5329-BE00-73B4AC24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8" y="2453268"/>
            <a:ext cx="4430751" cy="269023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1DACFC-5A1B-2B80-A4E2-FA7A17CA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3" y="2453268"/>
            <a:ext cx="4564566" cy="26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4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365716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chemeClr val="dk2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b="1" dirty="0">
                <a:latin typeface="Catamaran" panose="020B0604020202020204" charset="0"/>
                <a:ea typeface="Cascadia Code" panose="020B0609020000020004" pitchFamily="49" charset="0"/>
                <a:cs typeface="Catamaran" panose="020B0604020202020204" charset="0"/>
              </a:rPr>
              <a:t>Grafana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None/>
            </a:pPr>
            <a:r>
              <a:rPr lang="en-US" dirty="0"/>
              <a:t>The image shows a Grafana dashboard displaying performance metrics alongside an </a:t>
            </a:r>
            <a:r>
              <a:rPr lang="en-US" dirty="0" err="1"/>
              <a:t>ApacheBench</a:t>
            </a:r>
            <a:r>
              <a:rPr lang="en-US" dirty="0"/>
              <a:t> (ab) terminal output, indicating a benchmarking test being performed on an application.</a:t>
            </a:r>
          </a:p>
          <a:p>
            <a:pPr marL="152400" indent="0">
              <a:buNone/>
            </a:pPr>
            <a:r>
              <a:rPr lang="en-US" dirty="0"/>
              <a:t>1)Load Generation: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ApacheBench</a:t>
            </a:r>
            <a:r>
              <a:rPr lang="en-US" dirty="0">
                <a:solidFill>
                  <a:schemeClr val="bg2"/>
                </a:solidFill>
              </a:rPr>
              <a:t> is being used to generate load on the application.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terminal shows that 1500 requests have been completed to the IP 20.106.222.59</a:t>
            </a:r>
            <a:r>
              <a:rPr lang="en-US" dirty="0"/>
              <a:t>.</a:t>
            </a:r>
          </a:p>
          <a:p>
            <a:pPr marL="152400" indent="0">
              <a:buNone/>
            </a:pPr>
            <a:r>
              <a:rPr lang="en-US" dirty="0"/>
              <a:t>2) Response Time Monitoring: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Grafana dashboard displays various graphs showing HTTP duration and probe duration.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These metrics help visualize how the application responds under load over time.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EC191B-10D0-0111-08DA-FD7D5F37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2055"/>
            <a:ext cx="4371915" cy="27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dk2"/>
              </a:buClr>
              <a:buNone/>
            </a:pPr>
            <a:r>
              <a:rPr lang="en-US" sz="1600" dirty="0">
                <a:latin typeface="Fugaz One" panose="020B0604020202020204" charset="0"/>
              </a:rPr>
              <a:t>10) Benchmarking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endParaRPr lang="en-US" sz="1400" dirty="0"/>
          </a:p>
          <a:p>
            <a:pPr marL="152400" indent="0">
              <a:buClr>
                <a:schemeClr val="dk2"/>
              </a:buClr>
              <a:buNone/>
            </a:pPr>
            <a:r>
              <a:rPr lang="en-US" sz="1400" dirty="0"/>
              <a:t>This benchmarking setup allows the team to observe how the application performs under significant traffic, helping identify potential performance issues, bottlenecks, or areas for optimization in real-time.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dirty="0"/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52400" indent="0">
              <a:buClr>
                <a:schemeClr val="dk2"/>
              </a:buClr>
              <a:buNone/>
            </a:pPr>
            <a:endParaRPr lang="en-US" sz="1600" dirty="0">
              <a:solidFill>
                <a:schemeClr val="bg2"/>
              </a:solidFill>
              <a:latin typeface="Fugaz One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>
              <a:solidFill>
                <a:schemeClr val="bg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A69AF2-C0A2-E155-7871-8FD3C356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76" y="1694910"/>
            <a:ext cx="6311590" cy="24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544;p44">
            <a:extLst>
              <a:ext uri="{FF2B5EF4-FFF2-40B4-BE49-F238E27FC236}">
                <a16:creationId xmlns:a16="http://schemas.microsoft.com/office/drawing/2014/main" id="{1B6FE6B7-C4ED-A9A7-2B64-30CD9A0C81CA}"/>
              </a:ext>
            </a:extLst>
          </p:cNvPr>
          <p:cNvSpPr/>
          <p:nvPr/>
        </p:nvSpPr>
        <p:spPr>
          <a:xfrm>
            <a:off x="4369032" y="1323684"/>
            <a:ext cx="673200" cy="67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44"/>
          <p:cNvSpPr/>
          <p:nvPr/>
        </p:nvSpPr>
        <p:spPr>
          <a:xfrm>
            <a:off x="335825" y="993800"/>
            <a:ext cx="3728400" cy="3470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4"/>
          <p:cNvSpPr/>
          <p:nvPr/>
        </p:nvSpPr>
        <p:spPr>
          <a:xfrm>
            <a:off x="619862" y="298350"/>
            <a:ext cx="8086078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8" name="Google Shape;538;p4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538" y="1471050"/>
            <a:ext cx="2518950" cy="25155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074725" y="922405"/>
            <a:ext cx="271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Mohammed Elsayed</a:t>
            </a:r>
            <a:endParaRPr sz="18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173649" y="1424262"/>
            <a:ext cx="271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K8s  and Monitoring tools</a:t>
            </a:r>
            <a:endParaRPr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5220272" y="2096115"/>
            <a:ext cx="271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Amr Yasser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5180495" y="2549012"/>
            <a:ext cx="271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SonarQube and Jenkins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4454780" y="2405913"/>
            <a:ext cx="673200" cy="67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4"/>
          <p:cNvSpPr txBox="1"/>
          <p:nvPr/>
        </p:nvSpPr>
        <p:spPr>
          <a:xfrm>
            <a:off x="3405062" y="1841950"/>
            <a:ext cx="1210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3405062" y="3223750"/>
            <a:ext cx="1210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grpSp>
        <p:nvGrpSpPr>
          <p:cNvPr id="547" name="Google Shape;547;p44"/>
          <p:cNvGrpSpPr/>
          <p:nvPr/>
        </p:nvGrpSpPr>
        <p:grpSpPr>
          <a:xfrm>
            <a:off x="4491663" y="1437821"/>
            <a:ext cx="446975" cy="437303"/>
            <a:chOff x="2296629" y="4135078"/>
            <a:chExt cx="456144" cy="446273"/>
          </a:xfrm>
        </p:grpSpPr>
        <p:sp>
          <p:nvSpPr>
            <p:cNvPr id="548" name="Google Shape;548;p44"/>
            <p:cNvSpPr/>
            <p:nvPr/>
          </p:nvSpPr>
          <p:spPr>
            <a:xfrm>
              <a:off x="2578299" y="4135078"/>
              <a:ext cx="174474" cy="159356"/>
            </a:xfrm>
            <a:custGeom>
              <a:avLst/>
              <a:gdLst/>
              <a:ahLst/>
              <a:cxnLst/>
              <a:rect l="l" t="t" r="r" b="b"/>
              <a:pathLst>
                <a:path w="5051" h="4613" extrusionOk="0">
                  <a:moveTo>
                    <a:pt x="3114" y="0"/>
                  </a:moveTo>
                  <a:cubicBezTo>
                    <a:pt x="2641" y="0"/>
                    <a:pt x="2186" y="179"/>
                    <a:pt x="1838" y="527"/>
                  </a:cubicBezTo>
                  <a:cubicBezTo>
                    <a:pt x="1383" y="991"/>
                    <a:pt x="1205" y="1651"/>
                    <a:pt x="1375" y="2275"/>
                  </a:cubicBezTo>
                  <a:lnTo>
                    <a:pt x="1" y="3649"/>
                  </a:lnTo>
                  <a:cubicBezTo>
                    <a:pt x="10" y="3667"/>
                    <a:pt x="10" y="3676"/>
                    <a:pt x="19" y="3694"/>
                  </a:cubicBezTo>
                  <a:lnTo>
                    <a:pt x="63" y="3694"/>
                  </a:lnTo>
                  <a:cubicBezTo>
                    <a:pt x="509" y="3694"/>
                    <a:pt x="937" y="3872"/>
                    <a:pt x="1259" y="4193"/>
                  </a:cubicBezTo>
                  <a:cubicBezTo>
                    <a:pt x="1383" y="4318"/>
                    <a:pt x="1491" y="4461"/>
                    <a:pt x="1571" y="4613"/>
                  </a:cubicBezTo>
                  <a:lnTo>
                    <a:pt x="2641" y="3533"/>
                  </a:lnTo>
                  <a:cubicBezTo>
                    <a:pt x="2798" y="3576"/>
                    <a:pt x="2958" y="3597"/>
                    <a:pt x="3117" y="3597"/>
                  </a:cubicBezTo>
                  <a:cubicBezTo>
                    <a:pt x="3584" y="3597"/>
                    <a:pt x="4044" y="3415"/>
                    <a:pt x="4390" y="3069"/>
                  </a:cubicBezTo>
                  <a:cubicBezTo>
                    <a:pt x="4898" y="2561"/>
                    <a:pt x="5050" y="1802"/>
                    <a:pt x="4782" y="1133"/>
                  </a:cubicBezTo>
                  <a:lnTo>
                    <a:pt x="4747" y="1044"/>
                  </a:lnTo>
                  <a:lnTo>
                    <a:pt x="4087" y="1704"/>
                  </a:lnTo>
                  <a:cubicBezTo>
                    <a:pt x="3962" y="1829"/>
                    <a:pt x="3799" y="1892"/>
                    <a:pt x="3637" y="1892"/>
                  </a:cubicBezTo>
                  <a:cubicBezTo>
                    <a:pt x="3475" y="1892"/>
                    <a:pt x="3315" y="1829"/>
                    <a:pt x="3194" y="1704"/>
                  </a:cubicBezTo>
                  <a:cubicBezTo>
                    <a:pt x="2945" y="1455"/>
                    <a:pt x="2945" y="1053"/>
                    <a:pt x="3194" y="803"/>
                  </a:cubicBezTo>
                  <a:lnTo>
                    <a:pt x="3846" y="152"/>
                  </a:lnTo>
                  <a:lnTo>
                    <a:pt x="3783" y="125"/>
                  </a:lnTo>
                  <a:cubicBezTo>
                    <a:pt x="3569" y="45"/>
                    <a:pt x="3337" y="0"/>
                    <a:pt x="3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296629" y="4424448"/>
              <a:ext cx="197894" cy="156903"/>
            </a:xfrm>
            <a:custGeom>
              <a:avLst/>
              <a:gdLst/>
              <a:ahLst/>
              <a:cxnLst/>
              <a:rect l="l" t="t" r="r" b="b"/>
              <a:pathLst>
                <a:path w="5729" h="4542" extrusionOk="0">
                  <a:moveTo>
                    <a:pt x="3418" y="0"/>
                  </a:moveTo>
                  <a:lnTo>
                    <a:pt x="2410" y="1008"/>
                  </a:lnTo>
                  <a:cubicBezTo>
                    <a:pt x="2253" y="965"/>
                    <a:pt x="2093" y="944"/>
                    <a:pt x="1934" y="944"/>
                  </a:cubicBezTo>
                  <a:cubicBezTo>
                    <a:pt x="1467" y="944"/>
                    <a:pt x="1007" y="1126"/>
                    <a:pt x="661" y="1472"/>
                  </a:cubicBezTo>
                  <a:cubicBezTo>
                    <a:pt x="153" y="1981"/>
                    <a:pt x="1" y="2739"/>
                    <a:pt x="269" y="3408"/>
                  </a:cubicBezTo>
                  <a:lnTo>
                    <a:pt x="304" y="3497"/>
                  </a:lnTo>
                  <a:lnTo>
                    <a:pt x="964" y="2837"/>
                  </a:lnTo>
                  <a:cubicBezTo>
                    <a:pt x="1089" y="2712"/>
                    <a:pt x="1252" y="2650"/>
                    <a:pt x="1415" y="2650"/>
                  </a:cubicBezTo>
                  <a:cubicBezTo>
                    <a:pt x="1578" y="2650"/>
                    <a:pt x="1740" y="2712"/>
                    <a:pt x="1865" y="2837"/>
                  </a:cubicBezTo>
                  <a:cubicBezTo>
                    <a:pt x="2106" y="3087"/>
                    <a:pt x="2106" y="3488"/>
                    <a:pt x="1865" y="3738"/>
                  </a:cubicBezTo>
                  <a:lnTo>
                    <a:pt x="1205" y="4389"/>
                  </a:lnTo>
                  <a:lnTo>
                    <a:pt x="1268" y="4416"/>
                  </a:lnTo>
                  <a:cubicBezTo>
                    <a:pt x="1491" y="4505"/>
                    <a:pt x="1714" y="4541"/>
                    <a:pt x="1937" y="4541"/>
                  </a:cubicBezTo>
                  <a:cubicBezTo>
                    <a:pt x="2410" y="4541"/>
                    <a:pt x="2865" y="4363"/>
                    <a:pt x="3212" y="4015"/>
                  </a:cubicBezTo>
                  <a:cubicBezTo>
                    <a:pt x="3676" y="3551"/>
                    <a:pt x="3846" y="2891"/>
                    <a:pt x="3676" y="2266"/>
                  </a:cubicBezTo>
                  <a:lnTo>
                    <a:pt x="5728" y="214"/>
                  </a:lnTo>
                  <a:lnTo>
                    <a:pt x="4354" y="214"/>
                  </a:lnTo>
                  <a:cubicBezTo>
                    <a:pt x="4015" y="214"/>
                    <a:pt x="3703" y="134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2395563" y="4243788"/>
              <a:ext cx="266599" cy="162811"/>
            </a:xfrm>
            <a:custGeom>
              <a:avLst/>
              <a:gdLst/>
              <a:ahLst/>
              <a:cxnLst/>
              <a:rect l="l" t="t" r="r" b="b"/>
              <a:pathLst>
                <a:path w="7718" h="4713" extrusionOk="0">
                  <a:moveTo>
                    <a:pt x="3324" y="0"/>
                  </a:moveTo>
                  <a:cubicBezTo>
                    <a:pt x="3264" y="0"/>
                    <a:pt x="3203" y="4"/>
                    <a:pt x="3141" y="11"/>
                  </a:cubicBezTo>
                  <a:cubicBezTo>
                    <a:pt x="2427" y="92"/>
                    <a:pt x="1847" y="770"/>
                    <a:pt x="1847" y="1492"/>
                  </a:cubicBezTo>
                  <a:lnTo>
                    <a:pt x="1847" y="1778"/>
                  </a:lnTo>
                  <a:lnTo>
                    <a:pt x="1508" y="1778"/>
                  </a:lnTo>
                  <a:cubicBezTo>
                    <a:pt x="679" y="1778"/>
                    <a:pt x="1" y="2447"/>
                    <a:pt x="18" y="3277"/>
                  </a:cubicBezTo>
                  <a:cubicBezTo>
                    <a:pt x="36" y="4071"/>
                    <a:pt x="687" y="4713"/>
                    <a:pt x="1481" y="4713"/>
                  </a:cubicBezTo>
                  <a:lnTo>
                    <a:pt x="6620" y="4713"/>
                  </a:lnTo>
                  <a:cubicBezTo>
                    <a:pt x="7128" y="4713"/>
                    <a:pt x="7601" y="4302"/>
                    <a:pt x="7655" y="3794"/>
                  </a:cubicBezTo>
                  <a:cubicBezTo>
                    <a:pt x="7717" y="3178"/>
                    <a:pt x="7236" y="2661"/>
                    <a:pt x="6638" y="2661"/>
                  </a:cubicBezTo>
                  <a:lnTo>
                    <a:pt x="6219" y="2661"/>
                  </a:lnTo>
                  <a:cubicBezTo>
                    <a:pt x="6397" y="2304"/>
                    <a:pt x="6343" y="1849"/>
                    <a:pt x="6040" y="1546"/>
                  </a:cubicBezTo>
                  <a:cubicBezTo>
                    <a:pt x="5851" y="1356"/>
                    <a:pt x="5603" y="1262"/>
                    <a:pt x="5354" y="1262"/>
                  </a:cubicBezTo>
                  <a:cubicBezTo>
                    <a:pt x="5157" y="1262"/>
                    <a:pt x="4960" y="1321"/>
                    <a:pt x="4791" y="1439"/>
                  </a:cubicBezTo>
                  <a:cubicBezTo>
                    <a:pt x="4775" y="642"/>
                    <a:pt x="4125" y="0"/>
                    <a:pt x="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" name="Google Shape;551;p44"/>
          <p:cNvGrpSpPr/>
          <p:nvPr/>
        </p:nvGrpSpPr>
        <p:grpSpPr>
          <a:xfrm>
            <a:off x="4636348" y="2571750"/>
            <a:ext cx="437860" cy="437309"/>
            <a:chOff x="3470767" y="4135078"/>
            <a:chExt cx="446842" cy="446279"/>
          </a:xfrm>
        </p:grpSpPr>
        <p:sp>
          <p:nvSpPr>
            <p:cNvPr id="552" name="Google Shape;552;p44"/>
            <p:cNvSpPr/>
            <p:nvPr/>
          </p:nvSpPr>
          <p:spPr>
            <a:xfrm>
              <a:off x="3471354" y="4135078"/>
              <a:ext cx="446255" cy="302649"/>
            </a:xfrm>
            <a:custGeom>
              <a:avLst/>
              <a:gdLst/>
              <a:ahLst/>
              <a:cxnLst/>
              <a:rect l="l" t="t" r="r" b="b"/>
              <a:pathLst>
                <a:path w="12919" h="8761" extrusionOk="0">
                  <a:moveTo>
                    <a:pt x="5710" y="0"/>
                  </a:moveTo>
                  <a:cubicBezTo>
                    <a:pt x="4363" y="0"/>
                    <a:pt x="3275" y="1098"/>
                    <a:pt x="3275" y="2445"/>
                  </a:cubicBezTo>
                  <a:lnTo>
                    <a:pt x="3275" y="2623"/>
                  </a:lnTo>
                  <a:lnTo>
                    <a:pt x="3052" y="2623"/>
                  </a:lnTo>
                  <a:cubicBezTo>
                    <a:pt x="1366" y="2623"/>
                    <a:pt x="1" y="3997"/>
                    <a:pt x="1" y="5692"/>
                  </a:cubicBezTo>
                  <a:cubicBezTo>
                    <a:pt x="1" y="6085"/>
                    <a:pt x="72" y="6468"/>
                    <a:pt x="215" y="6825"/>
                  </a:cubicBezTo>
                  <a:cubicBezTo>
                    <a:pt x="982" y="5915"/>
                    <a:pt x="2124" y="5335"/>
                    <a:pt x="3409" y="5335"/>
                  </a:cubicBezTo>
                  <a:cubicBezTo>
                    <a:pt x="5452" y="5335"/>
                    <a:pt x="7165" y="6816"/>
                    <a:pt x="7512" y="8761"/>
                  </a:cubicBezTo>
                  <a:lnTo>
                    <a:pt x="10617" y="8761"/>
                  </a:lnTo>
                  <a:cubicBezTo>
                    <a:pt x="11884" y="8761"/>
                    <a:pt x="12919" y="7726"/>
                    <a:pt x="12919" y="6450"/>
                  </a:cubicBezTo>
                  <a:cubicBezTo>
                    <a:pt x="12919" y="5237"/>
                    <a:pt x="11973" y="4238"/>
                    <a:pt x="10786" y="4149"/>
                  </a:cubicBezTo>
                  <a:cubicBezTo>
                    <a:pt x="10688" y="3105"/>
                    <a:pt x="9814" y="2284"/>
                    <a:pt x="8752" y="2284"/>
                  </a:cubicBezTo>
                  <a:cubicBezTo>
                    <a:pt x="8547" y="2284"/>
                    <a:pt x="8342" y="2320"/>
                    <a:pt x="8146" y="2382"/>
                  </a:cubicBezTo>
                  <a:cubicBezTo>
                    <a:pt x="8110" y="1062"/>
                    <a:pt x="7031" y="0"/>
                    <a:pt x="5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579234" y="4418578"/>
              <a:ext cx="20967" cy="29640"/>
            </a:xfrm>
            <a:custGeom>
              <a:avLst/>
              <a:gdLst/>
              <a:ahLst/>
              <a:cxnLst/>
              <a:rect l="l" t="t" r="r" b="b"/>
              <a:pathLst>
                <a:path w="607" h="858" extrusionOk="0">
                  <a:moveTo>
                    <a:pt x="304" y="1"/>
                  </a:moveTo>
                  <a:cubicBezTo>
                    <a:pt x="134" y="1"/>
                    <a:pt x="0" y="135"/>
                    <a:pt x="0" y="304"/>
                  </a:cubicBezTo>
                  <a:lnTo>
                    <a:pt x="0" y="857"/>
                  </a:lnTo>
                  <a:lnTo>
                    <a:pt x="607" y="857"/>
                  </a:lnTo>
                  <a:lnTo>
                    <a:pt x="607" y="304"/>
                  </a:lnTo>
                  <a:cubicBezTo>
                    <a:pt x="607" y="135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3470767" y="4343998"/>
              <a:ext cx="237307" cy="237359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3444" y="1401"/>
                  </a:moveTo>
                  <a:cubicBezTo>
                    <a:pt x="4023" y="1401"/>
                    <a:pt x="4505" y="1883"/>
                    <a:pt x="4505" y="2463"/>
                  </a:cubicBezTo>
                  <a:lnTo>
                    <a:pt x="4505" y="3016"/>
                  </a:lnTo>
                  <a:lnTo>
                    <a:pt x="4978" y="3016"/>
                  </a:lnTo>
                  <a:lnTo>
                    <a:pt x="4978" y="5184"/>
                  </a:lnTo>
                  <a:lnTo>
                    <a:pt x="1873" y="5184"/>
                  </a:lnTo>
                  <a:lnTo>
                    <a:pt x="1873" y="3016"/>
                  </a:lnTo>
                  <a:lnTo>
                    <a:pt x="2382" y="3016"/>
                  </a:lnTo>
                  <a:lnTo>
                    <a:pt x="2382" y="2463"/>
                  </a:lnTo>
                  <a:cubicBezTo>
                    <a:pt x="2382" y="1883"/>
                    <a:pt x="2855" y="1401"/>
                    <a:pt x="3444" y="1401"/>
                  </a:cubicBezTo>
                  <a:close/>
                  <a:moveTo>
                    <a:pt x="3435" y="1"/>
                  </a:moveTo>
                  <a:cubicBezTo>
                    <a:pt x="1534" y="1"/>
                    <a:pt x="0" y="1544"/>
                    <a:pt x="0" y="3435"/>
                  </a:cubicBezTo>
                  <a:cubicBezTo>
                    <a:pt x="0" y="5336"/>
                    <a:pt x="1534" y="6870"/>
                    <a:pt x="3435" y="6870"/>
                  </a:cubicBezTo>
                  <a:cubicBezTo>
                    <a:pt x="5326" y="6870"/>
                    <a:pt x="6869" y="5336"/>
                    <a:pt x="6869" y="3435"/>
                  </a:cubicBezTo>
                  <a:cubicBezTo>
                    <a:pt x="6869" y="1544"/>
                    <a:pt x="5326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3561651" y="4474367"/>
              <a:ext cx="55821" cy="22523"/>
            </a:xfrm>
            <a:custGeom>
              <a:avLst/>
              <a:gdLst/>
              <a:ahLst/>
              <a:cxnLst/>
              <a:rect l="l" t="t" r="r" b="b"/>
              <a:pathLst>
                <a:path w="1616" h="652" extrusionOk="0">
                  <a:moveTo>
                    <a:pt x="1" y="0"/>
                  </a:moveTo>
                  <a:lnTo>
                    <a:pt x="1" y="652"/>
                  </a:lnTo>
                  <a:lnTo>
                    <a:pt x="1615" y="652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44"/>
          <p:cNvCxnSpPr>
            <a:cxnSpLocks/>
          </p:cNvCxnSpPr>
          <p:nvPr/>
        </p:nvCxnSpPr>
        <p:spPr>
          <a:xfrm rot="5400000" flipH="1" flipV="1">
            <a:off x="4227245" y="2006945"/>
            <a:ext cx="150717" cy="937390"/>
          </a:xfrm>
          <a:prstGeom prst="bentConnector3">
            <a:avLst>
              <a:gd name="adj1" fmla="val 25167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44"/>
          <p:cNvCxnSpPr>
            <a:cxnSpLocks/>
          </p:cNvCxnSpPr>
          <p:nvPr/>
        </p:nvCxnSpPr>
        <p:spPr>
          <a:xfrm rot="-5400000">
            <a:off x="4140151" y="931694"/>
            <a:ext cx="103500" cy="942000"/>
          </a:xfrm>
          <a:prstGeom prst="bentConnector3">
            <a:avLst>
              <a:gd name="adj1" fmla="val 33007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4"/>
          <p:cNvCxnSpPr>
            <a:cxnSpLocks/>
          </p:cNvCxnSpPr>
          <p:nvPr/>
        </p:nvCxnSpPr>
        <p:spPr>
          <a:xfrm rot="5400000" flipH="1" flipV="1">
            <a:off x="3886066" y="1234915"/>
            <a:ext cx="314005" cy="644664"/>
          </a:xfrm>
          <a:prstGeom prst="bentConnector3">
            <a:avLst>
              <a:gd name="adj1" fmla="val -728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44"/>
          <p:cNvGrpSpPr/>
          <p:nvPr/>
        </p:nvGrpSpPr>
        <p:grpSpPr>
          <a:xfrm>
            <a:off x="405288" y="540750"/>
            <a:ext cx="214574" cy="2216500"/>
            <a:chOff x="5816800" y="1996650"/>
            <a:chExt cx="214574" cy="2216500"/>
          </a:xfrm>
        </p:grpSpPr>
        <p:sp>
          <p:nvSpPr>
            <p:cNvPr id="561" name="Google Shape;561;p44"/>
            <p:cNvSpPr/>
            <p:nvPr/>
          </p:nvSpPr>
          <p:spPr>
            <a:xfrm>
              <a:off x="5816800" y="41432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2" name="Google Shape;562;p44"/>
            <p:cNvCxnSpPr>
              <a:cxnSpLocks/>
              <a:stCxn id="561" idx="2"/>
              <a:endCxn id="536" idx="1"/>
            </p:cNvCxnSpPr>
            <p:nvPr/>
          </p:nvCxnSpPr>
          <p:spPr>
            <a:xfrm rot="10800000" flipH="1">
              <a:off x="5816800" y="1996650"/>
              <a:ext cx="214574" cy="2181550"/>
            </a:xfrm>
            <a:prstGeom prst="bentConnector3">
              <a:avLst>
                <a:gd name="adj1" fmla="val -1065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44"/>
          <p:cNvGrpSpPr/>
          <p:nvPr/>
        </p:nvGrpSpPr>
        <p:grpSpPr>
          <a:xfrm flipH="1">
            <a:off x="8705940" y="540750"/>
            <a:ext cx="69900" cy="3531125"/>
            <a:chOff x="5816800" y="2435200"/>
            <a:chExt cx="69900" cy="3531125"/>
          </a:xfrm>
        </p:grpSpPr>
        <p:sp>
          <p:nvSpPr>
            <p:cNvPr id="564" name="Google Shape;564;p4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5" name="Google Shape;565;p44"/>
            <p:cNvCxnSpPr>
              <a:cxnSpLocks/>
              <a:stCxn id="564" idx="2"/>
              <a:endCxn id="536" idx="3"/>
            </p:cNvCxnSpPr>
            <p:nvPr/>
          </p:nvCxnSpPr>
          <p:spPr>
            <a:xfrm flipV="1">
              <a:off x="5816800" y="2435200"/>
              <a:ext cx="69900" cy="3496175"/>
            </a:xfrm>
            <a:prstGeom prst="bentConnector3">
              <a:avLst>
                <a:gd name="adj1" fmla="val -32703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3562" y="31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Members roles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" name="Google Shape;544;p44">
            <a:extLst>
              <a:ext uri="{FF2B5EF4-FFF2-40B4-BE49-F238E27FC236}">
                <a16:creationId xmlns:a16="http://schemas.microsoft.com/office/drawing/2014/main" id="{8D8E5300-B57F-062B-2053-E4AAFA615C1C}"/>
              </a:ext>
            </a:extLst>
          </p:cNvPr>
          <p:cNvSpPr/>
          <p:nvPr/>
        </p:nvSpPr>
        <p:spPr>
          <a:xfrm>
            <a:off x="4572601" y="3425779"/>
            <a:ext cx="673200" cy="67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559;p44">
            <a:extLst>
              <a:ext uri="{FF2B5EF4-FFF2-40B4-BE49-F238E27FC236}">
                <a16:creationId xmlns:a16="http://schemas.microsoft.com/office/drawing/2014/main" id="{3344896D-0D0A-6EB9-C60B-8C9F6DD01C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9804" y="2352238"/>
            <a:ext cx="314005" cy="644664"/>
          </a:xfrm>
          <a:prstGeom prst="bentConnector3">
            <a:avLst>
              <a:gd name="adj1" fmla="val -728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556;p44">
            <a:extLst>
              <a:ext uri="{FF2B5EF4-FFF2-40B4-BE49-F238E27FC236}">
                <a16:creationId xmlns:a16="http://schemas.microsoft.com/office/drawing/2014/main" id="{CDFF03CD-ED26-2AB4-8894-838435AEA5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5145" y="3123538"/>
            <a:ext cx="150717" cy="937390"/>
          </a:xfrm>
          <a:prstGeom prst="bentConnector3">
            <a:avLst>
              <a:gd name="adj1" fmla="val 2023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59;p44">
            <a:extLst>
              <a:ext uri="{FF2B5EF4-FFF2-40B4-BE49-F238E27FC236}">
                <a16:creationId xmlns:a16="http://schemas.microsoft.com/office/drawing/2014/main" id="{5F48C36E-ACF4-F2B3-9060-D6AC32F66D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5273" y="3481381"/>
            <a:ext cx="314005" cy="644664"/>
          </a:xfrm>
          <a:prstGeom prst="bentConnector3">
            <a:avLst>
              <a:gd name="adj1" fmla="val -728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41;p44">
            <a:extLst>
              <a:ext uri="{FF2B5EF4-FFF2-40B4-BE49-F238E27FC236}">
                <a16:creationId xmlns:a16="http://schemas.microsoft.com/office/drawing/2014/main" id="{876E7D9B-1020-7A5E-11EE-03ABB0A7A81B}"/>
              </a:ext>
            </a:extLst>
          </p:cNvPr>
          <p:cNvSpPr txBox="1"/>
          <p:nvPr/>
        </p:nvSpPr>
        <p:spPr>
          <a:xfrm>
            <a:off x="5311425" y="3359133"/>
            <a:ext cx="271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Tasneem Selim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9" name="Google Shape;542;p44">
            <a:extLst>
              <a:ext uri="{FF2B5EF4-FFF2-40B4-BE49-F238E27FC236}">
                <a16:creationId xmlns:a16="http://schemas.microsoft.com/office/drawing/2014/main" id="{553D244D-9860-74E1-4C5C-33097DB3200E}"/>
              </a:ext>
            </a:extLst>
          </p:cNvPr>
          <p:cNvSpPr txBox="1"/>
          <p:nvPr/>
        </p:nvSpPr>
        <p:spPr>
          <a:xfrm>
            <a:off x="5314547" y="3715625"/>
            <a:ext cx="271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Terraform and Ansible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0" name="Google Shape;691;p46">
            <a:extLst>
              <a:ext uri="{FF2B5EF4-FFF2-40B4-BE49-F238E27FC236}">
                <a16:creationId xmlns:a16="http://schemas.microsoft.com/office/drawing/2014/main" id="{8844B7E7-CD94-0222-BB37-2382B9628C63}"/>
              </a:ext>
            </a:extLst>
          </p:cNvPr>
          <p:cNvGrpSpPr/>
          <p:nvPr/>
        </p:nvGrpSpPr>
        <p:grpSpPr>
          <a:xfrm>
            <a:off x="4725405" y="3584616"/>
            <a:ext cx="437557" cy="438193"/>
            <a:chOff x="6978912" y="3588388"/>
            <a:chExt cx="446533" cy="447181"/>
          </a:xfrm>
        </p:grpSpPr>
        <p:sp>
          <p:nvSpPr>
            <p:cNvPr id="31" name="Google Shape;692;p46">
              <a:extLst>
                <a:ext uri="{FF2B5EF4-FFF2-40B4-BE49-F238E27FC236}">
                  <a16:creationId xmlns:a16="http://schemas.microsoft.com/office/drawing/2014/main" id="{D1DC979E-0D28-D2DF-611F-7B2BE9C89753}"/>
                </a:ext>
              </a:extLst>
            </p:cNvPr>
            <p:cNvSpPr/>
            <p:nvPr/>
          </p:nvSpPr>
          <p:spPr>
            <a:xfrm>
              <a:off x="6978912" y="3699343"/>
              <a:ext cx="330054" cy="336226"/>
            </a:xfrm>
            <a:custGeom>
              <a:avLst/>
              <a:gdLst/>
              <a:ahLst/>
              <a:cxnLst/>
              <a:rect l="l" t="t" r="r" b="b"/>
              <a:pathLst>
                <a:path w="9555" h="9733" extrusionOk="0">
                  <a:moveTo>
                    <a:pt x="0" y="0"/>
                  </a:moveTo>
                  <a:lnTo>
                    <a:pt x="0" y="9733"/>
                  </a:lnTo>
                  <a:lnTo>
                    <a:pt x="2454" y="7574"/>
                  </a:lnTo>
                  <a:lnTo>
                    <a:pt x="9555" y="7574"/>
                  </a:lnTo>
                  <a:lnTo>
                    <a:pt x="8422" y="6637"/>
                  </a:lnTo>
                  <a:lnTo>
                    <a:pt x="883" y="663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3;p46">
              <a:extLst>
                <a:ext uri="{FF2B5EF4-FFF2-40B4-BE49-F238E27FC236}">
                  <a16:creationId xmlns:a16="http://schemas.microsoft.com/office/drawing/2014/main" id="{BD6A6701-1400-3CB4-5D4D-4B168358A876}"/>
                </a:ext>
              </a:extLst>
            </p:cNvPr>
            <p:cNvSpPr/>
            <p:nvPr/>
          </p:nvSpPr>
          <p:spPr>
            <a:xfrm>
              <a:off x="7135464" y="3655783"/>
              <a:ext cx="183386" cy="103670"/>
            </a:xfrm>
            <a:custGeom>
              <a:avLst/>
              <a:gdLst/>
              <a:ahLst/>
              <a:cxnLst/>
              <a:rect l="l" t="t" r="r" b="b"/>
              <a:pathLst>
                <a:path w="5309" h="3001" extrusionOk="0">
                  <a:moveTo>
                    <a:pt x="2448" y="1"/>
                  </a:moveTo>
                  <a:cubicBezTo>
                    <a:pt x="2122" y="1"/>
                    <a:pt x="1856" y="267"/>
                    <a:pt x="1856" y="601"/>
                  </a:cubicBezTo>
                  <a:lnTo>
                    <a:pt x="1856" y="1234"/>
                  </a:lnTo>
                  <a:lnTo>
                    <a:pt x="1044" y="1234"/>
                  </a:lnTo>
                  <a:cubicBezTo>
                    <a:pt x="848" y="1234"/>
                    <a:pt x="660" y="1324"/>
                    <a:pt x="535" y="1484"/>
                  </a:cubicBezTo>
                  <a:cubicBezTo>
                    <a:pt x="0" y="2207"/>
                    <a:pt x="509" y="3001"/>
                    <a:pt x="1196" y="3001"/>
                  </a:cubicBezTo>
                  <a:lnTo>
                    <a:pt x="4755" y="3001"/>
                  </a:lnTo>
                  <a:cubicBezTo>
                    <a:pt x="5041" y="3001"/>
                    <a:pt x="5290" y="2778"/>
                    <a:pt x="5299" y="2492"/>
                  </a:cubicBezTo>
                  <a:cubicBezTo>
                    <a:pt x="5308" y="2189"/>
                    <a:pt x="5067" y="1939"/>
                    <a:pt x="4764" y="1939"/>
                  </a:cubicBezTo>
                  <a:lnTo>
                    <a:pt x="4255" y="1939"/>
                  </a:lnTo>
                  <a:cubicBezTo>
                    <a:pt x="4264" y="1912"/>
                    <a:pt x="4264" y="1877"/>
                    <a:pt x="4264" y="1850"/>
                  </a:cubicBezTo>
                  <a:cubicBezTo>
                    <a:pt x="4264" y="1457"/>
                    <a:pt x="3943" y="1145"/>
                    <a:pt x="3560" y="1145"/>
                  </a:cubicBezTo>
                  <a:cubicBezTo>
                    <a:pt x="3354" y="1145"/>
                    <a:pt x="3167" y="1225"/>
                    <a:pt x="3042" y="1368"/>
                  </a:cubicBezTo>
                  <a:lnTo>
                    <a:pt x="3042" y="494"/>
                  </a:lnTo>
                  <a:cubicBezTo>
                    <a:pt x="3042" y="378"/>
                    <a:pt x="2971" y="226"/>
                    <a:pt x="2873" y="155"/>
                  </a:cubicBezTo>
                  <a:cubicBezTo>
                    <a:pt x="2731" y="47"/>
                    <a:pt x="2584" y="1"/>
                    <a:pt x="2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4;p46">
              <a:extLst>
                <a:ext uri="{FF2B5EF4-FFF2-40B4-BE49-F238E27FC236}">
                  <a16:creationId xmlns:a16="http://schemas.microsoft.com/office/drawing/2014/main" id="{BD41CB66-1527-275A-420C-64B8784B1479}"/>
                </a:ext>
              </a:extLst>
            </p:cNvPr>
            <p:cNvSpPr/>
            <p:nvPr/>
          </p:nvSpPr>
          <p:spPr>
            <a:xfrm>
              <a:off x="7034666" y="3588388"/>
              <a:ext cx="390779" cy="405904"/>
            </a:xfrm>
            <a:custGeom>
              <a:avLst/>
              <a:gdLst/>
              <a:ahLst/>
              <a:cxnLst/>
              <a:rect l="l" t="t" r="r" b="b"/>
              <a:pathLst>
                <a:path w="11313" h="11750" extrusionOk="0">
                  <a:moveTo>
                    <a:pt x="5371" y="1142"/>
                  </a:moveTo>
                  <a:cubicBezTo>
                    <a:pt x="6023" y="1142"/>
                    <a:pt x="6567" y="1615"/>
                    <a:pt x="6692" y="2231"/>
                  </a:cubicBezTo>
                  <a:lnTo>
                    <a:pt x="6808" y="2231"/>
                  </a:lnTo>
                  <a:cubicBezTo>
                    <a:pt x="7361" y="2231"/>
                    <a:pt x="7825" y="2614"/>
                    <a:pt x="7950" y="3132"/>
                  </a:cubicBezTo>
                  <a:cubicBezTo>
                    <a:pt x="8601" y="3266"/>
                    <a:pt x="9074" y="3899"/>
                    <a:pt x="8967" y="4622"/>
                  </a:cubicBezTo>
                  <a:cubicBezTo>
                    <a:pt x="8868" y="5255"/>
                    <a:pt x="8306" y="5710"/>
                    <a:pt x="7673" y="5710"/>
                  </a:cubicBezTo>
                  <a:lnTo>
                    <a:pt x="6112" y="5710"/>
                  </a:lnTo>
                  <a:lnTo>
                    <a:pt x="6112" y="6495"/>
                  </a:lnTo>
                  <a:lnTo>
                    <a:pt x="8815" y="6495"/>
                  </a:lnTo>
                  <a:lnTo>
                    <a:pt x="8815" y="7253"/>
                  </a:lnTo>
                  <a:lnTo>
                    <a:pt x="2624" y="7253"/>
                  </a:lnTo>
                  <a:lnTo>
                    <a:pt x="2624" y="6495"/>
                  </a:lnTo>
                  <a:lnTo>
                    <a:pt x="5354" y="6495"/>
                  </a:lnTo>
                  <a:lnTo>
                    <a:pt x="5354" y="5710"/>
                  </a:lnTo>
                  <a:lnTo>
                    <a:pt x="4131" y="5710"/>
                  </a:lnTo>
                  <a:cubicBezTo>
                    <a:pt x="3320" y="5710"/>
                    <a:pt x="2615" y="5130"/>
                    <a:pt x="2481" y="4327"/>
                  </a:cubicBezTo>
                  <a:cubicBezTo>
                    <a:pt x="2320" y="3319"/>
                    <a:pt x="3061" y="2445"/>
                    <a:pt x="4015" y="2391"/>
                  </a:cubicBezTo>
                  <a:cubicBezTo>
                    <a:pt x="4078" y="1696"/>
                    <a:pt x="4658" y="1142"/>
                    <a:pt x="5371" y="1142"/>
                  </a:cubicBezTo>
                  <a:close/>
                  <a:moveTo>
                    <a:pt x="1" y="1"/>
                  </a:moveTo>
                  <a:lnTo>
                    <a:pt x="1" y="9118"/>
                  </a:lnTo>
                  <a:lnTo>
                    <a:pt x="7066" y="9118"/>
                  </a:lnTo>
                  <a:lnTo>
                    <a:pt x="10251" y="11750"/>
                  </a:lnTo>
                  <a:lnTo>
                    <a:pt x="10251" y="9118"/>
                  </a:lnTo>
                  <a:lnTo>
                    <a:pt x="11313" y="9118"/>
                  </a:lnTo>
                  <a:lnTo>
                    <a:pt x="1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50"/>
          <p:cNvGrpSpPr/>
          <p:nvPr/>
        </p:nvGrpSpPr>
        <p:grpSpPr>
          <a:xfrm flipH="1">
            <a:off x="2041400" y="1717225"/>
            <a:ext cx="898346" cy="1888600"/>
            <a:chOff x="6908048" y="1202225"/>
            <a:chExt cx="898346" cy="1888600"/>
          </a:xfrm>
        </p:grpSpPr>
        <p:cxnSp>
          <p:nvCxnSpPr>
            <p:cNvPr id="750" name="Google Shape;750;p50"/>
            <p:cNvCxnSpPr>
              <a:stCxn id="751" idx="1"/>
              <a:endCxn id="752" idx="2"/>
            </p:cNvCxnSpPr>
            <p:nvPr/>
          </p:nvCxnSpPr>
          <p:spPr>
            <a:xfrm rot="10800000">
              <a:off x="6978093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Google Shape;752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0"/>
          <p:cNvGrpSpPr/>
          <p:nvPr/>
        </p:nvGrpSpPr>
        <p:grpSpPr>
          <a:xfrm>
            <a:off x="6204241" y="1717225"/>
            <a:ext cx="898159" cy="1888600"/>
            <a:chOff x="6908048" y="1202225"/>
            <a:chExt cx="898159" cy="1888600"/>
          </a:xfrm>
        </p:grpSpPr>
        <p:cxnSp>
          <p:nvCxnSpPr>
            <p:cNvPr id="754" name="Google Shape;754;p50"/>
            <p:cNvCxnSpPr>
              <a:stCxn id="751" idx="3"/>
              <a:endCxn id="755" idx="2"/>
            </p:cNvCxnSpPr>
            <p:nvPr/>
          </p:nvCxnSpPr>
          <p:spPr>
            <a:xfrm rot="10800000">
              <a:off x="6977907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50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our deep dive into our enterprise-grade CI/CD pipeline, where the infrastructure spans multiple virtual machines with dedicated responsibilities, focusing on security, scalability, and automated quality checks.</a:t>
            </a:r>
            <a:endParaRPr dirty="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stCxn id="224" idx="3"/>
            <a:endCxn id="221" idx="3"/>
          </p:cNvCxnSpPr>
          <p:nvPr/>
        </p:nvCxnSpPr>
        <p:spPr>
          <a:xfrm>
            <a:off x="8430900" y="2212623"/>
            <a:ext cx="600" cy="9279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tamaran" panose="020B0604020202020204" charset="0"/>
                <a:cs typeface="Catamaran" panose="020B0604020202020204" charset="0"/>
              </a:rPr>
              <a:t>INTRODUCTION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BA3D60E4-5D17-27CF-24B4-CC8B04A5D1CC}"/>
              </a:ext>
            </a:extLst>
          </p:cNvPr>
          <p:cNvSpPr/>
          <p:nvPr/>
        </p:nvSpPr>
        <p:spPr>
          <a:xfrm>
            <a:off x="2171222" y="735724"/>
            <a:ext cx="2414251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83;p33">
            <a:extLst>
              <a:ext uri="{FF2B5EF4-FFF2-40B4-BE49-F238E27FC236}">
                <a16:creationId xmlns:a16="http://schemas.microsoft.com/office/drawing/2014/main" id="{AD676C83-F035-1375-B3A8-12E3B615AD8A}"/>
              </a:ext>
            </a:extLst>
          </p:cNvPr>
          <p:cNvSpPr/>
          <p:nvPr/>
        </p:nvSpPr>
        <p:spPr>
          <a:xfrm>
            <a:off x="2986894" y="1136374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Fugaz One" panose="020B0604020202020204" charset="0"/>
              </a:rPr>
              <a:t>01</a:t>
            </a:r>
            <a:endParaRPr sz="3600" b="1" dirty="0">
              <a:latin typeface="Fugaz On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8154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548" y="862997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689625" y="1955773"/>
            <a:ext cx="1009050" cy="1120701"/>
          </a:xfrm>
          <a:prstGeom prst="bentConnector3">
            <a:avLst>
              <a:gd name="adj1" fmla="val 1226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3288075" y="1955774"/>
            <a:ext cx="1217018" cy="1120701"/>
          </a:xfrm>
          <a:prstGeom prst="bentConnector3">
            <a:avLst>
              <a:gd name="adj1" fmla="val -1878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Fugaz One" panose="020B0604020202020204" charset="0"/>
                <a:cs typeface="Catamaran" panose="020B0604020202020204" charset="0"/>
              </a:rPr>
              <a:t>In</a:t>
            </a:r>
            <a:r>
              <a:rPr lang="en-US" sz="1600" dirty="0" err="1">
                <a:latin typeface="Fugaz One" panose="020B0604020202020204" charset="0"/>
              </a:rPr>
              <a:t>F</a:t>
            </a:r>
            <a:r>
              <a:rPr lang="en-US" sz="1600" b="1" dirty="0" err="1">
                <a:latin typeface="Fugaz One" panose="020B0604020202020204" charset="0"/>
                <a:cs typeface="Catamaran" panose="020B0604020202020204" charset="0"/>
              </a:rPr>
              <a:t>rastructure</a:t>
            </a:r>
            <a:r>
              <a:rPr lang="en-US" sz="1600" b="1" dirty="0">
                <a:latin typeface="Fugaz One" panose="020B0604020202020204" charset="0"/>
                <a:cs typeface="Catamaran" panose="020B0604020202020204" charset="0"/>
              </a:rPr>
              <a:t> as Code</a:t>
            </a:r>
          </a:p>
          <a:p>
            <a:pPr marL="152400" indent="0">
              <a:buNone/>
            </a:pPr>
            <a:endParaRPr lang="en-US" sz="1400" b="1" dirty="0"/>
          </a:p>
          <a:p>
            <a:pPr marL="152400" indent="0">
              <a:buNone/>
            </a:pPr>
            <a:r>
              <a:rPr lang="en-US" sz="1400" b="1" dirty="0"/>
              <a:t>a) Terraform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Defines and provisions cloud infrastructure: Jenkins VM</a:t>
            </a:r>
          </a:p>
          <a:p>
            <a:pPr marL="152400" indent="0">
              <a:buNone/>
            </a:pPr>
            <a:r>
              <a:rPr lang="en-US" dirty="0"/>
              <a:t>             1) Kubernetes Cluster Nodes (1 master, 2 workers)</a:t>
            </a:r>
          </a:p>
          <a:p>
            <a:pPr marL="152400" indent="0">
              <a:buNone/>
            </a:pPr>
            <a:r>
              <a:rPr lang="en-US" dirty="0"/>
              <a:t>             2) Monitoring VM</a:t>
            </a:r>
          </a:p>
          <a:p>
            <a:pPr marL="152400" indent="0">
              <a:buNone/>
            </a:pPr>
            <a:r>
              <a:rPr lang="en-US" dirty="0"/>
              <a:t>              3) SonarQube VM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Manages infrastructure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Enables version-controlled infrastructure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fr-FR" sz="1400" b="1" dirty="0"/>
              <a:t>b) Ansible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Configures and manages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/>
                </a:solidFill>
              </a:rPr>
              <a:t>Ensures</a:t>
            </a:r>
            <a:r>
              <a:rPr lang="fr-FR" dirty="0">
                <a:solidFill>
                  <a:schemeClr val="bg2"/>
                </a:solidFill>
              </a:rPr>
              <a:t> consistent </a:t>
            </a:r>
            <a:r>
              <a:rPr lang="fr-FR" dirty="0" err="1">
                <a:solidFill>
                  <a:schemeClr val="bg2"/>
                </a:solidFill>
              </a:rPr>
              <a:t>environment</a:t>
            </a:r>
            <a:r>
              <a:rPr lang="fr-FR" dirty="0">
                <a:solidFill>
                  <a:schemeClr val="bg2"/>
                </a:solidFill>
              </a:rPr>
              <a:t>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Playbooks:</a:t>
            </a:r>
          </a:p>
          <a:p>
            <a:pPr marL="152400" indent="0">
              <a:buNone/>
            </a:pPr>
            <a:r>
              <a:rPr lang="fr-FR" dirty="0">
                <a:solidFill>
                  <a:schemeClr val="bg1"/>
                </a:solidFill>
              </a:rPr>
              <a:t>           1. </a:t>
            </a:r>
            <a:r>
              <a:rPr lang="en-US" dirty="0">
                <a:solidFill>
                  <a:schemeClr val="bg1"/>
                </a:solidFill>
              </a:rPr>
              <a:t>Docker Playbook: Installs and configures Docker on required VMs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2. Jenkins Playbook: Sets up Jenkins on the dedicated VM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3. Kubernetes Cluster Playbook: Installs and configures Kubernetes on master and worker nodes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4. SonarQube Playbook: Installs and configures SonarQube on its dedicated VM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sz="1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1408" name="Google Shape;1408;p6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409" name="Google Shape;1409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0" name="Google Shape;1410;p61"/>
            <p:cNvCxnSpPr>
              <a:stCxn id="1409" idx="2"/>
              <a:endCxn id="140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1" name="Google Shape;1411;p6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12" name="Google Shape;1412;p6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3" name="Google Shape;1413;p61"/>
            <p:cNvCxnSpPr>
              <a:stCxn id="1412" idx="2"/>
              <a:endCxn id="140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4" name="Google Shape;1414;p6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tamaran" panose="020B0604020202020204" charset="0"/>
                <a:cs typeface="Catamaran" panose="020B0604020202020204" charset="0"/>
              </a:rPr>
              <a:t>CI/CD Pipeline workflow</a:t>
            </a: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1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</a:rPr>
              <a:t>1.     Dedicated Virtual Machines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Jenkins VM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/>
              <a:t>Our pipeline orchestrator runs on a dedicated high-performance VM            with IP </a:t>
            </a:r>
            <a:r>
              <a:rPr lang="en-US" dirty="0">
                <a:solidFill>
                  <a:schemeClr val="bg2"/>
                </a:solidFill>
              </a:rPr>
              <a:t>172.200.209.8</a:t>
            </a:r>
            <a:r>
              <a:rPr lang="en-US" dirty="0"/>
              <a:t> , 2 CPU cores and 8 GB RAM. This ensures smooth pipeline execution even under heavy load with multiple concurrent builds.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52400" indent="0">
              <a:buNone/>
            </a:pPr>
            <a:r>
              <a:rPr lang="en-US" dirty="0"/>
              <a:t> 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43DB28-6065-B8D9-9BC3-6CD834A6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9" y="2571750"/>
            <a:ext cx="8263527" cy="241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</a:rPr>
              <a:t>2.     Kubernetes Cluster Nodes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/>
              <a:t>Our production environment consists of a multi-node Kubernetes cluster. </a:t>
            </a:r>
          </a:p>
          <a:p>
            <a:pPr marL="152400" indent="0">
              <a:buNone/>
            </a:pPr>
            <a:r>
              <a:rPr lang="en-US" dirty="0"/>
              <a:t>          We maintain: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One master nodes with IP </a:t>
            </a:r>
            <a:r>
              <a:rPr lang="en-US" dirty="0">
                <a:solidFill>
                  <a:schemeClr val="bg2"/>
                </a:solidFill>
              </a:rPr>
              <a:t>20.106.221.225 </a:t>
            </a:r>
            <a:r>
              <a:rPr lang="en-US" dirty="0"/>
              <a:t> 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Two worker nodes with Ips ( </a:t>
            </a:r>
            <a:r>
              <a:rPr lang="en-US" dirty="0">
                <a:solidFill>
                  <a:schemeClr val="bg2"/>
                </a:solidFill>
              </a:rPr>
              <a:t>20.106.222.59 </a:t>
            </a:r>
            <a:r>
              <a:rPr lang="en-US" dirty="0"/>
              <a:t>, </a:t>
            </a:r>
            <a:r>
              <a:rPr lang="en-US" dirty="0">
                <a:solidFill>
                  <a:schemeClr val="bg2"/>
                </a:solidFill>
              </a:rPr>
              <a:t>51.8.89.123 </a:t>
            </a:r>
            <a:r>
              <a:rPr lang="en-US" dirty="0"/>
              <a:t>) for application workloads 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Each node is provisioned with 4GB RAM and 2 CPU cores 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        </a:t>
            </a:r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52400" indent="0">
              <a:buNone/>
            </a:pPr>
            <a:r>
              <a:rPr lang="en-US" dirty="0"/>
              <a:t> 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9719A14-524A-E408-5969-72411246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58" y="2942237"/>
            <a:ext cx="6547161" cy="16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    </a:t>
            </a:r>
          </a:p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</a:rPr>
              <a:t>3.     Monitoring VM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/>
              <a:t>Houses our observability stack with: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             Prometheus for metrics collection and storage.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             Grafana for visualization and dashboarding.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             Alert Manager for intelligent alert routing.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                   It’s IP </a:t>
            </a:r>
            <a:r>
              <a:rPr lang="en-US" dirty="0">
                <a:solidFill>
                  <a:schemeClr val="bg2"/>
                </a:solidFill>
              </a:rPr>
              <a:t>20.109.17.13</a:t>
            </a:r>
            <a:r>
              <a:rPr lang="en-US" dirty="0"/>
              <a:t> , 4GB RAM and 2 CPU cores for handling metric processing.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52400" indent="0">
              <a:buNone/>
            </a:pPr>
            <a:r>
              <a:rPr lang="en-US" dirty="0"/>
              <a:t> 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A28EE2-FD25-FB36-5E9E-CF11B865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4" y="3037870"/>
            <a:ext cx="8061219" cy="19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>
              <a:buNone/>
            </a:pPr>
            <a:endParaRPr lang="en-US" b="1" dirty="0">
              <a:solidFill>
                <a:schemeClr val="bg2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5</a:t>
            </a:r>
            <a:r>
              <a:rPr lang="en-US" b="1" dirty="0">
                <a:solidFill>
                  <a:schemeClr val="bg2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. </a:t>
            </a:r>
            <a:r>
              <a:rPr lang="en-US" b="1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SonarQube </a:t>
            </a:r>
            <a:r>
              <a:rPr lang="en-US" b="1" dirty="0">
                <a:solidFill>
                  <a:schemeClr val="bg2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VM</a:t>
            </a:r>
            <a:r>
              <a:rPr lang="en-US" b="1" dirty="0">
                <a:solidFill>
                  <a:schemeClr val="bg2"/>
                </a:solidFill>
                <a:latin typeface="Catamaran" panose="020B0604020202020204" charset="0"/>
                <a:cs typeface="Catamaran" panose="020B0604020202020204" charset="0"/>
              </a:rPr>
              <a:t>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Continuous code quality and security analysis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Seamless integration with CI/CD pipelines.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dirty="0"/>
              <a:t>Detection of code smells, bugs, and security vulnerabilities.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Operating on IP </a:t>
            </a:r>
            <a:r>
              <a:rPr lang="en-US" b="0" dirty="0">
                <a:solidFill>
                  <a:schemeClr val="bg2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13.91.61.42</a:t>
            </a:r>
            <a:r>
              <a:rPr lang="en-US" b="0" dirty="0">
                <a:solidFill>
                  <a:srgbClr val="CCCCCC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52400" indent="0">
              <a:buNone/>
            </a:pPr>
            <a:r>
              <a:rPr lang="en-US" dirty="0"/>
              <a:t> </a:t>
            </a:r>
            <a:endParaRPr lang="en-US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tamaran" panose="020B0604020202020204" charset="0"/>
                <a:cs typeface="Catamaran" panose="020B0604020202020204" charset="0"/>
              </a:rPr>
              <a:t>Infrastructure Layout</a:t>
            </a:r>
            <a:endParaRPr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5" name="Picture 4" descr="A white background with red and green text&#10;&#10;Description automatically generated">
            <a:extLst>
              <a:ext uri="{FF2B5EF4-FFF2-40B4-BE49-F238E27FC236}">
                <a16:creationId xmlns:a16="http://schemas.microsoft.com/office/drawing/2014/main" id="{D3C26BFA-FFA5-5AAE-8CB5-A0309B44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5" y="3125753"/>
            <a:ext cx="8123641" cy="11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209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1102</Words>
  <Application>Microsoft Office PowerPoint</Application>
  <PresentationFormat>On-screen Show (16:9)</PresentationFormat>
  <Paragraphs>278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Fugaz One</vt:lpstr>
      <vt:lpstr>Roboto Condensed Light</vt:lpstr>
      <vt:lpstr>var(--font-stack-heading)</vt:lpstr>
      <vt:lpstr>Catamaran</vt:lpstr>
      <vt:lpstr>Wingdings</vt:lpstr>
      <vt:lpstr>Arial</vt:lpstr>
      <vt:lpstr>Cloud Engineer CV by Slidesgo</vt:lpstr>
      <vt:lpstr>Real-Time Corporate CI/CD DevOps Pipeline Project </vt:lpstr>
      <vt:lpstr>Introduction</vt:lpstr>
      <vt:lpstr>INTRODUCTION</vt:lpstr>
      <vt:lpstr>Infrastructure Layout</vt:lpstr>
      <vt:lpstr>CI/CD Pipeline workflow</vt:lpstr>
      <vt:lpstr>Infrastructure Layout</vt:lpstr>
      <vt:lpstr>Infrastructure Layout</vt:lpstr>
      <vt:lpstr>Infrastructure Layout</vt:lpstr>
      <vt:lpstr>Infrastructure Layout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CI/CD Pipeline workflow</vt:lpstr>
      <vt:lpstr>Members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Tasneem Selim</cp:lastModifiedBy>
  <cp:revision>24</cp:revision>
  <dcterms:modified xsi:type="dcterms:W3CDTF">2024-10-18T23:29:04Z</dcterms:modified>
</cp:coreProperties>
</file>