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Sustainable Supply Chain Performance Dashboard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163B7D9D-BB37-8662-7DA9-799E8453728A}"/>
              </a:ext>
            </a:extLst>
          </p:cNvPr>
          <p:cNvSpPr txBox="1"/>
          <p:nvPr/>
        </p:nvSpPr>
        <p:spPr>
          <a:xfrm>
            <a:off x="8005665" y="5299788"/>
            <a:ext cx="2911151" cy="379656"/>
          </a:xfrm>
          <a:prstGeom prst="rect">
            <a:avLst/>
          </a:prstGeom>
          <a:noFill/>
        </p:spPr>
        <p:txBody>
          <a:bodyPr wrap="square" rtlCol="0">
            <a:spAutoFit/>
          </a:bodyPr>
          <a:lstStyle/>
          <a:p>
            <a:r>
              <a:rPr lang="en-US" dirty="0">
                <a:solidFill>
                  <a:schemeClr val="bg1"/>
                </a:solidFill>
              </a:rPr>
              <a:t>- By Mohammad Sameer</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TextBox 9">
            <a:extLst>
              <a:ext uri="{FF2B5EF4-FFF2-40B4-BE49-F238E27FC236}">
                <a16:creationId xmlns:a16="http://schemas.microsoft.com/office/drawing/2014/main" id="{2412AE6D-9350-54A8-48D3-1367F867DC5E}"/>
              </a:ext>
            </a:extLst>
          </p:cNvPr>
          <p:cNvSpPr txBox="1"/>
          <p:nvPr/>
        </p:nvSpPr>
        <p:spPr>
          <a:xfrm>
            <a:off x="335902" y="1642188"/>
            <a:ext cx="7109927" cy="2965555"/>
          </a:xfrm>
          <a:prstGeom prst="rect">
            <a:avLst/>
          </a:prstGeom>
          <a:noFill/>
        </p:spPr>
        <p:txBody>
          <a:bodyPr wrap="square" rtlCol="0">
            <a:spAutoFit/>
          </a:bodyPr>
          <a:lstStyle/>
          <a:p>
            <a:pPr algn="just"/>
            <a:r>
              <a:rPr lang="en-US" dirty="0"/>
              <a:t>Analyze product performance in skincare, haircare, and cosmetics using Power BI, focusing on revenue and supply chain efficiency. Master inventory and supplier performance metrics like stock levels, lead times, and defect rates to optimize operations. Evaluate transportation and logistics performance, including costs and delivery efficiency. .Develop interactive dashboards to track customer demographics and purchasing patterns for demand alignment. Build Power BI visualizations to integrate sustainable supply chain management, driving data-driven decisions from manufacturing to quality control.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B1B9C980-ED9A-E509-F58D-F717CC5C78CD}"/>
              </a:ext>
            </a:extLst>
          </p:cNvPr>
          <p:cNvSpPr txBox="1"/>
          <p:nvPr/>
        </p:nvSpPr>
        <p:spPr>
          <a:xfrm>
            <a:off x="422987" y="1614196"/>
            <a:ext cx="11346025" cy="4689489"/>
          </a:xfrm>
          <a:prstGeom prst="rect">
            <a:avLst/>
          </a:prstGeom>
          <a:noFill/>
        </p:spPr>
        <p:txBody>
          <a:bodyPr wrap="square" rtlCol="0">
            <a:spAutoFit/>
          </a:bodyPr>
          <a:lstStyle/>
          <a:p>
            <a:r>
              <a:rPr lang="en-US" b="1" dirty="0"/>
              <a:t>Power BI:</a:t>
            </a:r>
          </a:p>
          <a:p>
            <a:endParaRPr lang="en-US" dirty="0"/>
          </a:p>
          <a:p>
            <a:pPr marL="457200" indent="-457200" algn="just">
              <a:buFont typeface="+mj-lt"/>
              <a:buAutoNum type="arabicPeriod"/>
            </a:pPr>
            <a:r>
              <a:rPr lang="en-US" dirty="0"/>
              <a:t>Power BI is a business analytics tool developed by Microsoft that allows users to visualize and analyze data in an interactive way.</a:t>
            </a:r>
          </a:p>
          <a:p>
            <a:pPr marL="457200" indent="-457200" algn="just">
              <a:buFont typeface="+mj-lt"/>
              <a:buAutoNum type="arabicPeriod"/>
            </a:pPr>
            <a:endParaRPr lang="en-US" dirty="0"/>
          </a:p>
          <a:p>
            <a:pPr marL="457200" indent="-457200" algn="just">
              <a:buFont typeface="+mj-lt"/>
              <a:buAutoNum type="arabicPeriod"/>
            </a:pPr>
            <a:r>
              <a:rPr lang="en-US" dirty="0"/>
              <a:t>It connects to a wide range of data sources, including databases, spreadsheets, and cloud services, to gather and consolidate information.</a:t>
            </a:r>
          </a:p>
          <a:p>
            <a:pPr marL="457200" indent="-457200" algn="just">
              <a:buFont typeface="+mj-lt"/>
              <a:buAutoNum type="arabicPeriod"/>
            </a:pPr>
            <a:endParaRPr lang="en-US" dirty="0"/>
          </a:p>
          <a:p>
            <a:pPr marL="457200" indent="-457200" algn="just">
              <a:buFont typeface="+mj-lt"/>
              <a:buAutoNum type="arabicPeriod"/>
            </a:pPr>
            <a:r>
              <a:rPr lang="en-US" dirty="0"/>
              <a:t>Users can create reports and dashboards to display key metrics and insights, making data accessible and understandable.</a:t>
            </a:r>
          </a:p>
          <a:p>
            <a:pPr marL="457200" indent="-457200" algn="just">
              <a:buFont typeface="+mj-lt"/>
              <a:buAutoNum type="arabicPeriod"/>
            </a:pPr>
            <a:endParaRPr lang="en-US" dirty="0"/>
          </a:p>
          <a:p>
            <a:pPr marL="457200" indent="-457200" algn="just">
              <a:buFont typeface="+mj-lt"/>
              <a:buAutoNum type="arabicPeriod"/>
            </a:pPr>
            <a:r>
              <a:rPr lang="en-US" dirty="0"/>
              <a:t>Power BI supports real-time data updates and allows for easy sharing of reports with team members and stakeholders.</a:t>
            </a:r>
          </a:p>
          <a:p>
            <a:pPr marL="457200" indent="-457200" algn="just">
              <a:buFont typeface="+mj-lt"/>
              <a:buAutoNum type="arabicPeriod"/>
            </a:pPr>
            <a:endParaRPr lang="en-US" dirty="0"/>
          </a:p>
          <a:p>
            <a:pPr marL="457200" indent="-457200" algn="just">
              <a:buFont typeface="+mj-lt"/>
              <a:buAutoNum type="arabicPeriod"/>
            </a:pPr>
            <a:r>
              <a:rPr lang="en-US" dirty="0"/>
              <a:t>With its powerful features, Power BI helps businesses make informed decisions by turning raw data into actionable insights.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C01C1365-A0BD-A17D-4472-E9EF1D1335D6}"/>
              </a:ext>
            </a:extLst>
          </p:cNvPr>
          <p:cNvSpPr txBox="1"/>
          <p:nvPr/>
        </p:nvSpPr>
        <p:spPr>
          <a:xfrm>
            <a:off x="268356" y="1502227"/>
            <a:ext cx="11346024" cy="5264133"/>
          </a:xfrm>
          <a:prstGeom prst="rect">
            <a:avLst/>
          </a:prstGeom>
          <a:noFill/>
        </p:spPr>
        <p:txBody>
          <a:bodyPr wrap="square" rtlCol="0">
            <a:spAutoFit/>
          </a:bodyPr>
          <a:lstStyle/>
          <a:p>
            <a:r>
              <a:rPr lang="en-US" dirty="0"/>
              <a:t>We have used different types of graphs and charts for creating complete dashboard. They are :</a:t>
            </a:r>
          </a:p>
          <a:p>
            <a:r>
              <a:rPr lang="en-US" b="1" dirty="0"/>
              <a:t>1.Stacked Column Chart:</a:t>
            </a:r>
          </a:p>
          <a:p>
            <a:r>
              <a:rPr lang="en-US" dirty="0"/>
              <a:t>   This chart displays data in vertical bars, where each bar is divided into segments representing different          categories or subcategories. It's useful for comparing parts to the whole across different categories.</a:t>
            </a:r>
          </a:p>
          <a:p>
            <a:endParaRPr lang="en-US" dirty="0"/>
          </a:p>
          <a:p>
            <a:r>
              <a:rPr lang="en-US" b="1" dirty="0"/>
              <a:t>2.Clustered Bar Chart:</a:t>
            </a:r>
          </a:p>
          <a:p>
            <a:r>
              <a:rPr lang="en-US" dirty="0"/>
              <a:t>   This chart displays bars for different categories side by side, making it easy to compare multiple data   series within the same category. Each category has separate bars for each series, allowing for clear comparison across groups.</a:t>
            </a:r>
          </a:p>
          <a:p>
            <a:endParaRPr lang="en-US" dirty="0"/>
          </a:p>
          <a:p>
            <a:r>
              <a:rPr lang="en-US" b="1" dirty="0"/>
              <a:t>3.Pie Chart:</a:t>
            </a:r>
          </a:p>
          <a:p>
            <a:r>
              <a:rPr lang="en-US" b="1" dirty="0"/>
              <a:t>   </a:t>
            </a:r>
            <a:r>
              <a:rPr lang="en-US" dirty="0"/>
              <a:t>This chart displays data as slices of a circular chart, with each slice representing a proportion of the total. it’s most effective with a limited number of categories for clarity.</a:t>
            </a:r>
          </a:p>
          <a:p>
            <a:endParaRPr lang="en-US" dirty="0"/>
          </a:p>
          <a:p>
            <a:r>
              <a:rPr lang="en-US" b="1" dirty="0"/>
              <a:t>4.Slicer:</a:t>
            </a:r>
          </a:p>
          <a:p>
            <a:r>
              <a:rPr lang="en-US" b="1" dirty="0"/>
              <a:t>  </a:t>
            </a:r>
            <a:r>
              <a:rPr lang="en-US" dirty="0"/>
              <a:t>It’s</a:t>
            </a:r>
            <a:r>
              <a:rPr lang="en-US" b="1" dirty="0"/>
              <a:t> </a:t>
            </a:r>
            <a:r>
              <a:rPr lang="en-US" dirty="0"/>
              <a:t>a visual filter that allows users to select specific values or ranges of data, dynamically updating the visuals on the report. Slicers can be applied to various visuals on the same report to synchronize filtering.</a:t>
            </a:r>
            <a:endParaRPr lang="en-US" b="1" dirty="0"/>
          </a:p>
          <a:p>
            <a:r>
              <a:rPr lang="en-US" dirty="0"/>
              <a:t>   </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F016767E-689D-4717-E2C7-9DD80470501E}"/>
              </a:ext>
            </a:extLst>
          </p:cNvPr>
          <p:cNvSpPr txBox="1"/>
          <p:nvPr/>
        </p:nvSpPr>
        <p:spPr>
          <a:xfrm>
            <a:off x="373224" y="1343608"/>
            <a:ext cx="11196735" cy="5551456"/>
          </a:xfrm>
          <a:prstGeom prst="rect">
            <a:avLst/>
          </a:prstGeom>
          <a:noFill/>
        </p:spPr>
        <p:txBody>
          <a:bodyPr wrap="square" rtlCol="0">
            <a:spAutoFit/>
          </a:bodyPr>
          <a:lstStyle/>
          <a:p>
            <a:r>
              <a:rPr lang="en-US" dirty="0"/>
              <a:t>1.Understanding the sum and average of products sold by each route in different locations?</a:t>
            </a:r>
          </a:p>
          <a:p>
            <a:endParaRPr lang="en-US" dirty="0"/>
          </a:p>
          <a:p>
            <a:r>
              <a:rPr lang="en-US" dirty="0"/>
              <a:t>2.Understanding the stock levels for each product in different locations ?</a:t>
            </a:r>
          </a:p>
          <a:p>
            <a:endParaRPr lang="en-US" dirty="0"/>
          </a:p>
          <a:p>
            <a:r>
              <a:rPr lang="en-US" dirty="0"/>
              <a:t>3.Knowing stock levels hold by each supplier ?</a:t>
            </a:r>
          </a:p>
          <a:p>
            <a:endParaRPr lang="en-US" dirty="0"/>
          </a:p>
          <a:p>
            <a:r>
              <a:rPr lang="en-US" dirty="0"/>
              <a:t>4.Finding sum of order quantities of each product ?</a:t>
            </a:r>
          </a:p>
          <a:p>
            <a:endParaRPr lang="en-US" dirty="0"/>
          </a:p>
          <a:p>
            <a:r>
              <a:rPr lang="en-US" dirty="0"/>
              <a:t>5.Understanding products sold by each supplier in different locations ?</a:t>
            </a:r>
          </a:p>
          <a:p>
            <a:endParaRPr lang="en-US" dirty="0"/>
          </a:p>
          <a:p>
            <a:r>
              <a:rPr lang="en-US" dirty="0"/>
              <a:t>6.Calculating revenue generated by each product ?</a:t>
            </a:r>
          </a:p>
          <a:p>
            <a:endParaRPr lang="en-US" dirty="0"/>
          </a:p>
          <a:p>
            <a:r>
              <a:rPr lang="en-US" dirty="0"/>
              <a:t>7.Comparing the shipping cost and shipping times for different transportation modes ?</a:t>
            </a:r>
          </a:p>
          <a:p>
            <a:endParaRPr lang="en-US" dirty="0"/>
          </a:p>
          <a:p>
            <a:r>
              <a:rPr lang="en-US" dirty="0"/>
              <a:t>8.Finding the defect rates in each product ?</a:t>
            </a:r>
          </a:p>
          <a:p>
            <a:endParaRPr lang="en-US" dirty="0"/>
          </a:p>
          <a:p>
            <a:r>
              <a:rPr lang="en-US" dirty="0"/>
              <a:t>9. Calculating average of shipping costs and shipping times for each product type ?</a:t>
            </a:r>
          </a:p>
          <a:p>
            <a:endParaRPr lang="en-US" dirty="0"/>
          </a:p>
          <a:p>
            <a:r>
              <a:rPr lang="en-US" dirty="0"/>
              <a:t>10.Counting which customer demographic are using each product ?</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552DA9FB-E14D-E6FE-E45A-9AC0BFAD2009}"/>
              </a:ext>
            </a:extLst>
          </p:cNvPr>
          <p:cNvSpPr txBox="1"/>
          <p:nvPr/>
        </p:nvSpPr>
        <p:spPr>
          <a:xfrm>
            <a:off x="326572" y="1454522"/>
            <a:ext cx="11402008" cy="5551456"/>
          </a:xfrm>
          <a:prstGeom prst="rect">
            <a:avLst/>
          </a:prstGeom>
          <a:noFill/>
        </p:spPr>
        <p:txBody>
          <a:bodyPr wrap="square" rtlCol="0">
            <a:spAutoFit/>
          </a:bodyPr>
          <a:lstStyle/>
          <a:p>
            <a:r>
              <a:rPr lang="en-US" dirty="0"/>
              <a:t>1A) By using Stacked column chart, we can understand products sold by each route. We take routes on </a:t>
            </a:r>
          </a:p>
          <a:p>
            <a:r>
              <a:rPr lang="en-US" dirty="0"/>
              <a:t>      X-axis, sum and avg no of products sold on Y-axis.</a:t>
            </a:r>
          </a:p>
          <a:p>
            <a:r>
              <a:rPr lang="en-US" dirty="0"/>
              <a:t>2A)By using Stacked column chart, we can understand stock levels by each product. We take product type  </a:t>
            </a:r>
          </a:p>
          <a:p>
            <a:r>
              <a:rPr lang="en-US" dirty="0"/>
              <a:t>      on X-axis, sum of stock levels on Y-axis .</a:t>
            </a:r>
          </a:p>
          <a:p>
            <a:r>
              <a:rPr lang="en-US" dirty="0"/>
              <a:t>3A)We can know stock levels hold by each supplier using pie chart, by taking supplier name as legend </a:t>
            </a:r>
          </a:p>
          <a:p>
            <a:r>
              <a:rPr lang="en-US" dirty="0"/>
              <a:t>      and sum of stock levels as values.</a:t>
            </a:r>
          </a:p>
          <a:p>
            <a:r>
              <a:rPr lang="en-US" dirty="0"/>
              <a:t>4A)By using stacked bar chart, we can find order quantities by each product type. We take product type </a:t>
            </a:r>
          </a:p>
          <a:p>
            <a:r>
              <a:rPr lang="en-US" dirty="0"/>
              <a:t>      on Y-axis and sum order quantities on X-axis.</a:t>
            </a:r>
          </a:p>
          <a:p>
            <a:r>
              <a:rPr lang="en-US" dirty="0"/>
              <a:t>5A)By using pie chart, we can understand products sold by each supplier. We take supplier name as  </a:t>
            </a:r>
          </a:p>
          <a:p>
            <a:r>
              <a:rPr lang="en-US" dirty="0"/>
              <a:t>      legend and sum of products sold on Values field.</a:t>
            </a:r>
          </a:p>
          <a:p>
            <a:r>
              <a:rPr lang="en-US" dirty="0"/>
              <a:t>6A)By using pie chart, we can calculate revenue generated by each product . We take product type as     </a:t>
            </a:r>
          </a:p>
          <a:p>
            <a:r>
              <a:rPr lang="en-US" dirty="0"/>
              <a:t>      legend and avg of revenue generated on Values field.</a:t>
            </a:r>
          </a:p>
          <a:p>
            <a:r>
              <a:rPr lang="en-US" dirty="0"/>
              <a:t>7A)By using clustered bar chart, we can shipping cost and shipping times for different transportation         </a:t>
            </a:r>
          </a:p>
          <a:p>
            <a:r>
              <a:rPr lang="en-US" dirty="0"/>
              <a:t>      modes. We take transportation modes on X-axis and shipping cost, times on Y-axis.</a:t>
            </a:r>
          </a:p>
          <a:p>
            <a:r>
              <a:rPr lang="en-US" dirty="0"/>
              <a:t>8A)By using pie chart, we can find defect rates in different products. We take product type on legend field</a:t>
            </a:r>
          </a:p>
          <a:p>
            <a:r>
              <a:rPr lang="en-US" dirty="0"/>
              <a:t>      and sum of defect rates on values field.</a:t>
            </a:r>
          </a:p>
          <a:p>
            <a:r>
              <a:rPr lang="en-US" dirty="0"/>
              <a:t>9A)By using clustered column chart, we can calculate avg of shipping costs &amp; times for each product.</a:t>
            </a:r>
          </a:p>
          <a:p>
            <a:r>
              <a:rPr lang="en-US" dirty="0"/>
              <a:t>10A) By using clustered column chart, we can count which customer is using which product .</a:t>
            </a:r>
          </a:p>
          <a:p>
            <a:r>
              <a:rPr lang="en-US" dirty="0"/>
              <a:t>     </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D505ED8-D100-80A3-672E-6BC7D2D72C8C}"/>
              </a:ext>
            </a:extLst>
          </p:cNvPr>
          <p:cNvPicPr>
            <a:picLocks noChangeAspect="1"/>
          </p:cNvPicPr>
          <p:nvPr/>
        </p:nvPicPr>
        <p:blipFill>
          <a:blip r:embed="rId2"/>
          <a:stretch>
            <a:fillRect/>
          </a:stretch>
        </p:blipFill>
        <p:spPr>
          <a:xfrm>
            <a:off x="1455576" y="1576873"/>
            <a:ext cx="9190653" cy="497395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A85B5E1-41D5-4CB4-EA36-3730DE2DEED4}"/>
              </a:ext>
            </a:extLst>
          </p:cNvPr>
          <p:cNvSpPr txBox="1"/>
          <p:nvPr/>
        </p:nvSpPr>
        <p:spPr>
          <a:xfrm>
            <a:off x="298580" y="1595535"/>
            <a:ext cx="11402008" cy="1816266"/>
          </a:xfrm>
          <a:prstGeom prst="rect">
            <a:avLst/>
          </a:prstGeom>
          <a:noFill/>
        </p:spPr>
        <p:txBody>
          <a:bodyPr wrap="square" rtlCol="0">
            <a:spAutoFit/>
          </a:bodyPr>
          <a:lstStyle/>
          <a:p>
            <a:r>
              <a:rPr lang="en-US" dirty="0"/>
              <a:t>By Using Power BI to analyze key metrics across sales, inventory, supplier performance, logistics, and customer demographics empowers businesses to make data-driven decisions. The mix of visualizations ensures a well-rounded view of operations, while interactive dashboards enable continuous monitoring and optimization. By applying this comprehensive approach, businesses in sectors like skincare, haircare, and cosmetics can boost their operational efficiency, align demand with customer needs, improve product quality, and optimize supply chain management for both profitability and sustainability.</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227</TotalTime>
  <Words>936</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mohammad sameer</cp:lastModifiedBy>
  <cp:revision>4</cp:revision>
  <dcterms:created xsi:type="dcterms:W3CDTF">2024-12-31T09:40:01Z</dcterms:created>
  <dcterms:modified xsi:type="dcterms:W3CDTF">2025-02-05T12:46:29Z</dcterms:modified>
</cp:coreProperties>
</file>