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Maven Pro" panose="020B0604020202020204" charset="0"/>
      <p:regular r:id="rId27"/>
      <p:bold r:id="rId28"/>
    </p:embeddedFont>
    <p:embeddedFont>
      <p:font typeface="Nunito"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2b4f220cad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2b4f220ca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2b4f220cad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b4f220cad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2b4f220cad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2b4f220cad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2b4f220cad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2b4f220ca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14281d96f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14281d96f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2b852c61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2b852c61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2b852c611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2b852c611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2b4f220cad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2b4f220ca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2b852c611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2b852c611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2b852c611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2b852c611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b4f220cad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2b4f220ca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2b852c611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2b852c611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4281d96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4281d9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14281d96f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14281d96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b4f220cad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b4f220cad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14460f7e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14460f7e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b4f220cad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b4f220ca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b4f220cad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2b4f220cad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2b4f220cad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2b4f220cad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2b852c611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2b852c611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2b4f220cad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2b4f220cad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2b4f220cad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2b4f220cad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b852c611a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b852c611a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MAFA549rvco"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5234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Car Price Prediction Model</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By: Mohammad Shahid &amp; Marcelo Enriquez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Selection</a:t>
            </a:r>
            <a:endParaRPr/>
          </a:p>
        </p:txBody>
      </p:sp>
      <p:sp>
        <p:nvSpPr>
          <p:cNvPr id="351" name="Google Shape;351;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We created a feature selection code where it takes the top 10 important features from the processed dataset.csv</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sz="1250">
                <a:solidFill>
                  <a:srgbClr val="000000"/>
                </a:solidFill>
              </a:rPr>
              <a:t>The result: ['inflation_rate', 'Insurance group', 'Length (mm)', 'Engine Size (cc)', 'Used price range', 'New Price', 'Height (mm)', 'year', 'Power (bhp)', 'CO2 Emissions (g/km)']</a:t>
            </a:r>
            <a:endParaRPr sz="1250">
              <a:solidFill>
                <a:srgbClr val="000000"/>
              </a:solidFill>
            </a:endParaRPr>
          </a:p>
        </p:txBody>
      </p:sp>
      <p:pic>
        <p:nvPicPr>
          <p:cNvPr id="352" name="Google Shape;352;p22"/>
          <p:cNvPicPr preferRelativeResize="0"/>
          <p:nvPr/>
        </p:nvPicPr>
        <p:blipFill>
          <a:blip r:embed="rId3">
            <a:alphaModFix/>
          </a:blip>
          <a:stretch>
            <a:fillRect/>
          </a:stretch>
        </p:blipFill>
        <p:spPr>
          <a:xfrm>
            <a:off x="1395775" y="2455538"/>
            <a:ext cx="4555000" cy="155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Selection</a:t>
            </a:r>
            <a:endParaRPr/>
          </a:p>
        </p:txBody>
      </p:sp>
      <p:sp>
        <p:nvSpPr>
          <p:cNvPr id="358" name="Google Shape;358;p23"/>
          <p:cNvSpPr txBox="1">
            <a:spLocks noGrp="1"/>
          </p:cNvSpPr>
          <p:nvPr>
            <p:ph type="body" idx="1"/>
          </p:nvPr>
        </p:nvSpPr>
        <p:spPr>
          <a:xfrm>
            <a:off x="389400" y="1990050"/>
            <a:ext cx="2987100" cy="29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000000"/>
                </a:solidFill>
              </a:rPr>
              <a:t>We obtained the top 10 important features from the code in the previous slide. </a:t>
            </a:r>
            <a:endParaRPr sz="1000">
              <a:solidFill>
                <a:srgbClr val="000000"/>
              </a:solidFill>
            </a:endParaRPr>
          </a:p>
          <a:p>
            <a:pPr marL="0" lvl="0" indent="0" algn="l" rtl="0">
              <a:spcBef>
                <a:spcPts val="1200"/>
              </a:spcBef>
              <a:spcAft>
                <a:spcPts val="0"/>
              </a:spcAft>
              <a:buNone/>
            </a:pPr>
            <a:r>
              <a:rPr lang="en-GB" sz="1000">
                <a:solidFill>
                  <a:srgbClr val="000000"/>
                </a:solidFill>
              </a:rPr>
              <a:t>With the results, we use  random forest regressor to determine feature importance, sorts the features by importance, and selects the top k features based on their importance. It then selects the top k features using the SelectKBest function and f_regression score function. In this case, we will choose 4 features that are good out of the result we got previously</a:t>
            </a:r>
            <a:endParaRPr sz="1000">
              <a:solidFill>
                <a:srgbClr val="000000"/>
              </a:solidFill>
            </a:endParaRPr>
          </a:p>
          <a:p>
            <a:pPr marL="0" lvl="0" indent="0" algn="l" rtl="0">
              <a:spcBef>
                <a:spcPts val="1200"/>
              </a:spcBef>
              <a:spcAft>
                <a:spcPts val="1200"/>
              </a:spcAft>
              <a:buNone/>
            </a:pPr>
            <a:r>
              <a:rPr lang="en-GB" sz="1000">
                <a:solidFill>
                  <a:srgbClr val="000000"/>
                </a:solidFill>
              </a:rPr>
              <a:t>The results we get: (['inflation_rate', 'Insurance group', 'Length (mm)', 'Engine Size (cc)']</a:t>
            </a:r>
            <a:endParaRPr sz="1000">
              <a:solidFill>
                <a:srgbClr val="000000"/>
              </a:solidFill>
            </a:endParaRPr>
          </a:p>
        </p:txBody>
      </p:sp>
      <p:pic>
        <p:nvPicPr>
          <p:cNvPr id="359" name="Google Shape;359;p23"/>
          <p:cNvPicPr preferRelativeResize="0"/>
          <p:nvPr/>
        </p:nvPicPr>
        <p:blipFill>
          <a:blip r:embed="rId3">
            <a:alphaModFix/>
          </a:blip>
          <a:stretch>
            <a:fillRect/>
          </a:stretch>
        </p:blipFill>
        <p:spPr>
          <a:xfrm>
            <a:off x="3471250" y="2112725"/>
            <a:ext cx="5462700" cy="22770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4"/>
          <p:cNvSpPr txBox="1">
            <a:spLocks noGrp="1"/>
          </p:cNvSpPr>
          <p:nvPr>
            <p:ph type="title"/>
          </p:nvPr>
        </p:nvSpPr>
        <p:spPr>
          <a:xfrm>
            <a:off x="804175" y="4064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Train-Test Split </a:t>
            </a:r>
            <a:endParaRPr/>
          </a:p>
        </p:txBody>
      </p:sp>
      <p:sp>
        <p:nvSpPr>
          <p:cNvPr id="365" name="Google Shape;365;p24"/>
          <p:cNvSpPr txBox="1">
            <a:spLocks noGrp="1"/>
          </p:cNvSpPr>
          <p:nvPr>
            <p:ph type="body" idx="1"/>
          </p:nvPr>
        </p:nvSpPr>
        <p:spPr>
          <a:xfrm>
            <a:off x="804175" y="1516250"/>
            <a:ext cx="32112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000000"/>
                </a:solidFill>
                <a:highlight>
                  <a:srgbClr val="FFFFFF"/>
                </a:highlight>
                <a:latin typeface="Arial"/>
                <a:ea typeface="Arial"/>
                <a:cs typeface="Arial"/>
                <a:sym typeface="Arial"/>
              </a:rPr>
              <a:t>In the case of the car database, we could randomly split the data set into a training set (e.g., 80% of the data) and a testing set (e.g., 20% of the data) to train and evaluate the performance of the machine learning model on the data set. </a:t>
            </a:r>
            <a:endParaRPr sz="12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en-GB" sz="1200">
                <a:solidFill>
                  <a:srgbClr val="000000"/>
                </a:solidFill>
                <a:highlight>
                  <a:srgbClr val="FFFFFF"/>
                </a:highlight>
                <a:latin typeface="Arial"/>
                <a:ea typeface="Arial"/>
                <a:cs typeface="Arial"/>
                <a:sym typeface="Arial"/>
              </a:rPr>
              <a:t>As you can see, we are using the top 4 features we got. </a:t>
            </a:r>
            <a:endParaRPr sz="1200">
              <a:solidFill>
                <a:srgbClr val="000000"/>
              </a:solidFill>
              <a:highlight>
                <a:srgbClr val="FFFFFF"/>
              </a:highlight>
              <a:latin typeface="Arial"/>
              <a:ea typeface="Arial"/>
              <a:cs typeface="Arial"/>
              <a:sym typeface="Arial"/>
            </a:endParaRPr>
          </a:p>
        </p:txBody>
      </p:sp>
      <p:pic>
        <p:nvPicPr>
          <p:cNvPr id="366" name="Google Shape;366;p24"/>
          <p:cNvPicPr preferRelativeResize="0"/>
          <p:nvPr/>
        </p:nvPicPr>
        <p:blipFill>
          <a:blip r:embed="rId3">
            <a:alphaModFix/>
          </a:blip>
          <a:stretch>
            <a:fillRect/>
          </a:stretch>
        </p:blipFill>
        <p:spPr>
          <a:xfrm>
            <a:off x="4613625" y="648750"/>
            <a:ext cx="3668975" cy="2615500"/>
          </a:xfrm>
          <a:prstGeom prst="rect">
            <a:avLst/>
          </a:prstGeom>
          <a:noFill/>
          <a:ln>
            <a:noFill/>
          </a:ln>
        </p:spPr>
      </p:pic>
      <p:pic>
        <p:nvPicPr>
          <p:cNvPr id="367" name="Google Shape;367;p24"/>
          <p:cNvPicPr preferRelativeResize="0"/>
          <p:nvPr/>
        </p:nvPicPr>
        <p:blipFill>
          <a:blip r:embed="rId4">
            <a:alphaModFix/>
          </a:blip>
          <a:stretch>
            <a:fillRect/>
          </a:stretch>
        </p:blipFill>
        <p:spPr>
          <a:xfrm>
            <a:off x="4613627" y="3302023"/>
            <a:ext cx="2278748" cy="180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Model Building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Linear Regression vs Random Forest Regressor Model</a:t>
            </a:r>
            <a:endParaRPr/>
          </a:p>
        </p:txBody>
      </p:sp>
      <p:sp>
        <p:nvSpPr>
          <p:cNvPr id="378" name="Google Shape;378;p26"/>
          <p:cNvSpPr txBox="1">
            <a:spLocks noGrp="1"/>
          </p:cNvSpPr>
          <p:nvPr>
            <p:ph type="body" idx="1"/>
          </p:nvPr>
        </p:nvSpPr>
        <p:spPr>
          <a:xfrm>
            <a:off x="1043400" y="1990050"/>
            <a:ext cx="3330900" cy="275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decided to compare the two models Linear Regression and Random Forest Regressor Model with the dataset that was processed.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79" name="Google Shape;379;p26"/>
          <p:cNvPicPr preferRelativeResize="0"/>
          <p:nvPr/>
        </p:nvPicPr>
        <p:blipFill>
          <a:blip r:embed="rId3">
            <a:alphaModFix/>
          </a:blip>
          <a:stretch>
            <a:fillRect/>
          </a:stretch>
        </p:blipFill>
        <p:spPr>
          <a:xfrm>
            <a:off x="4741000" y="1710600"/>
            <a:ext cx="2749113" cy="3240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Hyperparameter</a:t>
            </a:r>
            <a:endParaRPr/>
          </a:p>
          <a:p>
            <a:pPr marL="0" lvl="0" indent="0" algn="l" rtl="0">
              <a:spcBef>
                <a:spcPts val="0"/>
              </a:spcBef>
              <a:spcAft>
                <a:spcPts val="0"/>
              </a:spcAft>
              <a:buNone/>
            </a:pPr>
            <a:r>
              <a:rPr lang="en-GB"/>
              <a:t>Tuning</a:t>
            </a:r>
            <a:endParaRPr/>
          </a:p>
        </p:txBody>
      </p:sp>
      <p:sp>
        <p:nvSpPr>
          <p:cNvPr id="385" name="Google Shape;385;p2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decided to test 3 Hyperparameters to see if it’ll increase our R Squared Score on the Random Regressor Model. </a:t>
            </a:r>
            <a:endParaRPr/>
          </a:p>
          <a:p>
            <a:pPr marL="0" lvl="0" indent="0" algn="l" rtl="0">
              <a:spcBef>
                <a:spcPts val="1200"/>
              </a:spcBef>
              <a:spcAft>
                <a:spcPts val="1200"/>
              </a:spcAft>
              <a:buNone/>
            </a:pPr>
            <a:r>
              <a:rPr lang="en-GB"/>
              <a:t>We tuned the hyperparameters of the model using Gridsearch </a:t>
            </a:r>
            <a:endParaRPr/>
          </a:p>
        </p:txBody>
      </p:sp>
      <p:pic>
        <p:nvPicPr>
          <p:cNvPr id="386" name="Google Shape;386;p27"/>
          <p:cNvPicPr preferRelativeResize="0"/>
          <p:nvPr/>
        </p:nvPicPr>
        <p:blipFill>
          <a:blip r:embed="rId3">
            <a:alphaModFix/>
          </a:blip>
          <a:stretch>
            <a:fillRect/>
          </a:stretch>
        </p:blipFill>
        <p:spPr>
          <a:xfrm>
            <a:off x="5649663" y="1119600"/>
            <a:ext cx="2400300" cy="1019175"/>
          </a:xfrm>
          <a:prstGeom prst="rect">
            <a:avLst/>
          </a:prstGeom>
          <a:noFill/>
          <a:ln>
            <a:noFill/>
          </a:ln>
        </p:spPr>
      </p:pic>
      <p:pic>
        <p:nvPicPr>
          <p:cNvPr id="387" name="Google Shape;387;p27"/>
          <p:cNvPicPr preferRelativeResize="0"/>
          <p:nvPr/>
        </p:nvPicPr>
        <p:blipFill>
          <a:blip r:embed="rId4">
            <a:alphaModFix/>
          </a:blip>
          <a:stretch>
            <a:fillRect/>
          </a:stretch>
        </p:blipFill>
        <p:spPr>
          <a:xfrm>
            <a:off x="5644913" y="2618513"/>
            <a:ext cx="2409825" cy="923925"/>
          </a:xfrm>
          <a:prstGeom prst="rect">
            <a:avLst/>
          </a:prstGeom>
          <a:noFill/>
          <a:ln>
            <a:noFill/>
          </a:ln>
        </p:spPr>
      </p:pic>
      <p:pic>
        <p:nvPicPr>
          <p:cNvPr id="388" name="Google Shape;388;p27"/>
          <p:cNvPicPr preferRelativeResize="0"/>
          <p:nvPr/>
        </p:nvPicPr>
        <p:blipFill>
          <a:blip r:embed="rId5">
            <a:alphaModFix/>
          </a:blip>
          <a:stretch>
            <a:fillRect/>
          </a:stretch>
        </p:blipFill>
        <p:spPr>
          <a:xfrm>
            <a:off x="5597288" y="3976000"/>
            <a:ext cx="2505075" cy="1038225"/>
          </a:xfrm>
          <a:prstGeom prst="rect">
            <a:avLst/>
          </a:prstGeom>
          <a:noFill/>
          <a:ln>
            <a:noFill/>
          </a:ln>
        </p:spPr>
      </p:pic>
      <p:sp>
        <p:nvSpPr>
          <p:cNvPr id="389" name="Google Shape;389;p27"/>
          <p:cNvSpPr txBox="1"/>
          <p:nvPr/>
        </p:nvSpPr>
        <p:spPr>
          <a:xfrm>
            <a:off x="5598275" y="733975"/>
            <a:ext cx="22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Hyperparameter #1</a:t>
            </a:r>
            <a:endParaRPr>
              <a:latin typeface="Nunito"/>
              <a:ea typeface="Nunito"/>
              <a:cs typeface="Nunito"/>
              <a:sym typeface="Nunito"/>
            </a:endParaRPr>
          </a:p>
        </p:txBody>
      </p:sp>
      <p:sp>
        <p:nvSpPr>
          <p:cNvPr id="390" name="Google Shape;390;p27"/>
          <p:cNvSpPr txBox="1"/>
          <p:nvPr/>
        </p:nvSpPr>
        <p:spPr>
          <a:xfrm>
            <a:off x="5598275" y="2248675"/>
            <a:ext cx="22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Hyperparameter #2</a:t>
            </a:r>
            <a:endParaRPr>
              <a:latin typeface="Nunito"/>
              <a:ea typeface="Nunito"/>
              <a:cs typeface="Nunito"/>
              <a:sym typeface="Nunito"/>
            </a:endParaRPr>
          </a:p>
        </p:txBody>
      </p:sp>
      <p:sp>
        <p:nvSpPr>
          <p:cNvPr id="391" name="Google Shape;391;p27"/>
          <p:cNvSpPr txBox="1"/>
          <p:nvPr/>
        </p:nvSpPr>
        <p:spPr>
          <a:xfrm>
            <a:off x="5644925" y="3575800"/>
            <a:ext cx="22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Hyperparameter #3</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8"/>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Sample Size Testing</a:t>
            </a:r>
            <a:endParaRPr/>
          </a:p>
        </p:txBody>
      </p:sp>
      <p:sp>
        <p:nvSpPr>
          <p:cNvPr id="397" name="Google Shape;397;p28"/>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Furthermore, we changed up the test_size to see if we would get a significant increase in R square score. However, the higher the test_size, the more overfitting occurs to our result. </a:t>
            </a:r>
            <a:endParaRPr/>
          </a:p>
          <a:p>
            <a:pPr marL="0" lvl="0" indent="0" algn="l" rtl="0">
              <a:spcBef>
                <a:spcPts val="1200"/>
              </a:spcBef>
              <a:spcAft>
                <a:spcPts val="1200"/>
              </a:spcAft>
              <a:buNone/>
            </a:pPr>
            <a:r>
              <a:rPr lang="en-GB"/>
              <a:t>We decided to go with 0.3 as our test_size</a:t>
            </a:r>
            <a:endParaRPr/>
          </a:p>
        </p:txBody>
      </p:sp>
      <p:pic>
        <p:nvPicPr>
          <p:cNvPr id="398" name="Google Shape;398;p28"/>
          <p:cNvPicPr preferRelativeResize="0"/>
          <p:nvPr/>
        </p:nvPicPr>
        <p:blipFill>
          <a:blip r:embed="rId3">
            <a:alphaModFix/>
          </a:blip>
          <a:stretch>
            <a:fillRect/>
          </a:stretch>
        </p:blipFill>
        <p:spPr>
          <a:xfrm>
            <a:off x="5090925" y="2571750"/>
            <a:ext cx="3845850" cy="238450"/>
          </a:xfrm>
          <a:prstGeom prst="rect">
            <a:avLst/>
          </a:prstGeom>
          <a:noFill/>
          <a:ln>
            <a:noFill/>
          </a:ln>
        </p:spPr>
      </p:pic>
      <p:pic>
        <p:nvPicPr>
          <p:cNvPr id="399" name="Google Shape;399;p28"/>
          <p:cNvPicPr preferRelativeResize="0"/>
          <p:nvPr/>
        </p:nvPicPr>
        <p:blipFill>
          <a:blip r:embed="rId4">
            <a:alphaModFix/>
          </a:blip>
          <a:stretch>
            <a:fillRect/>
          </a:stretch>
        </p:blipFill>
        <p:spPr>
          <a:xfrm>
            <a:off x="5090925" y="2856435"/>
            <a:ext cx="3845850" cy="271390"/>
          </a:xfrm>
          <a:prstGeom prst="rect">
            <a:avLst/>
          </a:prstGeom>
          <a:noFill/>
          <a:ln>
            <a:noFill/>
          </a:ln>
        </p:spPr>
      </p:pic>
      <p:pic>
        <p:nvPicPr>
          <p:cNvPr id="400" name="Google Shape;400;p28"/>
          <p:cNvPicPr preferRelativeResize="0"/>
          <p:nvPr/>
        </p:nvPicPr>
        <p:blipFill>
          <a:blip r:embed="rId5">
            <a:alphaModFix/>
          </a:blip>
          <a:stretch>
            <a:fillRect/>
          </a:stretch>
        </p:blipFill>
        <p:spPr>
          <a:xfrm>
            <a:off x="5066517" y="3212750"/>
            <a:ext cx="3894683" cy="238450"/>
          </a:xfrm>
          <a:prstGeom prst="rect">
            <a:avLst/>
          </a:prstGeom>
          <a:noFill/>
          <a:ln>
            <a:noFill/>
          </a:ln>
        </p:spPr>
      </p:pic>
      <p:pic>
        <p:nvPicPr>
          <p:cNvPr id="401" name="Google Shape;401;p28"/>
          <p:cNvPicPr preferRelativeResize="0"/>
          <p:nvPr/>
        </p:nvPicPr>
        <p:blipFill>
          <a:blip r:embed="rId6">
            <a:alphaModFix/>
          </a:blip>
          <a:stretch>
            <a:fillRect/>
          </a:stretch>
        </p:blipFill>
        <p:spPr>
          <a:xfrm>
            <a:off x="5090925" y="3513950"/>
            <a:ext cx="3894700" cy="23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a:t>
            </a:r>
            <a:endParaRPr/>
          </a:p>
        </p:txBody>
      </p:sp>
      <p:sp>
        <p:nvSpPr>
          <p:cNvPr id="412" name="Google Shape;412;p30"/>
          <p:cNvSpPr txBox="1">
            <a:spLocks noGrp="1"/>
          </p:cNvSpPr>
          <p:nvPr>
            <p:ph type="body" idx="1"/>
          </p:nvPr>
        </p:nvSpPr>
        <p:spPr>
          <a:xfrm>
            <a:off x="1303800" y="1990050"/>
            <a:ext cx="29550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rPr>
              <a:t>When performing Performance Metrics, we also decided to include Ridge Regularization in order to see the models score after applying the regularization</a:t>
            </a:r>
            <a:endParaRPr sz="1100">
              <a:solidFill>
                <a:srgbClr val="000000"/>
              </a:solidFill>
            </a:endParaRPr>
          </a:p>
          <a:p>
            <a:pPr marL="0" lvl="0" indent="0" algn="l" rtl="0">
              <a:spcBef>
                <a:spcPts val="1200"/>
              </a:spcBef>
              <a:spcAft>
                <a:spcPts val="1200"/>
              </a:spcAft>
              <a:buNone/>
            </a:pPr>
            <a:r>
              <a:rPr lang="en-GB" sz="1100">
                <a:solidFill>
                  <a:srgbClr val="000000"/>
                </a:solidFill>
              </a:rPr>
              <a:t>Ridge regularization is a technique that adds a penalty term to the regression coefficients to prevent overfitting. In your case, the R-squared score with Ridge regularization is 0.74 (+/- 0.09), which suggests that the model's performance has improved somewhat after applying regularization.</a:t>
            </a:r>
            <a:endParaRPr sz="1100">
              <a:solidFill>
                <a:srgbClr val="000000"/>
              </a:solidFill>
            </a:endParaRPr>
          </a:p>
        </p:txBody>
      </p:sp>
      <p:pic>
        <p:nvPicPr>
          <p:cNvPr id="413" name="Google Shape;413;p30"/>
          <p:cNvPicPr preferRelativeResize="0"/>
          <p:nvPr/>
        </p:nvPicPr>
        <p:blipFill>
          <a:blip r:embed="rId3">
            <a:alphaModFix/>
          </a:blip>
          <a:stretch>
            <a:fillRect/>
          </a:stretch>
        </p:blipFill>
        <p:spPr>
          <a:xfrm>
            <a:off x="4495725" y="2025700"/>
            <a:ext cx="3838575" cy="68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a:t>
            </a:r>
            <a:endParaRPr/>
          </a:p>
        </p:txBody>
      </p:sp>
      <p:sp>
        <p:nvSpPr>
          <p:cNvPr id="419" name="Google Shape;419;p31"/>
          <p:cNvSpPr txBox="1">
            <a:spLocks noGrp="1"/>
          </p:cNvSpPr>
          <p:nvPr>
            <p:ph type="body" idx="1"/>
          </p:nvPr>
        </p:nvSpPr>
        <p:spPr>
          <a:xfrm>
            <a:off x="1303800" y="1990050"/>
            <a:ext cx="28269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Overall Results:</a:t>
            </a:r>
            <a:endParaRPr/>
          </a:p>
          <a:p>
            <a:pPr marL="0" lvl="0" indent="0" algn="l" rtl="0">
              <a:spcBef>
                <a:spcPts val="1200"/>
              </a:spcBef>
              <a:spcAft>
                <a:spcPts val="0"/>
              </a:spcAft>
              <a:buNone/>
            </a:pPr>
            <a:r>
              <a:rPr lang="en-GB" sz="1200">
                <a:solidFill>
                  <a:srgbClr val="000000"/>
                </a:solidFill>
                <a:highlight>
                  <a:srgbClr val="FFFFFF"/>
                </a:highlight>
                <a:latin typeface="Arial"/>
                <a:ea typeface="Arial"/>
                <a:cs typeface="Arial"/>
                <a:sym typeface="Arial"/>
              </a:rPr>
              <a:t>The R-squared score of the linear regression model was 0.68, while that of the random forest regression model was 0.89</a:t>
            </a:r>
            <a:endParaRPr sz="12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000000"/>
                </a:solidFill>
                <a:latin typeface="Arial"/>
                <a:ea typeface="Arial"/>
                <a:cs typeface="Arial"/>
                <a:sym typeface="Arial"/>
              </a:rPr>
              <a:t>The results indicate that the random forest regression model outperformed the linear regression model in terms of mean squared error and R-squared score. </a:t>
            </a:r>
            <a:endParaRPr sz="1200">
              <a:solidFill>
                <a:srgbClr val="000000"/>
              </a:solidFill>
              <a:latin typeface="Arial"/>
              <a:ea typeface="Arial"/>
              <a:cs typeface="Arial"/>
              <a:sym typeface="Arial"/>
            </a:endParaRPr>
          </a:p>
          <a:p>
            <a:pPr marL="0" lvl="0" indent="0" algn="l" rtl="0">
              <a:spcBef>
                <a:spcPts val="1200"/>
              </a:spcBef>
              <a:spcAft>
                <a:spcPts val="1200"/>
              </a:spcAft>
              <a:buNone/>
            </a:pPr>
            <a:endParaRPr sz="1200">
              <a:solidFill>
                <a:srgbClr val="000000"/>
              </a:solidFill>
              <a:highlight>
                <a:srgbClr val="FFFFFF"/>
              </a:highlight>
              <a:latin typeface="Arial"/>
              <a:ea typeface="Arial"/>
              <a:cs typeface="Arial"/>
              <a:sym typeface="Arial"/>
            </a:endParaRPr>
          </a:p>
        </p:txBody>
      </p:sp>
      <p:pic>
        <p:nvPicPr>
          <p:cNvPr id="420" name="Google Shape;420;p31"/>
          <p:cNvPicPr preferRelativeResize="0"/>
          <p:nvPr/>
        </p:nvPicPr>
        <p:blipFill>
          <a:blip r:embed="rId3">
            <a:alphaModFix/>
          </a:blip>
          <a:stretch>
            <a:fillRect/>
          </a:stretch>
        </p:blipFill>
        <p:spPr>
          <a:xfrm>
            <a:off x="4878800" y="2672650"/>
            <a:ext cx="3057525" cy="152400"/>
          </a:xfrm>
          <a:prstGeom prst="rect">
            <a:avLst/>
          </a:prstGeom>
          <a:noFill/>
          <a:ln>
            <a:noFill/>
          </a:ln>
        </p:spPr>
      </p:pic>
      <p:pic>
        <p:nvPicPr>
          <p:cNvPr id="421" name="Google Shape;421;p31"/>
          <p:cNvPicPr preferRelativeResize="0"/>
          <p:nvPr/>
        </p:nvPicPr>
        <p:blipFill>
          <a:blip r:embed="rId4">
            <a:alphaModFix/>
          </a:blip>
          <a:stretch>
            <a:fillRect/>
          </a:stretch>
        </p:blipFill>
        <p:spPr>
          <a:xfrm>
            <a:off x="4878800" y="2907000"/>
            <a:ext cx="3057525" cy="21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Introduction</a:t>
            </a:r>
            <a:endParaRPr/>
          </a:p>
        </p:txBody>
      </p:sp>
      <p:pic>
        <p:nvPicPr>
          <p:cNvPr id="284" name="Google Shape;284;p14"/>
          <p:cNvPicPr preferRelativeResize="0"/>
          <p:nvPr/>
        </p:nvPicPr>
        <p:blipFill>
          <a:blip r:embed="rId3">
            <a:alphaModFix/>
          </a:blip>
          <a:stretch>
            <a:fillRect/>
          </a:stretch>
        </p:blipFill>
        <p:spPr>
          <a:xfrm>
            <a:off x="1" y="1"/>
            <a:ext cx="2923450" cy="1945400"/>
          </a:xfrm>
          <a:prstGeom prst="rect">
            <a:avLst/>
          </a:prstGeom>
          <a:noFill/>
          <a:ln>
            <a:noFill/>
          </a:ln>
        </p:spPr>
      </p:pic>
      <p:pic>
        <p:nvPicPr>
          <p:cNvPr id="285" name="Google Shape;285;p14"/>
          <p:cNvPicPr preferRelativeResize="0"/>
          <p:nvPr/>
        </p:nvPicPr>
        <p:blipFill>
          <a:blip r:embed="rId4">
            <a:alphaModFix/>
          </a:blip>
          <a:stretch>
            <a:fillRect/>
          </a:stretch>
        </p:blipFill>
        <p:spPr>
          <a:xfrm>
            <a:off x="3761400" y="2614675"/>
            <a:ext cx="5382599" cy="2528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a:t>
            </a:r>
            <a:endParaRPr/>
          </a:p>
        </p:txBody>
      </p:sp>
      <p:sp>
        <p:nvSpPr>
          <p:cNvPr id="427" name="Google Shape;427;p32"/>
          <p:cNvSpPr txBox="1">
            <a:spLocks noGrp="1"/>
          </p:cNvSpPr>
          <p:nvPr>
            <p:ph type="body" idx="1"/>
          </p:nvPr>
        </p:nvSpPr>
        <p:spPr>
          <a:xfrm>
            <a:off x="1303800" y="1990050"/>
            <a:ext cx="28104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Hypertuning Parameter Results: </a:t>
            </a:r>
            <a:endParaRPr/>
          </a:p>
          <a:p>
            <a:pPr marL="0" lvl="0" indent="0" algn="l" rtl="0">
              <a:spcBef>
                <a:spcPts val="1200"/>
              </a:spcBef>
              <a:spcAft>
                <a:spcPts val="0"/>
              </a:spcAft>
              <a:buNone/>
            </a:pPr>
            <a:r>
              <a:rPr lang="en-GB"/>
              <a:t>Since we tested 3 different hyperparameters, the results were quite surprising</a:t>
            </a:r>
            <a:endParaRPr/>
          </a:p>
          <a:p>
            <a:pPr marL="0" lvl="0" indent="0" algn="l" rtl="0">
              <a:spcBef>
                <a:spcPts val="1200"/>
              </a:spcBef>
              <a:spcAft>
                <a:spcPts val="0"/>
              </a:spcAft>
              <a:buNone/>
            </a:pPr>
            <a:r>
              <a:rPr lang="en-GB"/>
              <a:t>The hyperparameters compared to the model without the tuning, the one without the tuning performed better.</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28" name="Google Shape;428;p32"/>
          <p:cNvPicPr preferRelativeResize="0"/>
          <p:nvPr/>
        </p:nvPicPr>
        <p:blipFill>
          <a:blip r:embed="rId3">
            <a:alphaModFix/>
          </a:blip>
          <a:stretch>
            <a:fillRect/>
          </a:stretch>
        </p:blipFill>
        <p:spPr>
          <a:xfrm>
            <a:off x="4119875" y="2255563"/>
            <a:ext cx="4594324" cy="632375"/>
          </a:xfrm>
          <a:prstGeom prst="rect">
            <a:avLst/>
          </a:prstGeom>
          <a:noFill/>
          <a:ln>
            <a:noFill/>
          </a:ln>
        </p:spPr>
      </p:pic>
      <p:pic>
        <p:nvPicPr>
          <p:cNvPr id="429" name="Google Shape;429;p32"/>
          <p:cNvPicPr preferRelativeResize="0"/>
          <p:nvPr/>
        </p:nvPicPr>
        <p:blipFill>
          <a:blip r:embed="rId4">
            <a:alphaModFix/>
          </a:blip>
          <a:stretch>
            <a:fillRect/>
          </a:stretch>
        </p:blipFill>
        <p:spPr>
          <a:xfrm>
            <a:off x="4119887" y="3052150"/>
            <a:ext cx="4636633" cy="552450"/>
          </a:xfrm>
          <a:prstGeom prst="rect">
            <a:avLst/>
          </a:prstGeom>
          <a:noFill/>
          <a:ln>
            <a:noFill/>
          </a:ln>
        </p:spPr>
      </p:pic>
      <p:pic>
        <p:nvPicPr>
          <p:cNvPr id="430" name="Google Shape;430;p32"/>
          <p:cNvPicPr preferRelativeResize="0"/>
          <p:nvPr/>
        </p:nvPicPr>
        <p:blipFill>
          <a:blip r:embed="rId5">
            <a:alphaModFix/>
          </a:blip>
          <a:stretch>
            <a:fillRect/>
          </a:stretch>
        </p:blipFill>
        <p:spPr>
          <a:xfrm>
            <a:off x="4114199" y="3863375"/>
            <a:ext cx="4621077" cy="55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Logical Partitioning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Logical Partitioning </a:t>
            </a:r>
            <a:endParaRPr/>
          </a:p>
        </p:txBody>
      </p:sp>
      <p:sp>
        <p:nvSpPr>
          <p:cNvPr id="441" name="Google Shape;441;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For the tasks that we were given, we split it up 50/50. Mohammad worked on the models and the feature selection. Marcelo worked on data processing and visualization. Furthermore, whenever we needed help in certain parts, one would come in and start working on the others part. For example, if Marcelo needed help with data processing/visualization, Mohammad would come in and start helping, same with if Mohammad needed help with the models, Marcelo would start helping.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Conclusion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2" name="Google Shape;452;p36" title="CP322 - Car Price Prediction Model">
            <a:hlinkClick r:id="rId3"/>
          </p:cNvPr>
          <p:cNvPicPr preferRelativeResize="0"/>
          <p:nvPr/>
        </p:nvPicPr>
        <p:blipFill>
          <a:blip r:embed="rId4">
            <a:alphaModFix/>
          </a:blip>
          <a:stretch>
            <a:fillRect/>
          </a:stretch>
        </p:blipFill>
        <p:spPr>
          <a:xfrm>
            <a:off x="1323975" y="1244900"/>
            <a:ext cx="6618700" cy="3723025"/>
          </a:xfrm>
          <a:prstGeom prst="rect">
            <a:avLst/>
          </a:prstGeom>
          <a:noFill/>
          <a:ln>
            <a:noFill/>
          </a:ln>
        </p:spPr>
      </p:pic>
      <p:sp>
        <p:nvSpPr>
          <p:cNvPr id="453" name="Google Shape;453;p36"/>
          <p:cNvSpPr txBox="1">
            <a:spLocks noGrp="1"/>
          </p:cNvSpPr>
          <p:nvPr>
            <p:ph type="title"/>
          </p:nvPr>
        </p:nvSpPr>
        <p:spPr>
          <a:xfrm>
            <a:off x="1201325" y="245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Video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Data Collection </a:t>
            </a:r>
            <a:endParaRPr/>
          </a:p>
        </p:txBody>
      </p:sp>
      <p:pic>
        <p:nvPicPr>
          <p:cNvPr id="291" name="Google Shape;291;p15"/>
          <p:cNvPicPr preferRelativeResize="0"/>
          <p:nvPr/>
        </p:nvPicPr>
        <p:blipFill>
          <a:blip r:embed="rId3">
            <a:alphaModFix/>
          </a:blip>
          <a:stretch>
            <a:fillRect/>
          </a:stretch>
        </p:blipFill>
        <p:spPr>
          <a:xfrm>
            <a:off x="5027400" y="0"/>
            <a:ext cx="4116601" cy="3853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733725" y="477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Sources</a:t>
            </a:r>
            <a:endParaRPr/>
          </a:p>
        </p:txBody>
      </p:sp>
      <p:sp>
        <p:nvSpPr>
          <p:cNvPr id="297" name="Google Shape;297;p16"/>
          <p:cNvSpPr txBox="1">
            <a:spLocks noGrp="1"/>
          </p:cNvSpPr>
          <p:nvPr>
            <p:ph type="body" idx="1"/>
          </p:nvPr>
        </p:nvSpPr>
        <p:spPr>
          <a:xfrm>
            <a:off x="772150" y="72610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The first data source we decide to use is called “dataset.csv”</a:t>
            </a:r>
            <a:endParaRPr>
              <a:solidFill>
                <a:srgbClr val="000000"/>
              </a:solidFill>
            </a:endParaRPr>
          </a:p>
          <a:p>
            <a:pPr marL="0" lvl="0" indent="0" algn="l" rtl="0">
              <a:spcBef>
                <a:spcPts val="1200"/>
              </a:spcBef>
              <a:spcAft>
                <a:spcPts val="0"/>
              </a:spcAft>
              <a:buNone/>
            </a:pPr>
            <a:r>
              <a:rPr lang="en-GB">
                <a:solidFill>
                  <a:srgbClr val="000000"/>
                </a:solidFill>
              </a:rPr>
              <a:t>Contains: 3200 rows × 54 columns of car data</a:t>
            </a:r>
            <a:endParaRPr>
              <a:solidFill>
                <a:srgbClr val="000000"/>
              </a:solidFill>
            </a:endParaRPr>
          </a:p>
          <a:p>
            <a:pPr marL="0" lvl="0" indent="0" algn="l" rtl="0">
              <a:spcBef>
                <a:spcPts val="1200"/>
              </a:spcBef>
              <a:spcAft>
                <a:spcPts val="0"/>
              </a:spcAft>
              <a:buNone/>
            </a:pPr>
            <a:r>
              <a:rPr lang="en-GB">
                <a:solidFill>
                  <a:srgbClr val="000000"/>
                </a:solidFill>
              </a:rPr>
              <a:t>The data set includes variables such as make, model, year, horsepower, and fuel type.</a:t>
            </a:r>
            <a:endParaRPr>
              <a:solidFill>
                <a:srgbClr val="000000"/>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98" name="Google Shape;298;p16"/>
          <p:cNvSpPr txBox="1">
            <a:spLocks noGrp="1"/>
          </p:cNvSpPr>
          <p:nvPr>
            <p:ph type="body" idx="2"/>
          </p:nvPr>
        </p:nvSpPr>
        <p:spPr>
          <a:xfrm>
            <a:off x="4916450" y="649900"/>
            <a:ext cx="3430500" cy="22257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r>
              <a:rPr lang="en-GB" sz="4800">
                <a:solidFill>
                  <a:srgbClr val="000000"/>
                </a:solidFill>
              </a:rPr>
              <a:t>The second data source we decided to use is called “inflation.csv”</a:t>
            </a:r>
            <a:endParaRPr sz="4800">
              <a:solidFill>
                <a:srgbClr val="000000"/>
              </a:solidFill>
            </a:endParaRPr>
          </a:p>
          <a:p>
            <a:pPr marL="0" lvl="0" indent="0" algn="l" rtl="0">
              <a:spcBef>
                <a:spcPts val="1200"/>
              </a:spcBef>
              <a:spcAft>
                <a:spcPts val="0"/>
              </a:spcAft>
              <a:buNone/>
            </a:pPr>
            <a:r>
              <a:rPr lang="en-GB" sz="4800">
                <a:solidFill>
                  <a:srgbClr val="000000"/>
                </a:solidFill>
              </a:rPr>
              <a:t>Contains: 315 rows x 5 columns of car inflation data</a:t>
            </a:r>
            <a:endParaRPr sz="4800">
              <a:solidFill>
                <a:srgbClr val="000000"/>
              </a:solidFill>
            </a:endParaRPr>
          </a:p>
          <a:p>
            <a:pPr marL="0" lvl="0" indent="0" algn="l" rtl="0">
              <a:spcBef>
                <a:spcPts val="1200"/>
              </a:spcBef>
              <a:spcAft>
                <a:spcPts val="0"/>
              </a:spcAft>
              <a:buNone/>
            </a:pPr>
            <a:r>
              <a:rPr lang="en-GB" sz="4800">
                <a:solidFill>
                  <a:srgbClr val="000000"/>
                </a:solidFill>
              </a:rPr>
              <a:t>The data set includes variables such as date, HCIP, Euro area (changing composition) </a:t>
            </a:r>
            <a:endParaRPr sz="4800">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99" name="Google Shape;299;p16"/>
          <p:cNvPicPr preferRelativeResize="0"/>
          <p:nvPr/>
        </p:nvPicPr>
        <p:blipFill>
          <a:blip r:embed="rId3">
            <a:alphaModFix/>
          </a:blip>
          <a:stretch>
            <a:fillRect/>
          </a:stretch>
        </p:blipFill>
        <p:spPr>
          <a:xfrm>
            <a:off x="828900" y="2450575"/>
            <a:ext cx="2888150" cy="2541601"/>
          </a:xfrm>
          <a:prstGeom prst="rect">
            <a:avLst/>
          </a:prstGeom>
          <a:noFill/>
          <a:ln>
            <a:noFill/>
          </a:ln>
        </p:spPr>
      </p:pic>
      <p:pic>
        <p:nvPicPr>
          <p:cNvPr id="300" name="Google Shape;300;p16"/>
          <p:cNvPicPr preferRelativeResize="0"/>
          <p:nvPr/>
        </p:nvPicPr>
        <p:blipFill>
          <a:blip r:embed="rId4">
            <a:alphaModFix/>
          </a:blip>
          <a:stretch>
            <a:fillRect/>
          </a:stretch>
        </p:blipFill>
        <p:spPr>
          <a:xfrm>
            <a:off x="5232375" y="2374375"/>
            <a:ext cx="2583100" cy="259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Processing</a:t>
            </a:r>
            <a:endParaRPr/>
          </a:p>
        </p:txBody>
      </p:sp>
      <p:sp>
        <p:nvSpPr>
          <p:cNvPr id="306" name="Google Shape;306;p17"/>
          <p:cNvSpPr txBox="1">
            <a:spLocks noGrp="1"/>
          </p:cNvSpPr>
          <p:nvPr>
            <p:ph type="body" idx="1"/>
          </p:nvPr>
        </p:nvSpPr>
        <p:spPr>
          <a:xfrm>
            <a:off x="650450" y="1597875"/>
            <a:ext cx="3430500" cy="1358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3785">
                <a:solidFill>
                  <a:srgbClr val="000000"/>
                </a:solidFill>
              </a:rPr>
              <a:t>Data processing is done through the cardata.py that is in the data folder in our project. </a:t>
            </a:r>
            <a:endParaRPr sz="3785">
              <a:solidFill>
                <a:srgbClr val="000000"/>
              </a:solidFill>
            </a:endParaRPr>
          </a:p>
          <a:p>
            <a:pPr marL="0" lvl="0" indent="0" algn="l" rtl="0">
              <a:spcBef>
                <a:spcPts val="1200"/>
              </a:spcBef>
              <a:spcAft>
                <a:spcPts val="0"/>
              </a:spcAft>
              <a:buNone/>
            </a:pPr>
            <a:r>
              <a:rPr lang="en-GB" sz="3785">
                <a:solidFill>
                  <a:srgbClr val="000000"/>
                </a:solidFill>
              </a:rPr>
              <a:t>In the case of the car database, the data cleaning process had numerous revisions as the project developed. The start of preprocessing was filling any null values with 0. and removing characters such as “-” from the data and replacing them with 0, This would allow the columns to be used and manipulated. </a:t>
            </a:r>
            <a:endParaRPr sz="3785">
              <a:solidFill>
                <a:srgbClr val="000000"/>
              </a:solidFill>
            </a:endParaRPr>
          </a:p>
          <a:p>
            <a:pPr marL="0" lvl="0" indent="0" algn="l" rtl="0">
              <a:spcBef>
                <a:spcPts val="1200"/>
              </a:spcBef>
              <a:spcAft>
                <a:spcPts val="0"/>
              </a:spcAft>
              <a:buNone/>
            </a:pPr>
            <a:endParaRPr sz="3785">
              <a:solidFill>
                <a:srgbClr val="000000"/>
              </a:solidFill>
            </a:endParaRPr>
          </a:p>
          <a:p>
            <a:pPr marL="0" lvl="0" indent="0" algn="l" rtl="0">
              <a:spcBef>
                <a:spcPts val="1200"/>
              </a:spcBef>
              <a:spcAft>
                <a:spcPts val="0"/>
              </a:spcAft>
              <a:buNone/>
            </a:pPr>
            <a:endParaRPr sz="3785">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07" name="Google Shape;307;p17"/>
          <p:cNvPicPr preferRelativeResize="0"/>
          <p:nvPr/>
        </p:nvPicPr>
        <p:blipFill>
          <a:blip r:embed="rId3">
            <a:alphaModFix/>
          </a:blip>
          <a:stretch>
            <a:fillRect/>
          </a:stretch>
        </p:blipFill>
        <p:spPr>
          <a:xfrm>
            <a:off x="396788" y="4322850"/>
            <a:ext cx="8286324" cy="709100"/>
          </a:xfrm>
          <a:prstGeom prst="rect">
            <a:avLst/>
          </a:prstGeom>
          <a:noFill/>
          <a:ln>
            <a:noFill/>
          </a:ln>
        </p:spPr>
      </p:pic>
      <p:pic>
        <p:nvPicPr>
          <p:cNvPr id="308" name="Google Shape;308;p17"/>
          <p:cNvPicPr preferRelativeResize="0"/>
          <p:nvPr/>
        </p:nvPicPr>
        <p:blipFill>
          <a:blip r:embed="rId4">
            <a:alphaModFix/>
          </a:blip>
          <a:stretch>
            <a:fillRect/>
          </a:stretch>
        </p:blipFill>
        <p:spPr>
          <a:xfrm>
            <a:off x="396800" y="3273150"/>
            <a:ext cx="8286299" cy="656450"/>
          </a:xfrm>
          <a:prstGeom prst="rect">
            <a:avLst/>
          </a:prstGeom>
          <a:noFill/>
          <a:ln>
            <a:noFill/>
          </a:ln>
        </p:spPr>
      </p:pic>
      <p:sp>
        <p:nvSpPr>
          <p:cNvPr id="309" name="Google Shape;309;p17"/>
          <p:cNvSpPr txBox="1"/>
          <p:nvPr/>
        </p:nvSpPr>
        <p:spPr>
          <a:xfrm>
            <a:off x="3308925" y="2887500"/>
            <a:ext cx="2075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Nunito"/>
                <a:ea typeface="Nunito"/>
                <a:cs typeface="Nunito"/>
                <a:sym typeface="Nunito"/>
              </a:rPr>
              <a:t>Before Data Processing</a:t>
            </a:r>
            <a:endParaRPr>
              <a:latin typeface="Nunito"/>
              <a:ea typeface="Nunito"/>
              <a:cs typeface="Nunito"/>
              <a:sym typeface="Nunito"/>
            </a:endParaRPr>
          </a:p>
        </p:txBody>
      </p:sp>
      <p:sp>
        <p:nvSpPr>
          <p:cNvPr id="310" name="Google Shape;310;p17"/>
          <p:cNvSpPr txBox="1"/>
          <p:nvPr/>
        </p:nvSpPr>
        <p:spPr>
          <a:xfrm>
            <a:off x="3308925" y="3954300"/>
            <a:ext cx="2075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Nunito"/>
                <a:ea typeface="Nunito"/>
                <a:cs typeface="Nunito"/>
                <a:sym typeface="Nunito"/>
              </a:rPr>
              <a:t>After Data Processing</a:t>
            </a:r>
            <a:endParaRPr>
              <a:latin typeface="Nunito"/>
              <a:ea typeface="Nunito"/>
              <a:cs typeface="Nunito"/>
              <a:sym typeface="Nunito"/>
            </a:endParaRPr>
          </a:p>
        </p:txBody>
      </p:sp>
      <p:sp>
        <p:nvSpPr>
          <p:cNvPr id="311" name="Google Shape;311;p17"/>
          <p:cNvSpPr txBox="1">
            <a:spLocks noGrp="1"/>
          </p:cNvSpPr>
          <p:nvPr>
            <p:ph type="body" idx="1"/>
          </p:nvPr>
        </p:nvSpPr>
        <p:spPr>
          <a:xfrm>
            <a:off x="4825425" y="1597875"/>
            <a:ext cx="3430500" cy="135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900">
                <a:solidFill>
                  <a:srgbClr val="000000"/>
                </a:solidFill>
              </a:rPr>
              <a:t>We then had to update the price columns, removing the British pound symbol for new data creation and manipulation. Additionally, certain columns needed to be updated as they were given in a range, our solution was to get the mean of the range replace the range with that updated value. </a:t>
            </a:r>
            <a:endParaRPr sz="9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8"/>
          <p:cNvSpPr txBox="1">
            <a:spLocks noGrp="1"/>
          </p:cNvSpPr>
          <p:nvPr>
            <p:ph type="title" idx="4294967295"/>
          </p:nvPr>
        </p:nvSpPr>
        <p:spPr>
          <a:xfrm>
            <a:off x="823400" y="413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Visualization</a:t>
            </a:r>
            <a:endParaRPr/>
          </a:p>
        </p:txBody>
      </p:sp>
      <p:sp>
        <p:nvSpPr>
          <p:cNvPr id="317" name="Google Shape;317;p18"/>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In order to help us with our data, we created a few visuals to help us understand our data. </a:t>
            </a:r>
            <a:endParaRPr/>
          </a:p>
        </p:txBody>
      </p:sp>
      <p:pic>
        <p:nvPicPr>
          <p:cNvPr id="318" name="Google Shape;318;p18"/>
          <p:cNvPicPr preferRelativeResize="0"/>
          <p:nvPr/>
        </p:nvPicPr>
        <p:blipFill>
          <a:blip r:embed="rId3">
            <a:alphaModFix/>
          </a:blip>
          <a:stretch>
            <a:fillRect/>
          </a:stretch>
        </p:blipFill>
        <p:spPr>
          <a:xfrm>
            <a:off x="433975" y="585550"/>
            <a:ext cx="2092250" cy="1493550"/>
          </a:xfrm>
          <a:prstGeom prst="rect">
            <a:avLst/>
          </a:prstGeom>
          <a:noFill/>
          <a:ln>
            <a:noFill/>
          </a:ln>
        </p:spPr>
      </p:pic>
      <p:pic>
        <p:nvPicPr>
          <p:cNvPr id="319" name="Google Shape;319;p18"/>
          <p:cNvPicPr preferRelativeResize="0"/>
          <p:nvPr/>
        </p:nvPicPr>
        <p:blipFill>
          <a:blip r:embed="rId4">
            <a:alphaModFix/>
          </a:blip>
          <a:stretch>
            <a:fillRect/>
          </a:stretch>
        </p:blipFill>
        <p:spPr>
          <a:xfrm>
            <a:off x="2732000" y="585558"/>
            <a:ext cx="2092250" cy="1504616"/>
          </a:xfrm>
          <a:prstGeom prst="rect">
            <a:avLst/>
          </a:prstGeom>
          <a:noFill/>
          <a:ln>
            <a:noFill/>
          </a:ln>
        </p:spPr>
      </p:pic>
      <p:pic>
        <p:nvPicPr>
          <p:cNvPr id="320" name="Google Shape;320;p18"/>
          <p:cNvPicPr preferRelativeResize="0"/>
          <p:nvPr/>
        </p:nvPicPr>
        <p:blipFill>
          <a:blip r:embed="rId5">
            <a:alphaModFix/>
          </a:blip>
          <a:stretch>
            <a:fillRect/>
          </a:stretch>
        </p:blipFill>
        <p:spPr>
          <a:xfrm>
            <a:off x="5003525" y="594729"/>
            <a:ext cx="2063975" cy="1475184"/>
          </a:xfrm>
          <a:prstGeom prst="rect">
            <a:avLst/>
          </a:prstGeom>
          <a:noFill/>
          <a:ln>
            <a:noFill/>
          </a:ln>
        </p:spPr>
      </p:pic>
      <p:pic>
        <p:nvPicPr>
          <p:cNvPr id="321" name="Google Shape;321;p18"/>
          <p:cNvPicPr preferRelativeResize="0"/>
          <p:nvPr/>
        </p:nvPicPr>
        <p:blipFill>
          <a:blip r:embed="rId6">
            <a:alphaModFix/>
          </a:blip>
          <a:stretch>
            <a:fillRect/>
          </a:stretch>
        </p:blipFill>
        <p:spPr>
          <a:xfrm>
            <a:off x="7195475" y="701400"/>
            <a:ext cx="1855550" cy="1309118"/>
          </a:xfrm>
          <a:prstGeom prst="rect">
            <a:avLst/>
          </a:prstGeom>
          <a:noFill/>
          <a:ln>
            <a:noFill/>
          </a:ln>
        </p:spPr>
      </p:pic>
      <p:pic>
        <p:nvPicPr>
          <p:cNvPr id="322" name="Google Shape;322;p18"/>
          <p:cNvPicPr preferRelativeResize="0"/>
          <p:nvPr/>
        </p:nvPicPr>
        <p:blipFill>
          <a:blip r:embed="rId7">
            <a:alphaModFix/>
          </a:blip>
          <a:stretch>
            <a:fillRect/>
          </a:stretch>
        </p:blipFill>
        <p:spPr>
          <a:xfrm>
            <a:off x="376062" y="2427751"/>
            <a:ext cx="2208079" cy="1504625"/>
          </a:xfrm>
          <a:prstGeom prst="rect">
            <a:avLst/>
          </a:prstGeom>
          <a:noFill/>
          <a:ln>
            <a:noFill/>
          </a:ln>
        </p:spPr>
      </p:pic>
      <p:pic>
        <p:nvPicPr>
          <p:cNvPr id="323" name="Google Shape;323;p18"/>
          <p:cNvPicPr preferRelativeResize="0"/>
          <p:nvPr/>
        </p:nvPicPr>
        <p:blipFill>
          <a:blip r:embed="rId8">
            <a:alphaModFix/>
          </a:blip>
          <a:stretch>
            <a:fillRect/>
          </a:stretch>
        </p:blipFill>
        <p:spPr>
          <a:xfrm>
            <a:off x="2709275" y="2427750"/>
            <a:ext cx="2208100" cy="1495821"/>
          </a:xfrm>
          <a:prstGeom prst="rect">
            <a:avLst/>
          </a:prstGeom>
          <a:noFill/>
          <a:ln>
            <a:noFill/>
          </a:ln>
        </p:spPr>
      </p:pic>
      <p:pic>
        <p:nvPicPr>
          <p:cNvPr id="324" name="Google Shape;324;p18"/>
          <p:cNvPicPr preferRelativeResize="0"/>
          <p:nvPr/>
        </p:nvPicPr>
        <p:blipFill>
          <a:blip r:embed="rId9">
            <a:alphaModFix/>
          </a:blip>
          <a:stretch>
            <a:fillRect/>
          </a:stretch>
        </p:blipFill>
        <p:spPr>
          <a:xfrm>
            <a:off x="4902250" y="2471497"/>
            <a:ext cx="2092250" cy="1417141"/>
          </a:xfrm>
          <a:prstGeom prst="rect">
            <a:avLst/>
          </a:prstGeom>
          <a:noFill/>
          <a:ln>
            <a:noFill/>
          </a:ln>
        </p:spPr>
      </p:pic>
      <p:pic>
        <p:nvPicPr>
          <p:cNvPr id="325" name="Google Shape;325;p18"/>
          <p:cNvPicPr preferRelativeResize="0"/>
          <p:nvPr/>
        </p:nvPicPr>
        <p:blipFill>
          <a:blip r:embed="rId10">
            <a:alphaModFix/>
          </a:blip>
          <a:stretch>
            <a:fillRect/>
          </a:stretch>
        </p:blipFill>
        <p:spPr>
          <a:xfrm>
            <a:off x="7055575" y="2492900"/>
            <a:ext cx="2030475" cy="136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Selection </a:t>
            </a:r>
            <a:endParaRPr/>
          </a:p>
        </p:txBody>
      </p:sp>
      <p:sp>
        <p:nvSpPr>
          <p:cNvPr id="331" name="Google Shape;331;p19"/>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sz="1200">
                <a:solidFill>
                  <a:srgbClr val="000000"/>
                </a:solidFill>
                <a:latin typeface="Arial"/>
                <a:ea typeface="Arial"/>
                <a:cs typeface="Arial"/>
                <a:sym typeface="Arial"/>
              </a:rPr>
              <a:t>Feature selection is the process of identifying the most relevant variables or features for the machine learning model</a:t>
            </a:r>
            <a:endParaRPr sz="1200">
              <a:solidFill>
                <a:srgbClr val="000000"/>
              </a:solidFill>
              <a:latin typeface="Arial"/>
              <a:ea typeface="Arial"/>
              <a:cs typeface="Arial"/>
              <a:sym typeface="Arial"/>
            </a:endParaRPr>
          </a:p>
          <a:p>
            <a:pPr marL="0" lvl="0" indent="0" algn="l" rtl="0">
              <a:spcBef>
                <a:spcPts val="1200"/>
              </a:spcBef>
              <a:spcAft>
                <a:spcPts val="0"/>
              </a:spcAft>
              <a:buNone/>
            </a:pPr>
            <a:r>
              <a:rPr lang="en-GB" sz="1200">
                <a:solidFill>
                  <a:srgbClr val="000000"/>
                </a:solidFill>
                <a:latin typeface="Arial"/>
                <a:ea typeface="Arial"/>
                <a:cs typeface="Arial"/>
                <a:sym typeface="Arial"/>
              </a:rPr>
              <a:t>Feature selection is important because it helps to reduce the complexity of the model, and it can improve the model's performance by reducing the risk of overfitting.</a:t>
            </a:r>
            <a:endParaRPr sz="1200">
              <a:solidFill>
                <a:srgbClr val="000000"/>
              </a:solidFill>
              <a:latin typeface="Arial"/>
              <a:ea typeface="Arial"/>
              <a:cs typeface="Arial"/>
              <a:sym typeface="Arial"/>
            </a:endParaRPr>
          </a:p>
          <a:p>
            <a:pPr marL="0" lvl="0" indent="0" algn="l" rtl="0">
              <a:spcBef>
                <a:spcPts val="1200"/>
              </a:spcBef>
              <a:spcAft>
                <a:spcPts val="1200"/>
              </a:spcAft>
              <a:buNone/>
            </a:pPr>
            <a:r>
              <a:rPr lang="en-GB" sz="1200">
                <a:solidFill>
                  <a:srgbClr val="000000"/>
                </a:solidFill>
                <a:highlight>
                  <a:srgbClr val="FFFFFF"/>
                </a:highlight>
                <a:latin typeface="Arial"/>
                <a:ea typeface="Arial"/>
                <a:cs typeface="Arial"/>
                <a:sym typeface="Arial"/>
              </a:rPr>
              <a:t>In the case of the car database, we could perform feature selection by analyzing the correlation between the variables and the target variable (such as the price of the car), and selecting the most highly correlated variables. </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Selection </a:t>
            </a:r>
            <a:endParaRPr/>
          </a:p>
        </p:txBody>
      </p:sp>
      <p:sp>
        <p:nvSpPr>
          <p:cNvPr id="337" name="Google Shape;337;p20"/>
          <p:cNvSpPr txBox="1">
            <a:spLocks noGrp="1"/>
          </p:cNvSpPr>
          <p:nvPr>
            <p:ph type="body" idx="1"/>
          </p:nvPr>
        </p:nvSpPr>
        <p:spPr>
          <a:xfrm>
            <a:off x="1303800" y="1990050"/>
            <a:ext cx="50241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Correlation Analysis:</a:t>
            </a:r>
            <a:endParaRPr>
              <a:solidFill>
                <a:srgbClr val="000000"/>
              </a:solidFill>
            </a:endParaRPr>
          </a:p>
          <a:p>
            <a:pPr marL="0" lvl="0" indent="0" algn="l" rtl="0">
              <a:lnSpc>
                <a:spcPct val="135714"/>
              </a:lnSpc>
              <a:spcBef>
                <a:spcPts val="1200"/>
              </a:spcBef>
              <a:spcAft>
                <a:spcPts val="0"/>
              </a:spcAft>
              <a:buNone/>
            </a:pPr>
            <a:r>
              <a:rPr lang="en-GB">
                <a:solidFill>
                  <a:srgbClr val="000000"/>
                </a:solidFill>
              </a:rPr>
              <a:t>A correlation value ranges from -1 to 1, where -1 indicates a perfect negative correlation, 0 indicates no correlation, and 1 indicates a perfect positive correlation. As you can see from the data we have gathered, cylinders and fuel consumption are towards the bottom compared to inflation_rate and engine size.</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pic>
        <p:nvPicPr>
          <p:cNvPr id="338" name="Google Shape;338;p20"/>
          <p:cNvPicPr preferRelativeResize="0"/>
          <p:nvPr/>
        </p:nvPicPr>
        <p:blipFill>
          <a:blip r:embed="rId3">
            <a:alphaModFix/>
          </a:blip>
          <a:stretch>
            <a:fillRect/>
          </a:stretch>
        </p:blipFill>
        <p:spPr>
          <a:xfrm>
            <a:off x="6397275" y="1833332"/>
            <a:ext cx="2301225" cy="285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1"/>
          <p:cNvSpPr txBox="1">
            <a:spLocks noGrp="1"/>
          </p:cNvSpPr>
          <p:nvPr>
            <p:ph type="title" idx="4294967295"/>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Selection</a:t>
            </a:r>
            <a:endParaRPr/>
          </a:p>
        </p:txBody>
      </p:sp>
      <p:sp>
        <p:nvSpPr>
          <p:cNvPr id="344" name="Google Shape;344;p21"/>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Pair plots were used to help us identify </a:t>
            </a:r>
            <a:r>
              <a:rPr lang="en-GB" sz="1200">
                <a:solidFill>
                  <a:srgbClr val="000000"/>
                </a:solidFill>
                <a:highlight>
                  <a:srgbClr val="FFFFFF"/>
                </a:highlight>
                <a:latin typeface="Arial"/>
                <a:ea typeface="Arial"/>
                <a:cs typeface="Arial"/>
                <a:sym typeface="Arial"/>
              </a:rPr>
              <a:t>the relationship between each feature and the target variable. Non-linear relationships that we could not see from the correlation matrix alone.  </a:t>
            </a:r>
            <a:endParaRPr/>
          </a:p>
        </p:txBody>
      </p:sp>
      <p:pic>
        <p:nvPicPr>
          <p:cNvPr id="345" name="Google Shape;345;p21"/>
          <p:cNvPicPr preferRelativeResize="0"/>
          <p:nvPr/>
        </p:nvPicPr>
        <p:blipFill>
          <a:blip r:embed="rId3">
            <a:alphaModFix/>
          </a:blip>
          <a:stretch>
            <a:fillRect/>
          </a:stretch>
        </p:blipFill>
        <p:spPr>
          <a:xfrm>
            <a:off x="1276175" y="1225875"/>
            <a:ext cx="5647350" cy="2913101"/>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On-screen Show (16:9)</PresentationFormat>
  <Paragraphs>77</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Maven Pro</vt:lpstr>
      <vt:lpstr>Nunito</vt:lpstr>
      <vt:lpstr>Momentum</vt:lpstr>
      <vt:lpstr>Car Price Prediction Model</vt:lpstr>
      <vt:lpstr>Introduction</vt:lpstr>
      <vt:lpstr>Data Collection </vt:lpstr>
      <vt:lpstr>Data Sources</vt:lpstr>
      <vt:lpstr>Data Processing</vt:lpstr>
      <vt:lpstr>Data Visualization</vt:lpstr>
      <vt:lpstr>Feature Selection </vt:lpstr>
      <vt:lpstr>Feature Selection </vt:lpstr>
      <vt:lpstr>Feature Selection</vt:lpstr>
      <vt:lpstr>Feature Selection</vt:lpstr>
      <vt:lpstr>Feature Selection</vt:lpstr>
      <vt:lpstr>Train-Test Split </vt:lpstr>
      <vt:lpstr>Model Building</vt:lpstr>
      <vt:lpstr>Linear Regression vs Random Forest Regressor Model</vt:lpstr>
      <vt:lpstr>Hyperparameter Tuning</vt:lpstr>
      <vt:lpstr>Sample Size Testing</vt:lpstr>
      <vt:lpstr>Results</vt:lpstr>
      <vt:lpstr>Results</vt:lpstr>
      <vt:lpstr>Results</vt:lpstr>
      <vt:lpstr>Results</vt:lpstr>
      <vt:lpstr>Logical Partitioning </vt:lpstr>
      <vt:lpstr>Logical Partitioning </vt:lpstr>
      <vt:lpstr>Conclusion</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Model</dc:title>
  <cp:lastModifiedBy>mohammad shahid</cp:lastModifiedBy>
  <cp:revision>2</cp:revision>
  <dcterms:modified xsi:type="dcterms:W3CDTF">2023-04-07T02:01:06Z</dcterms:modified>
</cp:coreProperties>
</file>