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8" r:id="rId3"/>
    <p:sldId id="270" r:id="rId4"/>
    <p:sldId id="271" r:id="rId5"/>
    <p:sldId id="284" r:id="rId6"/>
    <p:sldId id="292" r:id="rId7"/>
    <p:sldId id="293" r:id="rId8"/>
    <p:sldId id="295" r:id="rId9"/>
    <p:sldId id="306" r:id="rId10"/>
    <p:sldId id="285" r:id="rId11"/>
    <p:sldId id="278" r:id="rId12"/>
    <p:sldId id="294" r:id="rId13"/>
    <p:sldId id="274" r:id="rId14"/>
    <p:sldId id="296" r:id="rId15"/>
    <p:sldId id="307" r:id="rId16"/>
    <p:sldId id="264" r:id="rId17"/>
    <p:sldId id="297" r:id="rId18"/>
    <p:sldId id="305" r:id="rId19"/>
    <p:sldId id="298" r:id="rId20"/>
    <p:sldId id="310" r:id="rId21"/>
    <p:sldId id="312" r:id="rId22"/>
    <p:sldId id="313" r:id="rId23"/>
    <p:sldId id="301" r:id="rId24"/>
    <p:sldId id="311" r:id="rId25"/>
    <p:sldId id="314" r:id="rId26"/>
    <p:sldId id="300" r:id="rId27"/>
    <p:sldId id="299" r:id="rId28"/>
    <p:sldId id="309"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34" autoAdjust="0"/>
  </p:normalViewPr>
  <p:slideViewPr>
    <p:cSldViewPr snapToGrid="0">
      <p:cViewPr varScale="1">
        <p:scale>
          <a:sx n="67" d="100"/>
          <a:sy n="67" d="100"/>
        </p:scale>
        <p:origin x="8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A149F-C328-4FCE-8174-29209A595F75}" type="doc">
      <dgm:prSet loTypeId="urn:microsoft.com/office/officeart/2018/5/layout/IconCircle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7EA478F-A3C6-4E5B-8FF3-49736248DBCE}">
      <dgm:prSet phldrT="[Text]"/>
      <dgm:spPr/>
      <dgm:t>
        <a:bodyPr/>
        <a:lstStyle/>
        <a:p>
          <a:pPr>
            <a:defRPr cap="all"/>
          </a:pPr>
          <a:r>
            <a:rPr lang="en-US" dirty="0"/>
            <a:t>Part One </a:t>
          </a:r>
        </a:p>
        <a:p>
          <a:pPr>
            <a:defRPr cap="all"/>
          </a:pPr>
          <a:r>
            <a:rPr lang="en-US" b="1" dirty="0"/>
            <a:t>Introduction</a:t>
          </a:r>
        </a:p>
      </dgm:t>
    </dgm:pt>
    <dgm:pt modelId="{8B5ECFC3-916A-4CD2-ABD2-9BA5C2356666}" type="parTrans" cxnId="{F324D2D8-1894-4B8D-95C0-71D4682FAF30}">
      <dgm:prSet/>
      <dgm:spPr/>
      <dgm:t>
        <a:bodyPr/>
        <a:lstStyle/>
        <a:p>
          <a:endParaRPr lang="en-US"/>
        </a:p>
      </dgm:t>
    </dgm:pt>
    <dgm:pt modelId="{DAB0F7F3-0FE3-4B38-9E4C-2EBD29496511}" type="sibTrans" cxnId="{F324D2D8-1894-4B8D-95C0-71D4682FAF30}">
      <dgm:prSet/>
      <dgm:spPr/>
      <dgm:t>
        <a:bodyPr/>
        <a:lstStyle/>
        <a:p>
          <a:endParaRPr lang="en-US"/>
        </a:p>
      </dgm:t>
    </dgm:pt>
    <dgm:pt modelId="{FD485B52-A596-4DF7-B919-0D8164EA225A}">
      <dgm:prSet phldrT="[Text]"/>
      <dgm:spPr/>
      <dgm:t>
        <a:bodyPr/>
        <a:lstStyle/>
        <a:p>
          <a:pPr>
            <a:defRPr cap="all"/>
          </a:pPr>
          <a:r>
            <a:rPr lang="en-US" dirty="0"/>
            <a:t>Part Two</a:t>
          </a:r>
        </a:p>
        <a:p>
          <a:pPr>
            <a:defRPr cap="all"/>
          </a:pPr>
          <a:r>
            <a:rPr lang="en-US" b="1" dirty="0"/>
            <a:t> Problem Definition</a:t>
          </a:r>
        </a:p>
      </dgm:t>
    </dgm:pt>
    <dgm:pt modelId="{B9AF7FE4-5EC6-430C-8B98-B00C2C7E5D28}" type="parTrans" cxnId="{FE7B6CEB-E29A-4D70-A18B-A17AAB9428F4}">
      <dgm:prSet/>
      <dgm:spPr/>
      <dgm:t>
        <a:bodyPr/>
        <a:lstStyle/>
        <a:p>
          <a:endParaRPr lang="en-US"/>
        </a:p>
      </dgm:t>
    </dgm:pt>
    <dgm:pt modelId="{F2AF34FA-DA40-4BF7-944D-BF69B64CDC26}" type="sibTrans" cxnId="{FE7B6CEB-E29A-4D70-A18B-A17AAB9428F4}">
      <dgm:prSet/>
      <dgm:spPr/>
      <dgm:t>
        <a:bodyPr/>
        <a:lstStyle/>
        <a:p>
          <a:endParaRPr lang="en-US"/>
        </a:p>
      </dgm:t>
    </dgm:pt>
    <dgm:pt modelId="{5560E8F9-0045-4FCD-8D31-B250C259553A}">
      <dgm:prSet phldrT="[Text]"/>
      <dgm:spPr/>
      <dgm:t>
        <a:bodyPr/>
        <a:lstStyle/>
        <a:p>
          <a:pPr>
            <a:defRPr cap="all"/>
          </a:pPr>
          <a:r>
            <a:rPr lang="en-US" dirty="0"/>
            <a:t>Part three</a:t>
          </a:r>
        </a:p>
        <a:p>
          <a:pPr>
            <a:defRPr cap="all"/>
          </a:pPr>
          <a:r>
            <a:rPr lang="en-US" dirty="0"/>
            <a:t> </a:t>
          </a:r>
          <a:r>
            <a:rPr lang="en-US" b="1" dirty="0"/>
            <a:t>Methodology</a:t>
          </a:r>
        </a:p>
      </dgm:t>
    </dgm:pt>
    <dgm:pt modelId="{96A85A09-7047-40CA-A019-5B48DBF26E17}" type="parTrans" cxnId="{628235C7-0795-40B2-B2E8-1DAE887FC6DF}">
      <dgm:prSet/>
      <dgm:spPr/>
      <dgm:t>
        <a:bodyPr/>
        <a:lstStyle/>
        <a:p>
          <a:endParaRPr lang="en-US"/>
        </a:p>
      </dgm:t>
    </dgm:pt>
    <dgm:pt modelId="{AC3A7433-2B25-42A6-A56F-7B3EA421775E}" type="sibTrans" cxnId="{628235C7-0795-40B2-B2E8-1DAE887FC6DF}">
      <dgm:prSet/>
      <dgm:spPr/>
      <dgm:t>
        <a:bodyPr/>
        <a:lstStyle/>
        <a:p>
          <a:endParaRPr lang="en-US"/>
        </a:p>
      </dgm:t>
    </dgm:pt>
    <dgm:pt modelId="{7D0963DD-9FD0-43EF-8240-C658FC946FD3}">
      <dgm:prSet/>
      <dgm:spPr/>
      <dgm:t>
        <a:bodyPr/>
        <a:lstStyle/>
        <a:p>
          <a:pPr>
            <a:defRPr cap="all"/>
          </a:pPr>
          <a:r>
            <a:rPr lang="en-US"/>
            <a:t>Part four </a:t>
          </a:r>
        </a:p>
        <a:p>
          <a:pPr>
            <a:defRPr cap="all"/>
          </a:pPr>
          <a:r>
            <a:rPr lang="en-US" b="1"/>
            <a:t>Experiments</a:t>
          </a:r>
        </a:p>
      </dgm:t>
    </dgm:pt>
    <dgm:pt modelId="{5108CA6D-5D35-4731-ABA8-289AB2A11A6E}" type="parTrans" cxnId="{25DB70FD-C436-4109-81C2-8A24A70FB6A9}">
      <dgm:prSet/>
      <dgm:spPr/>
      <dgm:t>
        <a:bodyPr/>
        <a:lstStyle/>
        <a:p>
          <a:endParaRPr lang="en-US"/>
        </a:p>
      </dgm:t>
    </dgm:pt>
    <dgm:pt modelId="{9A840344-A3C4-4721-AF90-7D194EC37707}" type="sibTrans" cxnId="{25DB70FD-C436-4109-81C2-8A24A70FB6A9}">
      <dgm:prSet/>
      <dgm:spPr/>
      <dgm:t>
        <a:bodyPr/>
        <a:lstStyle/>
        <a:p>
          <a:endParaRPr lang="en-US"/>
        </a:p>
      </dgm:t>
    </dgm:pt>
    <dgm:pt modelId="{485207FD-CF93-466D-BEEC-FF9C3784047B}">
      <dgm:prSet/>
      <dgm:spPr/>
      <dgm:t>
        <a:bodyPr/>
        <a:lstStyle/>
        <a:p>
          <a:pPr>
            <a:defRPr cap="all"/>
          </a:pPr>
          <a:r>
            <a:rPr lang="en-US" dirty="0"/>
            <a:t>Part five</a:t>
          </a:r>
        </a:p>
        <a:p>
          <a:pPr>
            <a:defRPr cap="all"/>
          </a:pPr>
          <a:r>
            <a:rPr lang="en-US" b="1" dirty="0"/>
            <a:t> Future Works</a:t>
          </a:r>
        </a:p>
      </dgm:t>
    </dgm:pt>
    <dgm:pt modelId="{A0F0845D-6430-4713-BBF9-5406C01AE315}" type="sibTrans" cxnId="{5E24C7F3-0AFE-4DBE-84DF-2D16A8DA74CF}">
      <dgm:prSet/>
      <dgm:spPr/>
      <dgm:t>
        <a:bodyPr/>
        <a:lstStyle/>
        <a:p>
          <a:endParaRPr lang="en-US"/>
        </a:p>
      </dgm:t>
    </dgm:pt>
    <dgm:pt modelId="{B9D0137C-0706-4623-BF99-DFA6BC8068F4}" type="parTrans" cxnId="{5E24C7F3-0AFE-4DBE-84DF-2D16A8DA74CF}">
      <dgm:prSet/>
      <dgm:spPr/>
      <dgm:t>
        <a:bodyPr/>
        <a:lstStyle/>
        <a:p>
          <a:endParaRPr lang="en-US"/>
        </a:p>
      </dgm:t>
    </dgm:pt>
    <dgm:pt modelId="{0336A17F-BE76-4A23-B27B-4FCEF70CFCE9}" type="pres">
      <dgm:prSet presAssocID="{09DA149F-C328-4FCE-8174-29209A595F75}" presName="root" presStyleCnt="0">
        <dgm:presLayoutVars>
          <dgm:dir/>
          <dgm:resizeHandles val="exact"/>
        </dgm:presLayoutVars>
      </dgm:prSet>
      <dgm:spPr/>
    </dgm:pt>
    <dgm:pt modelId="{EBD2B5E5-DDD0-42FA-875D-23AA0A0108F9}" type="pres">
      <dgm:prSet presAssocID="{67EA478F-A3C6-4E5B-8FF3-49736248DBCE}" presName="compNode" presStyleCnt="0"/>
      <dgm:spPr/>
    </dgm:pt>
    <dgm:pt modelId="{C749DC3A-CD64-492F-A7FE-CBA5B8594AAD}" type="pres">
      <dgm:prSet presAssocID="{67EA478F-A3C6-4E5B-8FF3-49736248DBCE}" presName="iconBgRect" presStyleLbl="bgShp" presStyleIdx="0" presStyleCnt="5" custLinFactX="200000" custLinFactNeighborX="201326" custLinFactNeighborY="-1641"/>
      <dgm:spPr/>
    </dgm:pt>
    <dgm:pt modelId="{8E846060-CBFB-4F0E-B868-83A2A644D757}" type="pres">
      <dgm:prSet presAssocID="{67EA478F-A3C6-4E5B-8FF3-49736248DBCE}" presName="iconRect" presStyleLbl="node1" presStyleIdx="0" presStyleCnt="5" custLinFactX="300000" custLinFactNeighborX="398729" custLinFactNeighborY="-2859"/>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0C50434-74C4-4A12-8748-5BBA69A8A9D8}" type="pres">
      <dgm:prSet presAssocID="{67EA478F-A3C6-4E5B-8FF3-49736248DBCE}" presName="spaceRect" presStyleCnt="0"/>
      <dgm:spPr/>
    </dgm:pt>
    <dgm:pt modelId="{7F92DB4A-C635-46B0-9888-49338565771A}" type="pres">
      <dgm:prSet presAssocID="{67EA478F-A3C6-4E5B-8FF3-49736248DBCE}" presName="textRect" presStyleLbl="revTx" presStyleIdx="0" presStyleCnt="5" custLinFactNeighborX="7768" custLinFactNeighborY="-20999">
        <dgm:presLayoutVars>
          <dgm:chMax val="1"/>
          <dgm:chPref val="1"/>
        </dgm:presLayoutVars>
      </dgm:prSet>
      <dgm:spPr/>
    </dgm:pt>
    <dgm:pt modelId="{2BCAA2FD-736B-4651-B718-AF1E5FA9EB32}" type="pres">
      <dgm:prSet presAssocID="{DAB0F7F3-0FE3-4B38-9E4C-2EBD29496511}" presName="sibTrans" presStyleCnt="0"/>
      <dgm:spPr/>
    </dgm:pt>
    <dgm:pt modelId="{572E920D-67B5-4144-857A-418BE0A5F91A}" type="pres">
      <dgm:prSet presAssocID="{FD485B52-A596-4DF7-B919-0D8164EA225A}" presName="compNode" presStyleCnt="0"/>
      <dgm:spPr/>
    </dgm:pt>
    <dgm:pt modelId="{6FDB0448-E3BF-47D1-BF3B-FDB204DE3B85}" type="pres">
      <dgm:prSet presAssocID="{FD485B52-A596-4DF7-B919-0D8164EA225A}" presName="iconBgRect" presStyleLbl="bgShp" presStyleIdx="1" presStyleCnt="5"/>
      <dgm:spPr/>
    </dgm:pt>
    <dgm:pt modelId="{F8B8957C-2326-482A-B49B-6BF7FDE2300C}" type="pres">
      <dgm:prSet presAssocID="{FD485B52-A596-4DF7-B919-0D8164EA225A}"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ECD5D47B-4B59-4EC2-ABC4-D1781556C0CA}" type="pres">
      <dgm:prSet presAssocID="{FD485B52-A596-4DF7-B919-0D8164EA225A}" presName="spaceRect" presStyleCnt="0"/>
      <dgm:spPr/>
    </dgm:pt>
    <dgm:pt modelId="{D6132AAB-D5B9-4005-BC13-3E875646ED3E}" type="pres">
      <dgm:prSet presAssocID="{FD485B52-A596-4DF7-B919-0D8164EA225A}" presName="textRect" presStyleLbl="revTx" presStyleIdx="1" presStyleCnt="5" custScaleX="110354" custLinFactNeighborY="-20105">
        <dgm:presLayoutVars>
          <dgm:chMax val="1"/>
          <dgm:chPref val="1"/>
        </dgm:presLayoutVars>
      </dgm:prSet>
      <dgm:spPr/>
    </dgm:pt>
    <dgm:pt modelId="{E230F16A-47EA-4405-8BC0-3BC8A46FE92A}" type="pres">
      <dgm:prSet presAssocID="{F2AF34FA-DA40-4BF7-944D-BF69B64CDC26}" presName="sibTrans" presStyleCnt="0"/>
      <dgm:spPr/>
    </dgm:pt>
    <dgm:pt modelId="{47AF80F5-3505-4391-B690-4967885097C0}" type="pres">
      <dgm:prSet presAssocID="{5560E8F9-0045-4FCD-8D31-B250C259553A}" presName="compNode" presStyleCnt="0"/>
      <dgm:spPr/>
    </dgm:pt>
    <dgm:pt modelId="{7254EC86-90C6-44EF-A981-2399D450AB6F}" type="pres">
      <dgm:prSet presAssocID="{5560E8F9-0045-4FCD-8D31-B250C259553A}" presName="iconBgRect" presStyleLbl="bgShp" presStyleIdx="2" presStyleCnt="5" custLinFactX="-188280" custLinFactNeighborX="-200000" custLinFactNeighborY="961"/>
      <dgm:spPr/>
    </dgm:pt>
    <dgm:pt modelId="{1AE996E5-43E0-439B-9D7F-7AB818C471B0}" type="pres">
      <dgm:prSet presAssocID="{5560E8F9-0045-4FCD-8D31-B250C259553A}" presName="iconRect" presStyleLbl="node1" presStyleIdx="2" presStyleCnt="5" custLinFactX="-300000" custLinFactNeighborX="-376717" custLinFactNeighborY="167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08EDAC9F-50B8-4CBF-889D-41A792BAF41E}" type="pres">
      <dgm:prSet presAssocID="{5560E8F9-0045-4FCD-8D31-B250C259553A}" presName="spaceRect" presStyleCnt="0"/>
      <dgm:spPr/>
    </dgm:pt>
    <dgm:pt modelId="{CBBBB83F-BE84-4EBA-B214-5CAA64975DB8}" type="pres">
      <dgm:prSet presAssocID="{5560E8F9-0045-4FCD-8D31-B250C259553A}" presName="textRect" presStyleLbl="revTx" presStyleIdx="2" presStyleCnt="5" custLinFactNeighborX="324" custLinFactNeighborY="-20999">
        <dgm:presLayoutVars>
          <dgm:chMax val="1"/>
          <dgm:chPref val="1"/>
        </dgm:presLayoutVars>
      </dgm:prSet>
      <dgm:spPr/>
    </dgm:pt>
    <dgm:pt modelId="{E004AEA7-27D9-4170-AFFA-3B7E16E1C6CA}" type="pres">
      <dgm:prSet presAssocID="{AC3A7433-2B25-42A6-A56F-7B3EA421775E}" presName="sibTrans" presStyleCnt="0"/>
      <dgm:spPr/>
    </dgm:pt>
    <dgm:pt modelId="{18C5BF7F-288B-4B68-9B4B-91F3B6079B94}" type="pres">
      <dgm:prSet presAssocID="{7D0963DD-9FD0-43EF-8240-C658FC946FD3}" presName="compNode" presStyleCnt="0"/>
      <dgm:spPr/>
    </dgm:pt>
    <dgm:pt modelId="{EF46F9E0-C8B2-4906-A6B0-4184889BAADA}" type="pres">
      <dgm:prSet presAssocID="{7D0963DD-9FD0-43EF-8240-C658FC946FD3}" presName="iconBgRect" presStyleLbl="bgShp" presStyleIdx="3" presStyleCnt="5" custLinFactX="97324" custLinFactNeighborX="100000" custLinFactNeighborY="736"/>
      <dgm:spPr/>
    </dgm:pt>
    <dgm:pt modelId="{9F02128D-2755-4F92-BEF5-7D8034E7636F}" type="pres">
      <dgm:prSet presAssocID="{7D0963DD-9FD0-43EF-8240-C658FC946FD3}" presName="iconRect" presStyleLbl="node1" presStyleIdx="3" presStyleCnt="5" custLinFactX="147603" custLinFactNeighborX="200000" custLinFactNeighborY="1282"/>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DF4AC16-FC84-4286-ADBA-C2A6FACEF5FD}" type="pres">
      <dgm:prSet presAssocID="{7D0963DD-9FD0-43EF-8240-C658FC946FD3}" presName="spaceRect" presStyleCnt="0"/>
      <dgm:spPr/>
    </dgm:pt>
    <dgm:pt modelId="{1578885D-7A7B-46B2-ADF0-DB452FE9FF0E}" type="pres">
      <dgm:prSet presAssocID="{7D0963DD-9FD0-43EF-8240-C658FC946FD3}" presName="textRect" presStyleLbl="revTx" presStyleIdx="3" presStyleCnt="5" custLinFactNeighborX="4860" custLinFactNeighborY="-20999">
        <dgm:presLayoutVars>
          <dgm:chMax val="1"/>
          <dgm:chPref val="1"/>
        </dgm:presLayoutVars>
      </dgm:prSet>
      <dgm:spPr/>
    </dgm:pt>
    <dgm:pt modelId="{0A131055-8B94-40EB-8EC4-FFEE6EC35E47}" type="pres">
      <dgm:prSet presAssocID="{9A840344-A3C4-4721-AF90-7D194EC37707}" presName="sibTrans" presStyleCnt="0"/>
      <dgm:spPr/>
    </dgm:pt>
    <dgm:pt modelId="{2BB4663C-618F-4BDC-8012-7F54D19783CA}" type="pres">
      <dgm:prSet presAssocID="{485207FD-CF93-466D-BEEC-FF9C3784047B}" presName="compNode" presStyleCnt="0"/>
      <dgm:spPr/>
    </dgm:pt>
    <dgm:pt modelId="{D99DC7E1-E2F3-49AB-8FC6-89D9487B1E5D}" type="pres">
      <dgm:prSet presAssocID="{485207FD-CF93-466D-BEEC-FF9C3784047B}" presName="iconBgRect" presStyleLbl="bgShp" presStyleIdx="4" presStyleCnt="5" custLinFactX="-84486" custLinFactNeighborX="-100000"/>
      <dgm:spPr/>
    </dgm:pt>
    <dgm:pt modelId="{4BC430BC-0D27-4585-83F3-80F186658499}" type="pres">
      <dgm:prSet presAssocID="{485207FD-CF93-466D-BEEC-FF9C3784047B}" presName="iconRect" presStyleLbl="node1" presStyleIdx="4" presStyleCnt="5" custLinFactX="-121531" custLinFactNeighborX="-200000"/>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D7A97A09-133B-47B2-95C7-C96924BDB7F3}" type="pres">
      <dgm:prSet presAssocID="{485207FD-CF93-466D-BEEC-FF9C3784047B}" presName="spaceRect" presStyleCnt="0"/>
      <dgm:spPr/>
    </dgm:pt>
    <dgm:pt modelId="{0CD4EBC5-A382-4697-BD44-4B0D660F6E35}" type="pres">
      <dgm:prSet presAssocID="{485207FD-CF93-466D-BEEC-FF9C3784047B}" presName="textRect" presStyleLbl="revTx" presStyleIdx="4" presStyleCnt="5" custLinFactNeighborX="5508" custLinFactNeighborY="-20999">
        <dgm:presLayoutVars>
          <dgm:chMax val="1"/>
          <dgm:chPref val="1"/>
        </dgm:presLayoutVars>
      </dgm:prSet>
      <dgm:spPr/>
    </dgm:pt>
  </dgm:ptLst>
  <dgm:cxnLst>
    <dgm:cxn modelId="{D8C91211-8D8B-4B29-A511-A4F887A46F92}" type="presOf" srcId="{09DA149F-C328-4FCE-8174-29209A595F75}" destId="{0336A17F-BE76-4A23-B27B-4FCEF70CFCE9}" srcOrd="0" destOrd="0" presId="urn:microsoft.com/office/officeart/2018/5/layout/IconCircleLabelList"/>
    <dgm:cxn modelId="{F590E651-CD05-43FA-8F1B-4193A5D5DC40}" type="presOf" srcId="{7D0963DD-9FD0-43EF-8240-C658FC946FD3}" destId="{1578885D-7A7B-46B2-ADF0-DB452FE9FF0E}" srcOrd="0" destOrd="0" presId="urn:microsoft.com/office/officeart/2018/5/layout/IconCircleLabelList"/>
    <dgm:cxn modelId="{99109A59-BC2C-4F41-BB28-42F19D66D5D5}" type="presOf" srcId="{FD485B52-A596-4DF7-B919-0D8164EA225A}" destId="{D6132AAB-D5B9-4005-BC13-3E875646ED3E}" srcOrd="0" destOrd="0" presId="urn:microsoft.com/office/officeart/2018/5/layout/IconCircleLabelList"/>
    <dgm:cxn modelId="{5E7E7CB3-9FA3-438F-84BE-D5BEB9AA8AA2}" type="presOf" srcId="{67EA478F-A3C6-4E5B-8FF3-49736248DBCE}" destId="{7F92DB4A-C635-46B0-9888-49338565771A}" srcOrd="0" destOrd="0" presId="urn:microsoft.com/office/officeart/2018/5/layout/IconCircleLabelList"/>
    <dgm:cxn modelId="{628235C7-0795-40B2-B2E8-1DAE887FC6DF}" srcId="{09DA149F-C328-4FCE-8174-29209A595F75}" destId="{5560E8F9-0045-4FCD-8D31-B250C259553A}" srcOrd="2" destOrd="0" parTransId="{96A85A09-7047-40CA-A019-5B48DBF26E17}" sibTransId="{AC3A7433-2B25-42A6-A56F-7B3EA421775E}"/>
    <dgm:cxn modelId="{F324D2D8-1894-4B8D-95C0-71D4682FAF30}" srcId="{09DA149F-C328-4FCE-8174-29209A595F75}" destId="{67EA478F-A3C6-4E5B-8FF3-49736248DBCE}" srcOrd="0" destOrd="0" parTransId="{8B5ECFC3-916A-4CD2-ABD2-9BA5C2356666}" sibTransId="{DAB0F7F3-0FE3-4B38-9E4C-2EBD29496511}"/>
    <dgm:cxn modelId="{FE7B6CEB-E29A-4D70-A18B-A17AAB9428F4}" srcId="{09DA149F-C328-4FCE-8174-29209A595F75}" destId="{FD485B52-A596-4DF7-B919-0D8164EA225A}" srcOrd="1" destOrd="0" parTransId="{B9AF7FE4-5EC6-430C-8B98-B00C2C7E5D28}" sibTransId="{F2AF34FA-DA40-4BF7-944D-BF69B64CDC26}"/>
    <dgm:cxn modelId="{5E24C7F3-0AFE-4DBE-84DF-2D16A8DA74CF}" srcId="{09DA149F-C328-4FCE-8174-29209A595F75}" destId="{485207FD-CF93-466D-BEEC-FF9C3784047B}" srcOrd="4" destOrd="0" parTransId="{B9D0137C-0706-4623-BF99-DFA6BC8068F4}" sibTransId="{A0F0845D-6430-4713-BBF9-5406C01AE315}"/>
    <dgm:cxn modelId="{95CE05FB-E755-49C6-B6A8-1A24CBBFC9DA}" type="presOf" srcId="{485207FD-CF93-466D-BEEC-FF9C3784047B}" destId="{0CD4EBC5-A382-4697-BD44-4B0D660F6E35}" srcOrd="0" destOrd="0" presId="urn:microsoft.com/office/officeart/2018/5/layout/IconCircleLabelList"/>
    <dgm:cxn modelId="{25DB70FD-C436-4109-81C2-8A24A70FB6A9}" srcId="{09DA149F-C328-4FCE-8174-29209A595F75}" destId="{7D0963DD-9FD0-43EF-8240-C658FC946FD3}" srcOrd="3" destOrd="0" parTransId="{5108CA6D-5D35-4731-ABA8-289AB2A11A6E}" sibTransId="{9A840344-A3C4-4721-AF90-7D194EC37707}"/>
    <dgm:cxn modelId="{D8DEE9FD-3307-46BC-BA07-E0F0A01B4B6B}" type="presOf" srcId="{5560E8F9-0045-4FCD-8D31-B250C259553A}" destId="{CBBBB83F-BE84-4EBA-B214-5CAA64975DB8}" srcOrd="0" destOrd="0" presId="urn:microsoft.com/office/officeart/2018/5/layout/IconCircleLabelList"/>
    <dgm:cxn modelId="{7E915FAC-5BD6-4E30-B39A-DC6784DC6290}" type="presParOf" srcId="{0336A17F-BE76-4A23-B27B-4FCEF70CFCE9}" destId="{EBD2B5E5-DDD0-42FA-875D-23AA0A0108F9}" srcOrd="0" destOrd="0" presId="urn:microsoft.com/office/officeart/2018/5/layout/IconCircleLabelList"/>
    <dgm:cxn modelId="{C1276901-69F5-445D-959C-F78C4785D91C}" type="presParOf" srcId="{EBD2B5E5-DDD0-42FA-875D-23AA0A0108F9}" destId="{C749DC3A-CD64-492F-A7FE-CBA5B8594AAD}" srcOrd="0" destOrd="0" presId="urn:microsoft.com/office/officeart/2018/5/layout/IconCircleLabelList"/>
    <dgm:cxn modelId="{AFC15FBD-4B52-438D-BAD2-DA751B0760CA}" type="presParOf" srcId="{EBD2B5E5-DDD0-42FA-875D-23AA0A0108F9}" destId="{8E846060-CBFB-4F0E-B868-83A2A644D757}" srcOrd="1" destOrd="0" presId="urn:microsoft.com/office/officeart/2018/5/layout/IconCircleLabelList"/>
    <dgm:cxn modelId="{910BBC54-0F3E-4EDD-BA9E-C8BDF787A700}" type="presParOf" srcId="{EBD2B5E5-DDD0-42FA-875D-23AA0A0108F9}" destId="{50C50434-74C4-4A12-8748-5BBA69A8A9D8}" srcOrd="2" destOrd="0" presId="urn:microsoft.com/office/officeart/2018/5/layout/IconCircleLabelList"/>
    <dgm:cxn modelId="{A3B0E928-A9B3-40E7-B179-313B857B524E}" type="presParOf" srcId="{EBD2B5E5-DDD0-42FA-875D-23AA0A0108F9}" destId="{7F92DB4A-C635-46B0-9888-49338565771A}" srcOrd="3" destOrd="0" presId="urn:microsoft.com/office/officeart/2018/5/layout/IconCircleLabelList"/>
    <dgm:cxn modelId="{1AAA2448-5FB2-41F8-B0D4-64FA31DD0C11}" type="presParOf" srcId="{0336A17F-BE76-4A23-B27B-4FCEF70CFCE9}" destId="{2BCAA2FD-736B-4651-B718-AF1E5FA9EB32}" srcOrd="1" destOrd="0" presId="urn:microsoft.com/office/officeart/2018/5/layout/IconCircleLabelList"/>
    <dgm:cxn modelId="{88B05979-B9A9-4F87-84A7-DABF204E3F32}" type="presParOf" srcId="{0336A17F-BE76-4A23-B27B-4FCEF70CFCE9}" destId="{572E920D-67B5-4144-857A-418BE0A5F91A}" srcOrd="2" destOrd="0" presId="urn:microsoft.com/office/officeart/2018/5/layout/IconCircleLabelList"/>
    <dgm:cxn modelId="{DEADC9A7-ECA5-4E55-9D61-35F89793AB59}" type="presParOf" srcId="{572E920D-67B5-4144-857A-418BE0A5F91A}" destId="{6FDB0448-E3BF-47D1-BF3B-FDB204DE3B85}" srcOrd="0" destOrd="0" presId="urn:microsoft.com/office/officeart/2018/5/layout/IconCircleLabelList"/>
    <dgm:cxn modelId="{01E673A6-EE27-4871-845D-D6C0F1E157D6}" type="presParOf" srcId="{572E920D-67B5-4144-857A-418BE0A5F91A}" destId="{F8B8957C-2326-482A-B49B-6BF7FDE2300C}" srcOrd="1" destOrd="0" presId="urn:microsoft.com/office/officeart/2018/5/layout/IconCircleLabelList"/>
    <dgm:cxn modelId="{FE696C92-5BD4-4418-A708-9C8F8CD6834C}" type="presParOf" srcId="{572E920D-67B5-4144-857A-418BE0A5F91A}" destId="{ECD5D47B-4B59-4EC2-ABC4-D1781556C0CA}" srcOrd="2" destOrd="0" presId="urn:microsoft.com/office/officeart/2018/5/layout/IconCircleLabelList"/>
    <dgm:cxn modelId="{9C1C0A54-206C-42C7-9322-C6DD559494E9}" type="presParOf" srcId="{572E920D-67B5-4144-857A-418BE0A5F91A}" destId="{D6132AAB-D5B9-4005-BC13-3E875646ED3E}" srcOrd="3" destOrd="0" presId="urn:microsoft.com/office/officeart/2018/5/layout/IconCircleLabelList"/>
    <dgm:cxn modelId="{DEE038C0-DC01-420B-BEC7-B1E66F8A5BF8}" type="presParOf" srcId="{0336A17F-BE76-4A23-B27B-4FCEF70CFCE9}" destId="{E230F16A-47EA-4405-8BC0-3BC8A46FE92A}" srcOrd="3" destOrd="0" presId="urn:microsoft.com/office/officeart/2018/5/layout/IconCircleLabelList"/>
    <dgm:cxn modelId="{7F078DC0-029A-45E7-BC6A-9AF0137B92DF}" type="presParOf" srcId="{0336A17F-BE76-4A23-B27B-4FCEF70CFCE9}" destId="{47AF80F5-3505-4391-B690-4967885097C0}" srcOrd="4" destOrd="0" presId="urn:microsoft.com/office/officeart/2018/5/layout/IconCircleLabelList"/>
    <dgm:cxn modelId="{7BFCE03D-04D1-4FB1-AEF1-058406E21E2C}" type="presParOf" srcId="{47AF80F5-3505-4391-B690-4967885097C0}" destId="{7254EC86-90C6-44EF-A981-2399D450AB6F}" srcOrd="0" destOrd="0" presId="urn:microsoft.com/office/officeart/2018/5/layout/IconCircleLabelList"/>
    <dgm:cxn modelId="{367BC725-D5BE-46EF-8A8C-B7B5D13BB3A3}" type="presParOf" srcId="{47AF80F5-3505-4391-B690-4967885097C0}" destId="{1AE996E5-43E0-439B-9D7F-7AB818C471B0}" srcOrd="1" destOrd="0" presId="urn:microsoft.com/office/officeart/2018/5/layout/IconCircleLabelList"/>
    <dgm:cxn modelId="{8BED0F0D-9535-4732-A1E6-4D211F7401DB}" type="presParOf" srcId="{47AF80F5-3505-4391-B690-4967885097C0}" destId="{08EDAC9F-50B8-4CBF-889D-41A792BAF41E}" srcOrd="2" destOrd="0" presId="urn:microsoft.com/office/officeart/2018/5/layout/IconCircleLabelList"/>
    <dgm:cxn modelId="{3C3939BC-DA47-4B72-93BF-5C002022D595}" type="presParOf" srcId="{47AF80F5-3505-4391-B690-4967885097C0}" destId="{CBBBB83F-BE84-4EBA-B214-5CAA64975DB8}" srcOrd="3" destOrd="0" presId="urn:microsoft.com/office/officeart/2018/5/layout/IconCircleLabelList"/>
    <dgm:cxn modelId="{11BA3DA0-D572-47C6-923F-004C52068A1F}" type="presParOf" srcId="{0336A17F-BE76-4A23-B27B-4FCEF70CFCE9}" destId="{E004AEA7-27D9-4170-AFFA-3B7E16E1C6CA}" srcOrd="5" destOrd="0" presId="urn:microsoft.com/office/officeart/2018/5/layout/IconCircleLabelList"/>
    <dgm:cxn modelId="{899BBE32-46DE-4A54-9947-BE31A1BCD6B6}" type="presParOf" srcId="{0336A17F-BE76-4A23-B27B-4FCEF70CFCE9}" destId="{18C5BF7F-288B-4B68-9B4B-91F3B6079B94}" srcOrd="6" destOrd="0" presId="urn:microsoft.com/office/officeart/2018/5/layout/IconCircleLabelList"/>
    <dgm:cxn modelId="{455E8F96-AEBC-4063-95A1-4F1545E123AC}" type="presParOf" srcId="{18C5BF7F-288B-4B68-9B4B-91F3B6079B94}" destId="{EF46F9E0-C8B2-4906-A6B0-4184889BAADA}" srcOrd="0" destOrd="0" presId="urn:microsoft.com/office/officeart/2018/5/layout/IconCircleLabelList"/>
    <dgm:cxn modelId="{8ADC6D02-2BD4-4EF9-9B22-7894E2B4B531}" type="presParOf" srcId="{18C5BF7F-288B-4B68-9B4B-91F3B6079B94}" destId="{9F02128D-2755-4F92-BEF5-7D8034E7636F}" srcOrd="1" destOrd="0" presId="urn:microsoft.com/office/officeart/2018/5/layout/IconCircleLabelList"/>
    <dgm:cxn modelId="{8FB96347-821C-481D-B189-EC9B8E01960F}" type="presParOf" srcId="{18C5BF7F-288B-4B68-9B4B-91F3B6079B94}" destId="{1DF4AC16-FC84-4286-ADBA-C2A6FACEF5FD}" srcOrd="2" destOrd="0" presId="urn:microsoft.com/office/officeart/2018/5/layout/IconCircleLabelList"/>
    <dgm:cxn modelId="{D4B2C634-2F10-4D92-86A7-DB972968B192}" type="presParOf" srcId="{18C5BF7F-288B-4B68-9B4B-91F3B6079B94}" destId="{1578885D-7A7B-46B2-ADF0-DB452FE9FF0E}" srcOrd="3" destOrd="0" presId="urn:microsoft.com/office/officeart/2018/5/layout/IconCircleLabelList"/>
    <dgm:cxn modelId="{34839918-C137-4C59-AE65-BBD52E50C7C4}" type="presParOf" srcId="{0336A17F-BE76-4A23-B27B-4FCEF70CFCE9}" destId="{0A131055-8B94-40EB-8EC4-FFEE6EC35E47}" srcOrd="7" destOrd="0" presId="urn:microsoft.com/office/officeart/2018/5/layout/IconCircleLabelList"/>
    <dgm:cxn modelId="{F668F657-8281-40AC-A8BF-0B46CC041C9A}" type="presParOf" srcId="{0336A17F-BE76-4A23-B27B-4FCEF70CFCE9}" destId="{2BB4663C-618F-4BDC-8012-7F54D19783CA}" srcOrd="8" destOrd="0" presId="urn:microsoft.com/office/officeart/2018/5/layout/IconCircleLabelList"/>
    <dgm:cxn modelId="{54EDE808-AFCC-4FE6-A047-51E688C45F25}" type="presParOf" srcId="{2BB4663C-618F-4BDC-8012-7F54D19783CA}" destId="{D99DC7E1-E2F3-49AB-8FC6-89D9487B1E5D}" srcOrd="0" destOrd="0" presId="urn:microsoft.com/office/officeart/2018/5/layout/IconCircleLabelList"/>
    <dgm:cxn modelId="{1016EFBD-F085-4429-A63E-A928A4B53C05}" type="presParOf" srcId="{2BB4663C-618F-4BDC-8012-7F54D19783CA}" destId="{4BC430BC-0D27-4585-83F3-80F186658499}" srcOrd="1" destOrd="0" presId="urn:microsoft.com/office/officeart/2018/5/layout/IconCircleLabelList"/>
    <dgm:cxn modelId="{7F0097E6-22F2-4BC6-91E1-87060F773E2E}" type="presParOf" srcId="{2BB4663C-618F-4BDC-8012-7F54D19783CA}" destId="{D7A97A09-133B-47B2-95C7-C96924BDB7F3}" srcOrd="2" destOrd="0" presId="urn:microsoft.com/office/officeart/2018/5/layout/IconCircleLabelList"/>
    <dgm:cxn modelId="{BA0107C3-D81D-4162-9429-E450805DB5D8}" type="presParOf" srcId="{2BB4663C-618F-4BDC-8012-7F54D19783CA}" destId="{0CD4EBC5-A382-4697-BD44-4B0D660F6E3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9DC3A-CD64-492F-A7FE-CBA5B8594AAD}">
      <dsp:nvSpPr>
        <dsp:cNvPr id="0" name=""/>
        <dsp:cNvSpPr/>
      </dsp:nvSpPr>
      <dsp:spPr>
        <a:xfrm>
          <a:off x="4792173" y="107825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46060-CBFB-4F0E-B868-83A2A644D757}">
      <dsp:nvSpPr>
        <dsp:cNvPr id="0" name=""/>
        <dsp:cNvSpPr/>
      </dsp:nvSpPr>
      <dsp:spPr>
        <a:xfrm>
          <a:off x="5021606" y="1312260"/>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92DB4A-C635-46B0-9888-49338565771A}">
      <dsp:nvSpPr>
        <dsp:cNvPr id="0" name=""/>
        <dsp:cNvSpPr/>
      </dsp:nvSpPr>
      <dsp:spPr>
        <a:xfrm>
          <a:off x="174438" y="23850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Part One </a:t>
          </a:r>
        </a:p>
        <a:p>
          <a:pPr marL="0" lvl="0" indent="0" algn="ctr" defTabSz="666750">
            <a:lnSpc>
              <a:spcPct val="90000"/>
            </a:lnSpc>
            <a:spcBef>
              <a:spcPct val="0"/>
            </a:spcBef>
            <a:spcAft>
              <a:spcPct val="35000"/>
            </a:spcAft>
            <a:buNone/>
            <a:defRPr cap="all"/>
          </a:pPr>
          <a:r>
            <a:rPr lang="en-US" sz="1500" b="1" kern="1200" dirty="0"/>
            <a:t>Introduction</a:t>
          </a:r>
        </a:p>
      </dsp:txBody>
      <dsp:txXfrm>
        <a:off x="174438" y="2385079"/>
        <a:ext cx="1800000" cy="720000"/>
      </dsp:txXfrm>
    </dsp:sp>
    <dsp:sp modelId="{6FDB0448-E3BF-47D1-BF3B-FDB204DE3B85}">
      <dsp:nvSpPr>
        <dsp:cNvPr id="0" name=""/>
        <dsp:cNvSpPr/>
      </dsp:nvSpPr>
      <dsp:spPr>
        <a:xfrm>
          <a:off x="2593800"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8957C-2326-482A-B49B-6BF7FDE2300C}">
      <dsp:nvSpPr>
        <dsp:cNvPr id="0" name=""/>
        <dsp:cNvSpPr/>
      </dsp:nvSpPr>
      <dsp:spPr>
        <a:xfrm>
          <a:off x="2827800" y="1330272"/>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132AAB-D5B9-4005-BC13-3E875646ED3E}">
      <dsp:nvSpPr>
        <dsp:cNvPr id="0" name=""/>
        <dsp:cNvSpPr/>
      </dsp:nvSpPr>
      <dsp:spPr>
        <a:xfrm>
          <a:off x="2149614" y="2391516"/>
          <a:ext cx="19863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Part Two</a:t>
          </a:r>
        </a:p>
        <a:p>
          <a:pPr marL="0" lvl="0" indent="0" algn="ctr" defTabSz="666750">
            <a:lnSpc>
              <a:spcPct val="90000"/>
            </a:lnSpc>
            <a:spcBef>
              <a:spcPct val="0"/>
            </a:spcBef>
            <a:spcAft>
              <a:spcPct val="35000"/>
            </a:spcAft>
            <a:buNone/>
            <a:defRPr cap="all"/>
          </a:pPr>
          <a:r>
            <a:rPr lang="en-US" sz="1500" b="1" kern="1200" dirty="0"/>
            <a:t> Problem Definition</a:t>
          </a:r>
        </a:p>
      </dsp:txBody>
      <dsp:txXfrm>
        <a:off x="2149614" y="2391516"/>
        <a:ext cx="1986372" cy="720000"/>
      </dsp:txXfrm>
    </dsp:sp>
    <dsp:sp modelId="{7254EC86-90C6-44EF-A981-2399D450AB6F}">
      <dsp:nvSpPr>
        <dsp:cNvPr id="0" name=""/>
        <dsp:cNvSpPr/>
      </dsp:nvSpPr>
      <dsp:spPr>
        <a:xfrm>
          <a:off x="538671" y="110682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996E5-43E0-439B-9D7F-7AB818C471B0}">
      <dsp:nvSpPr>
        <dsp:cNvPr id="0" name=""/>
        <dsp:cNvSpPr/>
      </dsp:nvSpPr>
      <dsp:spPr>
        <a:xfrm>
          <a:off x="772668" y="1340824"/>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BB83F-BE84-4EBA-B214-5CAA64975DB8}">
      <dsp:nvSpPr>
        <dsp:cNvPr id="0" name=""/>
        <dsp:cNvSpPr/>
      </dsp:nvSpPr>
      <dsp:spPr>
        <a:xfrm>
          <a:off x="4456818" y="23850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Part three</a:t>
          </a:r>
        </a:p>
        <a:p>
          <a:pPr marL="0" lvl="0" indent="0" algn="ctr" defTabSz="666750">
            <a:lnSpc>
              <a:spcPct val="90000"/>
            </a:lnSpc>
            <a:spcBef>
              <a:spcPct val="0"/>
            </a:spcBef>
            <a:spcAft>
              <a:spcPct val="35000"/>
            </a:spcAft>
            <a:buNone/>
            <a:defRPr cap="all"/>
          </a:pPr>
          <a:r>
            <a:rPr lang="en-US" sz="1500" kern="1200" dirty="0"/>
            <a:t> </a:t>
          </a:r>
          <a:r>
            <a:rPr lang="en-US" sz="1500" b="1" kern="1200" dirty="0"/>
            <a:t>Methodology</a:t>
          </a:r>
        </a:p>
      </dsp:txBody>
      <dsp:txXfrm>
        <a:off x="4456818" y="2385079"/>
        <a:ext cx="1800000" cy="720000"/>
      </dsp:txXfrm>
    </dsp:sp>
    <dsp:sp modelId="{EF46F9E0-C8B2-4906-A6B0-4184889BAADA}">
      <dsp:nvSpPr>
        <dsp:cNvPr id="0" name=""/>
        <dsp:cNvSpPr/>
      </dsp:nvSpPr>
      <dsp:spPr>
        <a:xfrm>
          <a:off x="9083603" y="110435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2128D-2755-4F92-BEF5-7D8034E7636F}">
      <dsp:nvSpPr>
        <dsp:cNvPr id="0" name=""/>
        <dsp:cNvSpPr/>
      </dsp:nvSpPr>
      <dsp:spPr>
        <a:xfrm>
          <a:off x="9340884" y="1338348"/>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8885D-7A7B-46B2-ADF0-DB452FE9FF0E}">
      <dsp:nvSpPr>
        <dsp:cNvPr id="0" name=""/>
        <dsp:cNvSpPr/>
      </dsp:nvSpPr>
      <dsp:spPr>
        <a:xfrm>
          <a:off x="6653466" y="23850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Part four </a:t>
          </a:r>
        </a:p>
        <a:p>
          <a:pPr marL="0" lvl="0" indent="0" algn="ctr" defTabSz="666750">
            <a:lnSpc>
              <a:spcPct val="90000"/>
            </a:lnSpc>
            <a:spcBef>
              <a:spcPct val="0"/>
            </a:spcBef>
            <a:spcAft>
              <a:spcPct val="35000"/>
            </a:spcAft>
            <a:buNone/>
            <a:defRPr cap="all"/>
          </a:pPr>
          <a:r>
            <a:rPr lang="en-US" sz="1500" b="1" kern="1200"/>
            <a:t>Experiments</a:t>
          </a:r>
        </a:p>
      </dsp:txBody>
      <dsp:txXfrm>
        <a:off x="6653466" y="2385079"/>
        <a:ext cx="1800000" cy="720000"/>
      </dsp:txXfrm>
    </dsp:sp>
    <dsp:sp modelId="{D99DC7E1-E2F3-49AB-8FC6-89D9487B1E5D}">
      <dsp:nvSpPr>
        <dsp:cNvPr id="0" name=""/>
        <dsp:cNvSpPr/>
      </dsp:nvSpPr>
      <dsp:spPr>
        <a:xfrm>
          <a:off x="7006329" y="1096271"/>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30BC-0D27-4585-83F3-80F186658499}">
      <dsp:nvSpPr>
        <dsp:cNvPr id="0" name=""/>
        <dsp:cNvSpPr/>
      </dsp:nvSpPr>
      <dsp:spPr>
        <a:xfrm>
          <a:off x="7240340" y="1330272"/>
          <a:ext cx="630000" cy="63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4EBC5-A382-4697-BD44-4B0D660F6E35}">
      <dsp:nvSpPr>
        <dsp:cNvPr id="0" name=""/>
        <dsp:cNvSpPr/>
      </dsp:nvSpPr>
      <dsp:spPr>
        <a:xfrm>
          <a:off x="8715600" y="23850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Part five</a:t>
          </a:r>
        </a:p>
        <a:p>
          <a:pPr marL="0" lvl="0" indent="0" algn="ctr" defTabSz="666750">
            <a:lnSpc>
              <a:spcPct val="90000"/>
            </a:lnSpc>
            <a:spcBef>
              <a:spcPct val="0"/>
            </a:spcBef>
            <a:spcAft>
              <a:spcPct val="35000"/>
            </a:spcAft>
            <a:buNone/>
            <a:defRPr cap="all"/>
          </a:pPr>
          <a:r>
            <a:rPr lang="en-US" sz="1500" b="1" kern="1200" dirty="0"/>
            <a:t> Future Works</a:t>
          </a:r>
        </a:p>
      </dsp:txBody>
      <dsp:txXfrm>
        <a:off x="8715600" y="238507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DFCB0-A102-472F-A4E9-F7AE10BF0C30}"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E8B35-BC95-4E24-A46E-2CEDF3D78B9C}" type="slidenum">
              <a:rPr lang="en-US" smtClean="0"/>
              <a:t>‹#›</a:t>
            </a:fld>
            <a:endParaRPr lang="en-US"/>
          </a:p>
        </p:txBody>
      </p:sp>
    </p:spTree>
    <p:extLst>
      <p:ext uri="{BB962C8B-B14F-4D97-AF65-F5344CB8AC3E}">
        <p14:creationId xmlns:p14="http://schemas.microsoft.com/office/powerpoint/2010/main" val="347569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E8B35-BC95-4E24-A46E-2CEDF3D78B9C}" type="slidenum">
              <a:rPr lang="en-US" smtClean="0"/>
              <a:t>17</a:t>
            </a:fld>
            <a:endParaRPr lang="en-US"/>
          </a:p>
        </p:txBody>
      </p:sp>
    </p:spTree>
    <p:extLst>
      <p:ext uri="{BB962C8B-B14F-4D97-AF65-F5344CB8AC3E}">
        <p14:creationId xmlns:p14="http://schemas.microsoft.com/office/powerpoint/2010/main" val="61997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E8B35-BC95-4E24-A46E-2CEDF3D78B9C}" type="slidenum">
              <a:rPr lang="en-US" smtClean="0"/>
              <a:t>21</a:t>
            </a:fld>
            <a:endParaRPr lang="en-US"/>
          </a:p>
        </p:txBody>
      </p:sp>
    </p:spTree>
    <p:extLst>
      <p:ext uri="{BB962C8B-B14F-4D97-AF65-F5344CB8AC3E}">
        <p14:creationId xmlns:p14="http://schemas.microsoft.com/office/powerpoint/2010/main" val="25576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E8B35-BC95-4E24-A46E-2CEDF3D78B9C}" type="slidenum">
              <a:rPr lang="en-US" smtClean="0"/>
              <a:t>23</a:t>
            </a:fld>
            <a:endParaRPr lang="en-US"/>
          </a:p>
        </p:txBody>
      </p:sp>
    </p:spTree>
    <p:extLst>
      <p:ext uri="{BB962C8B-B14F-4D97-AF65-F5344CB8AC3E}">
        <p14:creationId xmlns:p14="http://schemas.microsoft.com/office/powerpoint/2010/main" val="14074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3622-F7F1-4D8E-A378-6B1C1E5D1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3D9F8-484E-486A-A15E-733F63D2B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3E681-860D-496B-93D5-642255DD81AB}"/>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3D34D6C8-4F73-42D5-B5D3-7FC990787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39179-506B-40E4-8AA0-41C8249676AC}"/>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161119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DE1F-45E1-4086-AE98-CC231A0B3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CCF9B-EE29-4C3B-99EA-9F0A05858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93055-E69D-4CF5-861A-E3F7DCF65D7D}"/>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6A34F1A8-C8F6-425B-963E-45AFE3803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1120F-614E-44F2-A7C7-E6C7788CF129}"/>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4284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D22C1-4382-473A-9590-A6DA1BD58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0D845-42ED-4FDB-A0CF-AA6E6914F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3FEA6-EF7C-424E-AFA0-879F7F33760D}"/>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C663D1BE-8AD1-4673-A240-7BEF731F8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A4027-2E9D-411E-BE86-122D4836DC0B}"/>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70817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0AB7-D9EF-44E2-9BA0-935BC3BD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141DC-28F6-4B13-B963-FE03DBB5D0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6E229-20FF-42A6-B569-26D4DE4BC531}"/>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A0B01B65-14FE-4CC6-A36D-03FA453FD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A1BC8-8EFB-4E3C-ADFE-61703C81F118}"/>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236075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308D-2F55-4BFA-A603-1566EE40C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095900-1C31-4D25-AD22-D26D4873D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9B008-0975-4BC7-ABAA-9F0C2127CC58}"/>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D72D424F-1D70-47C4-8F68-4315DAD78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EDD9-4DD5-4354-B392-4B3D82395488}"/>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12366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FDA0-2208-45C0-A40D-139403F51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4C3F9-86C2-447B-9223-84B6A9B89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C2129-8AC9-4ABB-AB0D-B3A485367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F82622-B800-409D-8520-E3927C7E0E12}"/>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6" name="Footer Placeholder 5">
            <a:extLst>
              <a:ext uri="{FF2B5EF4-FFF2-40B4-BE49-F238E27FC236}">
                <a16:creationId xmlns:a16="http://schemas.microsoft.com/office/drawing/2014/main" id="{DBCF1D1E-4AF2-49C8-8625-9E246BBE5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41CC4-8805-4EBB-8949-2E4846E88409}"/>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29822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5ECC-DA1B-448B-B1A9-1C089CBDD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9C14B-B978-433D-A767-9149DA9CF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65145-3C70-4F96-BB6C-5B7D5AC576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BE44EE-CBBB-42F8-87C6-153682070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AD6EC-287A-4FA3-BA0C-0374335C7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D1D103-CEF3-4AEA-A2E0-F2EF9B54B2F6}"/>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8" name="Footer Placeholder 7">
            <a:extLst>
              <a:ext uri="{FF2B5EF4-FFF2-40B4-BE49-F238E27FC236}">
                <a16:creationId xmlns:a16="http://schemas.microsoft.com/office/drawing/2014/main" id="{1230EA49-F91D-4DF2-AFD7-DD0616A88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F15311-28B3-45D4-A086-4D042B76CD19}"/>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172082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EDC-F37A-42B1-82C1-091C43ACA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89688-5CBA-469D-B993-76656BC1A365}"/>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4" name="Footer Placeholder 3">
            <a:extLst>
              <a:ext uri="{FF2B5EF4-FFF2-40B4-BE49-F238E27FC236}">
                <a16:creationId xmlns:a16="http://schemas.microsoft.com/office/drawing/2014/main" id="{150B4646-CCAE-4EF2-B855-F51BC925FE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711BE-0F8A-4708-828C-A1E66CBD213C}"/>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29719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396E2-5F68-4040-8652-54A520319B9B}"/>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3" name="Footer Placeholder 2">
            <a:extLst>
              <a:ext uri="{FF2B5EF4-FFF2-40B4-BE49-F238E27FC236}">
                <a16:creationId xmlns:a16="http://schemas.microsoft.com/office/drawing/2014/main" id="{998CA023-6073-4EFD-ABEA-CE896FB51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4ED5FC-EDFB-455F-8394-58870028265C}"/>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2603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50E6-8CA0-498C-91CC-D5C3E732B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F9B70-801B-4BF1-9B35-309CE396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CE2C6-5C45-4020-B9AC-E52E0F42D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9CBFE-211C-4F2F-80BC-40B403C66813}"/>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6" name="Footer Placeholder 5">
            <a:extLst>
              <a:ext uri="{FF2B5EF4-FFF2-40B4-BE49-F238E27FC236}">
                <a16:creationId xmlns:a16="http://schemas.microsoft.com/office/drawing/2014/main" id="{84045829-81AC-45E6-A7EA-253DC3CC3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F41D3-AB2C-4510-BB41-2F266D1D5557}"/>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50129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D4D3-503E-46DC-8430-68578C9A9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1B5B97-11C3-4A87-B152-045070170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9A819-5751-4C0F-9D6C-BE4C18608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33BFC-D274-4731-8050-241EE8B3F7D9}"/>
              </a:ext>
            </a:extLst>
          </p:cNvPr>
          <p:cNvSpPr>
            <a:spLocks noGrp="1"/>
          </p:cNvSpPr>
          <p:nvPr>
            <p:ph type="dt" sz="half" idx="10"/>
          </p:nvPr>
        </p:nvSpPr>
        <p:spPr/>
        <p:txBody>
          <a:bodyPr/>
          <a:lstStyle/>
          <a:p>
            <a:fld id="{B0A9C266-B796-4258-A8ED-789DD1BB97F8}" type="datetimeFigureOut">
              <a:rPr lang="en-US" smtClean="0"/>
              <a:t>8/20/2021</a:t>
            </a:fld>
            <a:endParaRPr lang="en-US"/>
          </a:p>
        </p:txBody>
      </p:sp>
      <p:sp>
        <p:nvSpPr>
          <p:cNvPr id="6" name="Footer Placeholder 5">
            <a:extLst>
              <a:ext uri="{FF2B5EF4-FFF2-40B4-BE49-F238E27FC236}">
                <a16:creationId xmlns:a16="http://schemas.microsoft.com/office/drawing/2014/main" id="{A0F0DC3F-7E9D-4DF5-A524-EB1A12C4A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2E0F9-0E50-4900-9ECD-5960C29760F0}"/>
              </a:ext>
            </a:extLst>
          </p:cNvPr>
          <p:cNvSpPr>
            <a:spLocks noGrp="1"/>
          </p:cNvSpPr>
          <p:nvPr>
            <p:ph type="sldNum" sz="quarter" idx="12"/>
          </p:nvPr>
        </p:nvSpPr>
        <p:spPr/>
        <p:txBody>
          <a:bodyPr/>
          <a:lstStyle/>
          <a:p>
            <a:fld id="{0D012229-279C-40FE-B8C5-63045CAF3B0C}" type="slidenum">
              <a:rPr lang="en-US" smtClean="0"/>
              <a:t>‹#›</a:t>
            </a:fld>
            <a:endParaRPr lang="en-US"/>
          </a:p>
        </p:txBody>
      </p:sp>
    </p:spTree>
    <p:extLst>
      <p:ext uri="{BB962C8B-B14F-4D97-AF65-F5344CB8AC3E}">
        <p14:creationId xmlns:p14="http://schemas.microsoft.com/office/powerpoint/2010/main" val="34650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BA2F5-1FF2-43B6-9E35-5C5C558A4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3342F2-8B93-451E-A43B-538977C3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E3FB7-F611-4FDD-B967-F8BCF40F8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9C266-B796-4258-A8ED-789DD1BB97F8}" type="datetimeFigureOut">
              <a:rPr lang="en-US" smtClean="0"/>
              <a:t>8/20/2021</a:t>
            </a:fld>
            <a:endParaRPr lang="en-US"/>
          </a:p>
        </p:txBody>
      </p:sp>
      <p:sp>
        <p:nvSpPr>
          <p:cNvPr id="5" name="Footer Placeholder 4">
            <a:extLst>
              <a:ext uri="{FF2B5EF4-FFF2-40B4-BE49-F238E27FC236}">
                <a16:creationId xmlns:a16="http://schemas.microsoft.com/office/drawing/2014/main" id="{2F5343D7-6D7B-4FB6-B250-A9AAE7550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C3747-1EC1-47FC-A876-686A8DF20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12229-279C-40FE-B8C5-63045CAF3B0C}" type="slidenum">
              <a:rPr lang="en-US" smtClean="0"/>
              <a:t>‹#›</a:t>
            </a:fld>
            <a:endParaRPr lang="en-US"/>
          </a:p>
        </p:txBody>
      </p:sp>
    </p:spTree>
    <p:extLst>
      <p:ext uri="{BB962C8B-B14F-4D97-AF65-F5344CB8AC3E}">
        <p14:creationId xmlns:p14="http://schemas.microsoft.com/office/powerpoint/2010/main" val="252597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2.svg"/><Relationship Id="rId7" Type="http://schemas.openxmlformats.org/officeDocument/2006/relationships/image" Target="../media/image5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5.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2.svg"/><Relationship Id="rId7" Type="http://schemas.openxmlformats.org/officeDocument/2006/relationships/image" Target="../media/image6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12.sv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8" Type="http://schemas.openxmlformats.org/officeDocument/2006/relationships/image" Target="../media/image22.png"/><Relationship Id="rId26"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image" Target="../media/image33.png"/><Relationship Id="rId17" Type="http://schemas.openxmlformats.org/officeDocument/2006/relationships/image" Target="../media/image21.png"/><Relationship Id="rId25" Type="http://schemas.openxmlformats.org/officeDocument/2006/relationships/image" Target="../media/image24.png"/><Relationship Id="rId33" Type="http://schemas.openxmlformats.org/officeDocument/2006/relationships/image" Target="../media/image32.png"/><Relationship Id="rId16" Type="http://schemas.openxmlformats.org/officeDocument/2006/relationships/image" Target="../media/image20.png"/><Relationship Id="rId20" Type="http://schemas.openxmlformats.org/officeDocument/2006/relationships/image" Target="../media/image15.png"/><Relationship Id="rId29" Type="http://schemas.openxmlformats.org/officeDocument/2006/relationships/image" Target="../media/image28.png"/><Relationship Id="rId1" Type="http://schemas.openxmlformats.org/officeDocument/2006/relationships/slideLayout" Target="../slideLayouts/slideLayout2.xml"/><Relationship Id="rId24" Type="http://schemas.openxmlformats.org/officeDocument/2006/relationships/image" Target="../media/image19.png"/><Relationship Id="rId32" Type="http://schemas.openxmlformats.org/officeDocument/2006/relationships/image" Target="../media/image31.png"/><Relationship Id="rId15" Type="http://schemas.openxmlformats.org/officeDocument/2006/relationships/image" Target="../media/image47.png"/><Relationship Id="rId23" Type="http://schemas.openxmlformats.org/officeDocument/2006/relationships/image" Target="../media/image18.png"/><Relationship Id="rId28" Type="http://schemas.openxmlformats.org/officeDocument/2006/relationships/image" Target="../media/image27.png"/><Relationship Id="rId36" Type="http://schemas.openxmlformats.org/officeDocument/2006/relationships/image" Target="../media/image8.svg"/><Relationship Id="rId19" Type="http://schemas.openxmlformats.org/officeDocument/2006/relationships/image" Target="../media/image23.png"/><Relationship Id="rId31" Type="http://schemas.openxmlformats.org/officeDocument/2006/relationships/image" Target="../media/image30.png"/><Relationship Id="rId14" Type="http://schemas.openxmlformats.org/officeDocument/2006/relationships/image" Target="../media/image46.png"/><Relationship Id="rId22" Type="http://schemas.openxmlformats.org/officeDocument/2006/relationships/image" Target="../media/image17.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6.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8.png"/><Relationship Id="rId4" Type="http://schemas.openxmlformats.org/officeDocument/2006/relationships/image" Target="../media/image3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768" y="2227230"/>
            <a:ext cx="10684151" cy="1991979"/>
          </a:xfrm>
        </p:spPr>
        <p:txBody>
          <a:bodyPr anchor="b">
            <a:normAutofit/>
          </a:bodyPr>
          <a:lstStyle/>
          <a:p>
            <a:r>
              <a:rPr lang="en-US" sz="5200" b="1" dirty="0">
                <a:latin typeface="Times New Roman" panose="02020603050405020304" pitchFamily="18" charset="0"/>
                <a:cs typeface="Times New Roman" panose="02020603050405020304" pitchFamily="18" charset="0"/>
              </a:rPr>
              <a:t>Robust Deep Reinforcement Learning for Portfolio Management</a:t>
            </a:r>
          </a:p>
        </p:txBody>
      </p:sp>
      <p:sp>
        <p:nvSpPr>
          <p:cNvPr id="3" name="Subtitle 2"/>
          <p:cNvSpPr>
            <a:spLocks noGrp="1"/>
          </p:cNvSpPr>
          <p:nvPr>
            <p:ph type="subTitle" idx="1"/>
          </p:nvPr>
        </p:nvSpPr>
        <p:spPr>
          <a:xfrm>
            <a:off x="1361239" y="4673576"/>
            <a:ext cx="9469211" cy="865639"/>
          </a:xfrm>
        </p:spPr>
        <p:txBody>
          <a:bodyPr anchor="t">
            <a:normAutofit/>
          </a:bodyPr>
          <a:lstStyle/>
          <a:p>
            <a:r>
              <a:rPr lang="en-US" sz="2000" b="1" dirty="0">
                <a:solidFill>
                  <a:schemeClr val="tx2"/>
                </a:solidFill>
                <a:latin typeface="Times New Roman" panose="02020603050405020304" pitchFamily="18" charset="0"/>
                <a:cs typeface="Times New Roman" panose="02020603050405020304" pitchFamily="18" charset="0"/>
              </a:rPr>
              <a:t>Presented By Amin Masoudi</a:t>
            </a:r>
          </a:p>
          <a:p>
            <a:r>
              <a:rPr lang="en-US" sz="2000" b="1" dirty="0">
                <a:solidFill>
                  <a:schemeClr val="tx2"/>
                </a:solidFill>
                <a:latin typeface="Times New Roman" panose="02020603050405020304" pitchFamily="18" charset="0"/>
                <a:cs typeface="Times New Roman" panose="02020603050405020304" pitchFamily="18" charset="0"/>
              </a:rPr>
              <a:t>Supervisors: Jonathan Patrick, Jonathan Li</a:t>
            </a:r>
          </a:p>
          <a:p>
            <a:endParaRPr lang="en-US" dirty="0">
              <a:solidFill>
                <a:schemeClr val="tx2"/>
              </a:solidFill>
              <a:latin typeface="Times New Roman" panose="02020603050405020304" pitchFamily="18" charset="0"/>
              <a:cs typeface="Times New Roman" panose="02020603050405020304" pitchFamily="18" charset="0"/>
            </a:endParaRPr>
          </a:p>
        </p:txBody>
      </p:sp>
      <p:pic>
        <p:nvPicPr>
          <p:cNvPr id="16" name="Picture 15" descr="Shape&#10;&#10;Description automatically generated with medium confidence">
            <a:extLst>
              <a:ext uri="{FF2B5EF4-FFF2-40B4-BE49-F238E27FC236}">
                <a16:creationId xmlns:a16="http://schemas.microsoft.com/office/drawing/2014/main" id="{53294CD5-FB42-4E74-97F8-6C24056B5B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472" y="-151424"/>
            <a:ext cx="3730316" cy="2055548"/>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5ADF597D-D86A-47FC-9A73-5F07ECBF4A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2" y="120658"/>
            <a:ext cx="1450850" cy="1228610"/>
          </a:xfrm>
          <a:prstGeom prst="rect">
            <a:avLst/>
          </a:prstGeom>
        </p:spPr>
      </p:pic>
      <p:sp>
        <p:nvSpPr>
          <p:cNvPr id="19" name="TextBox 18">
            <a:extLst>
              <a:ext uri="{FF2B5EF4-FFF2-40B4-BE49-F238E27FC236}">
                <a16:creationId xmlns:a16="http://schemas.microsoft.com/office/drawing/2014/main" id="{296A11B0-CA5C-45A5-81A7-526165F6E659}"/>
              </a:ext>
            </a:extLst>
          </p:cNvPr>
          <p:cNvSpPr txBox="1"/>
          <p:nvPr/>
        </p:nvSpPr>
        <p:spPr>
          <a:xfrm>
            <a:off x="3880453" y="1937193"/>
            <a:ext cx="4430779" cy="461665"/>
          </a:xfrm>
          <a:prstGeom prst="rect">
            <a:avLst/>
          </a:prstGeom>
          <a:noFill/>
        </p:spPr>
        <p:txBody>
          <a:bodyPr wrap="square">
            <a:spAutoFit/>
          </a:bodyPr>
          <a:lstStyle/>
          <a:p>
            <a:r>
              <a:rPr lang="en-US" sz="2400" b="0" i="1" dirty="0">
                <a:effectLst/>
                <a:latin typeface="Times New Roman" panose="02020603050405020304" pitchFamily="18" charset="0"/>
                <a:ea typeface="Calibri" panose="020F0502020204030204" pitchFamily="34" charset="0"/>
                <a:cs typeface="Times New Roman" panose="02020603050405020304" pitchFamily="18" charset="0"/>
              </a:rPr>
              <a:t>Master of Science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Management</a:t>
            </a:r>
            <a:endParaRPr lang="en-US" sz="2400" dirty="0"/>
          </a:p>
        </p:txBody>
      </p:sp>
    </p:spTree>
    <p:extLst>
      <p:ext uri="{BB962C8B-B14F-4D97-AF65-F5344CB8AC3E}">
        <p14:creationId xmlns:p14="http://schemas.microsoft.com/office/powerpoint/2010/main" val="182720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6A42-B6A0-414F-B581-A0FD18C918B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Why do we need to have a robust approach?</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617417-4588-446C-A395-FDD7CBD091FC}"/>
              </a:ext>
            </a:extLst>
          </p:cNvPr>
          <p:cNvSpPr>
            <a:spLocks noGrp="1"/>
          </p:cNvSpPr>
          <p:nvPr>
            <p:ph idx="1"/>
          </p:nvPr>
        </p:nvSpPr>
        <p:spPr/>
        <p:txBody>
          <a:bodyPr>
            <a:normAutofit/>
          </a:bodyPr>
          <a:lstStyle/>
          <a:p>
            <a:pPr marL="457200" indent="-457200" algn="just">
              <a:lnSpc>
                <a:spcPct val="150000"/>
              </a:lnSpc>
              <a:buFont typeface="+mj-lt"/>
              <a:buAutoNum type="arabicPeriod"/>
            </a:pPr>
            <a:r>
              <a:rPr lang="en-CA" sz="2000" b="1" dirty="0">
                <a:latin typeface="Times New Roman" panose="02020603050405020304" pitchFamily="18" charset="0"/>
                <a:cs typeface="Times New Roman" panose="02020603050405020304" pitchFamily="18" charset="0"/>
              </a:rPr>
              <a:t>Model is not known and created from a few samples:</a:t>
            </a:r>
          </a:p>
          <a:p>
            <a:pPr lvl="1" algn="just">
              <a:lnSpc>
                <a:spcPct val="150000"/>
              </a:lnSpc>
            </a:pPr>
            <a:r>
              <a:rPr lang="en-US" sz="1800" dirty="0">
                <a:latin typeface="Times New Roman" panose="02020603050405020304" pitchFamily="18" charset="0"/>
                <a:cs typeface="Times New Roman" panose="02020603050405020304" pitchFamily="18" charset="0"/>
              </a:rPr>
              <a:t> Since the initial parameters for citric before any updates are random biased values, </a:t>
            </a:r>
            <a:r>
              <a:rPr lang="en-US" sz="1800" b="1" dirty="0">
                <a:latin typeface="Times New Roman" panose="02020603050405020304" pitchFamily="18" charset="0"/>
                <a:cs typeface="Times New Roman" panose="02020603050405020304" pitchFamily="18" charset="0"/>
              </a:rPr>
              <a:t>TD target is a biased estimate during training </a:t>
            </a:r>
            <a:r>
              <a:rPr lang="en-US" sz="1800" dirty="0">
                <a:latin typeface="Times New Roman" panose="02020603050405020304" pitchFamily="18" charset="0"/>
                <a:cs typeface="Times New Roman" panose="02020603050405020304" pitchFamily="18" charset="0"/>
              </a:rPr>
              <a:t>and could be misleading, especially when training the agent on a sample data for a limited time horizon. </a:t>
            </a:r>
          </a:p>
          <a:p>
            <a:pPr marL="457200" indent="-457200" algn="just">
              <a:lnSpc>
                <a:spcPct val="150000"/>
              </a:lnSpc>
              <a:buFont typeface="+mj-lt"/>
              <a:buAutoNum type="arabicPeriod"/>
            </a:pPr>
            <a:r>
              <a:rPr lang="en-CA" sz="2000" b="1" dirty="0">
                <a:latin typeface="Times New Roman" panose="02020603050405020304" pitchFamily="18" charset="0"/>
                <a:cs typeface="Times New Roman" panose="02020603050405020304" pitchFamily="18" charset="0"/>
              </a:rPr>
              <a:t>Cost of failure is high</a:t>
            </a:r>
            <a:r>
              <a:rPr lang="en-CA" sz="2000" dirty="0">
                <a:latin typeface="Times New Roman" panose="02020603050405020304" pitchFamily="18" charset="0"/>
                <a:cs typeface="Times New Roman" panose="02020603050405020304" pitchFamily="18" charset="0"/>
              </a:rPr>
              <a:t> in the practical applications of DDPG algorithm. For instance in finance, health, robotics, power grids.</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2C6EEC75-8F62-49DA-800A-F05FDA9AD25F}"/>
              </a:ext>
            </a:extLst>
          </p:cNvPr>
          <p:cNvSpPr/>
          <p:nvPr/>
        </p:nvSpPr>
        <p:spPr>
          <a:xfrm>
            <a:off x="10993987" y="73025"/>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Magnifying glass">
            <a:extLst>
              <a:ext uri="{FF2B5EF4-FFF2-40B4-BE49-F238E27FC236}">
                <a16:creationId xmlns:a16="http://schemas.microsoft.com/office/drawing/2014/main" id="{F6673DA5-6141-4E09-88D7-E2225E8CE1A5}"/>
              </a:ext>
            </a:extLst>
          </p:cNvPr>
          <p:cNvSpPr/>
          <p:nvPr/>
        </p:nvSpPr>
        <p:spPr>
          <a:xfrm>
            <a:off x="11227987" y="307026"/>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159341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EB2E-CC80-4059-85C0-CBA7BFFD2D4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AACE44E7-2356-404F-9097-D38CC9642B9C}"/>
              </a:ext>
            </a:extLst>
          </p:cNvPr>
          <p:cNvSpPr>
            <a:spLocks noGrp="1"/>
          </p:cNvSpPr>
          <p:nvPr>
            <p:ph idx="1"/>
          </p:nvPr>
        </p:nvSpPr>
        <p:spPr>
          <a:xfrm>
            <a:off x="1418445" y="365125"/>
            <a:ext cx="9355110" cy="6833786"/>
          </a:xfrm>
        </p:spPr>
        <p:txBody>
          <a:bodyPr anchor="ctr">
            <a:normAutofit/>
          </a:bodyPr>
          <a:lstStyle/>
          <a:p>
            <a:pPr marL="0" marR="0" lvl="0" indent="0" algn="just">
              <a:lnSpc>
                <a:spcPct val="10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“How can a RL trading agent maximize portfolio return while immunizing the learning process of portfolio management from the adversarial impact due to sampling errors?”</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None/>
            </a:pPr>
            <a:endParaRPr lang="en-US" sz="4000" b="1" dirty="0"/>
          </a:p>
        </p:txBody>
      </p:sp>
      <p:sp>
        <p:nvSpPr>
          <p:cNvPr id="4" name="Oval 3">
            <a:extLst>
              <a:ext uri="{FF2B5EF4-FFF2-40B4-BE49-F238E27FC236}">
                <a16:creationId xmlns:a16="http://schemas.microsoft.com/office/drawing/2014/main" id="{FFD41EFF-BFF0-4D9D-8EC5-1D1B7DA35BD9}"/>
              </a:ext>
            </a:extLst>
          </p:cNvPr>
          <p:cNvSpPr/>
          <p:nvPr/>
        </p:nvSpPr>
        <p:spPr>
          <a:xfrm>
            <a:off x="10965413" y="100013"/>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Magnifying glass">
            <a:extLst>
              <a:ext uri="{FF2B5EF4-FFF2-40B4-BE49-F238E27FC236}">
                <a16:creationId xmlns:a16="http://schemas.microsoft.com/office/drawing/2014/main" id="{B770D4E2-E706-4A3E-AC94-E8EC523F6CA8}"/>
              </a:ext>
            </a:extLst>
          </p:cNvPr>
          <p:cNvSpPr/>
          <p:nvPr/>
        </p:nvSpPr>
        <p:spPr>
          <a:xfrm>
            <a:off x="11199413" y="334014"/>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26153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0DC9-F01C-49EC-B747-CB9411B4244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Research Contribution</a:t>
            </a:r>
          </a:p>
        </p:txBody>
      </p:sp>
      <p:sp>
        <p:nvSpPr>
          <p:cNvPr id="3" name="Content Placeholder 2">
            <a:extLst>
              <a:ext uri="{FF2B5EF4-FFF2-40B4-BE49-F238E27FC236}">
                <a16:creationId xmlns:a16="http://schemas.microsoft.com/office/drawing/2014/main" id="{70B4D08D-5412-46B9-B86B-5EEDC16B44FD}"/>
              </a:ext>
            </a:extLst>
          </p:cNvPr>
          <p:cNvSpPr>
            <a:spLocks noGrp="1"/>
          </p:cNvSpPr>
          <p:nvPr>
            <p:ph idx="1"/>
          </p:nvPr>
        </p:nvSpPr>
        <p:spPr/>
        <p:txBody>
          <a:bodyPr>
            <a:normAutofit/>
          </a:bodyPr>
          <a:lstStyle/>
          <a:p>
            <a:pPr marL="342900" indent="-342900" algn="just">
              <a:lnSpc>
                <a:spcPct val="150000"/>
              </a:lnSpc>
              <a:buFont typeface="+mj-lt"/>
              <a:buAutoNum type="arabicPeriod"/>
            </a:pPr>
            <a:r>
              <a:rPr lang="en-US" sz="2000" dirty="0">
                <a:solidFill>
                  <a:srgbClr val="000000"/>
                </a:solidFill>
                <a:latin typeface="Times New Roman" panose="02020603050405020304" pitchFamily="18" charset="0"/>
                <a:ea typeface="MS Mincho" panose="02020609040205080304" pitchFamily="49" charset="-128"/>
              </a:rPr>
              <a:t>Making </a:t>
            </a:r>
            <a:r>
              <a:rPr lang="en-US" sz="2000" dirty="0">
                <a:solidFill>
                  <a:srgbClr val="000000"/>
                </a:solidFill>
                <a:effectLst/>
                <a:latin typeface="Times New Roman" panose="02020603050405020304" pitchFamily="18" charset="0"/>
                <a:ea typeface="MS Mincho" panose="02020609040205080304" pitchFamily="49" charset="-128"/>
              </a:rPr>
              <a:t>a robust automated trading agent for making investment decision with real-time price data by incorporating robust optimization with DRL algorithm (Deep Deterministic Policy Gradient) in python programming language.</a:t>
            </a:r>
          </a:p>
          <a:p>
            <a:pPr marL="342900" indent="-342900" algn="just">
              <a:lnSpc>
                <a:spcPct val="150000"/>
              </a:lnSpc>
              <a:buFont typeface="+mj-lt"/>
              <a:buAutoNum type="arabicPeriod"/>
            </a:pPr>
            <a:r>
              <a:rPr lang="en-US" sz="2000" dirty="0">
                <a:solidFill>
                  <a:srgbClr val="000000"/>
                </a:solidFill>
                <a:latin typeface="Times New Roman" panose="02020603050405020304" pitchFamily="18" charset="0"/>
                <a:ea typeface="MS Mincho" panose="02020609040205080304" pitchFamily="49" charset="-128"/>
              </a:rPr>
              <a:t>The RL agent of this research is robust to </a:t>
            </a:r>
            <a:r>
              <a:rPr lang="en-CA" sz="2000" dirty="0">
                <a:solidFill>
                  <a:srgbClr val="000000"/>
                </a:solidFill>
                <a:latin typeface="Times New Roman" panose="02020603050405020304" pitchFamily="18" charset="0"/>
                <a:ea typeface="MS Mincho" panose="02020609040205080304" pitchFamily="49" charset="-128"/>
              </a:rPr>
              <a:t>the adversarial impact of sampling errors</a:t>
            </a:r>
            <a:r>
              <a:rPr lang="en-US" sz="2000" dirty="0">
                <a:solidFill>
                  <a:srgbClr val="000000"/>
                </a:solidFill>
                <a:latin typeface="Times New Roman" panose="02020603050405020304" pitchFamily="18" charset="0"/>
                <a:ea typeface="MS Mincho" panose="02020609040205080304" pitchFamily="49" charset="-128"/>
              </a:rPr>
              <a:t> in learning the market and can offer a safer path for the investor’s portfolio value during the trading period and reduce the riskiness of the investment strategy.</a:t>
            </a:r>
            <a:endParaRPr lang="en-US" sz="3200" dirty="0"/>
          </a:p>
        </p:txBody>
      </p:sp>
      <p:sp>
        <p:nvSpPr>
          <p:cNvPr id="4" name="Oval 3">
            <a:extLst>
              <a:ext uri="{FF2B5EF4-FFF2-40B4-BE49-F238E27FC236}">
                <a16:creationId xmlns:a16="http://schemas.microsoft.com/office/drawing/2014/main" id="{FF6068B3-722D-4294-83EF-7401B4724A21}"/>
              </a:ext>
            </a:extLst>
          </p:cNvPr>
          <p:cNvSpPr/>
          <p:nvPr/>
        </p:nvSpPr>
        <p:spPr>
          <a:xfrm>
            <a:off x="10990538" y="111157"/>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Magnifying glass">
            <a:extLst>
              <a:ext uri="{FF2B5EF4-FFF2-40B4-BE49-F238E27FC236}">
                <a16:creationId xmlns:a16="http://schemas.microsoft.com/office/drawing/2014/main" id="{1963B18E-C99C-4399-B952-6BD471812681}"/>
              </a:ext>
            </a:extLst>
          </p:cNvPr>
          <p:cNvSpPr/>
          <p:nvPr/>
        </p:nvSpPr>
        <p:spPr>
          <a:xfrm>
            <a:off x="11224538" y="345158"/>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180119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94813F-E611-45C8-818B-6C6DB138D259}"/>
              </a:ext>
            </a:extLst>
          </p:cNvPr>
          <p:cNvSpPr txBox="1"/>
          <p:nvPr/>
        </p:nvSpPr>
        <p:spPr>
          <a:xfrm>
            <a:off x="5298621" y="3464581"/>
            <a:ext cx="1594757" cy="400110"/>
          </a:xfrm>
          <a:prstGeom prst="rect">
            <a:avLst/>
          </a:prstGeom>
          <a:noFill/>
        </p:spPr>
        <p:txBody>
          <a:bodyPr wrap="square" rtlCol="0">
            <a:spAutoFit/>
          </a:bodyPr>
          <a:lstStyle/>
          <a:p>
            <a:pPr algn="ctr"/>
            <a:r>
              <a:rPr lang="en-US" sz="2000" dirty="0"/>
              <a:t>Part 3</a:t>
            </a:r>
          </a:p>
        </p:txBody>
      </p:sp>
      <p:sp>
        <p:nvSpPr>
          <p:cNvPr id="7" name="TextBox 6">
            <a:extLst>
              <a:ext uri="{FF2B5EF4-FFF2-40B4-BE49-F238E27FC236}">
                <a16:creationId xmlns:a16="http://schemas.microsoft.com/office/drawing/2014/main" id="{9E70815F-5070-4D38-830A-D4A41BCD7E76}"/>
              </a:ext>
            </a:extLst>
          </p:cNvPr>
          <p:cNvSpPr txBox="1"/>
          <p:nvPr/>
        </p:nvSpPr>
        <p:spPr>
          <a:xfrm>
            <a:off x="2863402" y="2505670"/>
            <a:ext cx="6465194" cy="923330"/>
          </a:xfrm>
          <a:prstGeom prst="rect">
            <a:avLst/>
          </a:prstGeom>
          <a:noFill/>
        </p:spPr>
        <p:txBody>
          <a:bodyPr wrap="square" rtlCol="0">
            <a:spAutoFit/>
          </a:bodyPr>
          <a:lstStyle/>
          <a:p>
            <a:pPr algn="ctr"/>
            <a:r>
              <a:rPr lang="en-US" sz="5400" dirty="0"/>
              <a:t>Methodology</a:t>
            </a:r>
          </a:p>
        </p:txBody>
      </p:sp>
      <p:pic>
        <p:nvPicPr>
          <p:cNvPr id="4" name="Picture 3">
            <a:extLst>
              <a:ext uri="{FF2B5EF4-FFF2-40B4-BE49-F238E27FC236}">
                <a16:creationId xmlns:a16="http://schemas.microsoft.com/office/drawing/2014/main" id="{BF6F63CF-DB3B-4C8D-8448-5A7F28B3D8C8}"/>
              </a:ext>
            </a:extLst>
          </p:cNvPr>
          <p:cNvPicPr>
            <a:picLocks noChangeAspect="1"/>
          </p:cNvPicPr>
          <p:nvPr/>
        </p:nvPicPr>
        <p:blipFill>
          <a:blip r:embed="rId2"/>
          <a:stretch>
            <a:fillRect/>
          </a:stretch>
        </p:blipFill>
        <p:spPr>
          <a:xfrm>
            <a:off x="105786" y="95251"/>
            <a:ext cx="4155629" cy="3333749"/>
          </a:xfrm>
          <a:prstGeom prst="rect">
            <a:avLst/>
          </a:prstGeom>
        </p:spPr>
      </p:pic>
      <p:sp>
        <p:nvSpPr>
          <p:cNvPr id="6" name="Oval 5">
            <a:extLst>
              <a:ext uri="{FF2B5EF4-FFF2-40B4-BE49-F238E27FC236}">
                <a16:creationId xmlns:a16="http://schemas.microsoft.com/office/drawing/2014/main" id="{0BB0A4F7-0907-4BFE-8683-33DA936113CA}"/>
              </a:ext>
            </a:extLst>
          </p:cNvPr>
          <p:cNvSpPr/>
          <p:nvPr/>
        </p:nvSpPr>
        <p:spPr>
          <a:xfrm>
            <a:off x="5547000" y="1407670"/>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angle 7" descr="Head with Gears">
            <a:extLst>
              <a:ext uri="{FF2B5EF4-FFF2-40B4-BE49-F238E27FC236}">
                <a16:creationId xmlns:a16="http://schemas.microsoft.com/office/drawing/2014/main" id="{0E00BB3F-16D8-48DF-8508-44CDBBDEF450}"/>
              </a:ext>
            </a:extLst>
          </p:cNvPr>
          <p:cNvSpPr/>
          <p:nvPr/>
        </p:nvSpPr>
        <p:spPr>
          <a:xfrm>
            <a:off x="5776433" y="1641677"/>
            <a:ext cx="630000" cy="630000"/>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20963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E9D4711-7BA3-4456-BC34-751748E0B748}"/>
              </a:ext>
            </a:extLst>
          </p:cNvPr>
          <p:cNvSpPr/>
          <p:nvPr/>
        </p:nvSpPr>
        <p:spPr>
          <a:xfrm>
            <a:off x="11020148" y="30439"/>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descr="Head with Gears">
            <a:extLst>
              <a:ext uri="{FF2B5EF4-FFF2-40B4-BE49-F238E27FC236}">
                <a16:creationId xmlns:a16="http://schemas.microsoft.com/office/drawing/2014/main" id="{4FB80208-315C-482E-B5B8-53C7D3C97F3F}"/>
              </a:ext>
            </a:extLst>
          </p:cNvPr>
          <p:cNvSpPr/>
          <p:nvPr/>
        </p:nvSpPr>
        <p:spPr>
          <a:xfrm>
            <a:off x="11249581" y="264446"/>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id="{E46E2763-7503-4A66-9362-6192DA7A26DB}"/>
              </a:ext>
            </a:extLst>
          </p:cNvPr>
          <p:cNvSpPr>
            <a:spLocks noGrp="1"/>
          </p:cNvSpPr>
          <p:nvPr>
            <p:ph type="title"/>
          </p:nvPr>
        </p:nvSpPr>
        <p:spPr>
          <a:xfrm>
            <a:off x="649357" y="-288608"/>
            <a:ext cx="10515600" cy="1129657"/>
          </a:xfrm>
        </p:spPr>
        <p:txBody>
          <a:bodyPr>
            <a:normAutofit/>
          </a:bodyPr>
          <a:lstStyle/>
          <a:p>
            <a:r>
              <a:rPr lang="en-US" sz="2800" dirty="0">
                <a:latin typeface="Times New Roman" panose="02020603050405020304" pitchFamily="18" charset="0"/>
                <a:cs typeface="Times New Roman" panose="02020603050405020304" pitchFamily="18" charset="0"/>
              </a:rPr>
              <a:t>Robust Optimization And Uncertainty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AEA8DD-2AD0-4198-B210-5244840408BE}"/>
                  </a:ext>
                </a:extLst>
              </p:cNvPr>
              <p:cNvSpPr>
                <a:spLocks noGrp="1"/>
              </p:cNvSpPr>
              <p:nvPr>
                <p:ph idx="1"/>
              </p:nvPr>
            </p:nvSpPr>
            <p:spPr>
              <a:xfrm>
                <a:off x="649357" y="1102659"/>
                <a:ext cx="10919791" cy="5755342"/>
              </a:xfrm>
            </p:spPr>
            <p:txBody>
              <a:bodyPr>
                <a:normAutofit lnSpcReduction="10000"/>
              </a:bodyPr>
              <a:lstStyle/>
              <a:p>
                <a:r>
                  <a:rPr lang="en-US" sz="1500" b="1" dirty="0">
                    <a:latin typeface="Times New Roman" panose="02020603050405020304" pitchFamily="18" charset="0"/>
                    <a:cs typeface="Times New Roman" panose="02020603050405020304" pitchFamily="18" charset="0"/>
                  </a:rPr>
                  <a:t>Objective &amp; the constraints</a:t>
                </a:r>
                <a:r>
                  <a:rPr lang="en-US" sz="1500" dirty="0">
                    <a:latin typeface="Times New Roman" panose="02020603050405020304" pitchFamily="18" charset="0"/>
                    <a:cs typeface="Times New Roman" panose="02020603050405020304" pitchFamily="18" charset="0"/>
                  </a:rPr>
                  <a:t>:</a:t>
                </a:r>
                <a:endParaRPr lang="en-US" sz="1500" i="1" dirty="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𝑚𝑖𝑛</m:t>
                          </m:r>
                        </m:e>
                        <m:sub>
                          <m: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𝑃</m:t>
                          </m:r>
                          <m: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 ℘</m:t>
                          </m:r>
                        </m:sub>
                      </m:sSub>
                      <m:sSub>
                        <m:sSubPr>
                          <m:ctrlP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𝐸</m:t>
                          </m:r>
                        </m:e>
                        <m:sub>
                          <m: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𝑃</m:t>
                          </m:r>
                        </m:sub>
                      </m:sSub>
                      <m:d>
                        <m:dPr>
                          <m:begChr m:val="["/>
                          <m:endChr m:val="]"/>
                          <m:ctrlP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dPr>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+1</m:t>
                                      </m:r>
                                    </m:sub>
                                  </m:sSub>
                                </m:e>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m:t>
                                          </m:r>
                                        </m:sup>
                                      </m:sSup>
                                    </m:sup>
                                  </m:sSup>
                                </m:e>
                              </m:d>
                            </m:e>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m:t>
                                      </m:r>
                                    </m:sup>
                                  </m:sSup>
                                </m:sup>
                              </m:sSup>
                            </m:e>
                          </m:d>
                        </m:e>
                      </m:d>
                    </m:oMath>
                  </m:oMathPara>
                </a14:m>
                <a:endParaRPr lang="en-US" sz="1500" dirty="0">
                  <a:latin typeface="Calibri" panose="020F0502020204030204" pitchFamily="34" charset="0"/>
                  <a:ea typeface="Calibri" panose="020F0502020204030204" pitchFamily="34" charset="0"/>
                  <a:cs typeface="Arial" panose="020B0604020202020204" pitchFamily="34" charset="0"/>
                </a:endParaRPr>
              </a:p>
              <a:p>
                <a:pPr marL="0" indent="0" algn="ctr">
                  <a:buNone/>
                </a:pPr>
                <a:r>
                  <a:rPr lang="en-US" sz="1500" dirty="0" err="1">
                    <a:latin typeface="Times New Roman" panose="02020603050405020304" pitchFamily="18" charset="0"/>
                    <a:ea typeface="Calibri" panose="020F0502020204030204" pitchFamily="34" charset="0"/>
                    <a:cs typeface="Times New Roman" panose="02020603050405020304" pitchFamily="18" charset="0"/>
                  </a:rPr>
                  <a:t>S</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14:m>
                  <m:oMath xmlns:m="http://schemas.openxmlformats.org/officeDocument/2006/math">
                    <m:nary>
                      <m:naryPr>
                        <m:chr m:val="∑"/>
                        <m:limLoc m:val="undOvr"/>
                        <m:supHide m:val="on"/>
                        <m:ctrlPr>
                          <a:rPr lang="en-US" sz="1500" i="1" smtClean="0">
                            <a:effectLst/>
                            <a:latin typeface="Cambria Math" panose="02040503050406030204" pitchFamily="18" charset="0"/>
                            <a:cs typeface="Times New Roman" panose="02020603050405020304" pitchFamily="18" charset="0"/>
                          </a:rPr>
                        </m:ctrlPr>
                      </m:naryPr>
                      <m:sub>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𝑗</m:t>
                        </m:r>
                      </m:sub>
                      <m:sup/>
                      <m:e>
                        <m:acc>
                          <m:accPr>
                            <m:chr m:val="̂"/>
                            <m:ctrlPr>
                              <a:rPr lang="en-US" sz="1500" i="1">
                                <a:effectLst/>
                                <a:latin typeface="Cambria Math" panose="02040503050406030204" pitchFamily="18" charset="0"/>
                                <a:cs typeface="Times New Roman" panose="02020603050405020304" pitchFamily="18" charset="0"/>
                              </a:rPr>
                            </m:ctrlPr>
                          </m:acc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𝛲</m:t>
                            </m:r>
                          </m:e>
                        </m:acc>
                        <m:d>
                          <m:dPr>
                            <m:ctrlPr>
                              <a:rPr lang="en-US" sz="1500" i="1">
                                <a:effectLst/>
                                <a:latin typeface="Cambria Math" panose="02040503050406030204" pitchFamily="18" charset="0"/>
                                <a:cs typeface="Times New Roman" panose="02020603050405020304" pitchFamily="18" charset="0"/>
                              </a:rPr>
                            </m:ctrlPr>
                          </m:d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𝑗</m:t>
                            </m:r>
                          </m:e>
                        </m:d>
                        <m:func>
                          <m:funcPr>
                            <m:ctrlPr>
                              <a:rPr lang="en-US" sz="1500" i="1">
                                <a:effectLst/>
                                <a:latin typeface="Cambria Math" panose="02040503050406030204" pitchFamily="18" charset="0"/>
                                <a:cs typeface="Times New Roman" panose="02020603050405020304" pitchFamily="18" charset="0"/>
                              </a:rPr>
                            </m:ctrlPr>
                          </m:funcPr>
                          <m:fNa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𝑙𝑜𝑔</m:t>
                            </m:r>
                          </m:fName>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1500" i="1">
                                    <a:effectLst/>
                                    <a:latin typeface="Cambria Math" panose="02040503050406030204" pitchFamily="18" charset="0"/>
                                    <a:cs typeface="Times New Roman" panose="02020603050405020304" pitchFamily="18" charset="0"/>
                                  </a:rPr>
                                </m:ctrlPr>
                              </m:d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𝑗</m:t>
                                </m:r>
                              </m:e>
                            </m:d>
                          </m:e>
                        </m:func>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𝛽</m:t>
                        </m:r>
                      </m:e>
                    </m:nary>
                    <m:r>
                      <a:rPr lang="en-US" sz="1500" i="1" smtClean="0">
                        <a:effectLst/>
                        <a:latin typeface="Cambria Math" panose="02040503050406030204" pitchFamily="18" charset="0"/>
                        <a:ea typeface="MS Mincho" panose="02020609040205080304" pitchFamily="49" charset="-128"/>
                        <a:cs typeface="Times New Roman" panose="02020603050405020304" pitchFamily="18" charset="0"/>
                      </a:rPr>
                      <m:t> , </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𝑝</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𝜖</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500" i="1">
                            <a:effectLst/>
                            <a:latin typeface="Cambria Math" panose="02040503050406030204" pitchFamily="18" charset="0"/>
                            <a:cs typeface="Times New Roman" panose="02020603050405020304" pitchFamily="18" charset="0"/>
                          </a:rPr>
                        </m:ctrlPr>
                      </m:sSupPr>
                      <m:e>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𝛥</m:t>
                        </m:r>
                      </m:e>
                      <m:sup>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buNone/>
                </a:pPr>
                <a:r>
                  <a:rPr lang="en-US" sz="1500" dirty="0">
                    <a:latin typeface="Times New Roman" panose="02020603050405020304" pitchFamily="18" charset="0"/>
                    <a:cs typeface="Times New Roman" panose="02020603050405020304" pitchFamily="18" charset="0"/>
                  </a:rPr>
                  <a:t>Where</a:t>
                </a:r>
                <a:r>
                  <a:rPr lang="en-US" sz="1500" dirty="0">
                    <a:solidFill>
                      <a:srgbClr val="000000"/>
                    </a:solidFill>
                    <a:effectLst/>
                    <a:ea typeface="MS Mincho" panose="02020609040205080304" pitchFamily="49" charset="-128"/>
                    <a:cs typeface="Times New Roman" panose="02020603050405020304" pitchFamily="18" charset="0"/>
                  </a:rPr>
                  <a:t> </a:t>
                </a:r>
                <a14:m>
                  <m:oMath xmlns:m="http://schemas.openxmlformats.org/officeDocument/2006/math">
                    <m:sSub>
                      <m:sSubPr>
                        <m:ctrlPr>
                          <a:rPr lang="en-US" sz="1500" i="1" smtClean="0">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𝑃</m:t>
                        </m:r>
                      </m:e>
                      <m:sub>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 </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500" i="1">
                            <a:effectLst/>
                            <a:latin typeface="Cambria Math" panose="02040503050406030204" pitchFamily="18" charset="0"/>
                            <a:cs typeface="Times New Roman" panose="02020603050405020304" pitchFamily="18" charset="0"/>
                          </a:rPr>
                        </m:ctrlPr>
                      </m:sSupPr>
                      <m:e>
                        <m:sSub>
                          <m:sSubPr>
                            <m:ctrlPr>
                              <a:rPr lang="en-US" sz="1500" i="1">
                                <a:effectLst/>
                                <a:latin typeface="Cambria Math" panose="02040503050406030204" pitchFamily="18" charset="0"/>
                                <a:cs typeface="Times New Roman" panose="02020603050405020304" pitchFamily="18" charset="0"/>
                              </a:rPr>
                            </m:ctrlPr>
                          </m:sSubPr>
                          <m:e>
                            <m:acc>
                              <m:accPr>
                                <m:chr m:val="̂"/>
                                <m:ctrlPr>
                                  <a:rPr lang="en-US" sz="1500" i="1">
                                    <a:effectLst/>
                                    <a:latin typeface="Cambria Math" panose="02040503050406030204" pitchFamily="18" charset="0"/>
                                    <a:cs typeface="Times New Roman" panose="02020603050405020304" pitchFamily="18" charset="0"/>
                                  </a:rPr>
                                </m:ctrlPr>
                              </m:acc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Ρ</m:t>
                                </m:r>
                              </m:e>
                            </m:acc>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ub>
                        </m:sSub>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up>
                    </m:s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500" dirty="0">
                    <a:effectLst/>
                    <a:latin typeface="Times New Roman" panose="02020603050405020304" pitchFamily="18" charset="0"/>
                    <a:ea typeface="MS Mincho" panose="02020609040205080304" pitchFamily="49" charset="-128"/>
                  </a:rPr>
                  <a:t>|</a:t>
                </a:r>
                <a14:m>
                  <m:oMath xmlns:m="http://schemas.openxmlformats.org/officeDocument/2006/math">
                    <m:sSub>
                      <m:sSubPr>
                        <m:ctrlPr>
                          <a:rPr lang="en-US" sz="1500" i="1">
                            <a:effectLst/>
                            <a:latin typeface="Cambria Math" panose="02040503050406030204" pitchFamily="18"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and since actions do not have a influence the transition matrix </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1500" i="1">
                            <a:latin typeface="Cambria Math" panose="02040503050406030204" pitchFamily="18" charset="0"/>
                            <a:cs typeface="Times New Roman" panose="02020603050405020304" pitchFamily="18" charset="0"/>
                          </a:rPr>
                        </m:ctrlPr>
                      </m:accPr>
                      <m:e>
                        <m:r>
                          <m:rPr>
                            <m:sty m:val="p"/>
                          </m:rPr>
                          <a:rPr lang="en-US" sz="1500">
                            <a:latin typeface="Cambria Math" panose="02040503050406030204" pitchFamily="18" charset="0"/>
                            <a:ea typeface="Calibri" panose="020F0502020204030204" pitchFamily="34" charset="0"/>
                            <a:cs typeface="Times New Roman" panose="02020603050405020304" pitchFamily="18" charset="0"/>
                          </a:rPr>
                          <m:t>Ρ</m:t>
                        </m:r>
                      </m:e>
                    </m:acc>
                  </m:oMath>
                </a14:m>
                <a:r>
                  <a:rPr lang="en-US" sz="1500" dirty="0">
                    <a:latin typeface="Times New Roman" panose="02020603050405020304" pitchFamily="18" charset="0"/>
                    <a:ea typeface="Calibri" panose="020F0502020204030204" pitchFamily="34" charset="0"/>
                    <a:cs typeface="Times New Roman" panose="02020603050405020304" pitchFamily="18" charset="0"/>
                  </a:rPr>
                  <a:t> is the empirical transition matrix </a:t>
                </a:r>
                <a:r>
                  <a:rPr lang="en-US" sz="1500" dirty="0">
                    <a:latin typeface="Times New Roman" panose="02020603050405020304" pitchFamily="18" charset="0"/>
                    <a:cs typeface="Times New Roman" panose="02020603050405020304" pitchFamily="18" charset="0"/>
                  </a:rPr>
                  <a:t>can be estimated from the training data using </a:t>
                </a:r>
                <a:r>
                  <a:rPr lang="en-US" sz="1500" b="1" dirty="0">
                    <a:latin typeface="Times New Roman" panose="02020603050405020304" pitchFamily="18" charset="0"/>
                    <a:cs typeface="Times New Roman" panose="02020603050405020304" pitchFamily="18" charset="0"/>
                  </a:rPr>
                  <a:t>equal-width discretization method</a:t>
                </a:r>
                <a:r>
                  <a:rPr lang="en-US" sz="1500" dirty="0">
                    <a:latin typeface="Times New Roman" panose="02020603050405020304" pitchFamily="18" charset="0"/>
                    <a:cs typeface="Times New Roman" panose="02020603050405020304" pitchFamily="18" charset="0"/>
                  </a:rPr>
                  <a:t> upon the states. </a:t>
                </a:r>
              </a:p>
              <a:p>
                <a:pPr>
                  <a:lnSpc>
                    <a:spcPct val="150000"/>
                  </a:lnSpc>
                </a:pPr>
                <a:r>
                  <a:rPr lang="en-US" sz="1500" dirty="0">
                    <a:latin typeface="Times New Roman" panose="02020603050405020304" pitchFamily="18" charset="0"/>
                    <a:ea typeface="Calibri" panose="020F0502020204030204" pitchFamily="34" charset="0"/>
                    <a:cs typeface="Times New Roman" panose="02020603050405020304" pitchFamily="18" charset="0"/>
                  </a:rPr>
                  <a:t>The </a:t>
                </a:r>
                <a:r>
                  <a:rPr lang="en-US" sz="1500" b="1" dirty="0">
                    <a:latin typeface="Times New Roman" panose="02020603050405020304" pitchFamily="18" charset="0"/>
                    <a:ea typeface="Calibri" panose="020F0502020204030204" pitchFamily="34" charset="0"/>
                    <a:cs typeface="Times New Roman" panose="02020603050405020304" pitchFamily="18" charset="0"/>
                  </a:rPr>
                  <a:t>variable</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500" i="1">
                            <a:latin typeface="Cambria Math" panose="02040503050406030204" pitchFamily="18" charset="0"/>
                            <a:ea typeface="Calibri" panose="020F0502020204030204" pitchFamily="34" charset="0"/>
                            <a:cs typeface="Times New Roman" panose="02020603050405020304" pitchFamily="18" charset="0"/>
                          </a:rPr>
                        </m:ctrlPr>
                      </m:sSubPr>
                      <m:e>
                        <m:r>
                          <a:rPr lang="en-US" sz="1500">
                            <a:latin typeface="Cambria Math" panose="02040503050406030204" pitchFamily="18" charset="0"/>
                            <a:ea typeface="Calibri" panose="020F0502020204030204" pitchFamily="34" charset="0"/>
                            <a:cs typeface="Times New Roman" panose="02020603050405020304" pitchFamily="18" charset="0"/>
                          </a:rPr>
                          <m:t>𝑝</m:t>
                        </m:r>
                      </m:e>
                      <m:sub>
                        <m:r>
                          <a:rPr lang="en-US" sz="1500">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1500" dirty="0">
                    <a:latin typeface="Times New Roman" panose="02020603050405020304" pitchFamily="18" charset="0"/>
                    <a:ea typeface="Calibri" panose="020F0502020204030204" pitchFamily="34" charset="0"/>
                    <a:cs typeface="Times New Roman" panose="02020603050405020304" pitchFamily="18" charset="0"/>
                  </a:rPr>
                  <a:t> corresponds to a particular row of a speciﬁc transition matrix and </a:t>
                </a:r>
                <a14:m>
                  <m:oMath xmlns:m="http://schemas.openxmlformats.org/officeDocument/2006/math">
                    <m:sSup>
                      <m:sSupPr>
                        <m:ctrlPr>
                          <a:rPr lang="en-US" sz="1500" i="1">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500">
                            <a:latin typeface="Cambria Math" panose="02040503050406030204" pitchFamily="18" charset="0"/>
                            <a:ea typeface="Calibri" panose="020F0502020204030204" pitchFamily="34" charset="0"/>
                            <a:cs typeface="Times New Roman" panose="02020603050405020304" pitchFamily="18" charset="0"/>
                          </a:rPr>
                          <m:t>Δ</m:t>
                        </m:r>
                      </m:e>
                      <m:sup>
                        <m:r>
                          <a:rPr lang="en-US" sz="1500">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1500" dirty="0">
                    <a:latin typeface="Times New Roman" panose="02020603050405020304" pitchFamily="18" charset="0"/>
                    <a:ea typeface="Calibri" panose="020F0502020204030204" pitchFamily="34" charset="0"/>
                    <a:cs typeface="Times New Roman" panose="02020603050405020304" pitchFamily="18" charset="0"/>
                  </a:rPr>
                  <a:t> is defined as the probability simplex in </a:t>
                </a:r>
                <a14:m>
                  <m:oMath xmlns:m="http://schemas.openxmlformats.org/officeDocument/2006/math">
                    <m:sSup>
                      <m:sSupPr>
                        <m:ctrlPr>
                          <a:rPr lang="en-US" sz="1500" i="1">
                            <a:latin typeface="Cambria Math" panose="02040503050406030204" pitchFamily="18" charset="0"/>
                            <a:ea typeface="Calibri" panose="020F0502020204030204" pitchFamily="34" charset="0"/>
                            <a:cs typeface="Times New Roman" panose="02020603050405020304" pitchFamily="18" charset="0"/>
                          </a:rPr>
                        </m:ctrlPr>
                      </m:sSupPr>
                      <m:e>
                        <m:r>
                          <a:rPr lang="en-US" sz="1500">
                            <a:latin typeface="Cambria Math" panose="02040503050406030204" pitchFamily="18" charset="0"/>
                            <a:ea typeface="Calibri" panose="020F0502020204030204" pitchFamily="34" charset="0"/>
                            <a:cs typeface="Times New Roman" panose="02020603050405020304" pitchFamily="18" charset="0"/>
                          </a:rPr>
                          <m:t>ℝ</m:t>
                        </m:r>
                      </m:e>
                      <m:sup>
                        <m:r>
                          <a:rPr lang="en-US" sz="1500">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500" dirty="0">
                    <a:latin typeface="Times New Roman" panose="02020603050405020304" pitchFamily="18" charset="0"/>
                    <a:cs typeface="Times New Roman" panose="02020603050405020304" pitchFamily="18" charset="0"/>
                  </a:rPr>
                  <a:t>Uncertainty sets :</a:t>
                </a:r>
              </a:p>
              <a:p>
                <a:pPr marL="914400" lvl="1" indent="-457200">
                  <a:lnSpc>
                    <a:spcPct val="150000"/>
                  </a:lnSpc>
                  <a:buFont typeface="+mj-lt"/>
                  <a:buAutoNum type="arabicPeriod"/>
                </a:pPr>
                <a:r>
                  <a:rPr lang="en-US" sz="1500" dirty="0">
                    <a:latin typeface="Times New Roman" panose="02020603050405020304" pitchFamily="18" charset="0"/>
                    <a:cs typeface="Times New Roman" panose="02020603050405020304" pitchFamily="18" charset="0"/>
                  </a:rPr>
                  <a:t>Likelihood constraint</a:t>
                </a:r>
                <a14:m>
                  <m:oMath xmlns:m="http://schemas.openxmlformats.org/officeDocument/2006/math">
                    <m:sSub>
                      <m:sSubPr>
                        <m:ctrlPr>
                          <a:rPr lang="en-US" sz="15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b="0" i="1" smtClean="0">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b="0" i="1">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b="0" i="1" smtClean="0">
                            <a:effectLst/>
                            <a:latin typeface="Cambria Math" panose="02040503050406030204" pitchFamily="18" charset="0"/>
                            <a:ea typeface="MS Mincho" panose="02020609040205080304" pitchFamily="49" charset="-128"/>
                            <a:cs typeface="Times New Roman" panose="02020603050405020304" pitchFamily="18" charset="0"/>
                          </a:rPr>
                          <m:t>℘</m:t>
                        </m:r>
                      </m:e>
                      <m:sub>
                        <m:r>
                          <a:rPr lang="en-US" sz="1500" b="0" i="1">
                            <a:effectLst/>
                            <a:latin typeface="Cambria Math" panose="02040503050406030204" pitchFamily="18" charset="0"/>
                            <a:ea typeface="MS Mincho" panose="02020609040205080304" pitchFamily="49" charset="-128"/>
                            <a:cs typeface="Times New Roman" panose="02020603050405020304" pitchFamily="18" charset="0"/>
                          </a:rPr>
                          <m:t> </m:t>
                        </m:r>
                      </m:sub>
                    </m:sSub>
                    <m:d>
                      <m:d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dPr>
                      <m:e>
                        <m:sSub>
                          <m:sSub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500" b="0" i="1">
                                <a:effectLst/>
                                <a:latin typeface="Cambria Math" panose="02040503050406030204" pitchFamily="18" charset="0"/>
                                <a:ea typeface="MS Mincho" panose="02020609040205080304" pitchFamily="49" charset="-128"/>
                                <a:cs typeface="Times New Roman" panose="02020603050405020304" pitchFamily="18" charset="0"/>
                              </a:rPr>
                              <m:t> </m:t>
                            </m:r>
                          </m:sub>
                        </m:sSub>
                      </m:e>
                    </m:d>
                    <m:box>
                      <m:box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boxPr>
                      <m:e>
                        <m:box>
                          <m:boxPr>
                            <m:ctrlPr>
                              <a:rPr lang="en-US" sz="1500" i="1">
                                <a:effectLst/>
                                <a:latin typeface="Cambria Math" panose="02040503050406030204" pitchFamily="18" charset="0"/>
                                <a:cs typeface="Times New Roman" panose="02020603050405020304" pitchFamily="18" charset="0"/>
                              </a:rPr>
                            </m:ctrlPr>
                          </m:box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m:t>
                            </m:r>
                          </m:e>
                        </m:box>
                        <m:r>
                          <a:rPr lang="en-US" sz="1500" b="0" i="1">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b="0" i="1">
                            <a:effectLst/>
                            <a:latin typeface="Cambria Math" panose="02040503050406030204" pitchFamily="18" charset="0"/>
                            <a:ea typeface="Calibri" panose="020F0502020204030204" pitchFamily="34" charset="0"/>
                            <a:cs typeface="Times New Roman" panose="02020603050405020304" pitchFamily="18" charset="0"/>
                          </a:rPr>
                          <m:t>𝑝</m:t>
                        </m:r>
                        <m:r>
                          <a:rPr lang="en-US" sz="1500" b="0" i="1">
                            <a:effectLst/>
                            <a:latin typeface="Cambria Math" panose="02040503050406030204" pitchFamily="18" charset="0"/>
                            <a:ea typeface="Calibri" panose="020F0502020204030204" pitchFamily="34" charset="0"/>
                            <a:cs typeface="Times New Roman" panose="02020603050405020304" pitchFamily="18" charset="0"/>
                          </a:rPr>
                          <m:t> </m:t>
                        </m:r>
                        <m:r>
                          <a:rPr lang="en-US" sz="1500" b="0" i="1">
                            <a:effectLst/>
                            <a:latin typeface="Cambria Math" panose="02040503050406030204" pitchFamily="18" charset="0"/>
                            <a:ea typeface="Calibri" panose="020F0502020204030204" pitchFamily="34" charset="0"/>
                            <a:cs typeface="Times New Roman" panose="02020603050405020304" pitchFamily="18" charset="0"/>
                          </a:rPr>
                          <m:t>𝜖</m:t>
                        </m:r>
                        <m:r>
                          <a:rPr lang="en-US" sz="1500" b="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500" i="1">
                                <a:effectLst/>
                                <a:latin typeface="Cambria Math" panose="02040503050406030204" pitchFamily="18" charset="0"/>
                                <a:cs typeface="Times New Roman" panose="02020603050405020304" pitchFamily="18" charset="0"/>
                              </a:rPr>
                            </m:ctrlPr>
                          </m:sSup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𝛥</m:t>
                            </m:r>
                          </m:e>
                          <m:sup>
                            <m:r>
                              <a:rPr lang="en-US" sz="1500" b="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500" b="0" i="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supHide m:val="on"/>
                            <m:ctrlPr>
                              <a:rPr lang="en-US" sz="1500" i="1">
                                <a:effectLst/>
                                <a:latin typeface="Cambria Math" panose="02040503050406030204" pitchFamily="18" charset="0"/>
                                <a:cs typeface="Times New Roman" panose="02020603050405020304" pitchFamily="18" charset="0"/>
                              </a:rPr>
                            </m:ctrlPr>
                          </m:naryPr>
                          <m:sub>
                            <m:r>
                              <a:rPr lang="en-US" sz="1500" b="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US" sz="1500" i="1">
                                    <a:effectLst/>
                                    <a:latin typeface="Cambria Math" panose="02040503050406030204" pitchFamily="18" charset="0"/>
                                    <a:cs typeface="Times New Roman" panose="02020603050405020304" pitchFamily="18" charset="0"/>
                                  </a:rPr>
                                </m:ctrlPr>
                              </m:sSubPr>
                              <m:e>
                                <m:acc>
                                  <m:accPr>
                                    <m:chr m:val="̂"/>
                                    <m:ctrlPr>
                                      <a:rPr lang="en-US" sz="1500" i="1">
                                        <a:effectLst/>
                                        <a:latin typeface="Cambria Math" panose="02040503050406030204" pitchFamily="18" charset="0"/>
                                        <a:cs typeface="Times New Roman" panose="02020603050405020304" pitchFamily="18" charset="0"/>
                                      </a:rPr>
                                    </m:ctrlPr>
                                  </m:acc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𝛲</m:t>
                                    </m:r>
                                  </m:e>
                                </m:acc>
                              </m:e>
                              <m:sub>
                                <m:r>
                                  <a:rPr lang="en-US" sz="1500" b="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1500" i="1">
                                    <a:effectLst/>
                                    <a:latin typeface="Cambria Math" panose="02040503050406030204" pitchFamily="18" charset="0"/>
                                    <a:cs typeface="Times New Roman" panose="02020603050405020304" pitchFamily="18" charset="0"/>
                                  </a:rPr>
                                </m:ctrlPr>
                              </m:d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𝑗</m:t>
                                </m:r>
                              </m:e>
                            </m:d>
                            <m:func>
                              <m:funcPr>
                                <m:ctrlPr>
                                  <a:rPr lang="en-US" sz="1500" i="1">
                                    <a:effectLst/>
                                    <a:latin typeface="Cambria Math" panose="02040503050406030204" pitchFamily="18" charset="0"/>
                                    <a:cs typeface="Times New Roman" panose="02020603050405020304" pitchFamily="18" charset="0"/>
                                  </a:rPr>
                                </m:ctrlPr>
                              </m:funcPr>
                              <m:fName>
                                <m:r>
                                  <a:rPr lang="en-US" sz="1500" b="0" i="1">
                                    <a:effectLst/>
                                    <a:latin typeface="Cambria Math" panose="02040503050406030204" pitchFamily="18" charset="0"/>
                                    <a:ea typeface="Calibri" panose="020F0502020204030204" pitchFamily="34" charset="0"/>
                                    <a:cs typeface="Times New Roman" panose="02020603050405020304" pitchFamily="18" charset="0"/>
                                  </a:rPr>
                                  <m:t>𝑙𝑜𝑔</m:t>
                                </m:r>
                              </m:fName>
                              <m:e>
                                <m:sSub>
                                  <m:sSubPr>
                                    <m:ctrlPr>
                                      <a:rPr lang="en-US" sz="1500" i="1">
                                        <a:effectLst/>
                                        <a:latin typeface="Cambria Math" panose="02040503050406030204" pitchFamily="18" charset="0"/>
                                        <a:cs typeface="Times New Roman" panose="02020603050405020304" pitchFamily="18" charset="0"/>
                                      </a:rPr>
                                    </m:ctrlPr>
                                  </m:sSub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500" b="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1500" i="1">
                                        <a:effectLst/>
                                        <a:latin typeface="Cambria Math" panose="02040503050406030204" pitchFamily="18" charset="0"/>
                                        <a:cs typeface="Times New Roman" panose="02020603050405020304" pitchFamily="18" charset="0"/>
                                      </a:rPr>
                                    </m:ctrlPr>
                                  </m:d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𝑗</m:t>
                                    </m:r>
                                  </m:e>
                                </m:d>
                              </m:e>
                            </m:func>
                            <m:r>
                              <a:rPr lang="en-US" sz="1500" b="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b="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500" b="0" i="1">
                                    <a:effectLst/>
                                    <a:latin typeface="Cambria Math" panose="02040503050406030204" pitchFamily="18" charset="0"/>
                                    <a:ea typeface="MS Mincho" panose="02020609040205080304" pitchFamily="49" charset="-128"/>
                                    <a:cs typeface="Times New Roman" panose="02020603050405020304" pitchFamily="18" charset="0"/>
                                  </a:rPr>
                                  <m:t> </m:t>
                                </m:r>
                              </m:sub>
                            </m:sSub>
                            <m:r>
                              <a:rPr lang="en-US" sz="1500" b="0" i="1">
                                <a:effectLst/>
                                <a:latin typeface="Cambria Math" panose="02040503050406030204" pitchFamily="18" charset="0"/>
                                <a:ea typeface="MS Mincho" panose="02020609040205080304" pitchFamily="49" charset="-128"/>
                                <a:cs typeface="Times New Roman" panose="02020603050405020304" pitchFamily="18" charset="0"/>
                              </a:rPr>
                              <m:t>}</m:t>
                            </m:r>
                          </m:e>
                        </m:nary>
                      </m:e>
                    </m:box>
                    <m:r>
                      <a:rPr lang="en-US" sz="1500" b="0" i="0" smtClean="0">
                        <a:effectLst/>
                        <a:latin typeface="Cambria Math" panose="02040503050406030204" pitchFamily="18" charset="0"/>
                        <a:ea typeface="MS Mincho" panose="02020609040205080304" pitchFamily="49" charset="-128"/>
                        <a:cs typeface="Times New Roman" panose="02020603050405020304" pitchFamily="18" charset="0"/>
                      </a:rPr>
                      <m:t> ,</m:t>
                    </m:r>
                  </m:oMath>
                </a14:m>
                <a:r>
                  <a:rPr lang="en-US" sz="1500" dirty="0">
                    <a:latin typeface="Times New Roman" panose="02020603050405020304" pitchFamily="18" charset="0"/>
                    <a:cs typeface="Times New Roman" panose="02020603050405020304" pitchFamily="18" charset="0"/>
                  </a:rPr>
                  <a:t> where </a:t>
                </a:r>
                <a14:m>
                  <m:oMath xmlns:m="http://schemas.openxmlformats.org/officeDocument/2006/math">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𝛽</m:t>
                    </m:r>
                    <m:r>
                      <a:rPr lang="en-US" sz="1500" i="1" smtClean="0">
                        <a:effectLst/>
                        <a:latin typeface="Cambria Math" panose="02040503050406030204" pitchFamily="18" charset="0"/>
                        <a:ea typeface="Calibri" panose="020F0502020204030204" pitchFamily="34" charset="0"/>
                        <a:cs typeface="Times New Roman" panose="02020603050405020304" pitchFamily="18" charset="0"/>
                      </a:rPr>
                      <m:t>&lt; </m:t>
                    </m:r>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5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and</m:t>
                    </m:r>
                    <m:r>
                      <a:rPr lang="en-US" sz="15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sub>
                      <m:sup/>
                      <m:e>
                        <m:acc>
                          <m:accPr>
                            <m:chr m:val="̂"/>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Ρ</m:t>
                            </m:r>
                          </m:e>
                        </m:acc>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e>
                        </m:d>
                        <m:func>
                          <m:func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log</m:t>
                            </m:r>
                          </m:fName>
                          <m:e>
                            <m:acc>
                              <m:accPr>
                                <m:chr m:val="̂"/>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Ρ</m:t>
                                </m:r>
                              </m:e>
                            </m:acc>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e>
                            </m:d>
                          </m:e>
                        </m:func>
                      </m:e>
                    </m:nary>
                  </m:oMath>
                </a14:m>
                <a:r>
                  <a:rPr lang="en-US" sz="1500" dirty="0">
                    <a:latin typeface="Times New Roman" panose="02020603050405020304" pitchFamily="18" charset="0"/>
                    <a:cs typeface="Times New Roman" panose="02020603050405020304" pitchFamily="18" charset="0"/>
                  </a:rPr>
                  <a:t> </a:t>
                </a:r>
              </a:p>
              <a:p>
                <a:pPr marL="914400" lvl="1" indent="-457200">
                  <a:lnSpc>
                    <a:spcPct val="150000"/>
                  </a:lnSpc>
                  <a:buFont typeface="+mj-lt"/>
                  <a:buAutoNum type="arabicPeriod"/>
                </a:pPr>
                <a:r>
                  <a:rPr lang="en-US" sz="1500" dirty="0">
                    <a:latin typeface="Times New Roman" panose="02020603050405020304" pitchFamily="18" charset="0"/>
                    <a:cs typeface="Times New Roman" panose="02020603050405020304" pitchFamily="18" charset="0"/>
                  </a:rPr>
                  <a:t>Constrained ellipsoidal model</a:t>
                </a:r>
                <a14:m>
                  <m:oMath xmlns:m="http://schemas.openxmlformats.org/officeDocument/2006/math">
                    <m:sSub>
                      <m:sSubPr>
                        <m:ctrlPr>
                          <a:rPr lang="en-US" sz="15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b="0" i="1" smtClean="0">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i="1">
                            <a:effectLst/>
                            <a:latin typeface="Cambria Math" panose="02040503050406030204" pitchFamily="18" charset="0"/>
                            <a:ea typeface="MS Mincho" panose="02020609040205080304" pitchFamily="49" charset="-128"/>
                            <a:cs typeface="Times New Roman" panose="02020603050405020304" pitchFamily="18" charset="0"/>
                          </a:rPr>
                          <m:t>℘</m:t>
                        </m:r>
                      </m:e>
                      <m:sub>
                        <m:r>
                          <a:rPr lang="en-US" sz="1500" i="1">
                            <a:effectLst/>
                            <a:latin typeface="Cambria Math" panose="02040503050406030204" pitchFamily="18" charset="0"/>
                            <a:ea typeface="MS Mincho" panose="02020609040205080304" pitchFamily="49" charset="-128"/>
                            <a:cs typeface="Times New Roman" panose="02020603050405020304" pitchFamily="18" charset="0"/>
                          </a:rPr>
                          <m:t> </m:t>
                        </m:r>
                      </m:sub>
                    </m:sSub>
                    <m:d>
                      <m:d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dPr>
                      <m:e>
                        <m:sSub>
                          <m:sSub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500" i="1">
                                <a:effectLst/>
                                <a:latin typeface="Cambria Math" panose="02040503050406030204" pitchFamily="18" charset="0"/>
                                <a:ea typeface="MS Mincho" panose="02020609040205080304" pitchFamily="49" charset="-128"/>
                                <a:cs typeface="Times New Roman" panose="02020603050405020304" pitchFamily="18" charset="0"/>
                              </a:rPr>
                              <m:t> </m:t>
                            </m:r>
                          </m:sub>
                        </m:sSub>
                      </m:e>
                    </m:d>
                    <m:box>
                      <m:box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boxPr>
                      <m:e>
                        <m:box>
                          <m:boxPr>
                            <m:ctrlPr>
                              <a:rPr lang="en-US" sz="1500" i="1">
                                <a:effectLst/>
                                <a:latin typeface="Cambria Math" panose="02040503050406030204" pitchFamily="18" charset="0"/>
                                <a:cs typeface="Times New Roman" panose="02020603050405020304" pitchFamily="18" charset="0"/>
                              </a:rPr>
                            </m:ctrlPr>
                          </m:boxPr>
                          <m:e>
                            <m:r>
                              <a:rPr lang="en-US" sz="1500" i="1">
                                <a:effectLst/>
                                <a:latin typeface="Cambria Math" panose="02040503050406030204" pitchFamily="18" charset="0"/>
                                <a:ea typeface="Calibri" panose="020F0502020204030204" pitchFamily="34" charset="0"/>
                                <a:cs typeface="Times New Roman" panose="02020603050405020304" pitchFamily="18" charset="0"/>
                              </a:rPr>
                              <m:t>∶=</m:t>
                            </m:r>
                          </m:e>
                        </m:box>
                        <m:r>
                          <a:rPr lang="en-US" sz="1500" i="1">
                            <a:effectLst/>
                            <a:latin typeface="Cambria Math" panose="02040503050406030204" pitchFamily="18" charset="0"/>
                            <a:ea typeface="MS Mincho" panose="02020609040205080304" pitchFamily="49" charset="-128"/>
                            <a:cs typeface="Times New Roman" panose="02020603050405020304" pitchFamily="18" charset="0"/>
                          </a:rPr>
                          <m:t>  {</m:t>
                        </m:r>
                        <m:r>
                          <a:rPr lang="en-US" sz="1500" i="1">
                            <a:effectLst/>
                            <a:latin typeface="Cambria Math" panose="02040503050406030204" pitchFamily="18" charset="0"/>
                            <a:ea typeface="Calibri" panose="020F0502020204030204" pitchFamily="34" charset="0"/>
                            <a:cs typeface="Times New Roman" panose="02020603050405020304" pitchFamily="18" charset="0"/>
                          </a:rPr>
                          <m:t>𝑝</m:t>
                        </m:r>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r>
                          <a:rPr lang="en-US" sz="1500" i="1">
                            <a:effectLst/>
                            <a:latin typeface="Cambria Math" panose="02040503050406030204" pitchFamily="18" charset="0"/>
                            <a:ea typeface="Calibri" panose="020F0502020204030204" pitchFamily="34" charset="0"/>
                            <a:cs typeface="Times New Roman" panose="02020603050405020304" pitchFamily="18" charset="0"/>
                          </a:rPr>
                          <m:t>𝜖</m:t>
                        </m:r>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500" i="1">
                                <a:effectLst/>
                                <a:latin typeface="Cambria Math" panose="02040503050406030204" pitchFamily="18" charset="0"/>
                                <a:cs typeface="Times New Roman" panose="02020603050405020304" pitchFamily="18" charset="0"/>
                              </a:rPr>
                            </m:ctrlPr>
                          </m:sSup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Δ</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500" i="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supHide m:val="on"/>
                            <m:ctrlPr>
                              <a:rPr lang="en-US" sz="1500" i="1">
                                <a:effectLst/>
                                <a:latin typeface="Cambria Math" panose="02040503050406030204" pitchFamily="18" charset="0"/>
                                <a:cs typeface="Times New Roman" panose="02020603050405020304" pitchFamily="18" charset="0"/>
                              </a:rPr>
                            </m:ctrlPr>
                          </m:naryPr>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sub>
                          <m:sup/>
                          <m:e>
                            <m:f>
                              <m:fPr>
                                <m:ctrlPr>
                                  <a:rPr lang="en-US" sz="1500" i="1">
                                    <a:effectLst/>
                                    <a:latin typeface="Cambria Math" panose="02040503050406030204" pitchFamily="18" charset="0"/>
                                    <a:cs typeface="Times New Roman" panose="02020603050405020304" pitchFamily="18" charset="0"/>
                                  </a:rPr>
                                </m:ctrlPr>
                              </m:fPr>
                              <m:num>
                                <m:sSup>
                                  <m:sSupPr>
                                    <m:ctrlPr>
                                      <a:rPr lang="en-US" sz="1500" i="1">
                                        <a:effectLst/>
                                        <a:latin typeface="Cambria Math" panose="02040503050406030204" pitchFamily="18"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1500" i="1">
                                            <a:effectLst/>
                                            <a:latin typeface="Cambria Math" panose="02040503050406030204" pitchFamily="18" charset="0"/>
                                            <a:cs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e>
                                    </m:d>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500" i="1">
                                            <a:effectLst/>
                                            <a:latin typeface="Cambria Math" panose="02040503050406030204" pitchFamily="18" charset="0"/>
                                            <a:cs typeface="Times New Roman" panose="02020603050405020304" pitchFamily="18" charset="0"/>
                                          </a:rPr>
                                        </m:ctrlPr>
                                      </m:sSubPr>
                                      <m:e>
                                        <m:acc>
                                          <m:accPr>
                                            <m:chr m:val="̂"/>
                                            <m:ctrlPr>
                                              <a:rPr lang="en-US" sz="1500" i="1">
                                                <a:effectLst/>
                                                <a:latin typeface="Cambria Math" panose="02040503050406030204" pitchFamily="18" charset="0"/>
                                                <a:cs typeface="Times New Roman" panose="02020603050405020304" pitchFamily="18" charset="0"/>
                                              </a:rPr>
                                            </m:ctrlPr>
                                          </m:acc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Ρ</m:t>
                                            </m:r>
                                          </m:e>
                                        </m:acc>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1500" i="1">
                                            <a:effectLst/>
                                            <a:latin typeface="Cambria Math" panose="02040503050406030204" pitchFamily="18" charset="0"/>
                                            <a:cs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e>
                                    </m:d>
                                    <m:r>
                                      <a:rPr lang="en-US" sz="15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n-US" sz="1500" i="1">
                                        <a:effectLst/>
                                        <a:latin typeface="Cambria Math" panose="02040503050406030204" pitchFamily="18" charset="0"/>
                                        <a:cs typeface="Times New Roman" panose="02020603050405020304" pitchFamily="18" charset="0"/>
                                      </a:rPr>
                                    </m:ctrlPr>
                                  </m:sSubPr>
                                  <m:e>
                                    <m:acc>
                                      <m:accPr>
                                        <m:chr m:val="̂"/>
                                        <m:ctrlPr>
                                          <a:rPr lang="en-US" sz="1500" i="1">
                                            <a:effectLst/>
                                            <a:latin typeface="Cambria Math" panose="02040503050406030204" pitchFamily="18" charset="0"/>
                                            <a:cs typeface="Times New Roman" panose="02020603050405020304" pitchFamily="18" charset="0"/>
                                          </a:rPr>
                                        </m:ctrlPr>
                                      </m:acc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Ρ</m:t>
                                        </m:r>
                                      </m:e>
                                    </m:acc>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en-US" sz="1500" i="1">
                                        <a:effectLst/>
                                        <a:latin typeface="Cambria Math" panose="02040503050406030204" pitchFamily="18" charset="0"/>
                                        <a:cs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𝑗</m:t>
                                    </m:r>
                                  </m:e>
                                </m:d>
                              </m:den>
                            </m:f>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sSubPr>
                              <m:e>
                                <m:sSup>
                                  <m:sSupPr>
                                    <m:ctrlPr>
                                      <a:rPr lang="en-US" sz="1500" i="1">
                                        <a:effectLst/>
                                        <a:latin typeface="Cambria Math" panose="02040503050406030204" pitchFamily="18"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2</m:t>
                                    </m:r>
                                  </m:sup>
                                </m:sSup>
                              </m:e>
                              <m:sub>
                                <m:r>
                                  <a:rPr lang="en-US" sz="1500" i="1">
                                    <a:effectLst/>
                                    <a:latin typeface="Cambria Math" panose="02040503050406030204" pitchFamily="18" charset="0"/>
                                    <a:ea typeface="MS Mincho" panose="02020609040205080304" pitchFamily="49" charset="-128"/>
                                    <a:cs typeface="Times New Roman" panose="02020603050405020304" pitchFamily="18" charset="0"/>
                                  </a:rPr>
                                  <m:t> </m:t>
                                </m:r>
                              </m:sub>
                            </m:sSub>
                            <m:r>
                              <a:rPr lang="en-US" sz="1500" i="1">
                                <a:effectLst/>
                                <a:latin typeface="Cambria Math" panose="02040503050406030204" pitchFamily="18" charset="0"/>
                                <a:ea typeface="MS Mincho" panose="02020609040205080304" pitchFamily="49" charset="-128"/>
                                <a:cs typeface="Times New Roman" panose="02020603050405020304" pitchFamily="18" charset="0"/>
                              </a:rPr>
                              <m:t>}</m:t>
                            </m:r>
                          </m:e>
                        </m:nary>
                      </m:e>
                    </m:box>
                  </m:oMath>
                </a14:m>
                <a:r>
                  <a:rPr lang="en-US" sz="1500" dirty="0">
                    <a:latin typeface="Times New Roman" panose="02020603050405020304" pitchFamily="18" charset="0"/>
                    <a:cs typeface="Times New Roman" panose="02020603050405020304" pitchFamily="18" charset="0"/>
                  </a:rPr>
                  <a:t> ,  </a:t>
                </a:r>
                <a:r>
                  <a:rPr lang="en-US" sz="1500" dirty="0">
                    <a:latin typeface="Times New Roman" panose="02020603050405020304" pitchFamily="18" charset="0"/>
                    <a:ea typeface="MS Mincho" panose="02020609040205080304" pitchFamily="49" charset="-128"/>
                  </a:rPr>
                  <a:t>where </a:t>
                </a:r>
                <a14:m>
                  <m:oMath xmlns:m="http://schemas.openxmlformats.org/officeDocument/2006/math">
                    <m:sSub>
                      <m:sSubPr>
                        <m:ctrlPr>
                          <a:rPr lang="en-US" sz="1500" i="1">
                            <a:latin typeface="Cambria Math" panose="02040503050406030204" pitchFamily="18" charset="0"/>
                            <a:ea typeface="MS Mincho" panose="02020609040205080304" pitchFamily="49" charset="-128"/>
                            <a:cs typeface="Times New Roman" panose="02020603050405020304" pitchFamily="18" charset="0"/>
                          </a:rPr>
                        </m:ctrlPr>
                      </m:sSubPr>
                      <m:e>
                        <m:sSup>
                          <m:sSupPr>
                            <m:ctrlPr>
                              <a:rPr lang="en-US" sz="1500" i="1">
                                <a:latin typeface="Cambria Math" panose="02040503050406030204" pitchFamily="18" charset="0"/>
                                <a:cs typeface="Times New Roman" panose="02020603050405020304" pitchFamily="18" charset="0"/>
                              </a:rPr>
                            </m:ctrlPr>
                          </m:sSupPr>
                          <m:e>
                            <m:r>
                              <a:rPr lang="en-US" sz="1500" i="1">
                                <a:latin typeface="Cambria Math" panose="02040503050406030204" pitchFamily="18" charset="0"/>
                                <a:ea typeface="Calibri" panose="020F0502020204030204" pitchFamily="34" charset="0"/>
                                <a:cs typeface="Times New Roman" panose="02020603050405020304" pitchFamily="18" charset="0"/>
                              </a:rPr>
                              <m:t>𝑘</m:t>
                            </m:r>
                          </m:e>
                          <m:sup>
                            <m:r>
                              <a:rPr lang="en-US" sz="1500" i="1">
                                <a:latin typeface="Cambria Math" panose="02040503050406030204" pitchFamily="18" charset="0"/>
                                <a:ea typeface="Calibri" panose="020F0502020204030204" pitchFamily="34" charset="0"/>
                                <a:cs typeface="Times New Roman" panose="02020603050405020304" pitchFamily="18" charset="0"/>
                              </a:rPr>
                              <m:t>2</m:t>
                            </m:r>
                          </m:sup>
                        </m:sSup>
                      </m:e>
                      <m:sub>
                        <m:r>
                          <a:rPr lang="en-US" sz="1500" i="1">
                            <a:latin typeface="Cambria Math" panose="02040503050406030204" pitchFamily="18" charset="0"/>
                            <a:ea typeface="MS Mincho" panose="02020609040205080304" pitchFamily="49" charset="-128"/>
                            <a:cs typeface="Times New Roman" panose="02020603050405020304" pitchFamily="18" charset="0"/>
                          </a:rPr>
                          <m:t> </m:t>
                        </m:r>
                      </m:sub>
                    </m:sSub>
                    <m:box>
                      <m:boxPr>
                        <m:ctrlPr>
                          <a:rPr lang="en-US" sz="1500" i="1">
                            <a:latin typeface="Cambria Math" panose="02040503050406030204" pitchFamily="18" charset="0"/>
                            <a:ea typeface="MS Mincho" panose="02020609040205080304" pitchFamily="49" charset="-128"/>
                            <a:cs typeface="Times New Roman" panose="02020603050405020304" pitchFamily="18" charset="0"/>
                          </a:rPr>
                        </m:ctrlPr>
                      </m:boxPr>
                      <m:e>
                        <m:r>
                          <a:rPr lang="en-US" sz="1500" i="1">
                            <a:latin typeface="Cambria Math" panose="02040503050406030204" pitchFamily="18" charset="0"/>
                            <a:ea typeface="Calibri" panose="020F0502020204030204" pitchFamily="34" charset="0"/>
                            <a:cs typeface="Times New Roman" panose="02020603050405020304" pitchFamily="18" charset="0"/>
                          </a:rPr>
                          <m:t>∶=</m:t>
                        </m:r>
                      </m:e>
                    </m:box>
                    <m:r>
                      <a:rPr lang="en-US" sz="1500" i="1">
                        <a:latin typeface="Cambria Math" panose="02040503050406030204" pitchFamily="18" charset="0"/>
                        <a:ea typeface="MS Mincho" panose="02020609040205080304" pitchFamily="49" charset="-128"/>
                        <a:cs typeface="Times New Roman" panose="02020603050405020304" pitchFamily="18" charset="0"/>
                      </a:rPr>
                      <m:t>2(</m:t>
                    </m:r>
                  </m:oMath>
                </a14:m>
                <a:r>
                  <a:rPr lang="en-US" sz="1500" dirty="0">
                    <a:latin typeface="Times New Roman" panose="02020603050405020304" pitchFamily="18" charset="0"/>
                    <a:ea typeface="MS Mincho" panose="02020609040205080304" pitchFamily="49" charset="-128"/>
                  </a:rPr>
                  <a:t> </a:t>
                </a:r>
                <a14:m>
                  <m:oMath xmlns:m="http://schemas.openxmlformats.org/officeDocument/2006/math">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libri" panose="020F0502020204030204" pitchFamily="34" charset="0"/>
                            <a:cs typeface="Times New Roman" panose="02020603050405020304" pitchFamily="18" charset="0"/>
                          </a:rPr>
                          <m:t>𝛽</m:t>
                        </m:r>
                      </m:e>
                      <m:sub>
                        <m:r>
                          <a:rPr lang="en-US" sz="1500" i="1">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500">
                        <a:latin typeface="Cambria Math" panose="02040503050406030204" pitchFamily="18" charset="0"/>
                        <a:ea typeface="Calibri" panose="020F0502020204030204" pitchFamily="34" charset="0"/>
                        <a:cs typeface="Times New Roman" panose="02020603050405020304" pitchFamily="18" charset="0"/>
                      </a:rPr>
                      <m:t> </m:t>
                    </m:r>
                    <m:r>
                      <a:rPr lang="en-US" sz="1500" i="1">
                        <a:latin typeface="Cambria Math" panose="02040503050406030204" pitchFamily="18" charset="0"/>
                        <a:ea typeface="Calibri" panose="020F0502020204030204" pitchFamily="34" charset="0"/>
                        <a:cs typeface="Times New Roman" panose="02020603050405020304" pitchFamily="18" charset="0"/>
                      </a:rPr>
                      <m:t>−</m:t>
                    </m:r>
                    <m:r>
                      <a:rPr lang="en-US" sz="1500" i="1">
                        <a:latin typeface="Cambria Math" panose="02040503050406030204" pitchFamily="18" charset="0"/>
                        <a:ea typeface="Calibri" panose="020F0502020204030204" pitchFamily="34" charset="0"/>
                        <a:cs typeface="Times New Roman" panose="02020603050405020304" pitchFamily="18" charset="0"/>
                      </a:rPr>
                      <m:t>𝛽</m:t>
                    </m:r>
                    <m:r>
                      <a:rPr lang="en-US" sz="1500" i="1">
                        <a:latin typeface="Cambria Math" panose="02040503050406030204" pitchFamily="18" charset="0"/>
                        <a:ea typeface="Calibri" panose="020F0502020204030204" pitchFamily="34" charset="0"/>
                        <a:cs typeface="Times New Roman" panose="02020603050405020304" pitchFamily="18" charset="0"/>
                      </a:rPr>
                      <m:t> </m:t>
                    </m:r>
                  </m:oMath>
                </a14:m>
                <a:r>
                  <a:rPr lang="en-US" sz="1500" dirty="0">
                    <a:latin typeface="Times New Roman" panose="02020603050405020304" pitchFamily="18" charset="0"/>
                    <a:ea typeface="MS Mincho" panose="02020609040205080304" pitchFamily="49" charset="-128"/>
                  </a:rPr>
                  <a:t>)</a:t>
                </a:r>
                <a:endParaRPr lang="en-US" sz="1500" dirty="0">
                  <a:latin typeface="Times New Roman" panose="02020603050405020304" pitchFamily="18" charset="0"/>
                  <a:cs typeface="Times New Roman" panose="02020603050405020304" pitchFamily="18" charset="0"/>
                </a:endParaRPr>
              </a:p>
              <a:p>
                <a:pPr>
                  <a:lnSpc>
                    <a:spcPct val="150000"/>
                  </a:lnSpc>
                </a:pPr>
                <a:r>
                  <a:rPr lang="en-US" sz="1500" dirty="0">
                    <a:effectLst/>
                    <a:latin typeface="Times New Roman" panose="02020603050405020304" pitchFamily="18" charset="0"/>
                    <a:ea typeface="MS Mincho" panose="02020609040205080304" pitchFamily="49" charset="-128"/>
                  </a:rPr>
                  <a:t>Solved by using CVXPY optimization module in python.</a:t>
                </a:r>
                <a:endParaRPr lang="en-US" sz="1500" dirty="0">
                  <a:latin typeface="Times New Roman" panose="02020603050405020304" pitchFamily="18" charset="0"/>
                  <a:cs typeface="Times New Roman" panose="02020603050405020304" pitchFamily="18" charset="0"/>
                </a:endParaRPr>
              </a:p>
              <a:p>
                <a:pPr>
                  <a:lnSpc>
                    <a:spcPct val="150000"/>
                  </a:lnSpc>
                </a:pPr>
                <a:r>
                  <a:rPr lang="en-US" sz="1500" b="1" dirty="0">
                    <a:latin typeface="Times New Roman" panose="02020603050405020304" pitchFamily="18" charset="0"/>
                    <a:cs typeface="Times New Roman" panose="02020603050405020304" pitchFamily="18" charset="0"/>
                  </a:rPr>
                  <a:t>Modified Q-update</a:t>
                </a:r>
                <a:r>
                  <a:rPr lang="en-US" sz="1500" dirty="0">
                    <a:latin typeface="Times New Roman" panose="02020603050405020304" pitchFamily="18" charset="0"/>
                    <a:cs typeface="Times New Roman" panose="02020603050405020304" pitchFamily="18" charset="0"/>
                  </a:rPr>
                  <a:t>:</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15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m:t>
                      </m:r>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m:t>
                      </m:r>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500" i="1">
                          <a:effectLst/>
                          <a:latin typeface="Cambria Math" panose="02040503050406030204" pitchFamily="18" charset="0"/>
                          <a:ea typeface="Calibri" panose="020F0502020204030204" pitchFamily="34" charset="0"/>
                          <a:cs typeface="Times New Roman" panose="02020603050405020304" pitchFamily="18" charset="0"/>
                        </a:rPr>
                        <m:t>)+ </m:t>
                      </m:r>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𝛾</m:t>
                      </m:r>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 (</m:t>
                      </m:r>
                      <m:d>
                        <m:dPr>
                          <m:ctrlP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dPr>
                        <m:e>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λ</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m:t>
                              </m:r>
                              <m:r>
                                <a:rPr lang="en-US" sz="15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+1</m:t>
                                      </m:r>
                                    </m:sub>
                                  </m:sSub>
                                </m:e>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sup>
                                  </m:sSup>
                                </m:e>
                              </m:d>
                            </m:e>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sup>
                              </m:sSup>
                            </m:e>
                          </m:d>
                        </m:e>
                      </m:d>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+((1−</m:t>
                      </m:r>
                      <m:r>
                        <m:rPr>
                          <m:sty m:val="p"/>
                        </m:rPr>
                        <a:rPr lang="en-US" sz="1500">
                          <a:effectLst/>
                          <a:latin typeface="Cambria Math" panose="02040503050406030204" pitchFamily="18" charset="0"/>
                          <a:ea typeface="Calibri" panose="020F0502020204030204" pitchFamily="34" charset="0"/>
                          <a:cs typeface="Times New Roman" panose="02020603050405020304" pitchFamily="18" charset="0"/>
                        </a:rPr>
                        <m:t>λ</m:t>
                      </m:r>
                      <m:r>
                        <a:rPr lang="en-US" sz="15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𝑚𝑖𝑛</m:t>
                          </m:r>
                        </m:e>
                        <m:sub>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𝑃</m:t>
                          </m:r>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 ℘</m:t>
                          </m:r>
                        </m:sub>
                      </m:sSub>
                      <m:sSub>
                        <m:sSubPr>
                          <m:ctrlP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𝐸</m:t>
                          </m:r>
                        </m:e>
                        <m:sub>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𝑃</m:t>
                          </m:r>
                        </m:sub>
                      </m:sSub>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+1</m:t>
                              </m:r>
                            </m:sub>
                          </m:sSub>
                        </m:e>
                        <m:e>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sup>
                          </m:sSup>
                        </m:e>
                      </m:d>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5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5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sup>
                          </m:sSup>
                        </m:sup>
                      </m:sSup>
                      <m:r>
                        <a:rPr lang="en-US" sz="1500" i="1">
                          <a:effectLst/>
                          <a:latin typeface="Cambria Math" panose="02040503050406030204" pitchFamily="18" charset="0"/>
                          <a:ea typeface="Calibri" panose="020F0502020204030204" pitchFamily="34" charset="0"/>
                          <a:cs typeface="Times New Roman" panose="02020603050405020304" pitchFamily="18" charset="0"/>
                        </a:rPr>
                        <m:t>)</m:t>
                      </m:r>
                      <m:r>
                        <a:rPr lang="en-US" sz="1500" i="1">
                          <a:solidFill>
                            <a:srgbClr val="000000"/>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buNone/>
                </a:pPr>
                <a:r>
                  <a:rPr lang="en-US" sz="1500" dirty="0">
                    <a:effectLst/>
                    <a:latin typeface="Times New Roman" panose="02020603050405020304" pitchFamily="18" charset="0"/>
                    <a:ea typeface="MS Mincho" panose="02020609040205080304" pitchFamily="49" charset="-128"/>
                  </a:rPr>
                  <a:t>,where we define </a:t>
                </a:r>
                <a:r>
                  <a:rPr lang="en-US" sz="1500" dirty="0">
                    <a:effectLst/>
                    <a:latin typeface="Times New Roman" panose="02020603050405020304" pitchFamily="18" charset="0"/>
                    <a:ea typeface="Calibri" panose="020F0502020204030204" pitchFamily="34" charset="0"/>
                  </a:rPr>
                  <a:t>λ </a:t>
                </a:r>
                <a14:m>
                  <m:oMath xmlns:m="http://schemas.openxmlformats.org/officeDocument/2006/math">
                    <m:r>
                      <a:rPr lang="en-US" sz="1500" i="1">
                        <a:effectLst/>
                        <a:latin typeface="Cambria Math" panose="02040503050406030204" pitchFamily="18" charset="0"/>
                        <a:ea typeface="Calibri" panose="020F0502020204030204" pitchFamily="34" charset="0"/>
                        <a:cs typeface="Times New Roman" panose="02020603050405020304" pitchFamily="18" charset="0"/>
                      </a:rPr>
                      <m:t>∈[0,1]</m:t>
                    </m:r>
                  </m:oMath>
                </a14:m>
                <a:r>
                  <a:rPr lang="en-US" sz="1500" dirty="0">
                    <a:effectLst/>
                    <a:latin typeface="Times New Roman" panose="02020603050405020304" pitchFamily="18" charset="0"/>
                    <a:ea typeface="MS Mincho" panose="02020609040205080304" pitchFamily="49" charset="-128"/>
                  </a:rPr>
                  <a:t> as </a:t>
                </a:r>
                <a:r>
                  <a:rPr lang="en-US" sz="1500" b="1" dirty="0">
                    <a:effectLst/>
                    <a:latin typeface="Times New Roman" panose="02020603050405020304" pitchFamily="18" charset="0"/>
                    <a:ea typeface="MS Mincho" panose="02020609040205080304" pitchFamily="49" charset="-128"/>
                  </a:rPr>
                  <a:t>the degree of the investor’s robustness</a:t>
                </a:r>
                <a:r>
                  <a:rPr lang="en-US" sz="1500" dirty="0">
                    <a:effectLst/>
                    <a:latin typeface="Times New Roman" panose="02020603050405020304" pitchFamily="18" charset="0"/>
                    <a:ea typeface="MS Mincho" panose="02020609040205080304" pitchFamily="49" charset="-128"/>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pPr>
                <a:endParaRPr 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4AEA8DD-2AD0-4198-B210-5244840408BE}"/>
                  </a:ext>
                </a:extLst>
              </p:cNvPr>
              <p:cNvSpPr>
                <a:spLocks noGrp="1" noRot="1" noChangeAspect="1" noMove="1" noResize="1" noEditPoints="1" noAdjustHandles="1" noChangeArrowheads="1" noChangeShapeType="1" noTextEdit="1"/>
              </p:cNvSpPr>
              <p:nvPr>
                <p:ph idx="1"/>
              </p:nvPr>
            </p:nvSpPr>
            <p:spPr>
              <a:xfrm>
                <a:off x="649357" y="1102659"/>
                <a:ext cx="10919791" cy="5755342"/>
              </a:xfrm>
              <a:blipFill>
                <a:blip r:embed="rId4"/>
                <a:stretch>
                  <a:fillRect l="-223" t="-953" b="-21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33F2737-F190-4FA7-86F4-33F5CDA25CB1}"/>
              </a:ext>
            </a:extLst>
          </p:cNvPr>
          <p:cNvSpPr txBox="1"/>
          <p:nvPr/>
        </p:nvSpPr>
        <p:spPr>
          <a:xfrm>
            <a:off x="649357" y="579439"/>
            <a:ext cx="11899025" cy="523220"/>
          </a:xfrm>
          <a:prstGeom prst="rect">
            <a:avLst/>
          </a:prstGeom>
          <a:noFill/>
        </p:spPr>
        <p:txBody>
          <a:bodyPr wrap="square">
            <a:spAutoFit/>
          </a:bodyPr>
          <a:lstStyle/>
          <a:p>
            <a:r>
              <a:rPr lang="en-US" sz="1400" dirty="0">
                <a:latin typeface="Times New Roman" panose="02020603050405020304" pitchFamily="18" charset="0"/>
                <a:ea typeface="Calibri" panose="020F0502020204030204" pitchFamily="34" charset="0"/>
              </a:rPr>
              <a:t>Here similar to </a:t>
            </a:r>
            <a:r>
              <a:rPr lang="en-US" sz="1400" dirty="0">
                <a:effectLst/>
                <a:latin typeface="Times New Roman" panose="02020603050405020304" pitchFamily="18" charset="0"/>
                <a:ea typeface="Calibri" panose="020F0502020204030204" pitchFamily="34" charset="0"/>
              </a:rPr>
              <a:t>(Arnab </a:t>
            </a:r>
            <a:r>
              <a:rPr lang="en-US" sz="1400" dirty="0" err="1">
                <a:effectLst/>
                <a:latin typeface="Times New Roman" panose="02020603050405020304" pitchFamily="18" charset="0"/>
                <a:ea typeface="Calibri" panose="020F0502020204030204" pitchFamily="34" charset="0"/>
              </a:rPr>
              <a:t>Nilim</a:t>
            </a:r>
            <a:r>
              <a:rPr lang="en-US" sz="1400" dirty="0">
                <a:effectLst/>
                <a:latin typeface="Times New Roman" panose="02020603050405020304" pitchFamily="18" charset="0"/>
                <a:ea typeface="Calibri" panose="020F0502020204030204" pitchFamily="34" charset="0"/>
              </a:rPr>
              <a:t>, 2005)</a:t>
            </a:r>
            <a:r>
              <a:rPr lang="en-US" sz="1400" dirty="0">
                <a:latin typeface="Times New Roman" panose="02020603050405020304" pitchFamily="18" charset="0"/>
                <a:ea typeface="Calibri" panose="020F0502020204030204" pitchFamily="34" charset="0"/>
              </a:rPr>
              <a:t> we a</a:t>
            </a:r>
            <a:r>
              <a:rPr lang="en-US" sz="1400" dirty="0">
                <a:effectLst/>
                <a:latin typeface="Times New Roman" panose="02020603050405020304" pitchFamily="18" charset="0"/>
                <a:ea typeface="Calibri" panose="020F0502020204030204" pitchFamily="34" charset="0"/>
              </a:rPr>
              <a:t>ddress the issue of uncertainty at a higher level and seek robust decisions assuming </a:t>
            </a:r>
            <a:r>
              <a:rPr lang="en-US" sz="1400" b="1" dirty="0">
                <a:effectLst/>
                <a:latin typeface="Times New Roman" panose="02020603050405020304" pitchFamily="18" charset="0"/>
                <a:ea typeface="Calibri" panose="020F0502020204030204" pitchFamily="34" charset="0"/>
              </a:rPr>
              <a:t>uncertain state transition probabilities:</a:t>
            </a:r>
            <a:endParaRPr lang="en-US" sz="1400" dirty="0"/>
          </a:p>
        </p:txBody>
      </p:sp>
    </p:spTree>
    <p:extLst>
      <p:ext uri="{BB962C8B-B14F-4D97-AF65-F5344CB8AC3E}">
        <p14:creationId xmlns:p14="http://schemas.microsoft.com/office/powerpoint/2010/main" val="276398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69E3-9E70-4383-A563-B883A8FED67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Robust Deep Deterministic Policy Gradient </a:t>
            </a:r>
          </a:p>
        </p:txBody>
      </p:sp>
      <p:pic>
        <p:nvPicPr>
          <p:cNvPr id="4" name="Content Placeholder 3">
            <a:extLst>
              <a:ext uri="{FF2B5EF4-FFF2-40B4-BE49-F238E27FC236}">
                <a16:creationId xmlns:a16="http://schemas.microsoft.com/office/drawing/2014/main" id="{24218EB1-4DF0-4BC0-8DB9-69CEAB8E7D5C}"/>
              </a:ext>
            </a:extLst>
          </p:cNvPr>
          <p:cNvPicPr>
            <a:picLocks noGrp="1" noChangeAspect="1"/>
          </p:cNvPicPr>
          <p:nvPr>
            <p:ph idx="1"/>
          </p:nvPr>
        </p:nvPicPr>
        <p:blipFill>
          <a:blip r:embed="rId2"/>
          <a:stretch>
            <a:fillRect/>
          </a:stretch>
        </p:blipFill>
        <p:spPr>
          <a:xfrm>
            <a:off x="671914" y="1778000"/>
            <a:ext cx="5424086" cy="4351338"/>
          </a:xfrm>
          <a:prstGeom prst="rect">
            <a:avLst/>
          </a:prstGeom>
        </p:spPr>
      </p:pic>
      <p:pic>
        <p:nvPicPr>
          <p:cNvPr id="8" name="Picture 7">
            <a:extLst>
              <a:ext uri="{FF2B5EF4-FFF2-40B4-BE49-F238E27FC236}">
                <a16:creationId xmlns:a16="http://schemas.microsoft.com/office/drawing/2014/main" id="{5FF81D84-FD97-4F71-95C8-6AAE6860F43C}"/>
              </a:ext>
            </a:extLst>
          </p:cNvPr>
          <p:cNvPicPr>
            <a:picLocks noChangeAspect="1"/>
          </p:cNvPicPr>
          <p:nvPr/>
        </p:nvPicPr>
        <p:blipFill>
          <a:blip r:embed="rId3"/>
          <a:stretch>
            <a:fillRect/>
          </a:stretch>
        </p:blipFill>
        <p:spPr>
          <a:xfrm>
            <a:off x="6096000" y="1778000"/>
            <a:ext cx="5736430" cy="4351338"/>
          </a:xfrm>
          <a:prstGeom prst="rect">
            <a:avLst/>
          </a:prstGeom>
        </p:spPr>
      </p:pic>
      <p:sp>
        <p:nvSpPr>
          <p:cNvPr id="3" name="Rectangle 2">
            <a:extLst>
              <a:ext uri="{FF2B5EF4-FFF2-40B4-BE49-F238E27FC236}">
                <a16:creationId xmlns:a16="http://schemas.microsoft.com/office/drawing/2014/main" id="{516C5130-1E41-4529-B1D8-C289488812D0}"/>
              </a:ext>
            </a:extLst>
          </p:cNvPr>
          <p:cNvSpPr/>
          <p:nvPr/>
        </p:nvSpPr>
        <p:spPr>
          <a:xfrm>
            <a:off x="6667500" y="4095750"/>
            <a:ext cx="4295775" cy="200025"/>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08C508-44A3-4BF1-AF97-24DE5C1A0722}"/>
              </a:ext>
            </a:extLst>
          </p:cNvPr>
          <p:cNvSpPr/>
          <p:nvPr/>
        </p:nvSpPr>
        <p:spPr>
          <a:xfrm>
            <a:off x="10963275" y="70125"/>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descr="Head with Gears">
            <a:extLst>
              <a:ext uri="{FF2B5EF4-FFF2-40B4-BE49-F238E27FC236}">
                <a16:creationId xmlns:a16="http://schemas.microsoft.com/office/drawing/2014/main" id="{E42A3329-3403-4437-979E-57754711CAB2}"/>
              </a:ext>
            </a:extLst>
          </p:cNvPr>
          <p:cNvSpPr/>
          <p:nvPr/>
        </p:nvSpPr>
        <p:spPr>
          <a:xfrm>
            <a:off x="11192708" y="304132"/>
            <a:ext cx="630000" cy="6300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22760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F5524423-9BF1-4DBE-86ED-2EB380259C4B}"/>
              </a:ext>
            </a:extLst>
          </p:cNvPr>
          <p:cNvSpPr txBox="1"/>
          <p:nvPr/>
        </p:nvSpPr>
        <p:spPr>
          <a:xfrm>
            <a:off x="5298621" y="3464581"/>
            <a:ext cx="1594757" cy="400110"/>
          </a:xfrm>
          <a:prstGeom prst="rect">
            <a:avLst/>
          </a:prstGeom>
          <a:noFill/>
        </p:spPr>
        <p:txBody>
          <a:bodyPr wrap="square" rtlCol="0">
            <a:spAutoFit/>
          </a:bodyPr>
          <a:lstStyle/>
          <a:p>
            <a:pPr algn="ctr"/>
            <a:r>
              <a:rPr lang="en-US" sz="2000" dirty="0"/>
              <a:t>Part 4</a:t>
            </a:r>
          </a:p>
        </p:txBody>
      </p:sp>
      <p:sp>
        <p:nvSpPr>
          <p:cNvPr id="7" name="TextBox 6">
            <a:extLst>
              <a:ext uri="{FF2B5EF4-FFF2-40B4-BE49-F238E27FC236}">
                <a16:creationId xmlns:a16="http://schemas.microsoft.com/office/drawing/2014/main" id="{60C85F4C-F23E-42D8-85FC-29D816A41CD0}"/>
              </a:ext>
            </a:extLst>
          </p:cNvPr>
          <p:cNvSpPr txBox="1"/>
          <p:nvPr/>
        </p:nvSpPr>
        <p:spPr>
          <a:xfrm>
            <a:off x="2863402" y="2505670"/>
            <a:ext cx="6465194" cy="923330"/>
          </a:xfrm>
          <a:prstGeom prst="rect">
            <a:avLst/>
          </a:prstGeom>
          <a:noFill/>
        </p:spPr>
        <p:txBody>
          <a:bodyPr wrap="square" rtlCol="0">
            <a:spAutoFit/>
          </a:bodyPr>
          <a:lstStyle/>
          <a:p>
            <a:pPr algn="ctr"/>
            <a:r>
              <a:rPr lang="en-US" sz="5400" dirty="0"/>
              <a:t>Experiments</a:t>
            </a:r>
          </a:p>
        </p:txBody>
      </p:sp>
      <p:sp>
        <p:nvSpPr>
          <p:cNvPr id="6" name="Oval 5">
            <a:extLst>
              <a:ext uri="{FF2B5EF4-FFF2-40B4-BE49-F238E27FC236}">
                <a16:creationId xmlns:a16="http://schemas.microsoft.com/office/drawing/2014/main" id="{F4372FF0-698D-468F-B99D-B8EBDFBA41A3}"/>
              </a:ext>
            </a:extLst>
          </p:cNvPr>
          <p:cNvSpPr/>
          <p:nvPr/>
        </p:nvSpPr>
        <p:spPr>
          <a:xfrm>
            <a:off x="5547000" y="1407670"/>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angle 7" descr="Flask">
            <a:extLst>
              <a:ext uri="{FF2B5EF4-FFF2-40B4-BE49-F238E27FC236}">
                <a16:creationId xmlns:a16="http://schemas.microsoft.com/office/drawing/2014/main" id="{0C169758-9F7F-4C10-B997-AE46D1DF3A93}"/>
              </a:ext>
            </a:extLst>
          </p:cNvPr>
          <p:cNvSpPr/>
          <p:nvPr/>
        </p:nvSpPr>
        <p:spPr>
          <a:xfrm>
            <a:off x="5781011" y="1641671"/>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2329252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15EE-8D8E-4853-BBAA-03C1FC21DA61}"/>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Data, Training and Validation</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01F3ED-B3B1-45BF-833B-DCC922CF0D7A}"/>
                  </a:ext>
                </a:extLst>
              </p:cNvPr>
              <p:cNvSpPr>
                <a:spLocks noGrp="1"/>
              </p:cNvSpPr>
              <p:nvPr>
                <p:ph idx="1"/>
              </p:nvPr>
            </p:nvSpPr>
            <p:spPr>
              <a:xfrm>
                <a:off x="838200" y="1206499"/>
                <a:ext cx="4924424" cy="4860925"/>
              </a:xfrm>
            </p:spPr>
            <p:txBody>
              <a:bodyPr>
                <a:noAutofit/>
              </a:bodyPr>
              <a:lstStyle/>
              <a:p>
                <a:pPr algn="just">
                  <a:lnSpc>
                    <a:spcPct val="120000"/>
                  </a:lnSpc>
                </a:pPr>
                <a:r>
                  <a:rPr lang="en-US" sz="1400" dirty="0">
                    <a:effectLst/>
                    <a:latin typeface="Times New Roman" panose="02020603050405020304" pitchFamily="18" charset="0"/>
                    <a:ea typeface="Calibri" panose="020F0502020204030204" pitchFamily="34" charset="0"/>
                  </a:rPr>
                  <a:t>5 years of daily price data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≈2013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𝑡𝑜</m:t>
                    </m:r>
                    <m:r>
                      <a:rPr lang="en-US" sz="1400" i="1">
                        <a:effectLst/>
                        <a:latin typeface="Cambria Math" panose="02040503050406030204" pitchFamily="18" charset="0"/>
                        <a:ea typeface="Calibri" panose="020F0502020204030204" pitchFamily="34" charset="0"/>
                        <a:cs typeface="Times New Roman" panose="02020603050405020304" pitchFamily="18" charset="0"/>
                      </a:rPr>
                      <m:t> 2018)</m:t>
                    </m:r>
                  </m:oMath>
                </a14:m>
                <a:r>
                  <a:rPr lang="en-US" sz="1400" dirty="0">
                    <a:effectLst/>
                    <a:latin typeface="Times New Roman" panose="02020603050405020304" pitchFamily="18" charset="0"/>
                    <a:ea typeface="Calibri" panose="020F0502020204030204" pitchFamily="34" charset="0"/>
                  </a:rPr>
                  <a:t> of 30 stocks listed in NASDAQ100 were selected.</a:t>
                </a:r>
              </a:p>
              <a:p>
                <a:pPr algn="just">
                  <a:lnSpc>
                    <a:spcPct val="120000"/>
                  </a:lnSpc>
                </a:pPr>
                <a:r>
                  <a:rPr lang="en-US" sz="1400" dirty="0">
                    <a:latin typeface="Times New Roman" panose="02020603050405020304" pitchFamily="18" charset="0"/>
                    <a:ea typeface="Calibri" panose="020F0502020204030204" pitchFamily="34" charset="0"/>
                    <a:cs typeface="Arial" panose="020B0604020202020204" pitchFamily="34" charset="0"/>
                  </a:rPr>
                  <a:t>Training Date Range: </a:t>
                </a:r>
                <a:r>
                  <a:rPr lang="en-US" sz="1400" dirty="0">
                    <a:effectLst/>
                    <a:latin typeface="Times New Roman" panose="02020603050405020304" pitchFamily="18" charset="0"/>
                    <a:ea typeface="Calibri" panose="020F0502020204030204" pitchFamily="34" charset="0"/>
                  </a:rPr>
                  <a:t>2012-08-15 to 2015-08-15</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20000"/>
                  </a:lnSpc>
                </a:pPr>
                <a:r>
                  <a:rPr lang="en-US" sz="1400" dirty="0">
                    <a:latin typeface="Times New Roman" panose="02020603050405020304" pitchFamily="18" charset="0"/>
                    <a:ea typeface="Calibri" panose="020F0502020204030204" pitchFamily="34" charset="0"/>
                    <a:cs typeface="Arial" panose="020B0604020202020204" pitchFamily="34" charset="0"/>
                  </a:rPr>
                  <a:t>Testing Date Range: </a:t>
                </a:r>
                <a:r>
                  <a:rPr lang="en-US" sz="1400" dirty="0">
                    <a:effectLst/>
                    <a:latin typeface="Times New Roman" panose="02020603050405020304" pitchFamily="18" charset="0"/>
                    <a:ea typeface="Calibri" panose="020F0502020204030204" pitchFamily="34" charset="0"/>
                  </a:rPr>
                  <a:t>2015-08-16 to 2017-08-11</a:t>
                </a: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20000"/>
                  </a:lnSpc>
                </a:pPr>
                <a:r>
                  <a:rPr lang="en-US" sz="1400" dirty="0">
                    <a:effectLst/>
                    <a:latin typeface="Times New Roman" panose="02020603050405020304" pitchFamily="18" charset="0"/>
                    <a:ea typeface="Calibri" panose="020F0502020204030204" pitchFamily="34" charset="0"/>
                    <a:cs typeface="Arial" panose="020B0604020202020204" pitchFamily="34" charset="0"/>
                  </a:rPr>
                  <a:t>Each  training episode is a </a:t>
                </a:r>
                <a:r>
                  <a:rPr lang="en-US" sz="1400" dirty="0">
                    <a:latin typeface="Times New Roman" panose="02020603050405020304" pitchFamily="18" charset="0"/>
                    <a:ea typeface="Calibri" panose="020F0502020204030204" pitchFamily="34" charset="0"/>
                    <a:cs typeface="Arial" panose="020B0604020202020204" pitchFamily="34" charset="0"/>
                  </a:rPr>
                  <a:t>sample</a:t>
                </a:r>
                <a:r>
                  <a:rPr lang="en-US" sz="1400" dirty="0">
                    <a:effectLst/>
                    <a:latin typeface="Times New Roman" panose="02020603050405020304" pitchFamily="18" charset="0"/>
                    <a:ea typeface="Calibri" panose="020F0502020204030204" pitchFamily="34" charset="0"/>
                    <a:cs typeface="Arial" panose="020B0604020202020204" pitchFamily="34" charset="0"/>
                  </a:rPr>
                  <a:t> of time-ordered steps extracted from the training data. Because the data sets are time-series, </a:t>
                </a:r>
                <a:r>
                  <a:rPr lang="en-US" sz="1400" dirty="0">
                    <a:latin typeface="Times New Roman" panose="02020603050405020304" pitchFamily="18" charset="0"/>
                    <a:ea typeface="Calibri" panose="020F0502020204030204" pitchFamily="34" charset="0"/>
                    <a:cs typeface="Arial" panose="020B0604020202020204" pitchFamily="34" charset="0"/>
                  </a:rPr>
                  <a:t>sample</a:t>
                </a:r>
                <a:r>
                  <a:rPr lang="en-US" sz="1400" dirty="0">
                    <a:effectLst/>
                    <a:latin typeface="Times New Roman" panose="02020603050405020304" pitchFamily="18" charset="0"/>
                    <a:ea typeface="Calibri" panose="020F0502020204030204" pitchFamily="34" charset="0"/>
                    <a:cs typeface="Arial" panose="020B0604020202020204" pitchFamily="34" charset="0"/>
                  </a:rPr>
                  <a:t>s starting with different start dates are considered valid and distinctive, even if they have overlapping intervals.</a:t>
                </a:r>
              </a:p>
              <a:p>
                <a:pPr algn="just">
                  <a:lnSpc>
                    <a:spcPct val="120000"/>
                  </a:lnSpc>
                </a:pPr>
                <a:r>
                  <a:rPr lang="en-US" sz="1400" dirty="0">
                    <a:latin typeface="Times New Roman" panose="02020603050405020304" pitchFamily="18" charset="0"/>
                    <a:cs typeface="Arial" panose="020B0604020202020204" pitchFamily="34" charset="0"/>
                  </a:rPr>
                  <a:t>Training and validation at the same time</a:t>
                </a:r>
              </a:p>
              <a:p>
                <a:pPr algn="just">
                  <a:lnSpc>
                    <a:spcPct val="120000"/>
                  </a:lnSpc>
                </a:pPr>
                <a:r>
                  <a:rPr lang="en-US" sz="1400" dirty="0" err="1">
                    <a:latin typeface="Times New Roman" panose="02020603050405020304" pitchFamily="18" charset="0"/>
                    <a:ea typeface="Calibri" panose="020F0502020204030204" pitchFamily="34" charset="0"/>
                    <a:cs typeface="Arial" panose="020B0604020202020204" pitchFamily="34" charset="0"/>
                  </a:rPr>
                  <a:t>TensorBoard</a:t>
                </a:r>
                <a:r>
                  <a:rPr lang="en-US" sz="1400" dirty="0">
                    <a:latin typeface="Times New Roman" panose="02020603050405020304" pitchFamily="18" charset="0"/>
                    <a:ea typeface="Calibri" panose="020F0502020204030204" pitchFamily="34" charset="0"/>
                    <a:cs typeface="Arial" panose="020B0604020202020204" pitchFamily="34" charset="0"/>
                  </a:rPr>
                  <a:t> for validation and finding the optimal number of episodes</a:t>
                </a:r>
                <a:endParaRPr lang="en-US" sz="1400" dirty="0">
                  <a:latin typeface="Times New Roman" panose="02020603050405020304" pitchFamily="18" charset="0"/>
                  <a:cs typeface="Arial" panose="020B0604020202020204" pitchFamily="34" charset="0"/>
                </a:endParaRPr>
              </a:p>
              <a:p>
                <a:pPr algn="just">
                  <a:lnSpc>
                    <a:spcPct val="120000"/>
                  </a:lnSpc>
                </a:pPr>
                <a:r>
                  <a:rPr lang="en-US" sz="1400" dirty="0">
                    <a:latin typeface="Times New Roman" panose="02020603050405020304" pitchFamily="18" charset="0"/>
                    <a:cs typeface="Arial" panose="020B0604020202020204" pitchFamily="34" charset="0"/>
                  </a:rPr>
                  <a:t>Data source: Kaggle.com </a:t>
                </a:r>
              </a:p>
              <a:p>
                <a:pPr algn="just">
                  <a:lnSpc>
                    <a:spcPct val="120000"/>
                  </a:lnSpc>
                </a:pPr>
                <a:r>
                  <a:rPr lang="en-US" sz="1400" dirty="0">
                    <a:latin typeface="Times New Roman" panose="02020603050405020304" pitchFamily="18" charset="0"/>
                  </a:rPr>
                  <a:t>Two sets of experiments:</a:t>
                </a:r>
              </a:p>
              <a:p>
                <a:pPr marL="800100" lvl="1" indent="-342900" algn="just">
                  <a:lnSpc>
                    <a:spcPct val="120000"/>
                  </a:lnSpc>
                  <a:buFont typeface="+mj-lt"/>
                  <a:buAutoNum type="arabicPeriod"/>
                </a:pPr>
                <a:r>
                  <a:rPr lang="en-US" sz="1400" dirty="0">
                    <a:latin typeface="Times New Roman" panose="02020603050405020304" pitchFamily="18" charset="0"/>
                  </a:rPr>
                  <a:t>Portfolio consisted of 3 stock + cash</a:t>
                </a:r>
              </a:p>
              <a:p>
                <a:pPr marL="800100" lvl="1" indent="-342900" algn="just">
                  <a:lnSpc>
                    <a:spcPct val="120000"/>
                  </a:lnSpc>
                  <a:buFont typeface="+mj-lt"/>
                  <a:buAutoNum type="arabicPeriod"/>
                </a:pPr>
                <a:r>
                  <a:rPr lang="en-US" sz="1400" dirty="0">
                    <a:latin typeface="Times New Roman" panose="02020603050405020304" pitchFamily="18" charset="0"/>
                  </a:rPr>
                  <a:t>Portfolio consisted of 1 stock + cash</a:t>
                </a:r>
              </a:p>
              <a:p>
                <a:pPr marL="0" indent="0" algn="just">
                  <a:lnSpc>
                    <a:spcPct val="120000"/>
                  </a:lnSpc>
                  <a:buNone/>
                </a:pPr>
                <a:endParaRPr lang="en-US" sz="1400" dirty="0">
                  <a:latin typeface="Times New Roman" panose="02020603050405020304" pitchFamily="18" charset="0"/>
                  <a:cs typeface="Arial" panose="020B0604020202020204" pitchFamily="34" charset="0"/>
                </a:endParaRPr>
              </a:p>
              <a:p>
                <a:pPr marL="0" indent="0" algn="just">
                  <a:lnSpc>
                    <a:spcPct val="120000"/>
                  </a:lnSpc>
                  <a:buNone/>
                </a:pPr>
                <a:endParaRPr lang="en-US" sz="2400" dirty="0"/>
              </a:p>
            </p:txBody>
          </p:sp>
        </mc:Choice>
        <mc:Fallback xmlns="">
          <p:sp>
            <p:nvSpPr>
              <p:cNvPr id="3" name="Content Placeholder 2">
                <a:extLst>
                  <a:ext uri="{FF2B5EF4-FFF2-40B4-BE49-F238E27FC236}">
                    <a16:creationId xmlns:a16="http://schemas.microsoft.com/office/drawing/2014/main" id="{8701F3ED-B3B1-45BF-833B-DCC922CF0D7A}"/>
                  </a:ext>
                </a:extLst>
              </p:cNvPr>
              <p:cNvSpPr>
                <a:spLocks noGrp="1" noRot="1" noChangeAspect="1" noMove="1" noResize="1" noEditPoints="1" noAdjustHandles="1" noChangeArrowheads="1" noChangeShapeType="1" noTextEdit="1"/>
              </p:cNvSpPr>
              <p:nvPr>
                <p:ph idx="1"/>
              </p:nvPr>
            </p:nvSpPr>
            <p:spPr>
              <a:xfrm>
                <a:off x="838200" y="1206499"/>
                <a:ext cx="4924424" cy="4860925"/>
              </a:xfrm>
              <a:blipFill>
                <a:blip r:embed="rId3"/>
                <a:stretch>
                  <a:fillRect l="-248" r="-372" b="-79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54FE954-4B13-46E7-A74F-111572AE453E}"/>
              </a:ext>
            </a:extLst>
          </p:cNvPr>
          <p:cNvPicPr/>
          <p:nvPr/>
        </p:nvPicPr>
        <p:blipFill rotWithShape="1">
          <a:blip r:embed="rId4"/>
          <a:srcRect b="1703"/>
          <a:stretch/>
        </p:blipFill>
        <p:spPr bwMode="auto">
          <a:xfrm>
            <a:off x="6010275" y="1892298"/>
            <a:ext cx="6057900" cy="34893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139240D6-509D-48CC-A282-60F7F22F02D7}"/>
              </a:ext>
            </a:extLst>
          </p:cNvPr>
          <p:cNvSpPr/>
          <p:nvPr/>
        </p:nvSpPr>
        <p:spPr>
          <a:xfrm>
            <a:off x="10970175" y="63502"/>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5" descr="Flask">
            <a:extLst>
              <a:ext uri="{FF2B5EF4-FFF2-40B4-BE49-F238E27FC236}">
                <a16:creationId xmlns:a16="http://schemas.microsoft.com/office/drawing/2014/main" id="{0487408C-9646-474D-9BA7-04E2BF805B1B}"/>
              </a:ext>
            </a:extLst>
          </p:cNvPr>
          <p:cNvSpPr/>
          <p:nvPr/>
        </p:nvSpPr>
        <p:spPr>
          <a:xfrm>
            <a:off x="11204186" y="297503"/>
            <a:ext cx="630000" cy="630000"/>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264797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0202-7740-42BD-9432-DC6362664B80}"/>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Performance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A2C77A-6C79-4A57-9D17-568F86054DAB}"/>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rPr>
                  <a:t>Profitability Measures:</a:t>
                </a:r>
              </a:p>
              <a:p>
                <a:pPr lvl="1"/>
                <a:r>
                  <a:rPr lang="en-US" sz="1800" dirty="0">
                    <a:effectLst/>
                    <a:latin typeface="Times New Roman" panose="02020603050405020304" pitchFamily="18" charset="0"/>
                    <a:ea typeface="Calibri" panose="020F0502020204030204" pitchFamily="34" charset="0"/>
                  </a:rPr>
                  <a:t>final Portfolio Value </a:t>
                </a:r>
                <a:r>
                  <a:rPr lang="en-US" sz="1800" b="1" dirty="0">
                    <a:effectLst/>
                    <a:latin typeface="Times New Roman" panose="02020603050405020304" pitchFamily="18" charset="0"/>
                    <a:ea typeface="Calibri" panose="020F0502020204030204" pitchFamily="34" charset="0"/>
                  </a:rPr>
                  <a:t>(</a:t>
                </a:r>
                <a:r>
                  <a:rPr lang="en-US" sz="1800" b="1" dirty="0" err="1">
                    <a:effectLst/>
                    <a:latin typeface="Times New Roman" panose="02020603050405020304" pitchFamily="18" charset="0"/>
                    <a:ea typeface="Calibri" panose="020F0502020204030204" pitchFamily="34" charset="0"/>
                  </a:rPr>
                  <a:t>fPV</a:t>
                </a:r>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a:t>
                </a:r>
                <a14:m>
                  <m:oMath xmlns:m="http://schemas.openxmlformats.org/officeDocument/2006/math">
                    <m:r>
                      <m:rPr>
                        <m:sty m:val="p"/>
                      </m:rPr>
                      <a:rPr lang="en-US" sz="1800" b="0" i="0" smtClean="0">
                        <a:effectLst/>
                        <a:latin typeface="Cambria Math" panose="02040503050406030204" pitchFamily="18" charset="0"/>
                      </a:rPr>
                      <m:t>fPV</m:t>
                    </m:r>
                    <m:r>
                      <a:rPr lang="en-US" sz="1800" b="0" i="0" smtClean="0">
                        <a:effectLst/>
                        <a:latin typeface="Cambria Math" panose="02040503050406030204" pitchFamily="18" charset="0"/>
                      </a:rPr>
                      <m:t>= </m:t>
                    </m:r>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𝑇</m:t>
                        </m:r>
                      </m:sub>
                    </m:sSub>
                    <m:r>
                      <a:rPr lang="en-US" sz="1800" i="1">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𝑇</m:t>
                        </m:r>
                      </m:sup>
                      <m:e>
                        <m:f>
                          <m:fPr>
                            <m:ctrlPr>
                              <a:rPr lang="en-US" sz="1800" i="1">
                                <a:effectLst/>
                                <a:latin typeface="Cambria Math"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rPr>
                                </m:ctrlPr>
                              </m:sSub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p>
                                    <m:r>
                                      <a:rPr lang="en-US" sz="1800" i="1">
                                        <a:effectLst/>
                                        <a:latin typeface="Cambria Math" panose="02040503050406030204" pitchFamily="18" charset="0"/>
                                        <a:ea typeface="Calibri" panose="020F0502020204030204" pitchFamily="34" charset="0"/>
                                        <a:cs typeface="Arial" panose="020B0604020202020204" pitchFamily="34" charset="0"/>
                                      </a:rPr>
                                      <m:t> </m:t>
                                    </m:r>
                                  </m:sup>
                                </m:sSup>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num>
                          <m:den>
                            <m:sSub>
                              <m:sSubPr>
                                <m:ctrlPr>
                                  <a:rPr lang="en-US" sz="1800" i="1">
                                    <a:effectLst/>
                                    <a:latin typeface="Cambria Math" panose="02040503050406030204" pitchFamily="18" charset="0"/>
                                    <a:cs typeface="Times New Roman" panose="02020603050405020304" pitchFamily="18" charset="0"/>
                                  </a:rPr>
                                </m:ctrlPr>
                              </m:sSubPr>
                              <m:e>
                                <m:r>
                                  <a:rPr lang="en-CA"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CA" sz="1800" i="1">
                                    <a:effectLst/>
                                    <a:latin typeface="Cambria Math" panose="02040503050406030204" pitchFamily="18" charset="0"/>
                                    <a:ea typeface="Calibri" panose="020F0502020204030204" pitchFamily="34" charset="0"/>
                                    <a:cs typeface="Times New Roman" panose="02020603050405020304" pitchFamily="18" charset="0"/>
                                  </a:rPr>
                                  <m:t>𝑡</m:t>
                                </m:r>
                                <m:r>
                                  <a:rPr lang="en-CA" sz="1800" i="1">
                                    <a:effectLst/>
                                    <a:latin typeface="Cambria Math" panose="02040503050406030204" pitchFamily="18" charset="0"/>
                                    <a:ea typeface="Calibri" panose="020F0502020204030204" pitchFamily="34" charset="0"/>
                                    <a:cs typeface="Times New Roman" panose="02020603050405020304" pitchFamily="18" charset="0"/>
                                  </a:rPr>
                                  <m:t>−1</m:t>
                                </m:r>
                              </m:sub>
                            </m:sSub>
                          </m:den>
                        </m:f>
                      </m:e>
                    </m:nary>
                  </m:oMath>
                </a14:m>
                <a:endParaRPr lang="en-US" sz="3200" dirty="0"/>
              </a:p>
              <a:p>
                <a:pPr lvl="1"/>
                <a:r>
                  <a:rPr lang="en-US" sz="1800" dirty="0">
                    <a:latin typeface="Times New Roman" panose="02020603050405020304" pitchFamily="18" charset="0"/>
                    <a:ea typeface="Calibri" panose="020F0502020204030204" pitchFamily="34" charset="0"/>
                  </a:rPr>
                  <a:t>Sharpe Ratio </a:t>
                </a:r>
                <a:r>
                  <a:rPr lang="en-US" sz="1800" b="1" dirty="0">
                    <a:latin typeface="Times New Roman" panose="02020603050405020304" pitchFamily="18" charset="0"/>
                    <a:ea typeface="Calibri" panose="020F0502020204030204" pitchFamily="34" charset="0"/>
                  </a:rPr>
                  <a:t>(SHRPR) </a:t>
                </a:r>
                <a:r>
                  <a:rPr lang="en-US" sz="1800" dirty="0">
                    <a:latin typeface="Times New Roman" panose="02020603050405020304" pitchFamily="18" charset="0"/>
                    <a:ea typeface="Calibri" panose="020F0502020204030204" pitchFamily="34" charset="0"/>
                  </a:rPr>
                  <a:t>(Sharpe, 1964, 1994)</a:t>
                </a:r>
                <a:r>
                  <a:rPr lang="en-US" sz="1800" b="1" dirty="0">
                    <a:latin typeface="Times New Roman" panose="02020603050405020304" pitchFamily="18" charset="0"/>
                    <a:ea typeface="Calibri" panose="020F0502020204030204" pitchFamily="34" charset="0"/>
                  </a:rPr>
                  <a:t> </a:t>
                </a:r>
                <a:r>
                  <a:rPr lang="en-US" sz="1800" dirty="0">
                    <a:latin typeface="Times New Roman" panose="02020603050405020304" pitchFamily="18" charset="0"/>
                    <a:ea typeface="Calibri" panose="020F0502020204030204" pitchFamily="34" charset="0"/>
                  </a:rPr>
                  <a:t>:  </a:t>
                </a:r>
                <a:r>
                  <a:rPr lang="en-US" sz="1800" b="1" dirty="0">
                    <a:latin typeface="Times New Roman" panose="02020603050405020304" pitchFamily="18" charset="0"/>
                    <a:ea typeface="Calibri" panose="020F0502020204030204" pitchFamily="34" charset="0"/>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𝑆𝑅</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d>
                          <m:dPr>
                            <m:begChr m:val="["/>
                            <m:endChr m:val="]"/>
                            <m:ctrlPr>
                              <a:rPr lang="en-US" sz="1800" i="1">
                                <a:effectLst/>
                                <a:latin typeface="Cambria Math" panose="02040503050406030204" pitchFamily="18" charset="0"/>
                                <a:cs typeface="Times New Roman" panose="02020603050405020304" pitchFamily="18" charset="0"/>
                              </a:rPr>
                            </m:ctrlPr>
                          </m:dPr>
                          <m:e>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num>
                      <m:den>
                        <m:rad>
                          <m:radPr>
                            <m:degHide m:val="on"/>
                            <m:ctrlPr>
                              <a:rPr lang="en-US" sz="1800" i="1">
                                <a:effectLst/>
                                <a:latin typeface="Cambria Math" panose="02040503050406030204" pitchFamily="18" charset="0"/>
                                <a:cs typeface="Times New Roman" panose="02020603050405020304" pitchFamily="18" charset="0"/>
                              </a:rPr>
                            </m:ctrlPr>
                          </m:radPr>
                          <m:deg/>
                          <m:e>
                            <m:func>
                              <m:funcPr>
                                <m:ctrlPr>
                                  <a:rPr lang="en-US" sz="1800" i="1">
                                    <a:effectLst/>
                                    <a:latin typeface="Cambria Math" panose="02040503050406030204" pitchFamily="18" charset="0"/>
                                    <a:cs typeface="Times New Roman" panose="02020603050405020304" pitchFamily="18" charset="0"/>
                                  </a:rPr>
                                </m:ctrlPr>
                              </m:funcPr>
                              <m:fName>
                                <m:limLow>
                                  <m:limLowPr>
                                    <m:ctrlPr>
                                      <a:rPr lang="en-US" sz="1800"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var</m:t>
                                    </m:r>
                                  </m:e>
                                  <m:lim>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lim>
                                </m:limLow>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func>
                          </m:e>
                        </m:rad>
                      </m:den>
                    </m:f>
                  </m:oMath>
                </a14:m>
                <a:r>
                  <a:rPr lang="en-US" sz="3200" dirty="0"/>
                  <a:t> </a:t>
                </a:r>
                <a:r>
                  <a:rPr lang="en-US" sz="18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𝑃𝑅</m:t>
                        </m:r>
                      </m:e>
                      <m:sub>
                        <m:r>
                          <a:rPr lang="en-US" sz="1800" i="1">
                            <a:latin typeface="Cambria Math" panose="02040503050406030204" pitchFamily="18" charset="0"/>
                            <a:cs typeface="Times New Roman" panose="02020603050405020304" pitchFamily="18" charset="0"/>
                          </a:rPr>
                          <m:t>𝑡</m:t>
                        </m:r>
                      </m:sub>
                    </m:sSub>
                    <m:r>
                      <a:rPr lang="en-US" sz="1800" i="1">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𝑝</m:t>
                            </m:r>
                          </m:e>
                          <m:sub>
                            <m:r>
                              <a:rPr lang="en-US" sz="1800" i="1">
                                <a:latin typeface="Cambria Math" panose="02040503050406030204" pitchFamily="18" charset="0"/>
                                <a:cs typeface="Times New Roman" panose="02020603050405020304" pitchFamily="18" charset="0"/>
                              </a:rPr>
                              <m:t>𝑡</m:t>
                            </m:r>
                          </m:sub>
                        </m:sSub>
                      </m:num>
                      <m:den>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𝑝</m:t>
                            </m:r>
                          </m:e>
                          <m:sub>
                            <m:r>
                              <a:rPr lang="en-US" sz="1800" i="1">
                                <a:latin typeface="Cambria Math" panose="02040503050406030204" pitchFamily="18" charset="0"/>
                                <a:cs typeface="Times New Roman" panose="02020603050405020304" pitchFamily="18" charset="0"/>
                              </a:rPr>
                              <m:t>𝑡</m:t>
                            </m:r>
                            <m:r>
                              <a:rPr lang="en-US" sz="1800" i="1">
                                <a:latin typeface="Cambria Math" panose="02040503050406030204" pitchFamily="18" charset="0"/>
                                <a:cs typeface="Times New Roman" panose="02020603050405020304" pitchFamily="18" charset="0"/>
                              </a:rPr>
                              <m:t>−1</m:t>
                            </m:r>
                          </m:sub>
                        </m:sSub>
                      </m:den>
                    </m:f>
                  </m:oMath>
                </a14:m>
                <a:r>
                  <a:rPr lang="en-US" sz="1800" dirty="0">
                    <a:latin typeface="Times New Roman" panose="02020603050405020304" pitchFamily="18" charset="0"/>
                    <a:cs typeface="Times New Roman" panose="02020603050405020304" pitchFamily="18" charset="0"/>
                  </a:rPr>
                  <a:t> is the periodic return and the risk-free return is</a:t>
                </a:r>
                <a14:m>
                  <m:oMath xmlns:m="http://schemas.openxmlformats.org/officeDocument/2006/math">
                    <m:r>
                      <a:rPr lang="en-US" sz="1800" b="0" i="0" smtClean="0">
                        <a:latin typeface="Cambria Math" panose="02040503050406030204" pitchFamily="18" charset="0"/>
                      </a:rPr>
                      <m:t> </m:t>
                    </m:r>
                    <m:sSub>
                      <m:sSubPr>
                        <m:ctrlPr>
                          <a:rPr lang="en-US" sz="1800" i="1">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𝑃𝑅</m:t>
                        </m:r>
                      </m:e>
                      <m:sub>
                        <m:r>
                          <a:rPr lang="en-US" sz="1800" i="1">
                            <a:latin typeface="Cambria Math" panose="02040503050406030204" pitchFamily="18" charset="0"/>
                          </a:rPr>
                          <m:t>𝐹</m:t>
                        </m:r>
                      </m:sub>
                    </m:sSub>
                  </m:oMath>
                </a14:m>
                <a:r>
                  <a:rPr lang="en-US" sz="1800" dirty="0"/>
                  <a:t> = 0</a:t>
                </a:r>
              </a:p>
              <a:p>
                <a:pPr marL="457200" lvl="1" indent="0">
                  <a:buNone/>
                </a:pPr>
                <a:endParaRPr lang="en-US" sz="1800" dirty="0"/>
              </a:p>
              <a:p>
                <a:r>
                  <a:rPr lang="en-US" sz="2400" b="1" dirty="0">
                    <a:latin typeface="Times New Roman" panose="02020603050405020304" pitchFamily="18" charset="0"/>
                  </a:rPr>
                  <a:t>Risk proxies:</a:t>
                </a:r>
              </a:p>
              <a:p>
                <a:pPr lvl="1"/>
                <a:r>
                  <a:rPr lang="en-US" sz="1800" dirty="0">
                    <a:effectLst/>
                    <a:latin typeface="Times New Roman" panose="02020603050405020304" pitchFamily="18" charset="0"/>
                    <a:ea typeface="Calibri" panose="020F0502020204030204" pitchFamily="34" charset="0"/>
                  </a:rPr>
                  <a:t>Maximum Drawdown</a:t>
                </a:r>
                <a:r>
                  <a:rPr lang="en-US" sz="1800" b="1" dirty="0">
                    <a:effectLst/>
                    <a:latin typeface="Times New Roman" panose="02020603050405020304" pitchFamily="18" charset="0"/>
                    <a:ea typeface="Calibri" panose="020F0502020204030204" pitchFamily="34" charset="0"/>
                  </a:rPr>
                  <a:t> (MDD)</a:t>
                </a:r>
                <a:r>
                  <a:rPr lang="en-US"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(Atiya, 2004) :</a:t>
                </a:r>
                <a:r>
                  <a:rPr lang="en-US" sz="1800" i="1" dirty="0">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𝑀𝐷𝐷</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1800" i="1">
                            <a:effectLst/>
                            <a:latin typeface="Cambria Math" panose="02040503050406030204" pitchFamily="18" charset="0"/>
                            <a:cs typeface="Times New Roman" panose="02020603050405020304" pitchFamily="18" charset="0"/>
                          </a:rPr>
                        </m:ctrlPr>
                      </m:funcPr>
                      <m:fName>
                        <m:func>
                          <m:funcPr>
                            <m:ctrlPr>
                              <a:rPr lang="en-US" sz="1800" i="1">
                                <a:effectLst/>
                                <a:latin typeface="Cambria Math" panose="02040503050406030204" pitchFamily="18" charset="0"/>
                                <a:cs typeface="Times New Roman" panose="02020603050405020304" pitchFamily="18" charset="0"/>
                              </a:rPr>
                            </m:ctrlPr>
                          </m:funcPr>
                          <m:fName>
                            <m:limLow>
                              <m:limLowPr>
                                <m:ctrlPr>
                                  <a:rPr lang="en-US" sz="1800" i="1">
                                    <a:effectLst/>
                                    <a:latin typeface="Cambria Math" panose="02040503050406030204" pitchFamily="18" charset="0"/>
                                    <a:cs typeface="Times New Roman" panose="02020603050405020304" pitchFamily="18" charset="0"/>
                                  </a:rPr>
                                </m:ctrlPr>
                              </m:limLowPr>
                              <m:e>
                                <m:func>
                                  <m:funcPr>
                                    <m:ctrlPr>
                                      <a:rPr lang="en-US" sz="1800" i="1">
                                        <a:effectLst/>
                                        <a:latin typeface="Cambria Math" panose="02040503050406030204" pitchFamily="18" charset="0"/>
                                        <a:cs typeface="Times New Roman" panose="02020603050405020304" pitchFamily="18" charset="0"/>
                                      </a:rPr>
                                    </m:ctrlPr>
                                  </m:funcPr>
                                  <m:fName>
                                    <m:limLow>
                                      <m:limLowPr>
                                        <m:ctrlPr>
                                          <a:rPr lang="en-US" sz="1800"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max</m:t>
                                        </m:r>
                                      </m:e>
                                      <m:lim>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i="1">
                                            <a:effectLst/>
                                            <a:latin typeface="Cambria Math" panose="02040503050406030204" pitchFamily="18" charset="0"/>
                                            <a:ea typeface="Calibri" panose="020F0502020204030204" pitchFamily="34" charset="0"/>
                                            <a:cs typeface="Times New Roman" panose="02020603050405020304" pitchFamily="18" charset="0"/>
                                          </a:rPr>
                                          <m:t>&gt;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lim>
                                    </m:limLow>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func>
                              </m:e>
                              <m:lim>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lim>
                            </m:limLow>
                            <m:f>
                              <m:fPr>
                                <m:ctrlPr>
                                  <a:rPr lang="en-US" sz="1800" i="1">
                                    <a:effectLst/>
                                    <a:latin typeface="Cambria Math"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sub>
                                </m:sSub>
                              </m:num>
                              <m:den>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den>
                            </m:f>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func>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e>
                    </m:func>
                  </m:oMath>
                </a14:m>
                <a:endParaRPr lang="en-US" sz="1800" i="1" dirty="0">
                  <a:latin typeface="Cambria Math" panose="02040503050406030204" pitchFamily="18" charset="0"/>
                  <a:cs typeface="Times New Roman" panose="02020603050405020304" pitchFamily="18" charset="0"/>
                </a:endParaRPr>
              </a:p>
              <a:p>
                <a:pPr lvl="1"/>
                <a:r>
                  <a:rPr lang="en-US" sz="1800" dirty="0">
                    <a:effectLst/>
                    <a:latin typeface="Times New Roman" panose="02020603050405020304" pitchFamily="18" charset="0"/>
                    <a:ea typeface="Calibri" panose="020F0502020204030204" pitchFamily="34" charset="0"/>
                  </a:rPr>
                  <a:t>99th percentile Drawdown </a:t>
                </a:r>
                <a:r>
                  <a:rPr lang="en-US" sz="1800" b="1" dirty="0">
                    <a:effectLst/>
                    <a:latin typeface="Times New Roman" panose="02020603050405020304" pitchFamily="18" charset="0"/>
                    <a:ea typeface="Calibri" panose="020F0502020204030204" pitchFamily="34" charset="0"/>
                  </a:rPr>
                  <a:t>(99DD), </a:t>
                </a:r>
                <a:r>
                  <a:rPr lang="en-US" sz="1800" dirty="0">
                    <a:effectLst/>
                    <a:latin typeface="Times New Roman" panose="02020603050405020304" pitchFamily="18" charset="0"/>
                    <a:ea typeface="Calibri" panose="020F0502020204030204" pitchFamily="34" charset="0"/>
                  </a:rPr>
                  <a:t>95</a:t>
                </a:r>
                <a:r>
                  <a:rPr lang="en-US" sz="1800" baseline="30000" dirty="0">
                    <a:effectLst/>
                    <a:latin typeface="Times New Roman" panose="02020603050405020304" pitchFamily="18" charset="0"/>
                    <a:ea typeface="Calibri" panose="020F0502020204030204" pitchFamily="34" charset="0"/>
                  </a:rPr>
                  <a:t>th</a:t>
                </a:r>
                <a:r>
                  <a:rPr lang="en-US" sz="1800" dirty="0">
                    <a:effectLst/>
                    <a:latin typeface="Times New Roman" panose="02020603050405020304" pitchFamily="18" charset="0"/>
                    <a:ea typeface="Calibri" panose="020F0502020204030204" pitchFamily="34" charset="0"/>
                  </a:rPr>
                  <a:t> percentile Drawdown</a:t>
                </a:r>
                <a:r>
                  <a:rPr lang="en-US" sz="1800" b="1" dirty="0">
                    <a:effectLst/>
                    <a:latin typeface="Times New Roman" panose="02020603050405020304" pitchFamily="18" charset="0"/>
                    <a:ea typeface="Calibri" panose="020F0502020204030204" pitchFamily="34" charset="0"/>
                  </a:rPr>
                  <a:t> (95DD) </a:t>
                </a:r>
                <a:r>
                  <a:rPr lang="en-US" sz="1800" dirty="0">
                    <a:effectLst/>
                    <a:latin typeface="Times New Roman" panose="02020603050405020304" pitchFamily="18" charset="0"/>
                    <a:ea typeface="Calibri" panose="020F0502020204030204" pitchFamily="34" charset="0"/>
                  </a:rPr>
                  <a:t>and 90</a:t>
                </a:r>
                <a:r>
                  <a:rPr lang="en-US" sz="1800" baseline="30000" dirty="0">
                    <a:effectLst/>
                    <a:latin typeface="Times New Roman" panose="02020603050405020304" pitchFamily="18" charset="0"/>
                    <a:ea typeface="Calibri" panose="020F0502020204030204" pitchFamily="34" charset="0"/>
                  </a:rPr>
                  <a:t>th</a:t>
                </a:r>
                <a:r>
                  <a:rPr lang="en-US" sz="1800" dirty="0">
                    <a:effectLst/>
                    <a:latin typeface="Times New Roman" panose="02020603050405020304" pitchFamily="18" charset="0"/>
                    <a:ea typeface="Calibri" panose="020F0502020204030204" pitchFamily="34" charset="0"/>
                  </a:rPr>
                  <a:t> percentile Drawdown</a:t>
                </a:r>
                <a:r>
                  <a:rPr lang="en-US" sz="1800" b="1" dirty="0">
                    <a:effectLst/>
                    <a:latin typeface="Times New Roman" panose="02020603050405020304" pitchFamily="18" charset="0"/>
                    <a:ea typeface="Calibri" panose="020F0502020204030204" pitchFamily="34" charset="0"/>
                  </a:rPr>
                  <a:t> (90DD)</a:t>
                </a:r>
              </a:p>
              <a:p>
                <a:pPr lvl="1"/>
                <a:r>
                  <a:rPr lang="en-US" sz="1800" dirty="0">
                    <a:latin typeface="Times New Roman" panose="02020603050405020304" pitchFamily="18" charset="0"/>
                  </a:rPr>
                  <a:t>Total Time Under Water</a:t>
                </a:r>
                <a:r>
                  <a:rPr lang="en-US" sz="1800" b="1" dirty="0">
                    <a:latin typeface="Times New Roman" panose="02020603050405020304" pitchFamily="18" charset="0"/>
                  </a:rPr>
                  <a:t> (TTDUW) </a:t>
                </a:r>
              </a:p>
              <a:p>
                <a:pPr lvl="1"/>
                <a:r>
                  <a:rPr lang="en-US" sz="1800" dirty="0">
                    <a:latin typeface="Times New Roman" panose="02020603050405020304" pitchFamily="18" charset="0"/>
                  </a:rPr>
                  <a:t>Maximum Time Under Water</a:t>
                </a:r>
                <a:r>
                  <a:rPr lang="en-US" sz="1800" b="1" dirty="0">
                    <a:latin typeface="Times New Roman" panose="02020603050405020304" pitchFamily="18" charset="0"/>
                  </a:rPr>
                  <a:t> (MDUW)</a:t>
                </a:r>
                <a:endParaRPr lang="en-US" sz="1800" dirty="0">
                  <a:latin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FA2C77A-6C79-4A57-9D17-568F86054DAB}"/>
                  </a:ext>
                </a:extLst>
              </p:cNvPr>
              <p:cNvSpPr>
                <a:spLocks noGrp="1" noRot="1" noChangeAspect="1" noMove="1" noResize="1" noEditPoints="1" noAdjustHandles="1" noChangeArrowheads="1" noChangeShapeType="1" noTextEdit="1"/>
              </p:cNvSpPr>
              <p:nvPr>
                <p:ph idx="1"/>
              </p:nvPr>
            </p:nvSpPr>
            <p:spPr>
              <a:blipFill>
                <a:blip r:embed="rId2"/>
                <a:stretch>
                  <a:fillRect l="-812" t="-1961" b="-42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2F578864-26A0-4D54-A875-960FD4A9B479}"/>
              </a:ext>
            </a:extLst>
          </p:cNvPr>
          <p:cNvSpPr/>
          <p:nvPr/>
        </p:nvSpPr>
        <p:spPr>
          <a:xfrm>
            <a:off x="10961962" y="111157"/>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Flask">
            <a:extLst>
              <a:ext uri="{FF2B5EF4-FFF2-40B4-BE49-F238E27FC236}">
                <a16:creationId xmlns:a16="http://schemas.microsoft.com/office/drawing/2014/main" id="{5A834548-B0C5-40BC-B4C9-46D416029333}"/>
              </a:ext>
            </a:extLst>
          </p:cNvPr>
          <p:cNvSpPr/>
          <p:nvPr/>
        </p:nvSpPr>
        <p:spPr>
          <a:xfrm>
            <a:off x="11195973" y="345158"/>
            <a:ext cx="630000" cy="630000"/>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88383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47CD952F-06EE-4D98-9938-F7FE0AD25B6F}"/>
              </a:ext>
            </a:extLst>
          </p:cNvPr>
          <p:cNvSpPr/>
          <p:nvPr/>
        </p:nvSpPr>
        <p:spPr>
          <a:xfrm>
            <a:off x="11093999" y="103885"/>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33" name="Rectangle 32" descr="Flask">
            <a:extLst>
              <a:ext uri="{FF2B5EF4-FFF2-40B4-BE49-F238E27FC236}">
                <a16:creationId xmlns:a16="http://schemas.microsoft.com/office/drawing/2014/main" id="{7CF5AF67-29EA-45D0-94B9-7AD53D161EEF}"/>
              </a:ext>
            </a:extLst>
          </p:cNvPr>
          <p:cNvSpPr/>
          <p:nvPr/>
        </p:nvSpPr>
        <p:spPr>
          <a:xfrm>
            <a:off x="11328010" y="337886"/>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
        <p:nvSpPr>
          <p:cNvPr id="2" name="Title 1">
            <a:extLst>
              <a:ext uri="{FF2B5EF4-FFF2-40B4-BE49-F238E27FC236}">
                <a16:creationId xmlns:a16="http://schemas.microsoft.com/office/drawing/2014/main" id="{047D0D6B-2C3F-4B53-BA47-87CDD2973331}"/>
              </a:ext>
            </a:extLst>
          </p:cNvPr>
          <p:cNvSpPr>
            <a:spLocks noGrp="1"/>
          </p:cNvSpPr>
          <p:nvPr>
            <p:ph type="title"/>
          </p:nvPr>
        </p:nvSpPr>
        <p:spPr>
          <a:xfrm>
            <a:off x="838198" y="-115861"/>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Experiment 1 Back-Test Results (Multi Stock Portfolio)</a:t>
            </a:r>
          </a:p>
        </p:txBody>
      </p:sp>
      <p:sp>
        <p:nvSpPr>
          <p:cNvPr id="14" name="TextBox 13">
            <a:extLst>
              <a:ext uri="{FF2B5EF4-FFF2-40B4-BE49-F238E27FC236}">
                <a16:creationId xmlns:a16="http://schemas.microsoft.com/office/drawing/2014/main" id="{4CE49CDA-19A6-4FFA-9CD3-1F32A633CAF4}"/>
              </a:ext>
            </a:extLst>
          </p:cNvPr>
          <p:cNvSpPr txBox="1"/>
          <p:nvPr/>
        </p:nvSpPr>
        <p:spPr>
          <a:xfrm>
            <a:off x="838198" y="832553"/>
            <a:ext cx="11471033"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omparing the performance of the Robust DRL vs DRL algorithms and UBAH (Uniform Buy </a:t>
            </a:r>
            <a:r>
              <a:rPr lang="en-US"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nd </a:t>
            </a:r>
            <a:r>
              <a:rPr lang="en-US" dirty="0">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old) strategy</a:t>
            </a:r>
            <a:endParaRPr lang="en-US" dirty="0"/>
          </a:p>
        </p:txBody>
      </p:sp>
      <p:sp>
        <p:nvSpPr>
          <p:cNvPr id="15" name="TextBox 14">
            <a:extLst>
              <a:ext uri="{FF2B5EF4-FFF2-40B4-BE49-F238E27FC236}">
                <a16:creationId xmlns:a16="http://schemas.microsoft.com/office/drawing/2014/main" id="{DE7A9E9F-98C3-4F0A-99C3-4AF8CAB878BB}"/>
              </a:ext>
            </a:extLst>
          </p:cNvPr>
          <p:cNvSpPr txBox="1"/>
          <p:nvPr/>
        </p:nvSpPr>
        <p:spPr>
          <a:xfrm>
            <a:off x="838198" y="1215952"/>
            <a:ext cx="9192067"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30 portfolio is randomly generated consisting of 3 assets and cash money and training begins</a:t>
            </a:r>
            <a:endParaRPr lang="en-US" dirty="0"/>
          </a:p>
        </p:txBody>
      </p:sp>
      <p:sp>
        <p:nvSpPr>
          <p:cNvPr id="16" name="TextBox 15">
            <a:extLst>
              <a:ext uri="{FF2B5EF4-FFF2-40B4-BE49-F238E27FC236}">
                <a16:creationId xmlns:a16="http://schemas.microsoft.com/office/drawing/2014/main" id="{FB321298-9A47-4E66-9277-AC15EC843FC7}"/>
              </a:ext>
            </a:extLst>
          </p:cNvPr>
          <p:cNvSpPr txBox="1"/>
          <p:nvPr/>
        </p:nvSpPr>
        <p:spPr>
          <a:xfrm>
            <a:off x="838198" y="1499649"/>
            <a:ext cx="3460652"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W</a:t>
            </a:r>
            <a:r>
              <a:rPr lang="en-US" sz="1800" dirty="0">
                <a:effectLst/>
                <a:latin typeface="Times New Roman" panose="02020603050405020304" pitchFamily="18" charset="0"/>
                <a:ea typeface="Calibri" panose="020F0502020204030204" pitchFamily="34" charset="0"/>
              </a:rPr>
              <a:t>indow size is 3 days </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DF2A8B-2741-4A57-9D85-940FDAB527C1}"/>
                  </a:ext>
                </a:extLst>
              </p:cNvPr>
              <p:cNvSpPr txBox="1"/>
              <p:nvPr/>
            </p:nvSpPr>
            <p:spPr>
              <a:xfrm>
                <a:off x="3942466" y="1536392"/>
                <a:ext cx="7588349"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λ is set to 0.55 &amp;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𝛽</m:t>
                    </m:r>
                  </m:oMath>
                </a14:m>
                <a:r>
                  <a:rPr lang="en-US" sz="1800" dirty="0">
                    <a:effectLst/>
                    <a:latin typeface="Times New Roman" panose="02020603050405020304" pitchFamily="18" charset="0"/>
                    <a:ea typeface="Calibri" panose="020F0502020204030204" pitchFamily="34" charset="0"/>
                  </a:rPr>
                  <a:t> is set to</a:t>
                </a:r>
                <a14:m>
                  <m:oMath xmlns:m="http://schemas.openxmlformats.org/officeDocument/2006/math">
                    <m:r>
                      <a:rPr lang="en-US" sz="1800" b="0" i="0" smtClean="0">
                        <a:effectLst/>
                        <a:latin typeface="Cambria Math" panose="02040503050406030204" pitchFamily="18" charset="0"/>
                        <a:cs typeface="Times New Roman" panose="02020603050405020304" pitchFamily="18" charset="0"/>
                      </a:rPr>
                      <m:t> (</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p>
            </p:txBody>
          </p:sp>
        </mc:Choice>
        <mc:Fallback xmlns="">
          <p:sp>
            <p:nvSpPr>
              <p:cNvPr id="17" name="TextBox 16">
                <a:extLst>
                  <a:ext uri="{FF2B5EF4-FFF2-40B4-BE49-F238E27FC236}">
                    <a16:creationId xmlns:a16="http://schemas.microsoft.com/office/drawing/2014/main" id="{99DF2A8B-2741-4A57-9D85-940FDAB527C1}"/>
                  </a:ext>
                </a:extLst>
              </p:cNvPr>
              <p:cNvSpPr txBox="1">
                <a:spLocks noRot="1" noChangeAspect="1" noMove="1" noResize="1" noEditPoints="1" noAdjustHandles="1" noChangeArrowheads="1" noChangeShapeType="1" noTextEdit="1"/>
              </p:cNvSpPr>
              <p:nvPr/>
            </p:nvSpPr>
            <p:spPr>
              <a:xfrm>
                <a:off x="3942466" y="1536392"/>
                <a:ext cx="7588349" cy="369332"/>
              </a:xfrm>
              <a:prstGeom prst="rect">
                <a:avLst/>
              </a:prstGeom>
              <a:blipFill>
                <a:blip r:embed="rId4"/>
                <a:stretch>
                  <a:fillRect l="-562" t="-9836" b="-22951"/>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A4016DC1-7D5A-47E3-A16D-3DA88B74C194}"/>
              </a:ext>
            </a:extLst>
          </p:cNvPr>
          <p:cNvPicPr>
            <a:picLocks noChangeAspect="1"/>
          </p:cNvPicPr>
          <p:nvPr/>
        </p:nvPicPr>
        <p:blipFill>
          <a:blip r:embed="rId5"/>
          <a:stretch>
            <a:fillRect/>
          </a:stretch>
        </p:blipFill>
        <p:spPr>
          <a:xfrm>
            <a:off x="0" y="2041344"/>
            <a:ext cx="4114800" cy="2488454"/>
          </a:xfrm>
          <a:prstGeom prst="rect">
            <a:avLst/>
          </a:prstGeom>
        </p:spPr>
      </p:pic>
      <p:pic>
        <p:nvPicPr>
          <p:cNvPr id="23" name="Picture 22">
            <a:extLst>
              <a:ext uri="{FF2B5EF4-FFF2-40B4-BE49-F238E27FC236}">
                <a16:creationId xmlns:a16="http://schemas.microsoft.com/office/drawing/2014/main" id="{5C401DF0-990E-4EE6-BA62-BAFE360EC949}"/>
              </a:ext>
            </a:extLst>
          </p:cNvPr>
          <p:cNvPicPr>
            <a:picLocks noChangeAspect="1"/>
          </p:cNvPicPr>
          <p:nvPr/>
        </p:nvPicPr>
        <p:blipFill>
          <a:blip r:embed="rId6"/>
          <a:stretch>
            <a:fillRect/>
          </a:stretch>
        </p:blipFill>
        <p:spPr>
          <a:xfrm>
            <a:off x="4114800" y="2074680"/>
            <a:ext cx="4067175" cy="2455117"/>
          </a:xfrm>
          <a:prstGeom prst="rect">
            <a:avLst/>
          </a:prstGeom>
        </p:spPr>
      </p:pic>
      <p:pic>
        <p:nvPicPr>
          <p:cNvPr id="25" name="Picture 24">
            <a:extLst>
              <a:ext uri="{FF2B5EF4-FFF2-40B4-BE49-F238E27FC236}">
                <a16:creationId xmlns:a16="http://schemas.microsoft.com/office/drawing/2014/main" id="{383376A8-7585-4576-BF8A-28AAE1F363EC}"/>
              </a:ext>
            </a:extLst>
          </p:cNvPr>
          <p:cNvPicPr>
            <a:picLocks noChangeAspect="1"/>
          </p:cNvPicPr>
          <p:nvPr/>
        </p:nvPicPr>
        <p:blipFill>
          <a:blip r:embed="rId7"/>
          <a:stretch>
            <a:fillRect/>
          </a:stretch>
        </p:blipFill>
        <p:spPr>
          <a:xfrm>
            <a:off x="8181975" y="1982750"/>
            <a:ext cx="4010025" cy="2547047"/>
          </a:xfrm>
          <a:prstGeom prst="rect">
            <a:avLst/>
          </a:prstGeom>
        </p:spPr>
      </p:pic>
      <p:pic>
        <p:nvPicPr>
          <p:cNvPr id="27" name="Picture 26">
            <a:extLst>
              <a:ext uri="{FF2B5EF4-FFF2-40B4-BE49-F238E27FC236}">
                <a16:creationId xmlns:a16="http://schemas.microsoft.com/office/drawing/2014/main" id="{63FB8F3A-B979-4C9E-85D3-470DED353C17}"/>
              </a:ext>
            </a:extLst>
          </p:cNvPr>
          <p:cNvPicPr>
            <a:picLocks noChangeAspect="1"/>
          </p:cNvPicPr>
          <p:nvPr/>
        </p:nvPicPr>
        <p:blipFill>
          <a:blip r:embed="rId8"/>
          <a:stretch>
            <a:fillRect/>
          </a:stretch>
        </p:blipFill>
        <p:spPr>
          <a:xfrm>
            <a:off x="142875" y="4621727"/>
            <a:ext cx="3971925" cy="2211017"/>
          </a:xfrm>
          <a:prstGeom prst="rect">
            <a:avLst/>
          </a:prstGeom>
        </p:spPr>
      </p:pic>
      <p:pic>
        <p:nvPicPr>
          <p:cNvPr id="29" name="Picture 28">
            <a:extLst>
              <a:ext uri="{FF2B5EF4-FFF2-40B4-BE49-F238E27FC236}">
                <a16:creationId xmlns:a16="http://schemas.microsoft.com/office/drawing/2014/main" id="{0F931C03-2B39-48C1-B6B7-87F83DC48421}"/>
              </a:ext>
            </a:extLst>
          </p:cNvPr>
          <p:cNvPicPr>
            <a:picLocks noChangeAspect="1"/>
          </p:cNvPicPr>
          <p:nvPr/>
        </p:nvPicPr>
        <p:blipFill>
          <a:blip r:embed="rId9"/>
          <a:stretch>
            <a:fillRect/>
          </a:stretch>
        </p:blipFill>
        <p:spPr>
          <a:xfrm>
            <a:off x="4124324" y="4621727"/>
            <a:ext cx="4067175" cy="2236273"/>
          </a:xfrm>
          <a:prstGeom prst="rect">
            <a:avLst/>
          </a:prstGeom>
        </p:spPr>
      </p:pic>
      <p:pic>
        <p:nvPicPr>
          <p:cNvPr id="31" name="Picture 30">
            <a:extLst>
              <a:ext uri="{FF2B5EF4-FFF2-40B4-BE49-F238E27FC236}">
                <a16:creationId xmlns:a16="http://schemas.microsoft.com/office/drawing/2014/main" id="{7E34FF99-93F2-424D-BEBE-98205570E148}"/>
              </a:ext>
            </a:extLst>
          </p:cNvPr>
          <p:cNvPicPr>
            <a:picLocks noChangeAspect="1"/>
          </p:cNvPicPr>
          <p:nvPr/>
        </p:nvPicPr>
        <p:blipFill>
          <a:blip r:embed="rId10"/>
          <a:stretch>
            <a:fillRect/>
          </a:stretch>
        </p:blipFill>
        <p:spPr>
          <a:xfrm>
            <a:off x="8124824" y="4529797"/>
            <a:ext cx="4067175" cy="2302947"/>
          </a:xfrm>
          <a:prstGeom prst="rect">
            <a:avLst/>
          </a:prstGeom>
        </p:spPr>
      </p:pic>
    </p:spTree>
    <p:extLst>
      <p:ext uri="{BB962C8B-B14F-4D97-AF65-F5344CB8AC3E}">
        <p14:creationId xmlns:p14="http://schemas.microsoft.com/office/powerpoint/2010/main" val="13291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6209-336E-48AA-8794-B8FF4317DDDA}"/>
              </a:ext>
            </a:extLst>
          </p:cNvPr>
          <p:cNvSpPr>
            <a:spLocks noGrp="1"/>
          </p:cNvSpPr>
          <p:nvPr>
            <p:ph type="title"/>
          </p:nvPr>
        </p:nvSpPr>
        <p:spPr>
          <a:xfrm>
            <a:off x="838200" y="557188"/>
            <a:ext cx="10515600" cy="1133499"/>
          </a:xfrm>
        </p:spPr>
        <p:txBody>
          <a:bodyPr>
            <a:normAutofit/>
          </a:bodyPr>
          <a:lstStyle/>
          <a:p>
            <a:pPr algn="ctr"/>
            <a:r>
              <a:rPr lang="en-US" sz="5200" dirty="0">
                <a:latin typeface="Times New Roman" panose="02020603050405020304" pitchFamily="18" charset="0"/>
                <a:cs typeface="Times New Roman" panose="02020603050405020304" pitchFamily="18" charset="0"/>
              </a:rPr>
              <a:t>Contents</a:t>
            </a:r>
          </a:p>
        </p:txBody>
      </p:sp>
      <p:graphicFrame>
        <p:nvGraphicFramePr>
          <p:cNvPr id="7" name="Content Placeholder 6">
            <a:extLst>
              <a:ext uri="{FF2B5EF4-FFF2-40B4-BE49-F238E27FC236}">
                <a16:creationId xmlns:a16="http://schemas.microsoft.com/office/drawing/2014/main" id="{02E48EA7-83F5-413C-9AFE-0E51543557C6}"/>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01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D9F2-1C3B-4767-9405-4C95CDB0F1C9}"/>
              </a:ext>
            </a:extLst>
          </p:cNvPr>
          <p:cNvSpPr>
            <a:spLocks noGrp="1"/>
          </p:cNvSpPr>
          <p:nvPr>
            <p:ph type="title"/>
          </p:nvPr>
        </p:nvSpPr>
        <p:spPr>
          <a:xfrm>
            <a:off x="838200" y="125974"/>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Experiment 1 Back-Test Results (Multi Stock Portfolio)</a:t>
            </a:r>
            <a:endParaRPr lang="en-US" sz="3200" dirty="0"/>
          </a:p>
        </p:txBody>
      </p:sp>
      <p:pic>
        <p:nvPicPr>
          <p:cNvPr id="7" name="Picture 6">
            <a:extLst>
              <a:ext uri="{FF2B5EF4-FFF2-40B4-BE49-F238E27FC236}">
                <a16:creationId xmlns:a16="http://schemas.microsoft.com/office/drawing/2014/main" id="{B4FB01D0-5773-4411-88B2-62534E5EC9B7}"/>
              </a:ext>
            </a:extLst>
          </p:cNvPr>
          <p:cNvPicPr>
            <a:picLocks noChangeAspect="1"/>
          </p:cNvPicPr>
          <p:nvPr/>
        </p:nvPicPr>
        <p:blipFill>
          <a:blip r:embed="rId2"/>
          <a:stretch>
            <a:fillRect/>
          </a:stretch>
        </p:blipFill>
        <p:spPr>
          <a:xfrm>
            <a:off x="1215442" y="1451537"/>
            <a:ext cx="4276725" cy="2847975"/>
          </a:xfrm>
          <a:prstGeom prst="rect">
            <a:avLst/>
          </a:prstGeom>
        </p:spPr>
      </p:pic>
      <p:pic>
        <p:nvPicPr>
          <p:cNvPr id="9" name="Picture 8">
            <a:extLst>
              <a:ext uri="{FF2B5EF4-FFF2-40B4-BE49-F238E27FC236}">
                <a16:creationId xmlns:a16="http://schemas.microsoft.com/office/drawing/2014/main" id="{72B6F114-A7C6-4383-A524-67AB6763CCC5}"/>
              </a:ext>
            </a:extLst>
          </p:cNvPr>
          <p:cNvPicPr>
            <a:picLocks noChangeAspect="1"/>
          </p:cNvPicPr>
          <p:nvPr/>
        </p:nvPicPr>
        <p:blipFill>
          <a:blip r:embed="rId3"/>
          <a:stretch>
            <a:fillRect/>
          </a:stretch>
        </p:blipFill>
        <p:spPr>
          <a:xfrm>
            <a:off x="6096000" y="1451537"/>
            <a:ext cx="4880558" cy="2847976"/>
          </a:xfrm>
          <a:prstGeom prst="rect">
            <a:avLst/>
          </a:prstGeom>
        </p:spPr>
      </p:pic>
      <p:sp>
        <p:nvSpPr>
          <p:cNvPr id="11" name="TextBox 10">
            <a:extLst>
              <a:ext uri="{FF2B5EF4-FFF2-40B4-BE49-F238E27FC236}">
                <a16:creationId xmlns:a16="http://schemas.microsoft.com/office/drawing/2014/main" id="{9ADF237D-2143-4F94-B7F7-F5729F8E5657}"/>
              </a:ext>
            </a:extLst>
          </p:cNvPr>
          <p:cNvSpPr txBox="1"/>
          <p:nvPr/>
        </p:nvSpPr>
        <p:spPr>
          <a:xfrm>
            <a:off x="838200" y="4689789"/>
            <a:ext cx="6098344"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Z-Test</a:t>
            </a:r>
            <a:endParaRPr lang="en-US" sz="2400" dirty="0"/>
          </a:p>
        </p:txBody>
      </p:sp>
      <p:pic>
        <p:nvPicPr>
          <p:cNvPr id="12" name="Picture 11">
            <a:extLst>
              <a:ext uri="{FF2B5EF4-FFF2-40B4-BE49-F238E27FC236}">
                <a16:creationId xmlns:a16="http://schemas.microsoft.com/office/drawing/2014/main" id="{FFAE732D-81FE-4668-BE20-6BAE01F1A7E9}"/>
              </a:ext>
            </a:extLst>
          </p:cNvPr>
          <p:cNvPicPr/>
          <p:nvPr/>
        </p:nvPicPr>
        <p:blipFill>
          <a:blip r:embed="rId4"/>
          <a:stretch>
            <a:fillRect/>
          </a:stretch>
        </p:blipFill>
        <p:spPr>
          <a:xfrm>
            <a:off x="3762375" y="5814184"/>
            <a:ext cx="4667250" cy="495300"/>
          </a:xfrm>
          <a:prstGeom prst="rect">
            <a:avLst/>
          </a:prstGeom>
        </p:spPr>
      </p:pic>
      <p:sp>
        <p:nvSpPr>
          <p:cNvPr id="13" name="TextBox 12">
            <a:extLst>
              <a:ext uri="{FF2B5EF4-FFF2-40B4-BE49-F238E27FC236}">
                <a16:creationId xmlns:a16="http://schemas.microsoft.com/office/drawing/2014/main" id="{3F3FF2A3-6CAE-49F8-A2E2-26DE45DA01D0}"/>
              </a:ext>
            </a:extLst>
          </p:cNvPr>
          <p:cNvSpPr txBox="1"/>
          <p:nvPr/>
        </p:nvSpPr>
        <p:spPr>
          <a:xfrm>
            <a:off x="3762375" y="4996706"/>
            <a:ext cx="4804850" cy="646331"/>
          </a:xfrm>
          <a:prstGeom prst="rect">
            <a:avLst/>
          </a:prstGeom>
          <a:noFill/>
        </p:spPr>
        <p:txBody>
          <a:bodyPr wrap="square">
            <a:spAutoFit/>
          </a:bodyPr>
          <a:lstStyle/>
          <a:p>
            <a:pPr marL="0" marR="0">
              <a:spcBef>
                <a:spcPts val="0"/>
              </a:spcBef>
              <a:spcAft>
                <a:spcPts val="1000"/>
              </a:spcAft>
            </a:pPr>
            <a:r>
              <a:rPr lang="en-US" sz="1200" b="1" i="0" dirty="0">
                <a:solidFill>
                  <a:srgbClr val="595959"/>
                </a:solidFill>
                <a:effectLst/>
                <a:latin typeface="Calibri" panose="020F0502020204030204" pitchFamily="34" charset="0"/>
                <a:ea typeface="Calibri" panose="020F0502020204030204" pitchFamily="34" charset="0"/>
                <a:cs typeface="Arial" panose="020B0604020202020204" pitchFamily="34" charset="0"/>
              </a:rPr>
              <a:t>Testing for difference in the mean values of performance measures of robust DDPG likelihood model and DDPG (assuming a </a:t>
            </a:r>
            <a:r>
              <a:rPr lang="en-US" sz="1200" b="1" i="0" u="sng" dirty="0">
                <a:solidFill>
                  <a:srgbClr val="595959"/>
                </a:solidFill>
                <a:effectLst/>
                <a:latin typeface="Calibri" panose="020F0502020204030204" pitchFamily="34" charset="0"/>
                <a:ea typeface="Calibri" panose="020F0502020204030204" pitchFamily="34" charset="0"/>
                <a:cs typeface="Arial" panose="020B0604020202020204" pitchFamily="34" charset="0"/>
              </a:rPr>
              <a:t>two-sided </a:t>
            </a:r>
            <a:r>
              <a:rPr lang="en-US" sz="1200" b="1" i="0" dirty="0">
                <a:solidFill>
                  <a:srgbClr val="595959"/>
                </a:solidFill>
                <a:effectLst/>
                <a:latin typeface="Calibri" panose="020F0502020204030204" pitchFamily="34" charset="0"/>
                <a:ea typeface="Calibri" panose="020F0502020204030204" pitchFamily="34" charset="0"/>
                <a:cs typeface="Arial" panose="020B0604020202020204" pitchFamily="34" charset="0"/>
              </a:rPr>
              <a:t>alternative hypothesis)</a:t>
            </a:r>
            <a:endParaRPr lang="en-US" sz="14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D97827A4-AB33-46CD-82CB-1471B6484CF2}"/>
              </a:ext>
            </a:extLst>
          </p:cNvPr>
          <p:cNvSpPr/>
          <p:nvPr/>
        </p:nvSpPr>
        <p:spPr>
          <a:xfrm>
            <a:off x="10976558" y="125974"/>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5" name="Rectangle 14" descr="Flask">
            <a:extLst>
              <a:ext uri="{FF2B5EF4-FFF2-40B4-BE49-F238E27FC236}">
                <a16:creationId xmlns:a16="http://schemas.microsoft.com/office/drawing/2014/main" id="{5EFBD045-43A5-46A6-9B0C-B0D9BD753021}"/>
              </a:ext>
            </a:extLst>
          </p:cNvPr>
          <p:cNvSpPr/>
          <p:nvPr/>
        </p:nvSpPr>
        <p:spPr>
          <a:xfrm>
            <a:off x="11210569" y="359975"/>
            <a:ext cx="630000" cy="630000"/>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365965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B0EE92-06D2-49D2-B021-D6A14CBE8B75}"/>
              </a:ext>
            </a:extLst>
          </p:cNvPr>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Experiment 1 Back-Test Results (Multi Stock Portfolio)</a:t>
            </a:r>
            <a:endParaRPr lang="en-US" sz="3200" dirty="0"/>
          </a:p>
        </p:txBody>
      </p:sp>
      <p:pic>
        <p:nvPicPr>
          <p:cNvPr id="6" name="Picture 5">
            <a:extLst>
              <a:ext uri="{FF2B5EF4-FFF2-40B4-BE49-F238E27FC236}">
                <a16:creationId xmlns:a16="http://schemas.microsoft.com/office/drawing/2014/main" id="{C965C0EB-3F1E-4904-8C08-4A142E2C1EF5}"/>
              </a:ext>
            </a:extLst>
          </p:cNvPr>
          <p:cNvPicPr>
            <a:picLocks noChangeAspect="1"/>
          </p:cNvPicPr>
          <p:nvPr/>
        </p:nvPicPr>
        <p:blipFill>
          <a:blip r:embed="rId3"/>
          <a:stretch>
            <a:fillRect/>
          </a:stretch>
        </p:blipFill>
        <p:spPr>
          <a:xfrm>
            <a:off x="142875" y="1420811"/>
            <a:ext cx="4248150" cy="2847975"/>
          </a:xfrm>
          <a:prstGeom prst="rect">
            <a:avLst/>
          </a:prstGeom>
        </p:spPr>
      </p:pic>
      <p:pic>
        <p:nvPicPr>
          <p:cNvPr id="8" name="Picture 7">
            <a:extLst>
              <a:ext uri="{FF2B5EF4-FFF2-40B4-BE49-F238E27FC236}">
                <a16:creationId xmlns:a16="http://schemas.microsoft.com/office/drawing/2014/main" id="{1B58AD98-5859-4C45-926C-9AB2C622CE22}"/>
              </a:ext>
            </a:extLst>
          </p:cNvPr>
          <p:cNvPicPr>
            <a:picLocks noChangeAspect="1"/>
          </p:cNvPicPr>
          <p:nvPr/>
        </p:nvPicPr>
        <p:blipFill>
          <a:blip r:embed="rId4"/>
          <a:stretch>
            <a:fillRect/>
          </a:stretch>
        </p:blipFill>
        <p:spPr>
          <a:xfrm>
            <a:off x="4391025" y="1444623"/>
            <a:ext cx="3884172" cy="2800350"/>
          </a:xfrm>
          <a:prstGeom prst="rect">
            <a:avLst/>
          </a:prstGeom>
        </p:spPr>
      </p:pic>
      <p:pic>
        <p:nvPicPr>
          <p:cNvPr id="10" name="Picture 9">
            <a:extLst>
              <a:ext uri="{FF2B5EF4-FFF2-40B4-BE49-F238E27FC236}">
                <a16:creationId xmlns:a16="http://schemas.microsoft.com/office/drawing/2014/main" id="{C2905BC4-9B4D-4726-B549-0255C76D0137}"/>
              </a:ext>
            </a:extLst>
          </p:cNvPr>
          <p:cNvPicPr>
            <a:picLocks noChangeAspect="1"/>
          </p:cNvPicPr>
          <p:nvPr/>
        </p:nvPicPr>
        <p:blipFill>
          <a:blip r:embed="rId5"/>
          <a:stretch>
            <a:fillRect/>
          </a:stretch>
        </p:blipFill>
        <p:spPr>
          <a:xfrm>
            <a:off x="8140833" y="1402554"/>
            <a:ext cx="4051167" cy="2735263"/>
          </a:xfrm>
          <a:prstGeom prst="rect">
            <a:avLst/>
          </a:prstGeom>
        </p:spPr>
      </p:pic>
      <p:pic>
        <p:nvPicPr>
          <p:cNvPr id="12" name="Picture 11">
            <a:extLst>
              <a:ext uri="{FF2B5EF4-FFF2-40B4-BE49-F238E27FC236}">
                <a16:creationId xmlns:a16="http://schemas.microsoft.com/office/drawing/2014/main" id="{8D5A49BD-2673-424C-A2A1-755D70293C53}"/>
              </a:ext>
            </a:extLst>
          </p:cNvPr>
          <p:cNvPicPr>
            <a:picLocks noChangeAspect="1"/>
          </p:cNvPicPr>
          <p:nvPr/>
        </p:nvPicPr>
        <p:blipFill>
          <a:blip r:embed="rId6"/>
          <a:stretch>
            <a:fillRect/>
          </a:stretch>
        </p:blipFill>
        <p:spPr>
          <a:xfrm>
            <a:off x="271462" y="4268786"/>
            <a:ext cx="3989188" cy="2556467"/>
          </a:xfrm>
          <a:prstGeom prst="rect">
            <a:avLst/>
          </a:prstGeom>
        </p:spPr>
      </p:pic>
      <p:pic>
        <p:nvPicPr>
          <p:cNvPr id="14" name="Picture 13">
            <a:extLst>
              <a:ext uri="{FF2B5EF4-FFF2-40B4-BE49-F238E27FC236}">
                <a16:creationId xmlns:a16="http://schemas.microsoft.com/office/drawing/2014/main" id="{260873AA-FE4C-4DC4-B53E-907E880D6985}"/>
              </a:ext>
            </a:extLst>
          </p:cNvPr>
          <p:cNvPicPr>
            <a:picLocks noChangeAspect="1"/>
          </p:cNvPicPr>
          <p:nvPr/>
        </p:nvPicPr>
        <p:blipFill>
          <a:blip r:embed="rId7"/>
          <a:stretch>
            <a:fillRect/>
          </a:stretch>
        </p:blipFill>
        <p:spPr>
          <a:xfrm>
            <a:off x="4323843" y="4197675"/>
            <a:ext cx="4014547" cy="2609814"/>
          </a:xfrm>
          <a:prstGeom prst="rect">
            <a:avLst/>
          </a:prstGeom>
        </p:spPr>
      </p:pic>
      <p:pic>
        <p:nvPicPr>
          <p:cNvPr id="16" name="Picture 15">
            <a:extLst>
              <a:ext uri="{FF2B5EF4-FFF2-40B4-BE49-F238E27FC236}">
                <a16:creationId xmlns:a16="http://schemas.microsoft.com/office/drawing/2014/main" id="{4B801656-9584-4D15-B8AA-DD01A441F9C4}"/>
              </a:ext>
            </a:extLst>
          </p:cNvPr>
          <p:cNvPicPr>
            <a:picLocks noChangeAspect="1"/>
          </p:cNvPicPr>
          <p:nvPr/>
        </p:nvPicPr>
        <p:blipFill>
          <a:blip r:embed="rId8"/>
          <a:stretch>
            <a:fillRect/>
          </a:stretch>
        </p:blipFill>
        <p:spPr>
          <a:xfrm>
            <a:off x="8275197" y="4197675"/>
            <a:ext cx="3905844" cy="2609814"/>
          </a:xfrm>
          <a:prstGeom prst="rect">
            <a:avLst/>
          </a:prstGeom>
        </p:spPr>
      </p:pic>
    </p:spTree>
    <p:extLst>
      <p:ext uri="{BB962C8B-B14F-4D97-AF65-F5344CB8AC3E}">
        <p14:creationId xmlns:p14="http://schemas.microsoft.com/office/powerpoint/2010/main" val="1149481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4598C7-9F49-403E-BAE1-B08E349B16BF}"/>
              </a:ext>
            </a:extLst>
          </p:cNvPr>
          <p:cNvPicPr>
            <a:picLocks noChangeAspect="1"/>
          </p:cNvPicPr>
          <p:nvPr/>
        </p:nvPicPr>
        <p:blipFill>
          <a:blip r:embed="rId2"/>
          <a:stretch>
            <a:fillRect/>
          </a:stretch>
        </p:blipFill>
        <p:spPr>
          <a:xfrm>
            <a:off x="923925" y="542925"/>
            <a:ext cx="4286250" cy="2886075"/>
          </a:xfrm>
          <a:prstGeom prst="rect">
            <a:avLst/>
          </a:prstGeom>
        </p:spPr>
      </p:pic>
      <p:pic>
        <p:nvPicPr>
          <p:cNvPr id="7" name="Picture 6">
            <a:extLst>
              <a:ext uri="{FF2B5EF4-FFF2-40B4-BE49-F238E27FC236}">
                <a16:creationId xmlns:a16="http://schemas.microsoft.com/office/drawing/2014/main" id="{AD41AC4A-0AB0-45CD-8F87-4719D171F5ED}"/>
              </a:ext>
            </a:extLst>
          </p:cNvPr>
          <p:cNvPicPr>
            <a:picLocks noChangeAspect="1"/>
          </p:cNvPicPr>
          <p:nvPr/>
        </p:nvPicPr>
        <p:blipFill>
          <a:blip r:embed="rId3"/>
          <a:stretch>
            <a:fillRect/>
          </a:stretch>
        </p:blipFill>
        <p:spPr>
          <a:xfrm>
            <a:off x="6329363" y="542925"/>
            <a:ext cx="4248150" cy="2828925"/>
          </a:xfrm>
          <a:prstGeom prst="rect">
            <a:avLst/>
          </a:prstGeom>
        </p:spPr>
      </p:pic>
    </p:spTree>
    <p:extLst>
      <p:ext uri="{BB962C8B-B14F-4D97-AF65-F5344CB8AC3E}">
        <p14:creationId xmlns:p14="http://schemas.microsoft.com/office/powerpoint/2010/main" val="27250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50F-F661-42AF-A665-414CCD733B7E}"/>
              </a:ext>
            </a:extLst>
          </p:cNvPr>
          <p:cNvSpPr>
            <a:spLocks noGrp="1"/>
          </p:cNvSpPr>
          <p:nvPr>
            <p:ph type="title"/>
          </p:nvPr>
        </p:nvSpPr>
        <p:spPr>
          <a:xfrm>
            <a:off x="838200" y="-157168"/>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Experiment 2 Back-Test Results (Single Stock Portfolio)</a:t>
            </a:r>
          </a:p>
        </p:txBody>
      </p:sp>
      <p:sp>
        <p:nvSpPr>
          <p:cNvPr id="8" name="TextBox 7">
            <a:extLst>
              <a:ext uri="{FF2B5EF4-FFF2-40B4-BE49-F238E27FC236}">
                <a16:creationId xmlns:a16="http://schemas.microsoft.com/office/drawing/2014/main" id="{6FD434AD-3BC4-4D47-9074-051C555BBDBC}"/>
              </a:ext>
            </a:extLst>
          </p:cNvPr>
          <p:cNvSpPr txBox="1"/>
          <p:nvPr/>
        </p:nvSpPr>
        <p:spPr>
          <a:xfrm>
            <a:off x="838199" y="818486"/>
            <a:ext cx="891071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omparing the performance of the DRL algorithms with dynamic programming solution</a:t>
            </a:r>
            <a:endParaRPr lang="en-US" dirty="0"/>
          </a:p>
        </p:txBody>
      </p:sp>
      <p:sp>
        <p:nvSpPr>
          <p:cNvPr id="10" name="TextBox 9">
            <a:extLst>
              <a:ext uri="{FF2B5EF4-FFF2-40B4-BE49-F238E27FC236}">
                <a16:creationId xmlns:a16="http://schemas.microsoft.com/office/drawing/2014/main" id="{B36CECCF-505F-4B1F-94C1-CA7C1E935010}"/>
              </a:ext>
            </a:extLst>
          </p:cNvPr>
          <p:cNvSpPr txBox="1"/>
          <p:nvPr/>
        </p:nvSpPr>
        <p:spPr>
          <a:xfrm>
            <a:off x="838198" y="1201885"/>
            <a:ext cx="912172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30 P</a:t>
            </a:r>
            <a:r>
              <a:rPr lang="en-US" sz="1800" dirty="0">
                <a:effectLst/>
                <a:latin typeface="Times New Roman" panose="02020603050405020304" pitchFamily="18" charset="0"/>
                <a:ea typeface="Calibri" panose="020F0502020204030204" pitchFamily="34" charset="0"/>
              </a:rPr>
              <a:t>ortfolios are randomly generated consisting of 1 asset and cash money</a:t>
            </a:r>
            <a:endParaRPr lang="en-US" dirty="0"/>
          </a:p>
        </p:txBody>
      </p:sp>
      <p:sp>
        <p:nvSpPr>
          <p:cNvPr id="12" name="TextBox 11">
            <a:extLst>
              <a:ext uri="{FF2B5EF4-FFF2-40B4-BE49-F238E27FC236}">
                <a16:creationId xmlns:a16="http://schemas.microsoft.com/office/drawing/2014/main" id="{8AC7D59E-F0DC-475F-A56E-27AC7EE652C4}"/>
              </a:ext>
            </a:extLst>
          </p:cNvPr>
          <p:cNvSpPr txBox="1"/>
          <p:nvPr/>
        </p:nvSpPr>
        <p:spPr>
          <a:xfrm>
            <a:off x="838199" y="1585284"/>
            <a:ext cx="3460652"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W</a:t>
            </a:r>
            <a:r>
              <a:rPr lang="en-US" sz="1800" dirty="0">
                <a:effectLst/>
                <a:latin typeface="Times New Roman" panose="02020603050405020304" pitchFamily="18" charset="0"/>
                <a:ea typeface="Calibri" panose="020F0502020204030204" pitchFamily="34" charset="0"/>
              </a:rPr>
              <a:t>indow size is one day </a:t>
            </a:r>
            <a:endParaRPr lang="en-US" dirty="0"/>
          </a:p>
        </p:txBody>
      </p:sp>
      <p:sp>
        <p:nvSpPr>
          <p:cNvPr id="15" name="TextBox 14">
            <a:extLst>
              <a:ext uri="{FF2B5EF4-FFF2-40B4-BE49-F238E27FC236}">
                <a16:creationId xmlns:a16="http://schemas.microsoft.com/office/drawing/2014/main" id="{D7C37106-DD3A-4089-B742-69D0B3053635}"/>
              </a:ext>
            </a:extLst>
          </p:cNvPr>
          <p:cNvSpPr txBox="1"/>
          <p:nvPr/>
        </p:nvSpPr>
        <p:spPr>
          <a:xfrm>
            <a:off x="3919023" y="1614411"/>
            <a:ext cx="7588349"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Q-tabular learning actions are eleven discrete values {0, 0.1, 0.2, …, 1}</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A5014AC-4C20-4063-8857-BAFC4129467C}"/>
                  </a:ext>
                </a:extLst>
              </p:cNvPr>
              <p:cNvSpPr txBox="1"/>
              <p:nvPr/>
            </p:nvSpPr>
            <p:spPr>
              <a:xfrm>
                <a:off x="838198" y="1954616"/>
                <a:ext cx="7588349"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λ is set to 0.55 &amp;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𝛽</m:t>
                    </m:r>
                  </m:oMath>
                </a14:m>
                <a:r>
                  <a:rPr lang="en-US" sz="1800" dirty="0">
                    <a:effectLst/>
                    <a:latin typeface="Times New Roman" panose="02020603050405020304" pitchFamily="18" charset="0"/>
                    <a:ea typeface="Calibri" panose="020F0502020204030204" pitchFamily="34" charset="0"/>
                  </a:rPr>
                  <a:t> is set to</a:t>
                </a:r>
                <a14:m>
                  <m:oMath xmlns:m="http://schemas.openxmlformats.org/officeDocument/2006/math">
                    <m:r>
                      <a:rPr lang="en-US" sz="1800" b="0" i="0" smtClean="0">
                        <a:effectLst/>
                        <a:latin typeface="Cambria Math" panose="02040503050406030204" pitchFamily="18" charset="0"/>
                        <a:cs typeface="Times New Roman" panose="02020603050405020304" pitchFamily="18" charset="0"/>
                      </a:rPr>
                      <m:t>( </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p>
            </p:txBody>
          </p:sp>
        </mc:Choice>
        <mc:Fallback xmlns="">
          <p:sp>
            <p:nvSpPr>
              <p:cNvPr id="17" name="TextBox 16">
                <a:extLst>
                  <a:ext uri="{FF2B5EF4-FFF2-40B4-BE49-F238E27FC236}">
                    <a16:creationId xmlns:a16="http://schemas.microsoft.com/office/drawing/2014/main" id="{5A5014AC-4C20-4063-8857-BAFC4129467C}"/>
                  </a:ext>
                </a:extLst>
              </p:cNvPr>
              <p:cNvSpPr txBox="1">
                <a:spLocks noRot="1" noChangeAspect="1" noMove="1" noResize="1" noEditPoints="1" noAdjustHandles="1" noChangeArrowheads="1" noChangeShapeType="1" noTextEdit="1"/>
              </p:cNvSpPr>
              <p:nvPr/>
            </p:nvSpPr>
            <p:spPr>
              <a:xfrm>
                <a:off x="838198" y="1954616"/>
                <a:ext cx="7588349" cy="369332"/>
              </a:xfrm>
              <a:prstGeom prst="rect">
                <a:avLst/>
              </a:prstGeom>
              <a:blipFill>
                <a:blip r:embed="rId3"/>
                <a:stretch>
                  <a:fillRect l="-482" t="-11667" b="-25000"/>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2F799C4D-063B-4610-8FF2-1D4E9AA990AA}"/>
              </a:ext>
            </a:extLst>
          </p:cNvPr>
          <p:cNvSpPr/>
          <p:nvPr/>
        </p:nvSpPr>
        <p:spPr>
          <a:xfrm>
            <a:off x="10958372" y="70395"/>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32" name="Rectangle 31" descr="Flask">
            <a:extLst>
              <a:ext uri="{FF2B5EF4-FFF2-40B4-BE49-F238E27FC236}">
                <a16:creationId xmlns:a16="http://schemas.microsoft.com/office/drawing/2014/main" id="{81A5882C-298C-484F-9680-B2851138B8C8}"/>
              </a:ext>
            </a:extLst>
          </p:cNvPr>
          <p:cNvSpPr/>
          <p:nvPr/>
        </p:nvSpPr>
        <p:spPr>
          <a:xfrm>
            <a:off x="11192383" y="304396"/>
            <a:ext cx="630000" cy="6300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76187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D9F9-F89B-4F63-BBFD-28DC41D1EAA7}"/>
              </a:ext>
            </a:extLst>
          </p:cNvPr>
          <p:cNvSpPr>
            <a:spLocks noGrp="1"/>
          </p:cNvSpPr>
          <p:nvPr>
            <p:ph type="title"/>
          </p:nvPr>
        </p:nvSpPr>
        <p:spPr>
          <a:xfrm>
            <a:off x="838200" y="-5557"/>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Experiment 2 Back-Test Results (Single Stock Portfolio)</a:t>
            </a:r>
            <a:endParaRPr lang="en-US" sz="3200" dirty="0"/>
          </a:p>
        </p:txBody>
      </p:sp>
      <p:sp>
        <p:nvSpPr>
          <p:cNvPr id="6" name="Oval 5">
            <a:extLst>
              <a:ext uri="{FF2B5EF4-FFF2-40B4-BE49-F238E27FC236}">
                <a16:creationId xmlns:a16="http://schemas.microsoft.com/office/drawing/2014/main" id="{20B2AB11-160A-4D4F-9C84-DF87CBEF4698}"/>
              </a:ext>
            </a:extLst>
          </p:cNvPr>
          <p:cNvSpPr/>
          <p:nvPr/>
        </p:nvSpPr>
        <p:spPr>
          <a:xfrm>
            <a:off x="10976250" y="108225"/>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descr="Flask">
            <a:extLst>
              <a:ext uri="{FF2B5EF4-FFF2-40B4-BE49-F238E27FC236}">
                <a16:creationId xmlns:a16="http://schemas.microsoft.com/office/drawing/2014/main" id="{EF559936-C0A5-4FEB-8D39-F0A21B7E39FB}"/>
              </a:ext>
            </a:extLst>
          </p:cNvPr>
          <p:cNvSpPr/>
          <p:nvPr/>
        </p:nvSpPr>
        <p:spPr>
          <a:xfrm>
            <a:off x="11210261" y="342226"/>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pic>
        <p:nvPicPr>
          <p:cNvPr id="9" name="Picture 8">
            <a:extLst>
              <a:ext uri="{FF2B5EF4-FFF2-40B4-BE49-F238E27FC236}">
                <a16:creationId xmlns:a16="http://schemas.microsoft.com/office/drawing/2014/main" id="{EF7A9782-7363-4E9B-8024-71E0770B3268}"/>
              </a:ext>
            </a:extLst>
          </p:cNvPr>
          <p:cNvPicPr>
            <a:picLocks noChangeAspect="1"/>
          </p:cNvPicPr>
          <p:nvPr/>
        </p:nvPicPr>
        <p:blipFill>
          <a:blip r:embed="rId4"/>
          <a:stretch>
            <a:fillRect/>
          </a:stretch>
        </p:blipFill>
        <p:spPr>
          <a:xfrm>
            <a:off x="152390" y="1757362"/>
            <a:ext cx="4162425" cy="2302799"/>
          </a:xfrm>
          <a:prstGeom prst="rect">
            <a:avLst/>
          </a:prstGeom>
        </p:spPr>
      </p:pic>
      <p:pic>
        <p:nvPicPr>
          <p:cNvPr id="11" name="Picture 10">
            <a:extLst>
              <a:ext uri="{FF2B5EF4-FFF2-40B4-BE49-F238E27FC236}">
                <a16:creationId xmlns:a16="http://schemas.microsoft.com/office/drawing/2014/main" id="{DA0BBF3C-E8F2-4129-8FC4-90BC0DC7CA01}"/>
              </a:ext>
            </a:extLst>
          </p:cNvPr>
          <p:cNvPicPr>
            <a:picLocks noChangeAspect="1"/>
          </p:cNvPicPr>
          <p:nvPr/>
        </p:nvPicPr>
        <p:blipFill>
          <a:blip r:embed="rId5"/>
          <a:stretch>
            <a:fillRect/>
          </a:stretch>
        </p:blipFill>
        <p:spPr>
          <a:xfrm>
            <a:off x="4397170" y="1817486"/>
            <a:ext cx="3966476" cy="2302800"/>
          </a:xfrm>
          <a:prstGeom prst="rect">
            <a:avLst/>
          </a:prstGeom>
        </p:spPr>
      </p:pic>
      <p:pic>
        <p:nvPicPr>
          <p:cNvPr id="13" name="Picture 12">
            <a:extLst>
              <a:ext uri="{FF2B5EF4-FFF2-40B4-BE49-F238E27FC236}">
                <a16:creationId xmlns:a16="http://schemas.microsoft.com/office/drawing/2014/main" id="{7C0BBBB0-5A3F-4F7B-8C34-43C4C52E56AE}"/>
              </a:ext>
            </a:extLst>
          </p:cNvPr>
          <p:cNvPicPr>
            <a:picLocks noChangeAspect="1"/>
          </p:cNvPicPr>
          <p:nvPr/>
        </p:nvPicPr>
        <p:blipFill>
          <a:blip r:embed="rId6"/>
          <a:stretch>
            <a:fillRect/>
          </a:stretch>
        </p:blipFill>
        <p:spPr>
          <a:xfrm>
            <a:off x="8363646" y="1909029"/>
            <a:ext cx="3675964" cy="2211257"/>
          </a:xfrm>
          <a:prstGeom prst="rect">
            <a:avLst/>
          </a:prstGeom>
        </p:spPr>
      </p:pic>
      <p:pic>
        <p:nvPicPr>
          <p:cNvPr id="15" name="Picture 14">
            <a:extLst>
              <a:ext uri="{FF2B5EF4-FFF2-40B4-BE49-F238E27FC236}">
                <a16:creationId xmlns:a16="http://schemas.microsoft.com/office/drawing/2014/main" id="{BC51F940-8182-4548-B77C-4C258067870F}"/>
              </a:ext>
            </a:extLst>
          </p:cNvPr>
          <p:cNvPicPr>
            <a:picLocks noChangeAspect="1"/>
          </p:cNvPicPr>
          <p:nvPr/>
        </p:nvPicPr>
        <p:blipFill>
          <a:blip r:embed="rId7"/>
          <a:stretch>
            <a:fillRect/>
          </a:stretch>
        </p:blipFill>
        <p:spPr>
          <a:xfrm>
            <a:off x="178349" y="4214813"/>
            <a:ext cx="4076700" cy="2456654"/>
          </a:xfrm>
          <a:prstGeom prst="rect">
            <a:avLst/>
          </a:prstGeom>
        </p:spPr>
      </p:pic>
      <p:pic>
        <p:nvPicPr>
          <p:cNvPr id="17" name="Picture 16">
            <a:extLst>
              <a:ext uri="{FF2B5EF4-FFF2-40B4-BE49-F238E27FC236}">
                <a16:creationId xmlns:a16="http://schemas.microsoft.com/office/drawing/2014/main" id="{6009E67F-D5BB-4365-BF6D-156A22287E81}"/>
              </a:ext>
            </a:extLst>
          </p:cNvPr>
          <p:cNvPicPr>
            <a:picLocks noChangeAspect="1"/>
          </p:cNvPicPr>
          <p:nvPr/>
        </p:nvPicPr>
        <p:blipFill>
          <a:blip r:embed="rId8"/>
          <a:stretch>
            <a:fillRect/>
          </a:stretch>
        </p:blipFill>
        <p:spPr>
          <a:xfrm>
            <a:off x="4397171" y="4214812"/>
            <a:ext cx="4076700" cy="2466179"/>
          </a:xfrm>
          <a:prstGeom prst="rect">
            <a:avLst/>
          </a:prstGeom>
        </p:spPr>
      </p:pic>
      <p:pic>
        <p:nvPicPr>
          <p:cNvPr id="19" name="Picture 18">
            <a:extLst>
              <a:ext uri="{FF2B5EF4-FFF2-40B4-BE49-F238E27FC236}">
                <a16:creationId xmlns:a16="http://schemas.microsoft.com/office/drawing/2014/main" id="{2D6F2DFF-75A0-4CC2-8DBC-16095E939631}"/>
              </a:ext>
            </a:extLst>
          </p:cNvPr>
          <p:cNvPicPr>
            <a:picLocks noChangeAspect="1"/>
          </p:cNvPicPr>
          <p:nvPr/>
        </p:nvPicPr>
        <p:blipFill>
          <a:blip r:embed="rId9"/>
          <a:stretch>
            <a:fillRect/>
          </a:stretch>
        </p:blipFill>
        <p:spPr>
          <a:xfrm>
            <a:off x="8473871" y="4214812"/>
            <a:ext cx="3675964" cy="2378809"/>
          </a:xfrm>
          <a:prstGeom prst="rect">
            <a:avLst/>
          </a:prstGeom>
        </p:spPr>
      </p:pic>
    </p:spTree>
    <p:extLst>
      <p:ext uri="{BB962C8B-B14F-4D97-AF65-F5344CB8AC3E}">
        <p14:creationId xmlns:p14="http://schemas.microsoft.com/office/powerpoint/2010/main" val="325039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E573-D847-490F-B7EF-7102749A6A4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84C958F-49E2-41EE-94FA-19AED4EE52C1}"/>
              </a:ext>
            </a:extLst>
          </p:cNvPr>
          <p:cNvPicPr>
            <a:picLocks noGrp="1" noChangeAspect="1"/>
          </p:cNvPicPr>
          <p:nvPr>
            <p:ph idx="1"/>
          </p:nvPr>
        </p:nvPicPr>
        <p:blipFill>
          <a:blip r:embed="rId2"/>
          <a:stretch>
            <a:fillRect/>
          </a:stretch>
        </p:blipFill>
        <p:spPr>
          <a:xfrm>
            <a:off x="1004887" y="1867694"/>
            <a:ext cx="4238625" cy="2867025"/>
          </a:xfrm>
        </p:spPr>
      </p:pic>
    </p:spTree>
    <p:extLst>
      <p:ext uri="{BB962C8B-B14F-4D97-AF65-F5344CB8AC3E}">
        <p14:creationId xmlns:p14="http://schemas.microsoft.com/office/powerpoint/2010/main" val="3428212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45D5-7A22-4B39-8550-90534FBA45EC}"/>
              </a:ext>
            </a:extLst>
          </p:cNvPr>
          <p:cNvSpPr>
            <a:spLocks noGrp="1"/>
          </p:cNvSpPr>
          <p:nvPr>
            <p:ph type="title"/>
          </p:nvPr>
        </p:nvSpPr>
        <p:spPr>
          <a:xfrm>
            <a:off x="838200" y="-120883"/>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Hyperparameter tuning</a:t>
            </a:r>
          </a:p>
        </p:txBody>
      </p:sp>
      <p:pic>
        <p:nvPicPr>
          <p:cNvPr id="7" name="Picture 6">
            <a:extLst>
              <a:ext uri="{FF2B5EF4-FFF2-40B4-BE49-F238E27FC236}">
                <a16:creationId xmlns:a16="http://schemas.microsoft.com/office/drawing/2014/main" id="{B9607341-10BD-44D7-90D4-669503988C42}"/>
              </a:ext>
            </a:extLst>
          </p:cNvPr>
          <p:cNvPicPr/>
          <p:nvPr/>
        </p:nvPicPr>
        <p:blipFill>
          <a:blip r:embed="rId2"/>
          <a:stretch>
            <a:fillRect/>
          </a:stretch>
        </p:blipFill>
        <p:spPr>
          <a:xfrm>
            <a:off x="838200" y="5745764"/>
            <a:ext cx="5057775" cy="476250"/>
          </a:xfrm>
          <a:prstGeom prst="rect">
            <a:avLst/>
          </a:prstGeom>
        </p:spPr>
      </p:pic>
      <p:sp>
        <p:nvSpPr>
          <p:cNvPr id="9" name="TextBox 8">
            <a:extLst>
              <a:ext uri="{FF2B5EF4-FFF2-40B4-BE49-F238E27FC236}">
                <a16:creationId xmlns:a16="http://schemas.microsoft.com/office/drawing/2014/main" id="{0430CFC8-50D0-4648-B938-7E9AD6B2C614}"/>
              </a:ext>
            </a:extLst>
          </p:cNvPr>
          <p:cNvSpPr txBox="1"/>
          <p:nvPr/>
        </p:nvSpPr>
        <p:spPr>
          <a:xfrm>
            <a:off x="733425" y="6428990"/>
            <a:ext cx="5448300" cy="278200"/>
          </a:xfrm>
          <a:prstGeom prst="rect">
            <a:avLst/>
          </a:prstGeom>
          <a:noFill/>
        </p:spPr>
        <p:txBody>
          <a:bodyPr wrap="square">
            <a:spAutoFit/>
          </a:bodyPr>
          <a:lstStyle/>
          <a:p>
            <a:r>
              <a:rPr lang="en-US" sz="1200" b="1" dirty="0">
                <a:solidFill>
                  <a:srgbClr val="595959"/>
                </a:solidFill>
                <a:effectLst/>
                <a:latin typeface="Calibri" panose="020F0502020204030204" pitchFamily="34" charset="0"/>
                <a:ea typeface="Calibri" panose="020F0502020204030204" pitchFamily="34" charset="0"/>
                <a:cs typeface="Arial" panose="020B0604020202020204" pitchFamily="34" charset="0"/>
              </a:rPr>
              <a:t>Robust DDPG CNN after hyper-parameter optimization step where λ = 0 and β = -1</a:t>
            </a:r>
            <a:endParaRPr lang="en-US" sz="1200" dirty="0"/>
          </a:p>
        </p:txBody>
      </p:sp>
      <p:pic>
        <p:nvPicPr>
          <p:cNvPr id="12" name="Picture 11">
            <a:extLst>
              <a:ext uri="{FF2B5EF4-FFF2-40B4-BE49-F238E27FC236}">
                <a16:creationId xmlns:a16="http://schemas.microsoft.com/office/drawing/2014/main" id="{86AC6A82-1A91-4871-B3CD-3720365FB0E7}"/>
              </a:ext>
            </a:extLst>
          </p:cNvPr>
          <p:cNvPicPr/>
          <p:nvPr/>
        </p:nvPicPr>
        <p:blipFill>
          <a:blip r:embed="rId3"/>
          <a:stretch>
            <a:fillRect/>
          </a:stretch>
        </p:blipFill>
        <p:spPr>
          <a:xfrm>
            <a:off x="6705599" y="5745764"/>
            <a:ext cx="4929187" cy="476250"/>
          </a:xfrm>
          <a:prstGeom prst="rect">
            <a:avLst/>
          </a:prstGeom>
        </p:spPr>
      </p:pic>
      <p:sp>
        <p:nvSpPr>
          <p:cNvPr id="14" name="TextBox 13">
            <a:extLst>
              <a:ext uri="{FF2B5EF4-FFF2-40B4-BE49-F238E27FC236}">
                <a16:creationId xmlns:a16="http://schemas.microsoft.com/office/drawing/2014/main" id="{6D3FAF76-59A6-4743-96F7-AC7C773547A4}"/>
              </a:ext>
            </a:extLst>
          </p:cNvPr>
          <p:cNvSpPr txBox="1"/>
          <p:nvPr/>
        </p:nvSpPr>
        <p:spPr>
          <a:xfrm>
            <a:off x="6181724" y="6428989"/>
            <a:ext cx="6096000" cy="276999"/>
          </a:xfrm>
          <a:prstGeom prst="rect">
            <a:avLst/>
          </a:prstGeom>
          <a:noFill/>
        </p:spPr>
        <p:txBody>
          <a:bodyPr wrap="square">
            <a:spAutoFit/>
          </a:bodyPr>
          <a:lstStyle/>
          <a:p>
            <a:pPr marL="0" marR="0" algn="ctr">
              <a:spcBef>
                <a:spcPts val="0"/>
              </a:spcBef>
              <a:spcAft>
                <a:spcPts val="1000"/>
              </a:spcAft>
            </a:pPr>
            <a:r>
              <a:rPr lang="en-US" sz="1200" b="1" i="0" dirty="0">
                <a:solidFill>
                  <a:srgbClr val="595959"/>
                </a:solidFill>
                <a:effectLst/>
                <a:latin typeface="Calibri" panose="020F0502020204030204" pitchFamily="34" charset="0"/>
                <a:ea typeface="Calibri" panose="020F0502020204030204" pitchFamily="34" charset="0"/>
                <a:cs typeface="Arial" panose="020B0604020202020204" pitchFamily="34" charset="0"/>
              </a:rPr>
              <a:t>Robust DDPG CNN before hyper-parameter optimization step where λ = 0.55 and β = -2.4</a:t>
            </a:r>
            <a:endParaRPr lang="en-US" sz="14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42CEB71-FFCE-44DD-A00C-75539195FCD3}"/>
              </a:ext>
            </a:extLst>
          </p:cNvPr>
          <p:cNvSpPr txBox="1"/>
          <p:nvPr/>
        </p:nvSpPr>
        <p:spPr>
          <a:xfrm>
            <a:off x="733425" y="1012027"/>
            <a:ext cx="2838450" cy="3810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Algorithm: Genetic</a:t>
            </a:r>
          </a:p>
        </p:txBody>
      </p:sp>
      <p:sp>
        <p:nvSpPr>
          <p:cNvPr id="16" name="TextBox 15">
            <a:extLst>
              <a:ext uri="{FF2B5EF4-FFF2-40B4-BE49-F238E27FC236}">
                <a16:creationId xmlns:a16="http://schemas.microsoft.com/office/drawing/2014/main" id="{7C21008A-12E9-4737-9BFA-E7E67F66105F}"/>
              </a:ext>
            </a:extLst>
          </p:cNvPr>
          <p:cNvSpPr txBox="1"/>
          <p:nvPr/>
        </p:nvSpPr>
        <p:spPr>
          <a:xfrm>
            <a:off x="723900" y="1312639"/>
            <a:ext cx="114109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hey imitate the biological processes of reproduction and natural selection to solve for the ‘fittest’ solutions (Goldberg, 1989)</a:t>
            </a:r>
            <a:endParaRPr lang="en-US" dirty="0"/>
          </a:p>
        </p:txBody>
      </p:sp>
      <p:sp>
        <p:nvSpPr>
          <p:cNvPr id="13" name="Oval 12">
            <a:extLst>
              <a:ext uri="{FF2B5EF4-FFF2-40B4-BE49-F238E27FC236}">
                <a16:creationId xmlns:a16="http://schemas.microsoft.com/office/drawing/2014/main" id="{20F4D174-954D-42C6-86EC-79BA017E0CBD}"/>
              </a:ext>
            </a:extLst>
          </p:cNvPr>
          <p:cNvSpPr/>
          <p:nvPr/>
        </p:nvSpPr>
        <p:spPr>
          <a:xfrm>
            <a:off x="11065424" y="57977"/>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7" name="Rectangle 16" descr="Flask">
            <a:extLst>
              <a:ext uri="{FF2B5EF4-FFF2-40B4-BE49-F238E27FC236}">
                <a16:creationId xmlns:a16="http://schemas.microsoft.com/office/drawing/2014/main" id="{3E4EB029-7540-4986-B2A5-E28F2F497EB6}"/>
              </a:ext>
            </a:extLst>
          </p:cNvPr>
          <p:cNvSpPr/>
          <p:nvPr/>
        </p:nvSpPr>
        <p:spPr>
          <a:xfrm>
            <a:off x="11299435" y="291978"/>
            <a:ext cx="630000" cy="6300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pic>
        <p:nvPicPr>
          <p:cNvPr id="18" name="Picture 17">
            <a:extLst>
              <a:ext uri="{FF2B5EF4-FFF2-40B4-BE49-F238E27FC236}">
                <a16:creationId xmlns:a16="http://schemas.microsoft.com/office/drawing/2014/main" id="{8019B5CB-C25B-46C0-B701-DF41AB4BD1A2}"/>
              </a:ext>
            </a:extLst>
          </p:cNvPr>
          <p:cNvPicPr>
            <a:picLocks noChangeAspect="1"/>
          </p:cNvPicPr>
          <p:nvPr/>
        </p:nvPicPr>
        <p:blipFill>
          <a:blip r:embed="rId6"/>
          <a:stretch>
            <a:fillRect/>
          </a:stretch>
        </p:blipFill>
        <p:spPr>
          <a:xfrm>
            <a:off x="1966912" y="1913678"/>
            <a:ext cx="8258175" cy="3757611"/>
          </a:xfrm>
          <a:prstGeom prst="rect">
            <a:avLst/>
          </a:prstGeom>
        </p:spPr>
      </p:pic>
    </p:spTree>
    <p:extLst>
      <p:ext uri="{BB962C8B-B14F-4D97-AF65-F5344CB8AC3E}">
        <p14:creationId xmlns:p14="http://schemas.microsoft.com/office/powerpoint/2010/main" val="247220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AD65-1CE1-40E4-B730-A409B4FC097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81DC4DF-334C-4CCB-A419-07AEE4DB6CCB}"/>
              </a:ext>
            </a:extLst>
          </p:cNvPr>
          <p:cNvSpPr>
            <a:spLocks noGrp="1"/>
          </p:cNvSpPr>
          <p:nvPr>
            <p:ph idx="1"/>
          </p:nvPr>
        </p:nvSpPr>
        <p:spPr>
          <a:xfrm>
            <a:off x="838199" y="1690688"/>
            <a:ext cx="10914089" cy="4802187"/>
          </a:xfrm>
        </p:spPr>
        <p:txBody>
          <a:bodyPr>
            <a:norm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Robust DDPG, can offer a safer path for the investor’s portfolio value during the trading period </a:t>
            </a:r>
            <a:r>
              <a:rPr lang="en-US" sz="1800" dirty="0">
                <a:latin typeface="Times New Roman" panose="02020603050405020304" pitchFamily="18" charset="0"/>
                <a:ea typeface="Calibri" panose="020F0502020204030204" pitchFamily="34" charset="0"/>
              </a:rPr>
              <a:t>and</a:t>
            </a:r>
            <a:r>
              <a:rPr lang="en-US" sz="1800" dirty="0">
                <a:effectLst/>
                <a:latin typeface="Times New Roman" panose="02020603050405020304" pitchFamily="18" charset="0"/>
                <a:ea typeface="Calibri" panose="020F0502020204030204" pitchFamily="34" charset="0"/>
              </a:rPr>
              <a:t> a faster recovery from the drawdown period compared to the DDPG algorithm. </a:t>
            </a:r>
          </a:p>
          <a:p>
            <a:pPr algn="just">
              <a:lnSpc>
                <a:spcPct val="150000"/>
              </a:lnSpc>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robust algorithm can also offer a higher rate of return comparing to DDPG algorithm. </a:t>
            </a:r>
            <a:endParaRPr lang="en-US" sz="1800" dirty="0">
              <a:latin typeface="Times New Roman" panose="02020603050405020304" pitchFamily="18" charset="0"/>
              <a:ea typeface="Calibri" panose="020F0502020204030204" pitchFamily="34" charset="0"/>
            </a:endParaRPr>
          </a:p>
          <a:p>
            <a:pPr algn="just">
              <a:lnSpc>
                <a:spcPct val="150000"/>
              </a:lnSpc>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robust models showed better performance than DDPG in managing a portfolio consisting of multiple stocks. </a:t>
            </a:r>
          </a:p>
          <a:p>
            <a:pPr algn="just">
              <a:lnSpc>
                <a:spcPct val="150000"/>
              </a:lnSpc>
            </a:pPr>
            <a:r>
              <a:rPr lang="en-US" sz="1800" dirty="0">
                <a:effectLst/>
                <a:latin typeface="Times New Roman" panose="02020603050405020304" pitchFamily="18" charset="0"/>
                <a:ea typeface="Calibri" panose="020F0502020204030204" pitchFamily="34" charset="0"/>
              </a:rPr>
              <a:t>LSTM based agents had a better performance in both robust DDPG and DDPG algorithms compared to CNN agents in handling risk and final return of the investment making it more suitable for the portfolio management problem. </a:t>
            </a:r>
          </a:p>
          <a:p>
            <a:pPr algn="just">
              <a:lnSpc>
                <a:spcPct val="150000"/>
              </a:lnSpc>
            </a:pPr>
            <a:r>
              <a:rPr lang="en-US" sz="1800" dirty="0">
                <a:effectLst/>
                <a:latin typeface="Times New Roman" panose="02020603050405020304" pitchFamily="18" charset="0"/>
                <a:ea typeface="Calibri" panose="020F0502020204030204" pitchFamily="34" charset="0"/>
              </a:rPr>
              <a:t>Using Genetic algorithm for hyperparameter tuning of robust DDPG algorithms had a significant impact on the robust model’s performance, making it a promising technique to be used in a practical application for this algorithm.</a:t>
            </a:r>
            <a:endParaRPr lang="en-US" dirty="0"/>
          </a:p>
        </p:txBody>
      </p:sp>
      <p:sp>
        <p:nvSpPr>
          <p:cNvPr id="4" name="Oval 3">
            <a:extLst>
              <a:ext uri="{FF2B5EF4-FFF2-40B4-BE49-F238E27FC236}">
                <a16:creationId xmlns:a16="http://schemas.microsoft.com/office/drawing/2014/main" id="{F61D8E90-314A-4BB9-B63A-6CE425144829}"/>
              </a:ext>
            </a:extLst>
          </p:cNvPr>
          <p:cNvSpPr/>
          <p:nvPr/>
        </p:nvSpPr>
        <p:spPr>
          <a:xfrm>
            <a:off x="11004044" y="108223"/>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Flask">
            <a:extLst>
              <a:ext uri="{FF2B5EF4-FFF2-40B4-BE49-F238E27FC236}">
                <a16:creationId xmlns:a16="http://schemas.microsoft.com/office/drawing/2014/main" id="{893F667A-2C26-40B3-AEA5-FC676957C3D5}"/>
              </a:ext>
            </a:extLst>
          </p:cNvPr>
          <p:cNvSpPr/>
          <p:nvPr/>
        </p:nvSpPr>
        <p:spPr>
          <a:xfrm>
            <a:off x="11238055" y="342224"/>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sp>
    </p:spTree>
    <p:extLst>
      <p:ext uri="{BB962C8B-B14F-4D97-AF65-F5344CB8AC3E}">
        <p14:creationId xmlns:p14="http://schemas.microsoft.com/office/powerpoint/2010/main" val="2939952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1C298-4133-4BD3-82D0-7B368B5FF276}"/>
              </a:ext>
            </a:extLst>
          </p:cNvPr>
          <p:cNvSpPr>
            <a:spLocks noGrp="1"/>
          </p:cNvSpPr>
          <p:nvPr>
            <p:ph idx="1"/>
          </p:nvPr>
        </p:nvSpPr>
        <p:spPr/>
        <p:txBody>
          <a:bodyPr/>
          <a:lstStyle/>
          <a:p>
            <a:pPr marL="0" indent="0">
              <a:buNone/>
            </a:pPr>
            <a:r>
              <a:rPr lang="en-US" dirty="0"/>
              <a:t>Thank you for your attention!</a:t>
            </a:r>
          </a:p>
        </p:txBody>
      </p:sp>
    </p:spTree>
    <p:extLst>
      <p:ext uri="{BB962C8B-B14F-4D97-AF65-F5344CB8AC3E}">
        <p14:creationId xmlns:p14="http://schemas.microsoft.com/office/powerpoint/2010/main" val="3456624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4668-ADE3-423A-B847-2612C61F2FC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4B9B87B5-4A06-47C1-8994-BE7510EE3033}"/>
              </a:ext>
            </a:extLst>
          </p:cNvPr>
          <p:cNvSpPr txBox="1">
            <a:spLocks noGrp="1"/>
          </p:cNvSpPr>
          <p:nvPr>
            <p:ph idx="1"/>
          </p:nvPr>
        </p:nvSpPr>
        <p:spPr>
          <a:xfrm>
            <a:off x="838200" y="1488000"/>
            <a:ext cx="10515600" cy="6760825"/>
          </a:xfrm>
          <a:prstGeom prst="rect">
            <a:avLst/>
          </a:prstGeom>
          <a:noFill/>
        </p:spPr>
        <p:txBody>
          <a:bodyPr wrap="square" rtlCol="0">
            <a:spAutoFit/>
          </a:bodyPr>
          <a:lstStyle/>
          <a:p>
            <a:pPr>
              <a:lnSpc>
                <a:spcPct val="100000"/>
              </a:lnSpc>
            </a:pPr>
            <a:r>
              <a:rPr lang="en-US" sz="1600" dirty="0">
                <a:latin typeface="Times New Roman" panose="02020603050405020304" pitchFamily="18" charset="0"/>
                <a:cs typeface="Times New Roman" panose="02020603050405020304" pitchFamily="18" charset="0"/>
              </a:rPr>
              <a:t>Arnab </a:t>
            </a:r>
            <a:r>
              <a:rPr lang="en-US" sz="1600" dirty="0" err="1">
                <a:latin typeface="Times New Roman" panose="02020603050405020304" pitchFamily="18" charset="0"/>
                <a:cs typeface="Times New Roman" panose="02020603050405020304" pitchFamily="18" charset="0"/>
              </a:rPr>
              <a:t>Nilim</a:t>
            </a:r>
            <a:r>
              <a:rPr lang="en-US" sz="1600" dirty="0">
                <a:latin typeface="Times New Roman" panose="02020603050405020304" pitchFamily="18" charset="0"/>
                <a:cs typeface="Times New Roman" panose="02020603050405020304" pitchFamily="18" charset="0"/>
              </a:rPr>
              <a:t>, L. E. (2005). Robust Control of Markov Decision Processes with Uncertain Transition Matrices. INFORMS.</a:t>
            </a:r>
          </a:p>
          <a:p>
            <a:pPr>
              <a:lnSpc>
                <a:spcPct val="100000"/>
              </a:lnSpc>
            </a:pPr>
            <a:r>
              <a:rPr lang="en-US" sz="1600" dirty="0" err="1">
                <a:latin typeface="Times New Roman" panose="02020603050405020304" pitchFamily="18" charset="0"/>
                <a:cs typeface="Times New Roman" panose="02020603050405020304" pitchFamily="18" charset="0"/>
              </a:rPr>
              <a:t>Shie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Mannor</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2019). Workshop on New Directions in Reinforcement Learning and Control</a:t>
            </a:r>
          </a:p>
          <a:p>
            <a:pPr>
              <a:lnSpc>
                <a:spcPct val="100000"/>
              </a:lnSpc>
            </a:pPr>
            <a:r>
              <a:rPr lang="en-US" sz="1600" dirty="0">
                <a:latin typeface="Times New Roman" panose="02020603050405020304" pitchFamily="18" charset="0"/>
                <a:cs typeface="Times New Roman" panose="02020603050405020304" pitchFamily="18" charset="0"/>
              </a:rPr>
              <a:t>J. B. Heaton, N. G. Polson, and Jan Hendrik Witte (2016). Deep learning for finance: deep portfolios. Applied Stochastic Models in Business and Industry.</a:t>
            </a:r>
          </a:p>
          <a:p>
            <a:pPr>
              <a:lnSpc>
                <a:spcPct val="100000"/>
              </a:lnSpc>
            </a:pPr>
            <a:r>
              <a:rPr lang="en-US" sz="1600" dirty="0">
                <a:latin typeface="Times New Roman" panose="02020603050405020304" pitchFamily="18" charset="0"/>
                <a:cs typeface="Times New Roman" panose="02020603050405020304" pitchFamily="18" charset="0"/>
              </a:rPr>
              <a:t>Fabio D Freitas, Alberto F De Souza, and </a:t>
            </a:r>
            <a:r>
              <a:rPr lang="en-US" sz="1600" dirty="0" err="1">
                <a:latin typeface="Times New Roman" panose="02020603050405020304" pitchFamily="18" charset="0"/>
                <a:cs typeface="Times New Roman" panose="02020603050405020304" pitchFamily="18" charset="0"/>
              </a:rPr>
              <a:t>Ailson</a:t>
            </a:r>
            <a:r>
              <a:rPr lang="en-US" sz="1600" dirty="0">
                <a:latin typeface="Times New Roman" panose="02020603050405020304" pitchFamily="18" charset="0"/>
                <a:cs typeface="Times New Roman" panose="02020603050405020304" pitchFamily="18" charset="0"/>
              </a:rPr>
              <a:t> R de Almeida (2008). Prediction-based portfolio optimization model using neural networks. Neurocomputing.</a:t>
            </a:r>
          </a:p>
          <a:p>
            <a:pPr>
              <a:lnSpc>
                <a:spcPct val="10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Tsantekidis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 P. (2017). Forecasting stock prices from the limit order book using convolutional neural networks.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IEEE 19th Conference on Business Informatics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Luckyson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Khaidem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 S. (2016). Predicting the direction of stock market prices using random forest.</a:t>
            </a:r>
          </a:p>
          <a:p>
            <a:pPr>
              <a:lnSpc>
                <a:spcPct val="100000"/>
              </a:lnSpc>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Seyed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Taghi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Akhavan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Niaki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 H. (2013). Forecasting S&amp;P 500 index using artificial neural networks and design of experiments.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Journal of Industrial Engineering International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Atiya, M. M.-I. (2004). Maximum drawdown.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Risk Magazine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Sharpe, W. F. (1964). Capital asset prices: A theory of market equilibrium under conditions of risk.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The journal of finance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Sharpe, W. F. (1994). The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sharpe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ratio.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The journal of portfolio management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1600" dirty="0" err="1">
                <a:effectLst/>
                <a:latin typeface="Times New Roman" panose="02020603050405020304" pitchFamily="18" charset="0"/>
                <a:ea typeface="Calibri" panose="020F0502020204030204" pitchFamily="34" charset="0"/>
                <a:cs typeface="Arial" panose="020B0604020202020204" pitchFamily="34" charset="0"/>
              </a:rPr>
              <a:t>Zhengyao</a:t>
            </a:r>
            <a:r>
              <a:rPr lang="en-US" sz="1600" dirty="0">
                <a:effectLst/>
                <a:latin typeface="Times New Roman" panose="02020603050405020304" pitchFamily="18" charset="0"/>
                <a:ea typeface="Calibri" panose="020F0502020204030204" pitchFamily="34" charset="0"/>
                <a:cs typeface="Arial" panose="020B0604020202020204" pitchFamily="34" charset="0"/>
              </a:rPr>
              <a:t> Jiang, D. X. (2017). A Deep Reinforcement Learning Framework for the Financial Portfolio Management Problem.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16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ED16FE-3141-48CC-8551-3E832A234A72}"/>
              </a:ext>
            </a:extLst>
          </p:cNvPr>
          <p:cNvSpPr txBox="1"/>
          <p:nvPr/>
        </p:nvSpPr>
        <p:spPr>
          <a:xfrm>
            <a:off x="5298621" y="3464581"/>
            <a:ext cx="1594757" cy="400110"/>
          </a:xfrm>
          <a:prstGeom prst="rect">
            <a:avLst/>
          </a:prstGeom>
          <a:noFill/>
        </p:spPr>
        <p:txBody>
          <a:bodyPr wrap="square" rtlCol="0">
            <a:spAutoFit/>
          </a:bodyPr>
          <a:lstStyle/>
          <a:p>
            <a:pPr algn="ctr"/>
            <a:r>
              <a:rPr lang="en-US" sz="2000" dirty="0">
                <a:cs typeface="Times New Roman" panose="02020603050405020304" pitchFamily="18" charset="0"/>
              </a:rPr>
              <a:t>Part 1</a:t>
            </a:r>
          </a:p>
        </p:txBody>
      </p:sp>
      <p:sp>
        <p:nvSpPr>
          <p:cNvPr id="6" name="TextBox 5">
            <a:extLst>
              <a:ext uri="{FF2B5EF4-FFF2-40B4-BE49-F238E27FC236}">
                <a16:creationId xmlns:a16="http://schemas.microsoft.com/office/drawing/2014/main" id="{FD6CBDF0-1C99-46FF-91F2-7494CA30C72D}"/>
              </a:ext>
            </a:extLst>
          </p:cNvPr>
          <p:cNvSpPr txBox="1"/>
          <p:nvPr/>
        </p:nvSpPr>
        <p:spPr>
          <a:xfrm>
            <a:off x="4105360" y="2541250"/>
            <a:ext cx="3961863" cy="923330"/>
          </a:xfrm>
          <a:prstGeom prst="rect">
            <a:avLst/>
          </a:prstGeom>
          <a:noFill/>
        </p:spPr>
        <p:txBody>
          <a:bodyPr wrap="square" rtlCol="0">
            <a:spAutoFit/>
          </a:bodyPr>
          <a:lstStyle/>
          <a:p>
            <a:pPr algn="ctr"/>
            <a:r>
              <a:rPr lang="en-US" sz="5400" dirty="0"/>
              <a:t>Introduction</a:t>
            </a:r>
          </a:p>
        </p:txBody>
      </p:sp>
      <p:sp>
        <p:nvSpPr>
          <p:cNvPr id="2" name="TextBox 1">
            <a:extLst>
              <a:ext uri="{FF2B5EF4-FFF2-40B4-BE49-F238E27FC236}">
                <a16:creationId xmlns:a16="http://schemas.microsoft.com/office/drawing/2014/main" id="{5D7EEB11-A907-438C-B3B6-4787956F0337}"/>
              </a:ext>
            </a:extLst>
          </p:cNvPr>
          <p:cNvSpPr txBox="1"/>
          <p:nvPr/>
        </p:nvSpPr>
        <p:spPr>
          <a:xfrm>
            <a:off x="273698" y="5874999"/>
            <a:ext cx="6619680" cy="646331"/>
          </a:xfrm>
          <a:prstGeom prst="rect">
            <a:avLst/>
          </a:prstGeom>
          <a:noFill/>
        </p:spPr>
        <p:txBody>
          <a:bodyPr wrap="square" rtlCol="0">
            <a:spAutoFit/>
          </a:bodyPr>
          <a:lstStyle/>
          <a:p>
            <a:pPr algn="just"/>
            <a:r>
              <a:rPr lang="en-US" i="1" dirty="0">
                <a:cs typeface="Times New Roman" panose="02020603050405020304" pitchFamily="18" charset="0"/>
              </a:rPr>
              <a:t>“RL has been most successful in finance, the reason that you don’t hear about it, is because it is successful.” </a:t>
            </a:r>
            <a:r>
              <a:rPr lang="en-US" dirty="0">
                <a:cs typeface="Times New Roman" panose="02020603050405020304" pitchFamily="18" charset="0"/>
              </a:rPr>
              <a:t>(</a:t>
            </a:r>
            <a:r>
              <a:rPr lang="en-US" dirty="0" err="1">
                <a:cs typeface="Times New Roman" panose="02020603050405020304" pitchFamily="18" charset="0"/>
              </a:rPr>
              <a:t>Shie</a:t>
            </a:r>
            <a:r>
              <a:rPr lang="en-US" dirty="0">
                <a:cs typeface="Times New Roman" panose="02020603050405020304" pitchFamily="18" charset="0"/>
              </a:rPr>
              <a:t> </a:t>
            </a:r>
            <a:r>
              <a:rPr lang="en-US" dirty="0" err="1">
                <a:cs typeface="Times New Roman" panose="02020603050405020304" pitchFamily="18" charset="0"/>
              </a:rPr>
              <a:t>Mannor</a:t>
            </a:r>
            <a:r>
              <a:rPr lang="en-US" b="1" dirty="0">
                <a:cs typeface="Times New Roman" panose="02020603050405020304" pitchFamily="18" charset="0"/>
              </a:rPr>
              <a:t>, </a:t>
            </a:r>
            <a:r>
              <a:rPr lang="en-US" dirty="0">
                <a:cs typeface="Times New Roman" panose="02020603050405020304" pitchFamily="18" charset="0"/>
              </a:rPr>
              <a:t>2019)</a:t>
            </a:r>
            <a:endParaRPr lang="en-US" i="1" dirty="0">
              <a:cs typeface="Times New Roman" panose="02020603050405020304" pitchFamily="18" charset="0"/>
            </a:endParaRPr>
          </a:p>
        </p:txBody>
      </p:sp>
      <p:sp>
        <p:nvSpPr>
          <p:cNvPr id="5" name="Oval 4">
            <a:extLst>
              <a:ext uri="{FF2B5EF4-FFF2-40B4-BE49-F238E27FC236}">
                <a16:creationId xmlns:a16="http://schemas.microsoft.com/office/drawing/2014/main" id="{31B014C4-A2A3-42BE-A550-D7B384FDCECD}"/>
              </a:ext>
            </a:extLst>
          </p:cNvPr>
          <p:cNvSpPr/>
          <p:nvPr/>
        </p:nvSpPr>
        <p:spPr>
          <a:xfrm>
            <a:off x="5547000" y="1361427"/>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a:extLst>
              <a:ext uri="{FF2B5EF4-FFF2-40B4-BE49-F238E27FC236}">
                <a16:creationId xmlns:a16="http://schemas.microsoft.com/office/drawing/2014/main" id="{C4874D7E-9FA3-4447-BBFD-8CFC3B7AE665}"/>
              </a:ext>
            </a:extLst>
          </p:cNvPr>
          <p:cNvSpPr/>
          <p:nvPr/>
        </p:nvSpPr>
        <p:spPr>
          <a:xfrm>
            <a:off x="5780997" y="1595428"/>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727682"/>
              <a:satOff val="-41964"/>
              <a:lumOff val="4314"/>
              <a:alphaOff val="0"/>
            </a:schemeClr>
          </a:effectRef>
          <a:fontRef idx="minor">
            <a:schemeClr val="lt1"/>
          </a:fontRef>
        </p:style>
      </p:sp>
    </p:spTree>
    <p:extLst>
      <p:ext uri="{BB962C8B-B14F-4D97-AF65-F5344CB8AC3E}">
        <p14:creationId xmlns:p14="http://schemas.microsoft.com/office/powerpoint/2010/main" val="319230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14" y="-46809"/>
            <a:ext cx="3505495" cy="1622321"/>
          </a:xfrm>
        </p:spPr>
        <p:txBody>
          <a:bodyPr>
            <a:normAutofit/>
          </a:bodyPr>
          <a:lstStyle/>
          <a:p>
            <a:r>
              <a:rPr lang="en-US" sz="3200" dirty="0">
                <a:latin typeface="Times New Roman" panose="02020603050405020304" pitchFamily="18" charset="0"/>
                <a:cs typeface="Times New Roman" panose="02020603050405020304" pitchFamily="18" charset="0"/>
              </a:rPr>
              <a:t>Reinforcement and Deep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2426" y="1438275"/>
                <a:ext cx="3801998" cy="5276034"/>
              </a:xfrm>
            </p:spPr>
            <p:txBody>
              <a:bodyPr>
                <a:normAutofit lnSpcReduction="10000"/>
              </a:bodyPr>
              <a:lstStyle/>
              <a:p>
                <a:pPr algn="just">
                  <a:lnSpc>
                    <a:spcPct val="170000"/>
                  </a:lnSpc>
                </a:pPr>
                <a:r>
                  <a:rPr lang="en-US" altLang="zh-CN" sz="1300" b="1" dirty="0">
                    <a:latin typeface="Times New Roman" panose="02020603050405020304" pitchFamily="18" charset="0"/>
                    <a:cs typeface="Times New Roman" panose="02020603050405020304" pitchFamily="18" charset="0"/>
                  </a:rPr>
                  <a:t>RL</a:t>
                </a:r>
                <a:r>
                  <a:rPr lang="en-US" altLang="zh-CN" sz="1300" dirty="0">
                    <a:latin typeface="Times New Roman" panose="02020603050405020304" pitchFamily="18" charset="0"/>
                    <a:cs typeface="Times New Roman" panose="02020603050405020304" pitchFamily="18" charset="0"/>
                  </a:rPr>
                  <a:t> enables an agent to learn in an interactive environment (e.g. financial market) by trial and error using feedback from its own actions and experiences.</a:t>
                </a:r>
              </a:p>
              <a:p>
                <a:pPr algn="just">
                  <a:lnSpc>
                    <a:spcPct val="170000"/>
                  </a:lnSpc>
                </a:pPr>
                <a:r>
                  <a:rPr lang="en-US" sz="1300" dirty="0">
                    <a:effectLst/>
                    <a:latin typeface="Times New Roman" panose="02020603050405020304" pitchFamily="18" charset="0"/>
                    <a:ea typeface="Calibri" panose="020F0502020204030204" pitchFamily="34" charset="0"/>
                  </a:rPr>
                  <a:t>An RL problem that inherits the Markov property is called a </a:t>
                </a:r>
                <a:r>
                  <a:rPr lang="en-US" sz="1300" b="1" dirty="0">
                    <a:effectLst/>
                    <a:latin typeface="Times New Roman" panose="02020603050405020304" pitchFamily="18" charset="0"/>
                    <a:ea typeface="Calibri" panose="020F0502020204030204" pitchFamily="34" charset="0"/>
                  </a:rPr>
                  <a:t>Markov Decision Process (MDP)</a:t>
                </a:r>
                <a:r>
                  <a:rPr lang="en-US" sz="1300" dirty="0">
                    <a:effectLst/>
                    <a:latin typeface="Times New Roman" panose="02020603050405020304" pitchFamily="18" charset="0"/>
                    <a:ea typeface="Calibri" panose="020F0502020204030204" pitchFamily="34" charset="0"/>
                  </a:rPr>
                  <a:t>.</a:t>
                </a:r>
              </a:p>
              <a:p>
                <a:pPr algn="just">
                  <a:lnSpc>
                    <a:spcPct val="170000"/>
                  </a:lnSpc>
                </a:pPr>
                <a:r>
                  <a:rPr lang="en-US" sz="1300" b="1" dirty="0">
                    <a:latin typeface="Times New Roman" panose="02020603050405020304" pitchFamily="18" charset="0"/>
                    <a:ea typeface="Calibri" panose="020F0502020204030204" pitchFamily="34" charset="0"/>
                  </a:rPr>
                  <a:t>Markov property</a:t>
                </a:r>
                <a:r>
                  <a:rPr lang="en-US" sz="1300" dirty="0">
                    <a:latin typeface="Times New Roman" panose="02020603050405020304" pitchFamily="18" charset="0"/>
                    <a:ea typeface="Calibri" panose="020F0502020204030204" pitchFamily="34" charset="0"/>
                  </a:rPr>
                  <a:t>:</a:t>
                </a:r>
                <a:r>
                  <a:rPr lang="en-US" sz="1300" dirty="0">
                    <a:effectLst/>
                    <a:latin typeface="Times New Roman" panose="02020603050405020304" pitchFamily="18" charset="0"/>
                    <a:ea typeface="Calibri" panose="020F0502020204030204" pitchFamily="34" charset="0"/>
                  </a:rPr>
                  <a:t> State </a:t>
                </a: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latin typeface="Cambria Math" panose="02040503050406030204" pitchFamily="18" charset="0"/>
                            <a:ea typeface="Calibri" panose="020F0502020204030204" pitchFamily="34" charset="0"/>
                            <a:cs typeface="Times New Roman" panose="02020603050405020304" pitchFamily="18" charset="0"/>
                          </a:rPr>
                          <m:t>𝑡</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effectLst/>
                    <a:latin typeface="Times New Roman" panose="02020603050405020304" pitchFamily="18" charset="0"/>
                    <a:ea typeface="Calibri" panose="020F0502020204030204" pitchFamily="34" charset="0"/>
                  </a:rPr>
                  <a:t> is Markov if an only if </a:t>
                </a:r>
                <a14:m>
                  <m:oMath xmlns:m="http://schemas.openxmlformats.org/officeDocument/2006/math">
                    <m:func>
                      <m:funcPr>
                        <m:ctrlPr>
                          <a:rPr lang="en-US" sz="13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300">
                            <a:effectLst/>
                            <a:latin typeface="Cambria Math" panose="02040503050406030204" pitchFamily="18" charset="0"/>
                            <a:ea typeface="Calibri" panose="020F0502020204030204" pitchFamily="34" charset="0"/>
                            <a:cs typeface="Times New Roman" panose="02020603050405020304" pitchFamily="18" charset="0"/>
                          </a:rPr>
                          <m:t>Pr</m:t>
                        </m:r>
                      </m:fName>
                      <m:e>
                        <m:d>
                          <m:dPr>
                            <m:begChr m:val="{"/>
                            <m:endChr m:val="|"/>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e>
                        </m:d>
                      </m:e>
                    </m:func>
                    <m:sSub>
                      <m:sSub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effectLst/>
                    <a:latin typeface="Times New Roman" panose="02020603050405020304" pitchFamily="18" charset="0"/>
                    <a:ea typeface="MS Mincho" panose="02020609040205080304" pitchFamily="49" charset="-128"/>
                    <a:cs typeface="Arial" panose="020B0604020202020204" pitchFamily="34" charset="0"/>
                  </a:rPr>
                  <a:t>= </a:t>
                </a:r>
                <a14:m>
                  <m:oMath xmlns:m="http://schemas.openxmlformats.org/officeDocument/2006/math">
                    <m:func>
                      <m:func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300">
                            <a:effectLst/>
                            <a:latin typeface="Cambria Math" panose="02040503050406030204" pitchFamily="18" charset="0"/>
                            <a:ea typeface="Calibri" panose="020F0502020204030204" pitchFamily="34" charset="0"/>
                            <a:cs typeface="Times New Roman" panose="02020603050405020304" pitchFamily="18" charset="0"/>
                          </a:rPr>
                          <m:t>Pr</m:t>
                        </m:r>
                      </m:fName>
                      <m:e>
                        <m:d>
                          <m:dPr>
                            <m:begChr m:val="{"/>
                            <m:endChr m:val="|"/>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e>
                        </m:d>
                      </m:e>
                    </m:func>
                    <m:sSub>
                      <m:sSub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altLang="zh-CN" sz="1900" dirty="0">
                  <a:latin typeface="Times New Roman" panose="02020603050405020304" pitchFamily="18" charset="0"/>
                  <a:cs typeface="Times New Roman" panose="02020603050405020304" pitchFamily="18" charset="0"/>
                </a:endParaRPr>
              </a:p>
              <a:p>
                <a:pPr algn="just">
                  <a:lnSpc>
                    <a:spcPct val="170000"/>
                  </a:lnSpc>
                </a:pPr>
                <a:r>
                  <a:rPr lang="en-US" altLang="zh-CN" sz="1300" b="1" dirty="0">
                    <a:latin typeface="Times New Roman" panose="02020603050405020304" pitchFamily="18" charset="0"/>
                    <a:cs typeface="Times New Roman" panose="02020603050405020304" pitchFamily="18" charset="0"/>
                  </a:rPr>
                  <a:t>Deep Learning </a:t>
                </a:r>
                <a:r>
                  <a:rPr lang="en-US" altLang="zh-CN" sz="1300" dirty="0">
                    <a:latin typeface="Times New Roman" panose="02020603050405020304" pitchFamily="18" charset="0"/>
                    <a:cs typeface="Times New Roman" panose="02020603050405020304" pitchFamily="18" charset="0"/>
                  </a:rPr>
                  <a:t>is a machine learning technique that constructs artificial neural networks to mimic the structure and function of the human brain.</a:t>
                </a:r>
                <a:endParaRPr lang="zh-CN" altLang="en-US" sz="1300" dirty="0">
                  <a:latin typeface="Times New Roman" panose="02020603050405020304" pitchFamily="18" charset="0"/>
                  <a:cs typeface="Times New Roman" panose="02020603050405020304" pitchFamily="18" charset="0"/>
                </a:endParaRPr>
              </a:p>
              <a:p>
                <a:pPr lvl="1" algn="just">
                  <a:lnSpc>
                    <a:spcPct val="120000"/>
                  </a:lnSpc>
                  <a:spcAft>
                    <a:spcPts val="600"/>
                  </a:spcAft>
                  <a:buFont typeface="+mj-lt"/>
                  <a:buAutoNum type="arabicPeriod"/>
                </a:pPr>
                <a:r>
                  <a:rPr lang="en-US" altLang="zh-CN" sz="1200" dirty="0">
                    <a:latin typeface="Times New Roman" panose="02020603050405020304" pitchFamily="18" charset="0"/>
                    <a:cs typeface="Times New Roman" panose="02020603050405020304" pitchFamily="18" charset="0"/>
                  </a:rPr>
                  <a:t>Nonlinear processing units for feature extraction and transformation</a:t>
                </a:r>
              </a:p>
              <a:p>
                <a:pPr lvl="1" algn="just">
                  <a:lnSpc>
                    <a:spcPct val="120000"/>
                  </a:lnSpc>
                  <a:spcAft>
                    <a:spcPts val="600"/>
                  </a:spcAft>
                  <a:buFont typeface="+mj-lt"/>
                  <a:buAutoNum type="arabicPeriod"/>
                </a:pPr>
                <a:r>
                  <a:rPr lang="en-US" altLang="zh-CN" sz="1200" dirty="0">
                    <a:latin typeface="Times New Roman" panose="02020603050405020304" pitchFamily="18" charset="0"/>
                    <a:cs typeface="Times New Roman" panose="02020603050405020304" pitchFamily="18" charset="0"/>
                  </a:rPr>
                  <a:t>Universal  approximation</a:t>
                </a:r>
              </a:p>
              <a:p>
                <a:pPr lvl="1" algn="just">
                  <a:lnSpc>
                    <a:spcPct val="120000"/>
                  </a:lnSpc>
                  <a:spcAft>
                    <a:spcPts val="600"/>
                  </a:spcAft>
                  <a:buFont typeface="+mj-lt"/>
                  <a:buAutoNum type="arabicPeriod"/>
                </a:pPr>
                <a:r>
                  <a:rPr lang="en-US" altLang="zh-CN" sz="1200" kern="0" dirty="0">
                    <a:latin typeface="Times New Roman" panose="02020603050405020304" pitchFamily="18" charset="0"/>
                    <a:ea typeface="微软雅黑" panose="020B0503020204020204" pitchFamily="34" charset="-122"/>
                    <a:cs typeface="Times New Roman" panose="02020603050405020304" pitchFamily="18" charset="0"/>
                    <a:sym typeface="+mn-lt"/>
                  </a:rPr>
                  <a:t>Scalable with data</a:t>
                </a:r>
                <a:endParaRPr lang="zh-CN" altLang="en-US" sz="1200"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just">
                  <a:lnSpc>
                    <a:spcPct val="170000"/>
                  </a:lnSpc>
                </a:pPr>
                <a:endParaRPr lang="en-US"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2426" y="1438275"/>
                <a:ext cx="3801998" cy="5276034"/>
              </a:xfrm>
              <a:blipFill>
                <a:blip r:embed="rId2"/>
                <a:stretch>
                  <a:fillRect l="-160"/>
                </a:stretch>
              </a:blipFill>
            </p:spPr>
            <p:txBody>
              <a:bodyPr/>
              <a:lstStyle/>
              <a:p>
                <a:r>
                  <a:rPr lang="en-US">
                    <a:noFill/>
                  </a:rPr>
                  <a:t> </a:t>
                </a:r>
              </a:p>
            </p:txBody>
          </p:sp>
        </mc:Fallback>
      </mc:AlternateContent>
      <p:pic>
        <p:nvPicPr>
          <p:cNvPr id="12" name="Picture 11" descr="Diagram&#10;&#10;Description automatically generated">
            <a:extLst>
              <a:ext uri="{FF2B5EF4-FFF2-40B4-BE49-F238E27FC236}">
                <a16:creationId xmlns:a16="http://schemas.microsoft.com/office/drawing/2014/main" id="{82A806A6-DB39-4860-8F15-219EFF896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2" y="2066082"/>
            <a:ext cx="6019331" cy="2722589"/>
          </a:xfrm>
          <a:prstGeom prst="rect">
            <a:avLst/>
          </a:prstGeom>
          <a:effectLst/>
        </p:spPr>
      </p:pic>
      <p:sp>
        <p:nvSpPr>
          <p:cNvPr id="13" name="TextBox 12">
            <a:extLst>
              <a:ext uri="{FF2B5EF4-FFF2-40B4-BE49-F238E27FC236}">
                <a16:creationId xmlns:a16="http://schemas.microsoft.com/office/drawing/2014/main" id="{934A799B-3377-4059-9763-7669789E18EF}"/>
              </a:ext>
            </a:extLst>
          </p:cNvPr>
          <p:cNvSpPr txBox="1"/>
          <p:nvPr/>
        </p:nvSpPr>
        <p:spPr>
          <a:xfrm>
            <a:off x="5123688" y="5946820"/>
            <a:ext cx="7948411" cy="276999"/>
          </a:xfrm>
          <a:prstGeom prst="rect">
            <a:avLst/>
          </a:prstGeom>
          <a:noFill/>
        </p:spPr>
        <p:txBody>
          <a:bodyPr wrap="square" rtlCol="0">
            <a:spAutoFit/>
          </a:bodyPr>
          <a:lstStyle/>
          <a:p>
            <a:r>
              <a:rPr lang="en-US" sz="1200" b="1" dirty="0"/>
              <a:t>Source: </a:t>
            </a:r>
            <a:r>
              <a:rPr lang="en-US" sz="1200" dirty="0"/>
              <a:t>people.csail.mit.edu/</a:t>
            </a:r>
            <a:r>
              <a:rPr lang="en-US" sz="1200" dirty="0" err="1"/>
              <a:t>hongzi</a:t>
            </a:r>
            <a:r>
              <a:rPr lang="en-US" sz="1200" dirty="0"/>
              <a:t>/content/publications/DeepRM-HotNets16.pdf</a:t>
            </a:r>
          </a:p>
        </p:txBody>
      </p:sp>
      <p:sp>
        <p:nvSpPr>
          <p:cNvPr id="8" name="Oval 7">
            <a:extLst>
              <a:ext uri="{FF2B5EF4-FFF2-40B4-BE49-F238E27FC236}">
                <a16:creationId xmlns:a16="http://schemas.microsoft.com/office/drawing/2014/main" id="{0A7EA340-77EC-4DE7-BA5B-2A27621B7F2B}"/>
              </a:ext>
            </a:extLst>
          </p:cNvPr>
          <p:cNvSpPr/>
          <p:nvPr/>
        </p:nvSpPr>
        <p:spPr>
          <a:xfrm>
            <a:off x="10979432" y="85181"/>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9" name="Rectangle 8">
            <a:extLst>
              <a:ext uri="{FF2B5EF4-FFF2-40B4-BE49-F238E27FC236}">
                <a16:creationId xmlns:a16="http://schemas.microsoft.com/office/drawing/2014/main" id="{FE11C636-8BF4-4752-8D57-84F6681CEF63}"/>
              </a:ext>
            </a:extLst>
          </p:cNvPr>
          <p:cNvSpPr/>
          <p:nvPr/>
        </p:nvSpPr>
        <p:spPr>
          <a:xfrm>
            <a:off x="11213429" y="319182"/>
            <a:ext cx="630000" cy="630000"/>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727682"/>
              <a:satOff val="-41964"/>
              <a:lumOff val="4314"/>
              <a:alphaOff val="0"/>
            </a:schemeClr>
          </a:effectRef>
          <a:fontRef idx="minor">
            <a:schemeClr val="lt1"/>
          </a:fontRef>
        </p:style>
      </p:sp>
    </p:spTree>
    <p:extLst>
      <p:ext uri="{BB962C8B-B14F-4D97-AF65-F5344CB8AC3E}">
        <p14:creationId xmlns:p14="http://schemas.microsoft.com/office/powerpoint/2010/main" val="120677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F7DE-C31B-4DB2-B53E-8943C62F8D43}"/>
              </a:ext>
            </a:extLst>
          </p:cNvPr>
          <p:cNvSpPr>
            <a:spLocks noGrp="1"/>
          </p:cNvSpPr>
          <p:nvPr>
            <p:ph type="title"/>
          </p:nvPr>
        </p:nvSpPr>
        <p:spPr>
          <a:xfrm>
            <a:off x="838200" y="117816"/>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Portfolio Management</a:t>
            </a:r>
          </a:p>
        </p:txBody>
      </p:sp>
      <p:grpSp>
        <p:nvGrpSpPr>
          <p:cNvPr id="4" name="Group 3">
            <a:extLst>
              <a:ext uri="{FF2B5EF4-FFF2-40B4-BE49-F238E27FC236}">
                <a16:creationId xmlns:a16="http://schemas.microsoft.com/office/drawing/2014/main" id="{3BDC7223-01E7-4259-9955-7024A63C8B44}"/>
              </a:ext>
            </a:extLst>
          </p:cNvPr>
          <p:cNvGrpSpPr/>
          <p:nvPr/>
        </p:nvGrpSpPr>
        <p:grpSpPr>
          <a:xfrm>
            <a:off x="1785456" y="1148151"/>
            <a:ext cx="8326196" cy="2075970"/>
            <a:chOff x="-2" y="0"/>
            <a:chExt cx="6673468" cy="1627946"/>
          </a:xfrm>
        </p:grpSpPr>
        <mc:AlternateContent xmlns:mc="http://schemas.openxmlformats.org/markup-compatibility/2006" xmlns:a14="http://schemas.microsoft.com/office/drawing/2010/main">
          <mc:Choice Requires="a14">
            <p:sp>
              <p:nvSpPr>
                <p:cNvPr id="5" name="Text Box 2">
                  <a:extLst>
                    <a:ext uri="{FF2B5EF4-FFF2-40B4-BE49-F238E27FC236}">
                      <a16:creationId xmlns:a16="http://schemas.microsoft.com/office/drawing/2014/main" id="{51950E85-B7E5-425B-945C-D051DBA9A090}"/>
                    </a:ext>
                  </a:extLst>
                </p:cNvPr>
                <p:cNvSpPr txBox="1">
                  <a:spLocks noChangeArrowheads="1"/>
                </p:cNvSpPr>
                <p:nvPr/>
              </p:nvSpPr>
              <p:spPr bwMode="auto">
                <a:xfrm>
                  <a:off x="4373218" y="294198"/>
                  <a:ext cx="4953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r>
                              <a:rPr lang="en-US" sz="1400" i="1">
                                <a:effectLst/>
                                <a:latin typeface="Cambria Math" panose="02040503050406030204" pitchFamily="18" charset="0"/>
                                <a:ea typeface="Calibri" panose="020F0502020204030204" pitchFamily="34" charset="0"/>
                                <a:cs typeface="Arial" panose="020B0604020202020204" pitchFamily="34" charset="0"/>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Text Box 2">
                  <a:extLst>
                    <a:ext uri="{FF2B5EF4-FFF2-40B4-BE49-F238E27FC236}">
                      <a16:creationId xmlns:a16="http://schemas.microsoft.com/office/drawing/2014/main" id="{6E4D286A-3947-4438-829F-7D9314879B79}"/>
                    </a:ext>
                  </a:extLst>
                </p:cNvPr>
                <p:cNvSpPr txBox="1">
                  <a:spLocks noRot="1" noChangeAspect="1" noMove="1" noResize="1" noEditPoints="1" noAdjustHandles="1" noChangeArrowheads="1" noChangeShapeType="1" noTextEdit="1"/>
                </p:cNvSpPr>
                <p:nvPr/>
              </p:nvSpPr>
              <p:spPr bwMode="auto">
                <a:xfrm>
                  <a:off x="4373218" y="294198"/>
                  <a:ext cx="495300" cy="266700"/>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8870E9DB-1F43-40F3-8968-D33680A03E8E}"/>
                </a:ext>
              </a:extLst>
            </p:cNvPr>
            <p:cNvGrpSpPr/>
            <p:nvPr/>
          </p:nvGrpSpPr>
          <p:grpSpPr>
            <a:xfrm>
              <a:off x="-2" y="0"/>
              <a:ext cx="6673468" cy="1627946"/>
              <a:chOff x="-2" y="0"/>
              <a:chExt cx="6673468" cy="1627946"/>
            </a:xfrm>
          </p:grpSpPr>
          <mc:AlternateContent xmlns:mc="http://schemas.openxmlformats.org/markup-compatibility/2006" xmlns:a14="http://schemas.microsoft.com/office/drawing/2010/main">
            <mc:Choice Requires="a14">
              <p:sp>
                <p:nvSpPr>
                  <p:cNvPr id="7" name="Text Box 2">
                    <a:extLst>
                      <a:ext uri="{FF2B5EF4-FFF2-40B4-BE49-F238E27FC236}">
                        <a16:creationId xmlns:a16="http://schemas.microsoft.com/office/drawing/2014/main" id="{3E1FDCCA-AB9F-4D97-9C2C-3E4F3977FE79}"/>
                      </a:ext>
                    </a:extLst>
                  </p:cNvPr>
                  <p:cNvSpPr txBox="1">
                    <a:spLocks noChangeArrowheads="1"/>
                  </p:cNvSpPr>
                  <p:nvPr/>
                </p:nvSpPr>
                <p:spPr bwMode="auto">
                  <a:xfrm>
                    <a:off x="1383527" y="302150"/>
                    <a:ext cx="4953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3" name="Text Box 2">
                    <a:extLst>
                      <a:ext uri="{FF2B5EF4-FFF2-40B4-BE49-F238E27FC236}">
                        <a16:creationId xmlns:a16="http://schemas.microsoft.com/office/drawing/2014/main" id="{FA78070B-FE31-4AD8-AA0B-F773FF13DACA}"/>
                      </a:ext>
                    </a:extLst>
                  </p:cNvPr>
                  <p:cNvSpPr txBox="1">
                    <a:spLocks noRot="1" noChangeAspect="1" noMove="1" noResize="1" noEditPoints="1" noAdjustHandles="1" noChangeArrowheads="1" noChangeShapeType="1" noTextEdit="1"/>
                  </p:cNvSpPr>
                  <p:nvPr/>
                </p:nvSpPr>
                <p:spPr bwMode="auto">
                  <a:xfrm>
                    <a:off x="1383527" y="302150"/>
                    <a:ext cx="495300" cy="266700"/>
                  </a:xfrm>
                  <a:prstGeom prst="rect">
                    <a:avLst/>
                  </a:prstGeom>
                  <a:blipFill>
                    <a:blip r:embed="rId15"/>
                    <a:stretch>
                      <a:fillRect/>
                    </a:stretch>
                  </a:blipFill>
                  <a:ln w="9525">
                    <a:noFill/>
                    <a:miter lim="800000"/>
                    <a:headEnd/>
                    <a:tailEnd/>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E1CEE81E-7453-41E8-8371-448DE05406D4}"/>
                  </a:ext>
                </a:extLst>
              </p:cNvPr>
              <p:cNvGrpSpPr/>
              <p:nvPr/>
            </p:nvGrpSpPr>
            <p:grpSpPr>
              <a:xfrm>
                <a:off x="-2" y="0"/>
                <a:ext cx="6673468" cy="1627946"/>
                <a:chOff x="0" y="0"/>
                <a:chExt cx="6673464" cy="1627947"/>
              </a:xfrm>
            </p:grpSpPr>
            <p:sp>
              <p:nvSpPr>
                <p:cNvPr id="11" name="Text Box 2">
                  <a:extLst>
                    <a:ext uri="{FF2B5EF4-FFF2-40B4-BE49-F238E27FC236}">
                      <a16:creationId xmlns:a16="http://schemas.microsoft.com/office/drawing/2014/main" id="{C734C258-4B95-4419-B9AD-49D061AC541D}"/>
                    </a:ext>
                  </a:extLst>
                </p:cNvPr>
                <p:cNvSpPr txBox="1">
                  <a:spLocks noChangeArrowheads="1"/>
                </p:cNvSpPr>
                <p:nvPr/>
              </p:nvSpPr>
              <p:spPr bwMode="auto">
                <a:xfrm>
                  <a:off x="6130456" y="453224"/>
                  <a:ext cx="295275" cy="4191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CCB3850E-F01D-4039-A151-07BCC779491D}"/>
                    </a:ext>
                  </a:extLst>
                </p:cNvPr>
                <p:cNvGrpSpPr/>
                <p:nvPr/>
              </p:nvGrpSpPr>
              <p:grpSpPr>
                <a:xfrm>
                  <a:off x="0" y="0"/>
                  <a:ext cx="6673464" cy="1627947"/>
                  <a:chOff x="0" y="0"/>
                  <a:chExt cx="6673464" cy="1627947"/>
                </a:xfrm>
              </p:grpSpPr>
              <p:grpSp>
                <p:nvGrpSpPr>
                  <p:cNvPr id="13" name="Group 12">
                    <a:extLst>
                      <a:ext uri="{FF2B5EF4-FFF2-40B4-BE49-F238E27FC236}">
                        <a16:creationId xmlns:a16="http://schemas.microsoft.com/office/drawing/2014/main" id="{2C80907D-4AEB-4865-A491-F28F245008F0}"/>
                      </a:ext>
                    </a:extLst>
                  </p:cNvPr>
                  <p:cNvGrpSpPr/>
                  <p:nvPr/>
                </p:nvGrpSpPr>
                <p:grpSpPr>
                  <a:xfrm>
                    <a:off x="0" y="0"/>
                    <a:ext cx="6358946" cy="1627947"/>
                    <a:chOff x="0" y="0"/>
                    <a:chExt cx="6358946" cy="1627947"/>
                  </a:xfrm>
                </p:grpSpPr>
                <p:sp>
                  <p:nvSpPr>
                    <p:cNvPr id="15" name="Text Box 2">
                      <a:extLst>
                        <a:ext uri="{FF2B5EF4-FFF2-40B4-BE49-F238E27FC236}">
                          <a16:creationId xmlns:a16="http://schemas.microsoft.com/office/drawing/2014/main" id="{05FE62ED-120D-4F93-BAB3-ACA2A99D17E8}"/>
                        </a:ext>
                      </a:extLst>
                    </p:cNvPr>
                    <p:cNvSpPr txBox="1">
                      <a:spLocks noChangeArrowheads="1"/>
                    </p:cNvSpPr>
                    <p:nvPr/>
                  </p:nvSpPr>
                  <p:spPr bwMode="auto">
                    <a:xfrm>
                      <a:off x="5693134" y="1327868"/>
                      <a:ext cx="65722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6" name="Group 15">
                      <a:extLst>
                        <a:ext uri="{FF2B5EF4-FFF2-40B4-BE49-F238E27FC236}">
                          <a16:creationId xmlns:a16="http://schemas.microsoft.com/office/drawing/2014/main" id="{A5B5FF71-D57E-4003-A5A6-D50B1D4CED58}"/>
                        </a:ext>
                      </a:extLst>
                    </p:cNvPr>
                    <p:cNvGrpSpPr/>
                    <p:nvPr/>
                  </p:nvGrpSpPr>
                  <p:grpSpPr>
                    <a:xfrm>
                      <a:off x="0" y="0"/>
                      <a:ext cx="6358946" cy="1627947"/>
                      <a:chOff x="0" y="0"/>
                      <a:chExt cx="6358946" cy="1627947"/>
                    </a:xfrm>
                  </p:grpSpPr>
                  <p:sp>
                    <p:nvSpPr>
                      <p:cNvPr id="17" name="Text Box 2">
                        <a:extLst>
                          <a:ext uri="{FF2B5EF4-FFF2-40B4-BE49-F238E27FC236}">
                            <a16:creationId xmlns:a16="http://schemas.microsoft.com/office/drawing/2014/main" id="{1ABB2AE5-6E8C-4114-819E-D3EC3F92FF62}"/>
                          </a:ext>
                        </a:extLst>
                      </p:cNvPr>
                      <p:cNvSpPr txBox="1">
                        <a:spLocks noChangeArrowheads="1"/>
                      </p:cNvSpPr>
                      <p:nvPr/>
                    </p:nvSpPr>
                    <p:spPr bwMode="auto">
                      <a:xfrm>
                        <a:off x="4444780" y="1364339"/>
                        <a:ext cx="787179" cy="26360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i="1" dirty="0">
                            <a:effectLst/>
                            <a:latin typeface="Times New Roman" panose="02020603050405020304" pitchFamily="18" charset="0"/>
                            <a:ea typeface="Calibri" panose="020F0502020204030204" pitchFamily="34" charset="0"/>
                            <a:cs typeface="Times New Roman" panose="02020603050405020304" pitchFamily="18" charset="0"/>
                          </a:rPr>
                          <a:t>Period t+1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D37863B4-1F35-4723-BFD9-4531B292B15D}"/>
                          </a:ext>
                        </a:extLst>
                      </p:cNvPr>
                      <p:cNvGrpSpPr/>
                      <p:nvPr/>
                    </p:nvGrpSpPr>
                    <p:grpSpPr>
                      <a:xfrm>
                        <a:off x="0" y="0"/>
                        <a:ext cx="6358946" cy="1613618"/>
                        <a:chOff x="0" y="0"/>
                        <a:chExt cx="6358946" cy="1613618"/>
                      </a:xfrm>
                    </p:grpSpPr>
                    <p:sp>
                      <p:nvSpPr>
                        <p:cNvPr id="19" name="Text Box 2">
                          <a:extLst>
                            <a:ext uri="{FF2B5EF4-FFF2-40B4-BE49-F238E27FC236}">
                              <a16:creationId xmlns:a16="http://schemas.microsoft.com/office/drawing/2014/main" id="{F85B49BE-A1B9-460E-8471-22D534AC3F63}"/>
                            </a:ext>
                          </a:extLst>
                        </p:cNvPr>
                        <p:cNvSpPr txBox="1">
                          <a:spLocks noChangeArrowheads="1"/>
                        </p:cNvSpPr>
                        <p:nvPr/>
                      </p:nvSpPr>
                      <p:spPr bwMode="auto">
                        <a:xfrm>
                          <a:off x="2854519" y="1327868"/>
                          <a:ext cx="65722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2E6FABDE-61A3-4837-B006-2E7E9D0EC9D4}"/>
                            </a:ext>
                          </a:extLst>
                        </p:cNvPr>
                        <p:cNvGrpSpPr/>
                        <p:nvPr/>
                      </p:nvGrpSpPr>
                      <p:grpSpPr>
                        <a:xfrm>
                          <a:off x="0" y="0"/>
                          <a:ext cx="6358946" cy="1613618"/>
                          <a:chOff x="0" y="0"/>
                          <a:chExt cx="6358946" cy="1613618"/>
                        </a:xfrm>
                      </p:grpSpPr>
                      <p:sp>
                        <p:nvSpPr>
                          <p:cNvPr id="21" name="Text Box 2">
                            <a:extLst>
                              <a:ext uri="{FF2B5EF4-FFF2-40B4-BE49-F238E27FC236}">
                                <a16:creationId xmlns:a16="http://schemas.microsoft.com/office/drawing/2014/main" id="{72BD41ED-AC39-4666-893E-DEA94D8A6672}"/>
                              </a:ext>
                            </a:extLst>
                          </p:cNvPr>
                          <p:cNvSpPr txBox="1">
                            <a:spLocks noChangeArrowheads="1"/>
                          </p:cNvSpPr>
                          <p:nvPr/>
                        </p:nvSpPr>
                        <p:spPr bwMode="auto">
                          <a:xfrm>
                            <a:off x="1335819" y="1343771"/>
                            <a:ext cx="657225" cy="2286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i="1" dirty="0">
                                <a:effectLst/>
                                <a:latin typeface="Times New Roman" panose="02020603050405020304" pitchFamily="18" charset="0"/>
                                <a:ea typeface="Calibri" panose="020F0502020204030204" pitchFamily="34" charset="0"/>
                                <a:cs typeface="Times New Roman" panose="02020603050405020304" pitchFamily="18" charset="0"/>
                              </a:rPr>
                              <a:t>Period 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2" name="Group 21">
                            <a:extLst>
                              <a:ext uri="{FF2B5EF4-FFF2-40B4-BE49-F238E27FC236}">
                                <a16:creationId xmlns:a16="http://schemas.microsoft.com/office/drawing/2014/main" id="{CEB1CD44-4E76-4C59-BEF5-3617214877A0}"/>
                              </a:ext>
                            </a:extLst>
                          </p:cNvPr>
                          <p:cNvGrpSpPr/>
                          <p:nvPr/>
                        </p:nvGrpSpPr>
                        <p:grpSpPr>
                          <a:xfrm>
                            <a:off x="0" y="0"/>
                            <a:ext cx="6358946" cy="1613618"/>
                            <a:chOff x="0" y="0"/>
                            <a:chExt cx="6358946" cy="1613618"/>
                          </a:xfrm>
                        </p:grpSpPr>
                        <p:sp>
                          <p:nvSpPr>
                            <p:cNvPr id="23" name="Text Box 2">
                              <a:extLst>
                                <a:ext uri="{FF2B5EF4-FFF2-40B4-BE49-F238E27FC236}">
                                  <a16:creationId xmlns:a16="http://schemas.microsoft.com/office/drawing/2014/main" id="{B886BFF9-1580-4171-BEAB-5D77B9DD2496}"/>
                                </a:ext>
                              </a:extLst>
                            </p:cNvPr>
                            <p:cNvSpPr txBox="1">
                              <a:spLocks noChangeArrowheads="1"/>
                            </p:cNvSpPr>
                            <p:nvPr/>
                          </p:nvSpPr>
                          <p:spPr bwMode="auto">
                            <a:xfrm>
                              <a:off x="0" y="1327868"/>
                              <a:ext cx="65722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0395E0A7-5A43-49AF-9A8E-003A701E8E6D}"/>
                                </a:ext>
                              </a:extLst>
                            </p:cNvPr>
                            <p:cNvGrpSpPr/>
                            <p:nvPr/>
                          </p:nvGrpSpPr>
                          <p:grpSpPr>
                            <a:xfrm>
                              <a:off x="214686" y="0"/>
                              <a:ext cx="6144260" cy="1378585"/>
                              <a:chOff x="0" y="0"/>
                              <a:chExt cx="6144260" cy="1378585"/>
                            </a:xfrm>
                          </p:grpSpPr>
                          <p:sp>
                            <p:nvSpPr>
                              <p:cNvPr id="25" name="Right Arrow 10">
                                <a:extLst>
                                  <a:ext uri="{FF2B5EF4-FFF2-40B4-BE49-F238E27FC236}">
                                    <a16:creationId xmlns:a16="http://schemas.microsoft.com/office/drawing/2014/main" id="{AFA65602-2764-4DE9-8D0F-94337A37C23E}"/>
                                  </a:ext>
                                </a:extLst>
                              </p:cNvPr>
                              <p:cNvSpPr/>
                              <p:nvPr/>
                            </p:nvSpPr>
                            <p:spPr>
                              <a:xfrm>
                                <a:off x="978010" y="477078"/>
                                <a:ext cx="933450" cy="314325"/>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26" name="Right Arrow 11">
                                <a:extLst>
                                  <a:ext uri="{FF2B5EF4-FFF2-40B4-BE49-F238E27FC236}">
                                    <a16:creationId xmlns:a16="http://schemas.microsoft.com/office/drawing/2014/main" id="{27E80D16-8150-4F55-B970-8711AFD3E89E}"/>
                                  </a:ext>
                                </a:extLst>
                              </p:cNvPr>
                              <p:cNvSpPr/>
                              <p:nvPr/>
                            </p:nvSpPr>
                            <p:spPr>
                              <a:xfrm>
                                <a:off x="2751151" y="477078"/>
                                <a:ext cx="390525" cy="314325"/>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27" name="Right Arrow 26">
                                <a:extLst>
                                  <a:ext uri="{FF2B5EF4-FFF2-40B4-BE49-F238E27FC236}">
                                    <a16:creationId xmlns:a16="http://schemas.microsoft.com/office/drawing/2014/main" id="{BE515981-40DA-4E42-90EC-A2A0A98EE53E}"/>
                                  </a:ext>
                                </a:extLst>
                              </p:cNvPr>
                              <p:cNvSpPr/>
                              <p:nvPr/>
                            </p:nvSpPr>
                            <p:spPr>
                              <a:xfrm>
                                <a:off x="3991554" y="477078"/>
                                <a:ext cx="933450" cy="314325"/>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64D37155-22EC-4F0E-9D2E-6E886AAC6482}"/>
                                  </a:ext>
                                </a:extLst>
                              </p:cNvPr>
                              <p:cNvGrpSpPr/>
                              <p:nvPr/>
                            </p:nvGrpSpPr>
                            <p:grpSpPr>
                              <a:xfrm>
                                <a:off x="0" y="0"/>
                                <a:ext cx="6144260" cy="1378585"/>
                                <a:chOff x="0" y="0"/>
                                <a:chExt cx="6144260" cy="1378585"/>
                              </a:xfrm>
                            </p:grpSpPr>
                            <p:cxnSp>
                              <p:nvCxnSpPr>
                                <p:cNvPr id="29" name="Straight Arrow Connector 28">
                                  <a:extLst>
                                    <a:ext uri="{FF2B5EF4-FFF2-40B4-BE49-F238E27FC236}">
                                      <a16:creationId xmlns:a16="http://schemas.microsoft.com/office/drawing/2014/main" id="{1F37D519-590D-48C1-9D9D-E2012D577744}"/>
                                    </a:ext>
                                  </a:extLst>
                                </p:cNvPr>
                                <p:cNvCxnSpPr>
                                  <a:cxnSpLocks noChangeAspect="1"/>
                                </p:cNvCxnSpPr>
                                <p:nvPr/>
                              </p:nvCxnSpPr>
                              <p:spPr>
                                <a:xfrm flipV="1">
                                  <a:off x="0" y="1304014"/>
                                  <a:ext cx="6144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Rounded Rectangle 8">
                                      <a:extLst>
                                        <a:ext uri="{FF2B5EF4-FFF2-40B4-BE49-F238E27FC236}">
                                          <a16:creationId xmlns:a16="http://schemas.microsoft.com/office/drawing/2014/main" id="{7942E148-0A9D-406B-BAAC-5290170A70FA}"/>
                                        </a:ext>
                                      </a:extLst>
                                    </p:cNvPr>
                                    <p:cNvSpPr/>
                                    <p:nvPr/>
                                  </p:nvSpPr>
                                  <p:spPr>
                                    <a:xfrm>
                                      <a:off x="238539" y="119270"/>
                                      <a:ext cx="647700" cy="1114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𝑤</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0" name="Rounded Rectangle 8">
                                      <a:extLst>
                                        <a:ext uri="{FF2B5EF4-FFF2-40B4-BE49-F238E27FC236}">
                                          <a16:creationId xmlns:a16="http://schemas.microsoft.com/office/drawing/2014/main" id="{7942E148-0A9D-406B-BAAC-5290170A70FA}"/>
                                        </a:ext>
                                      </a:extLst>
                                    </p:cNvPr>
                                    <p:cNvSpPr>
                                      <a:spLocks noRot="1" noChangeAspect="1" noMove="1" noResize="1" noEditPoints="1" noAdjustHandles="1" noChangeArrowheads="1" noChangeShapeType="1" noTextEdit="1"/>
                                    </p:cNvSpPr>
                                    <p:nvPr/>
                                  </p:nvSpPr>
                                  <p:spPr>
                                    <a:xfrm>
                                      <a:off x="238539" y="119270"/>
                                      <a:ext cx="647700" cy="1114425"/>
                                    </a:xfrm>
                                    <a:prstGeom prst="round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ounded Rectangle 9">
                                      <a:extLst>
                                        <a:ext uri="{FF2B5EF4-FFF2-40B4-BE49-F238E27FC236}">
                                          <a16:creationId xmlns:a16="http://schemas.microsoft.com/office/drawing/2014/main" id="{B7424136-17CD-44E9-AF55-2742E7309548}"/>
                                        </a:ext>
                                      </a:extLst>
                                    </p:cNvPr>
                                    <p:cNvSpPr/>
                                    <p:nvPr/>
                                  </p:nvSpPr>
                                  <p:spPr>
                                    <a:xfrm>
                                      <a:off x="1995777" y="119270"/>
                                      <a:ext cx="647700" cy="1114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𝑤</m:t>
                                                </m:r>
                                                <m:r>
                                                  <a:rPr lang="en-US" sz="1400" i="1">
                                                    <a:effectLst/>
                                                    <a:latin typeface="Cambria Math" panose="02040503050406030204" pitchFamily="18" charset="0"/>
                                                    <a:ea typeface="Times New Roman" panose="02020603050405020304" pitchFamily="18" charset="0"/>
                                                    <a:cs typeface="Arial" panose="020B0604020202020204" pitchFamily="34" charset="0"/>
                                                  </a:rPr>
                                                  <m:t>′</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1" name="Rounded Rectangle 9">
                                      <a:extLst>
                                        <a:ext uri="{FF2B5EF4-FFF2-40B4-BE49-F238E27FC236}">
                                          <a16:creationId xmlns:a16="http://schemas.microsoft.com/office/drawing/2014/main" id="{B7424136-17CD-44E9-AF55-2742E7309548}"/>
                                        </a:ext>
                                      </a:extLst>
                                    </p:cNvPr>
                                    <p:cNvSpPr>
                                      <a:spLocks noRot="1" noChangeAspect="1" noMove="1" noResize="1" noEditPoints="1" noAdjustHandles="1" noChangeArrowheads="1" noChangeShapeType="1" noTextEdit="1"/>
                                    </p:cNvSpPr>
                                    <p:nvPr/>
                                  </p:nvSpPr>
                                  <p:spPr>
                                    <a:xfrm>
                                      <a:off x="1995777" y="119270"/>
                                      <a:ext cx="647700" cy="1114425"/>
                                    </a:xfrm>
                                    <a:prstGeom prst="round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ounded Rectangle 12">
                                      <a:extLst>
                                        <a:ext uri="{FF2B5EF4-FFF2-40B4-BE49-F238E27FC236}">
                                          <a16:creationId xmlns:a16="http://schemas.microsoft.com/office/drawing/2014/main" id="{40D30D78-5193-4137-BF41-0E06A78FF32E}"/>
                                        </a:ext>
                                      </a:extLst>
                                    </p:cNvPr>
                                    <p:cNvSpPr/>
                                    <p:nvPr/>
                                  </p:nvSpPr>
                                  <p:spPr>
                                    <a:xfrm>
                                      <a:off x="3220278" y="119270"/>
                                      <a:ext cx="647700" cy="1114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𝑤</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2" name="Rounded Rectangle 12">
                                      <a:extLst>
                                        <a:ext uri="{FF2B5EF4-FFF2-40B4-BE49-F238E27FC236}">
                                          <a16:creationId xmlns:a16="http://schemas.microsoft.com/office/drawing/2014/main" id="{40D30D78-5193-4137-BF41-0E06A78FF32E}"/>
                                        </a:ext>
                                      </a:extLst>
                                    </p:cNvPr>
                                    <p:cNvSpPr>
                                      <a:spLocks noRot="1" noChangeAspect="1" noMove="1" noResize="1" noEditPoints="1" noAdjustHandles="1" noChangeArrowheads="1" noChangeShapeType="1" noTextEdit="1"/>
                                    </p:cNvSpPr>
                                    <p:nvPr/>
                                  </p:nvSpPr>
                                  <p:spPr>
                                    <a:xfrm>
                                      <a:off x="3220278" y="119270"/>
                                      <a:ext cx="647700" cy="1114425"/>
                                    </a:xfrm>
                                    <a:prstGeom prst="round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ounded Rectangle 14">
                                      <a:extLst>
                                        <a:ext uri="{FF2B5EF4-FFF2-40B4-BE49-F238E27FC236}">
                                          <a16:creationId xmlns:a16="http://schemas.microsoft.com/office/drawing/2014/main" id="{FFC85687-705F-4ED2-B472-370695D5EB60}"/>
                                        </a:ext>
                                      </a:extLst>
                                    </p:cNvPr>
                                    <p:cNvSpPr/>
                                    <p:nvPr/>
                                  </p:nvSpPr>
                                  <p:spPr>
                                    <a:xfrm>
                                      <a:off x="5017273" y="119270"/>
                                      <a:ext cx="647700" cy="11144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𝑤</m:t>
                                                </m:r>
                                                <m:r>
                                                  <a:rPr lang="en-US" sz="1400" i="1">
                                                    <a:effectLst/>
                                                    <a:latin typeface="Cambria Math" panose="02040503050406030204" pitchFamily="18" charset="0"/>
                                                    <a:ea typeface="Times New Roman" panose="02020603050405020304" pitchFamily="18" charset="0"/>
                                                    <a:cs typeface="Arial" panose="020B0604020202020204" pitchFamily="34" charset="0"/>
                                                  </a:rPr>
                                                  <m:t>′</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3" name="Rounded Rectangle 14">
                                      <a:extLst>
                                        <a:ext uri="{FF2B5EF4-FFF2-40B4-BE49-F238E27FC236}">
                                          <a16:creationId xmlns:a16="http://schemas.microsoft.com/office/drawing/2014/main" id="{FFC85687-705F-4ED2-B472-370695D5EB60}"/>
                                        </a:ext>
                                      </a:extLst>
                                    </p:cNvPr>
                                    <p:cNvSpPr>
                                      <a:spLocks noRot="1" noChangeAspect="1" noMove="1" noResize="1" noEditPoints="1" noAdjustHandles="1" noChangeArrowheads="1" noChangeShapeType="1" noTextEdit="1"/>
                                    </p:cNvSpPr>
                                    <p:nvPr/>
                                  </p:nvSpPr>
                                  <p:spPr>
                                    <a:xfrm>
                                      <a:off x="5017273" y="119270"/>
                                      <a:ext cx="647700" cy="1114425"/>
                                    </a:xfrm>
                                    <a:prstGeom prst="roundRect">
                                      <a:avLst/>
                                    </a:prstGeom>
                                    <a:blipFill>
                                      <a:blip r:embed="rId19"/>
                                      <a:stretch>
                                        <a:fillRect/>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F6E194DE-796E-4FEB-8E32-25E203389607}"/>
                                    </a:ext>
                                  </a:extLst>
                                </p:cNvPr>
                                <p:cNvCxnSpPr>
                                  <a:cxnSpLocks noChangeAspect="1"/>
                                </p:cNvCxnSpPr>
                                <p:nvPr/>
                              </p:nvCxnSpPr>
                              <p:spPr>
                                <a:xfrm flipH="1">
                                  <a:off x="127221" y="23854"/>
                                  <a:ext cx="0" cy="1340485"/>
                                </a:xfrm>
                                <a:prstGeom prst="line">
                                  <a:avLst/>
                                </a:prstGeom>
                                <a:ln>
                                  <a:solidFill>
                                    <a:schemeClr val="tx1">
                                      <a:lumMod val="95000"/>
                                      <a:lumOff val="5000"/>
                                      <a:alpha val="49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671FAA2-C67A-46D9-9D57-235F490E2A52}"/>
                                    </a:ext>
                                  </a:extLst>
                                </p:cNvPr>
                                <p:cNvCxnSpPr>
                                  <a:cxnSpLocks noChangeAspect="1"/>
                                </p:cNvCxnSpPr>
                                <p:nvPr/>
                              </p:nvCxnSpPr>
                              <p:spPr>
                                <a:xfrm flipH="1">
                                  <a:off x="2981739" y="0"/>
                                  <a:ext cx="0" cy="1350010"/>
                                </a:xfrm>
                                <a:prstGeom prst="line">
                                  <a:avLst/>
                                </a:prstGeom>
                                <a:ln>
                                  <a:solidFill>
                                    <a:schemeClr val="tx1">
                                      <a:lumMod val="95000"/>
                                      <a:lumOff val="5000"/>
                                      <a:alpha val="49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E96D2-ADEF-4F58-9853-551BE8D52059}"/>
                                    </a:ext>
                                  </a:extLst>
                                </p:cNvPr>
                                <p:cNvCxnSpPr>
                                  <a:cxnSpLocks noChangeAspect="1"/>
                                </p:cNvCxnSpPr>
                                <p:nvPr/>
                              </p:nvCxnSpPr>
                              <p:spPr>
                                <a:xfrm flipH="1">
                                  <a:off x="5804452" y="0"/>
                                  <a:ext cx="0" cy="1378585"/>
                                </a:xfrm>
                                <a:prstGeom prst="line">
                                  <a:avLst/>
                                </a:prstGeom>
                                <a:ln>
                                  <a:solidFill>
                                    <a:schemeClr val="tx1">
                                      <a:lumMod val="95000"/>
                                      <a:lumOff val="5000"/>
                                      <a:alpha val="49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grpSp>
                        </p:grpSp>
                      </p:grpSp>
                    </p:grpSp>
                  </p:grpSp>
                </p:grpSp>
              </p:grpSp>
              <p:sp>
                <p:nvSpPr>
                  <p:cNvPr id="14" name="Text Box 2">
                    <a:extLst>
                      <a:ext uri="{FF2B5EF4-FFF2-40B4-BE49-F238E27FC236}">
                        <a16:creationId xmlns:a16="http://schemas.microsoft.com/office/drawing/2014/main" id="{89903DE0-F727-4981-99DF-E15C15C0DAB3}"/>
                      </a:ext>
                    </a:extLst>
                  </p:cNvPr>
                  <p:cNvSpPr txBox="1">
                    <a:spLocks noChangeArrowheads="1"/>
                  </p:cNvSpPr>
                  <p:nvPr/>
                </p:nvSpPr>
                <p:spPr bwMode="auto">
                  <a:xfrm>
                    <a:off x="6178164" y="1335819"/>
                    <a:ext cx="4953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i="1" dirty="0">
                        <a:effectLst/>
                        <a:latin typeface="Times New Roman" panose="02020603050405020304" pitchFamily="18" charset="0"/>
                        <a:ea typeface="Calibri" panose="020F0502020204030204" pitchFamily="34" charset="0"/>
                        <a:cs typeface="Times New Roman" panose="02020603050405020304" pitchFamily="18" charset="0"/>
                      </a:rPr>
                      <a:t>Time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grpSp>
      </p:grpSp>
      <p:sp>
        <p:nvSpPr>
          <p:cNvPr id="37" name="TextBox 36">
            <a:extLst>
              <a:ext uri="{FF2B5EF4-FFF2-40B4-BE49-F238E27FC236}">
                <a16:creationId xmlns:a16="http://schemas.microsoft.com/office/drawing/2014/main" id="{5726322F-EDCA-451D-8E40-C6E03E78D824}"/>
              </a:ext>
            </a:extLst>
          </p:cNvPr>
          <p:cNvSpPr txBox="1"/>
          <p:nvPr/>
        </p:nvSpPr>
        <p:spPr>
          <a:xfrm>
            <a:off x="126050" y="3977227"/>
            <a:ext cx="1840071"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Portfolio vector</a:t>
            </a:r>
            <a:endParaRPr lang="en-CA" sz="16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40EE1457-4802-4B11-BC2A-A21ABD83F621}"/>
              </a:ext>
            </a:extLst>
          </p:cNvPr>
          <p:cNvSpPr txBox="1"/>
          <p:nvPr/>
        </p:nvSpPr>
        <p:spPr>
          <a:xfrm>
            <a:off x="126050" y="4518808"/>
            <a:ext cx="291491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Relative price vector </a:t>
            </a:r>
            <a:endParaRPr lang="en-CA" sz="1600"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A1408403-E869-4CA9-8C96-477B57DC42F6}"/>
              </a:ext>
            </a:extLst>
          </p:cNvPr>
          <p:cNvSpPr txBox="1"/>
          <p:nvPr/>
        </p:nvSpPr>
        <p:spPr>
          <a:xfrm>
            <a:off x="126050" y="5035598"/>
            <a:ext cx="291491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Transaction cost</a:t>
            </a:r>
            <a:endParaRPr lang="en-CA" sz="160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2A6B44B0-6807-44EA-A17D-FE4FCB40200B}"/>
              </a:ext>
            </a:extLst>
          </p:cNvPr>
          <p:cNvSpPr txBox="1"/>
          <p:nvPr/>
        </p:nvSpPr>
        <p:spPr>
          <a:xfrm>
            <a:off x="126050" y="5627676"/>
            <a:ext cx="291491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Weights after price movements</a:t>
            </a:r>
            <a:endParaRPr lang="en-CA"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C2F36CA-FF55-45C3-B945-B3476AAA9EED}"/>
                  </a:ext>
                </a:extLst>
              </p:cNvPr>
              <p:cNvSpPr txBox="1"/>
              <p:nvPr/>
            </p:nvSpPr>
            <p:spPr>
              <a:xfrm>
                <a:off x="5611343" y="1419806"/>
                <a:ext cx="28575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𝜂</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3C2F36CA-FF55-45C3-B945-B3476AAA9EED}"/>
                  </a:ext>
                </a:extLst>
              </p:cNvPr>
              <p:cNvSpPr txBox="1">
                <a:spLocks noRot="1" noChangeAspect="1" noMove="1" noResize="1" noEditPoints="1" noAdjustHandles="1" noChangeArrowheads="1" noChangeShapeType="1" noTextEdit="1"/>
              </p:cNvSpPr>
              <p:nvPr/>
            </p:nvSpPr>
            <p:spPr>
              <a:xfrm>
                <a:off x="5611343" y="1419806"/>
                <a:ext cx="285750" cy="646331"/>
              </a:xfrm>
              <a:prstGeom prst="rect">
                <a:avLst/>
              </a:prstGeom>
              <a:blipFill>
                <a:blip r:embed="rId20"/>
                <a:stretch>
                  <a:fillRect r="-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4095D04-B8D8-4441-83B5-8E5D98B10B4D}"/>
                  </a:ext>
                </a:extLst>
              </p:cNvPr>
              <p:cNvSpPr txBox="1"/>
              <p:nvPr/>
            </p:nvSpPr>
            <p:spPr>
              <a:xfrm>
                <a:off x="1725055" y="5062616"/>
                <a:ext cx="2631827" cy="357470"/>
              </a:xfrm>
              <a:prstGeom prst="rect">
                <a:avLst/>
              </a:prstGeom>
              <a:noFill/>
            </p:spPr>
            <p:txBody>
              <a:bodyPr wrap="square">
                <a:spAutoFit/>
              </a:bodyPr>
              <a:lstStyle/>
              <a:p>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500" i="1">
                            <a:effectLst/>
                            <a:latin typeface="Cambria Math" panose="02040503050406030204" pitchFamily="18" charset="0"/>
                            <a:cs typeface="Times New Roman" panose="02020603050405020304" pitchFamily="18" charset="0"/>
                          </a:rPr>
                        </m:ctrlPr>
                      </m:sSubPr>
                      <m:e>
                        <m:r>
                          <a:rPr lang="en-US" sz="1500" i="1">
                            <a:effectLst/>
                            <a:latin typeface="Cambria Math" panose="02040503050406030204" pitchFamily="18" charset="0"/>
                            <a:ea typeface="Calibri" panose="020F0502020204030204" pitchFamily="34" charset="0"/>
                            <a:cs typeface="Times New Roman" panose="02020603050405020304" pitchFamily="18" charset="0"/>
                          </a:rPr>
                          <m:t>𝜂</m:t>
                        </m:r>
                      </m:e>
                      <m:sub>
                        <m:r>
                          <a:rPr lang="en-CA" sz="15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CA" sz="1500" i="1">
                        <a:effectLst/>
                        <a:latin typeface="Cambria Math" panose="02040503050406030204" pitchFamily="18" charset="0"/>
                        <a:ea typeface="Calibri" panose="020F0502020204030204" pitchFamily="34" charset="0"/>
                        <a:cs typeface="Times New Roman" panose="02020603050405020304" pitchFamily="18" charset="0"/>
                      </a:rPr>
                      <m:t>=</m:t>
                    </m:r>
                    <m:r>
                      <a:rPr lang="en-US" sz="1500" i="1">
                        <a:effectLst/>
                        <a:latin typeface="Cambria Math" panose="02040503050406030204" pitchFamily="18" charset="0"/>
                        <a:ea typeface="Calibri" panose="020F0502020204030204" pitchFamily="34" charset="0"/>
                        <a:cs typeface="Times New Roman" panose="02020603050405020304" pitchFamily="18" charset="0"/>
                      </a:rPr>
                      <m:t>𝜂</m:t>
                    </m:r>
                    <m:nary>
                      <m:naryPr>
                        <m:chr m:val="∑"/>
                        <m:limLoc m:val="undOvr"/>
                        <m:ctrlPr>
                          <a:rPr lang="en-US" sz="1500" i="1">
                            <a:effectLst/>
                            <a:latin typeface="Cambria Math" panose="02040503050406030204" pitchFamily="18" charset="0"/>
                            <a:cs typeface="Times New Roman" panose="02020603050405020304" pitchFamily="18" charset="0"/>
                          </a:rPr>
                        </m:ctrlPr>
                      </m:naryPr>
                      <m:sub>
                        <m:r>
                          <a:rPr lang="en-US" sz="15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5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500" i="1">
                            <a:effectLst/>
                            <a:latin typeface="Cambria Math" panose="02040503050406030204" pitchFamily="18" charset="0"/>
                            <a:ea typeface="Calibri" panose="020F0502020204030204" pitchFamily="34" charset="0"/>
                            <a:cs typeface="Times New Roman" panose="02020603050405020304" pitchFamily="18" charset="0"/>
                          </a:rPr>
                          <m:t>𝑁</m:t>
                        </m:r>
                      </m:sup>
                      <m:e>
                        <m:d>
                          <m:dPr>
                            <m:begChr m:val="|"/>
                            <m:endChr m:val="|"/>
                            <m:ctrlPr>
                              <a:rPr lang="en-US" sz="1500" i="1">
                                <a:effectLst/>
                                <a:latin typeface="Cambria Math" panose="02040503050406030204" pitchFamily="18" charset="0"/>
                                <a:cs typeface="Times New Roman" panose="02020603050405020304" pitchFamily="18" charset="0"/>
                              </a:rPr>
                            </m:ctrlPr>
                          </m:dPr>
                          <m:e>
                            <m:sSubSup>
                              <m:sSubSupPr>
                                <m:ctrlPr>
                                  <a:rPr lang="en-US" sz="1500" i="1">
                                    <a:effectLst/>
                                    <a:latin typeface="Cambria Math" panose="02040503050406030204" pitchFamily="18" charset="0"/>
                                    <a:ea typeface="MS Mincho" panose="02020609040205080304" pitchFamily="49" charset="-128"/>
                                    <a:cs typeface="Times New Roman" panose="02020603050405020304" pitchFamily="18" charset="0"/>
                                  </a:rPr>
                                </m:ctrlPr>
                              </m:sSubSupPr>
                              <m:e>
                                <m:r>
                                  <a:rPr lang="en-CA" sz="1500" i="1">
                                    <a:effectLst/>
                                    <a:latin typeface="Cambria Math" panose="02040503050406030204" pitchFamily="18" charset="0"/>
                                    <a:ea typeface="MS Mincho" panose="02020609040205080304" pitchFamily="49" charset="-128"/>
                                    <a:cs typeface="Times New Roman" panose="02020603050405020304" pitchFamily="18" charset="0"/>
                                  </a:rPr>
                                  <m:t>𝑤</m:t>
                                </m:r>
                              </m:e>
                              <m:sub>
                                <m:r>
                                  <a:rPr lang="en-CA" sz="1500" i="1">
                                    <a:effectLst/>
                                    <a:latin typeface="Cambria Math" panose="02040503050406030204" pitchFamily="18" charset="0"/>
                                    <a:ea typeface="MS Mincho" panose="02020609040205080304" pitchFamily="49" charset="-128"/>
                                    <a:cs typeface="Times New Roman" panose="02020603050405020304" pitchFamily="18" charset="0"/>
                                  </a:rPr>
                                  <m:t>𝑡</m:t>
                                </m:r>
                                <m:r>
                                  <a:rPr lang="en-CA" sz="1500" i="1">
                                    <a:effectLst/>
                                    <a:latin typeface="Cambria Math" panose="02040503050406030204" pitchFamily="18" charset="0"/>
                                    <a:ea typeface="MS Mincho" panose="02020609040205080304" pitchFamily="49" charset="-128"/>
                                    <a:cs typeface="Times New Roman" panose="02020603050405020304" pitchFamily="18" charset="0"/>
                                  </a:rPr>
                                  <m:t>,</m:t>
                                </m:r>
                                <m:r>
                                  <a:rPr lang="en-CA" sz="1500" i="1">
                                    <a:effectLst/>
                                    <a:latin typeface="Cambria Math" panose="02040503050406030204" pitchFamily="18" charset="0"/>
                                    <a:ea typeface="MS Mincho" panose="02020609040205080304" pitchFamily="49" charset="-128"/>
                                    <a:cs typeface="Times New Roman" panose="02020603050405020304" pitchFamily="18" charset="0"/>
                                  </a:rPr>
                                  <m:t>𝑖</m:t>
                                </m:r>
                              </m:sub>
                              <m:sup>
                                <m:r>
                                  <a:rPr lang="en-CA" sz="1500" i="1">
                                    <a:effectLst/>
                                    <a:latin typeface="Cambria Math" panose="02040503050406030204" pitchFamily="18" charset="0"/>
                                    <a:ea typeface="MS Mincho" panose="02020609040205080304" pitchFamily="49" charset="-128"/>
                                    <a:cs typeface="Times New Roman" panose="02020603050405020304" pitchFamily="18" charset="0"/>
                                  </a:rPr>
                                  <m:t>′</m:t>
                                </m:r>
                              </m:sup>
                            </m:sSubSup>
                            <m:r>
                              <a:rPr lang="en-CA" sz="1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500" i="1">
                                    <a:effectLst/>
                                    <a:latin typeface="Cambria Math" panose="02040503050406030204" pitchFamily="18" charset="0"/>
                                    <a:cs typeface="Times New Roman" panose="02020603050405020304" pitchFamily="18" charset="0"/>
                                  </a:rPr>
                                </m:ctrlPr>
                              </m:sSubPr>
                              <m:e>
                                <m:r>
                                  <a:rPr lang="en-CA" sz="15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CA" sz="1500" i="1">
                                    <a:effectLst/>
                                    <a:latin typeface="Cambria Math" panose="02040503050406030204" pitchFamily="18" charset="0"/>
                                    <a:ea typeface="Calibri" panose="020F0502020204030204" pitchFamily="34" charset="0"/>
                                    <a:cs typeface="Times New Roman" panose="02020603050405020304" pitchFamily="18" charset="0"/>
                                  </a:rPr>
                                  <m:t>𝑡</m:t>
                                </m:r>
                                <m:r>
                                  <a:rPr lang="en-CA" sz="1500" i="1">
                                    <a:effectLst/>
                                    <a:latin typeface="Cambria Math" panose="02040503050406030204" pitchFamily="18" charset="0"/>
                                    <a:ea typeface="Calibri" panose="020F0502020204030204" pitchFamily="34" charset="0"/>
                                    <a:cs typeface="Times New Roman" panose="02020603050405020304" pitchFamily="18" charset="0"/>
                                  </a:rPr>
                                  <m:t>,</m:t>
                                </m:r>
                                <m:r>
                                  <a:rPr lang="en-CA" sz="15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oMath>
                </a14:m>
                <a:endParaRPr lang="en-US" sz="1500"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4095D04-B8D8-4441-83B5-8E5D98B10B4D}"/>
                  </a:ext>
                </a:extLst>
              </p:cNvPr>
              <p:cNvSpPr txBox="1">
                <a:spLocks noRot="1" noChangeAspect="1" noMove="1" noResize="1" noEditPoints="1" noAdjustHandles="1" noChangeArrowheads="1" noChangeShapeType="1" noTextEdit="1"/>
              </p:cNvSpPr>
              <p:nvPr/>
            </p:nvSpPr>
            <p:spPr>
              <a:xfrm>
                <a:off x="1725055" y="5062616"/>
                <a:ext cx="2631827" cy="357470"/>
              </a:xfrm>
              <a:prstGeom prst="rect">
                <a:avLst/>
              </a:prstGeom>
              <a:blipFill>
                <a:blip r:embed="rId21"/>
                <a:stretch>
                  <a:fillRect t="-94915" b="-150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7C54C40-DC12-4854-B32C-01924EB794A6}"/>
                  </a:ext>
                </a:extLst>
              </p:cNvPr>
              <p:cNvSpPr txBox="1"/>
              <p:nvPr/>
            </p:nvSpPr>
            <p:spPr>
              <a:xfrm>
                <a:off x="8651479" y="1576706"/>
                <a:ext cx="4661221"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𝑇</m:t>
                          </m:r>
                        </m:sub>
                      </m:sSub>
                      <m:r>
                        <a:rPr lang="en-US" sz="1400" i="0">
                          <a:latin typeface="Cambria Math" panose="02040503050406030204" pitchFamily="18" charset="0"/>
                        </a:rPr>
                        <m:t>=</m:t>
                      </m:r>
                      <m:nary>
                        <m:naryPr>
                          <m:chr m:val="∏"/>
                          <m:limLoc m:val="undOvr"/>
                          <m:grow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0">
                              <a:latin typeface="Cambria Math" panose="02040503050406030204" pitchFamily="18" charset="0"/>
                            </a:rPr>
                            <m:t>=1</m:t>
                          </m:r>
                        </m:sub>
                        <m:sup>
                          <m:r>
                            <a:rPr lang="en-US" sz="1400" i="1">
                              <a:latin typeface="Cambria Math" panose="02040503050406030204" pitchFamily="18" charset="0"/>
                            </a:rPr>
                            <m:t>𝑇</m:t>
                          </m:r>
                        </m:sup>
                        <m:e>
                          <m:r>
                            <a:rPr lang="en-US" sz="1400" i="0">
                              <a:latin typeface="Cambria Math" panose="02040503050406030204" pitchFamily="18" charset="0"/>
                            </a:rPr>
                            <m:t> </m:t>
                          </m:r>
                        </m:e>
                      </m:nary>
                      <m:d>
                        <m:dPr>
                          <m:ctrlPr>
                            <a:rPr lang="en-US" sz="1400" i="1">
                              <a:latin typeface="Cambria Math" panose="02040503050406030204" pitchFamily="18" charset="0"/>
                            </a:rPr>
                          </m:ctrlPr>
                        </m:dPr>
                        <m:e>
                          <m:r>
                            <a:rPr lang="en-US" sz="1400" i="0">
                              <a:latin typeface="Cambria Math" panose="02040503050406030204" pitchFamily="18" charset="0"/>
                            </a:rPr>
                            <m:t>1−</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𝜂</m:t>
                              </m:r>
                            </m:e>
                            <m:sub>
                              <m:r>
                                <a:rPr lang="en-US" sz="1400" i="1">
                                  <a:latin typeface="Cambria Math" panose="02040503050406030204" pitchFamily="18" charset="0"/>
                                </a:rPr>
                                <m:t>𝑡</m:t>
                              </m:r>
                            </m:sub>
                          </m:sSub>
                        </m:e>
                      </m:d>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𝑡</m:t>
                          </m:r>
                        </m:sub>
                      </m:sSub>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r>
                            <a:rPr lang="en-US" sz="1400" i="0">
                              <a:latin typeface="Cambria Math" panose="02040503050406030204" pitchFamily="18" charset="0"/>
                            </a:rPr>
                            <m:t>−1</m:t>
                          </m:r>
                        </m:sub>
                      </m:sSub>
                    </m:oMath>
                  </m:oMathPara>
                </a14:m>
                <a:endParaRPr lang="en-US" sz="1400" dirty="0">
                  <a:latin typeface="Times New Roman" panose="02020603050405020304" pitchFamily="18"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F7C54C40-DC12-4854-B32C-01924EB794A6}"/>
                  </a:ext>
                </a:extLst>
              </p:cNvPr>
              <p:cNvSpPr txBox="1">
                <a:spLocks noRot="1" noChangeAspect="1" noMove="1" noResize="1" noEditPoints="1" noAdjustHandles="1" noChangeArrowheads="1" noChangeShapeType="1" noTextEdit="1"/>
              </p:cNvSpPr>
              <p:nvPr/>
            </p:nvSpPr>
            <p:spPr>
              <a:xfrm>
                <a:off x="8651479" y="1576706"/>
                <a:ext cx="4661221" cy="698140"/>
              </a:xfrm>
              <a:prstGeom prst="rect">
                <a:avLst/>
              </a:prstGeom>
              <a:blipFill>
                <a:blip r:embed="rId22"/>
                <a:stretch>
                  <a:fillRect/>
                </a:stretch>
              </a:blipFill>
            </p:spPr>
            <p:txBody>
              <a:bodyPr/>
              <a:lstStyle/>
              <a:p>
                <a:r>
                  <a:rPr lang="en-US">
                    <a:noFill/>
                  </a:rPr>
                  <a:t> </a:t>
                </a:r>
              </a:p>
            </p:txBody>
          </p:sp>
        </mc:Fallback>
      </mc:AlternateContent>
      <p:sp>
        <p:nvSpPr>
          <p:cNvPr id="46" name="文本框 4">
            <a:extLst>
              <a:ext uri="{FF2B5EF4-FFF2-40B4-BE49-F238E27FC236}">
                <a16:creationId xmlns:a16="http://schemas.microsoft.com/office/drawing/2014/main" id="{4DFBDC7B-717D-4701-96D1-6719F2B138E4}"/>
              </a:ext>
            </a:extLst>
          </p:cNvPr>
          <p:cNvSpPr txBox="1"/>
          <p:nvPr/>
        </p:nvSpPr>
        <p:spPr>
          <a:xfrm>
            <a:off x="1546923" y="3544220"/>
            <a:ext cx="4562772" cy="381258"/>
          </a:xfrm>
          <a:prstGeom prst="rect">
            <a:avLst/>
          </a:prstGeom>
          <a:noFill/>
        </p:spPr>
        <p:txBody>
          <a:bodyPr wrap="square" rtlCol="0">
            <a:spAutoFit/>
          </a:bodyPr>
          <a:lstStyle/>
          <a:p>
            <a:pPr>
              <a:lnSpc>
                <a:spcPct val="130000"/>
              </a:lnSpc>
              <a:spcBef>
                <a:spcPts val="600"/>
              </a:spcBef>
            </a:pPr>
            <a:r>
              <a:rPr lang="en-US" altLang="zh-CN" sz="1600" kern="0" dirty="0">
                <a:latin typeface="Times New Roman" panose="02020603050405020304" pitchFamily="18" charset="0"/>
                <a:ea typeface="微软雅黑" panose="020B0503020204020204" pitchFamily="34" charset="-122"/>
                <a:cs typeface="Times New Roman" panose="02020603050405020304" pitchFamily="18" charset="0"/>
                <a:sym typeface="+mn-lt"/>
              </a:rPr>
              <a:t>N risky assets (stocks)  +  1 risk-free asset</a:t>
            </a:r>
            <a:endParaRPr lang="zh-CN" altLang="en-US" sz="1600"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47" name="文本框 5">
            <a:extLst>
              <a:ext uri="{FF2B5EF4-FFF2-40B4-BE49-F238E27FC236}">
                <a16:creationId xmlns:a16="http://schemas.microsoft.com/office/drawing/2014/main" id="{BE096555-74DC-46E6-A6AC-AA6146683B8D}"/>
              </a:ext>
            </a:extLst>
          </p:cNvPr>
          <p:cNvSpPr txBox="1"/>
          <p:nvPr/>
        </p:nvSpPr>
        <p:spPr>
          <a:xfrm>
            <a:off x="7349518" y="3622182"/>
            <a:ext cx="4762265" cy="380489"/>
          </a:xfrm>
          <a:prstGeom prst="rect">
            <a:avLst/>
          </a:prstGeom>
          <a:noFill/>
        </p:spPr>
        <p:txBody>
          <a:bodyPr wrap="square" rtlCol="0">
            <a:spAutoFit/>
          </a:bodyPr>
          <a:lstStyle/>
          <a:p>
            <a:pPr>
              <a:lnSpc>
                <a:spcPct val="130000"/>
              </a:lnSpc>
              <a:spcBef>
                <a:spcPts val="600"/>
              </a:spcBef>
            </a:pPr>
            <a:r>
              <a:rPr lang="en-US" altLang="zh-CN" sz="1600" kern="0" dirty="0">
                <a:latin typeface="Times New Roman" panose="02020603050405020304" pitchFamily="18" charset="0"/>
                <a:ea typeface="微软雅黑" panose="020B0503020204020204" pitchFamily="34" charset="-122"/>
                <a:cs typeface="Times New Roman" panose="02020603050405020304" pitchFamily="18" charset="0"/>
                <a:sym typeface="+mn-lt"/>
              </a:rPr>
              <a:t>Fixed window length historical relative close price ratio:</a:t>
            </a:r>
            <a:endParaRPr lang="zh-CN" altLang="en-US" sz="1600"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48" name="文本框 6">
            <a:extLst>
              <a:ext uri="{FF2B5EF4-FFF2-40B4-BE49-F238E27FC236}">
                <a16:creationId xmlns:a16="http://schemas.microsoft.com/office/drawing/2014/main" id="{6933EC4E-2D49-4E1A-854B-D5C736C5317A}"/>
              </a:ext>
            </a:extLst>
          </p:cNvPr>
          <p:cNvSpPr txBox="1"/>
          <p:nvPr/>
        </p:nvSpPr>
        <p:spPr>
          <a:xfrm>
            <a:off x="6467777" y="3605567"/>
            <a:ext cx="777765" cy="381258"/>
          </a:xfrm>
          <a:prstGeom prst="rect">
            <a:avLst/>
          </a:prstGeom>
          <a:noFill/>
        </p:spPr>
        <p:txBody>
          <a:bodyPr wrap="square" rtlCol="0">
            <a:spAutoFit/>
          </a:bodyPr>
          <a:lstStyle/>
          <a:p>
            <a:pPr>
              <a:lnSpc>
                <a:spcPct val="130000"/>
              </a:lnSpc>
              <a:spcBef>
                <a:spcPts val="600"/>
              </a:spcBef>
            </a:pPr>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sym typeface="+mn-lt"/>
              </a:rPr>
              <a:t>State</a:t>
            </a:r>
            <a:endParaRPr lang="zh-CN" altLang="en-US" sz="1600" b="1"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52" name="文本框 9">
            <a:extLst>
              <a:ext uri="{FF2B5EF4-FFF2-40B4-BE49-F238E27FC236}">
                <a16:creationId xmlns:a16="http://schemas.microsoft.com/office/drawing/2014/main" id="{2DE99482-2233-4F2C-B496-689513E46CB3}"/>
              </a:ext>
            </a:extLst>
          </p:cNvPr>
          <p:cNvSpPr txBox="1"/>
          <p:nvPr/>
        </p:nvSpPr>
        <p:spPr>
          <a:xfrm>
            <a:off x="110988" y="3548633"/>
            <a:ext cx="1095102" cy="381258"/>
          </a:xfrm>
          <a:prstGeom prst="rect">
            <a:avLst/>
          </a:prstGeom>
          <a:noFill/>
        </p:spPr>
        <p:txBody>
          <a:bodyPr wrap="square" rtlCol="0">
            <a:spAutoFit/>
          </a:bodyPr>
          <a:lstStyle/>
          <a:p>
            <a:pPr>
              <a:lnSpc>
                <a:spcPct val="130000"/>
              </a:lnSpc>
              <a:spcBef>
                <a:spcPts val="600"/>
              </a:spcBef>
            </a:pPr>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sym typeface="+mn-lt"/>
              </a:rPr>
              <a:t>Portfolio</a:t>
            </a:r>
            <a:endParaRPr lang="zh-CN" altLang="en-US" sz="1600" b="1"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53" name="文本框 13">
                <a:extLst>
                  <a:ext uri="{FF2B5EF4-FFF2-40B4-BE49-F238E27FC236}">
                    <a16:creationId xmlns:a16="http://schemas.microsoft.com/office/drawing/2014/main" id="{850F5354-EF32-4660-B11A-1D01883A0CF3}"/>
                  </a:ext>
                </a:extLst>
              </p:cNvPr>
              <p:cNvSpPr txBox="1"/>
              <p:nvPr/>
            </p:nvSpPr>
            <p:spPr>
              <a:xfrm>
                <a:off x="6597335" y="3935440"/>
                <a:ext cx="3641835" cy="1065100"/>
              </a:xfrm>
              <a:prstGeom prst="rect">
                <a:avLst/>
              </a:prstGeom>
              <a:noFill/>
            </p:spPr>
            <p:txBody>
              <a:bodyPr wrap="square" rtlCol="0">
                <a:spAutoFit/>
              </a:bodyPr>
              <a:lstStyle/>
              <a:p>
                <a:pPr marL="228600" algn="ctr">
                  <a:lnSpc>
                    <a:spcPct val="107000"/>
                  </a:lnSpc>
                  <a:spcAft>
                    <a:spcPts val="800"/>
                  </a:spcAft>
                </a:pPr>
                <a14:m>
                  <m:oMathPara xmlns:m="http://schemas.openxmlformats.org/officeDocument/2006/math">
                    <m:oMathParaPr>
                      <m:jc m:val="centerGroup"/>
                    </m:oMathParaPr>
                    <m:oMath xmlns:m="http://schemas.openxmlformats.org/officeDocument/2006/math">
                      <m:limUpp>
                        <m:limUp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limUppPr>
                        <m:e>
                          <m:sSub>
                            <m:sSubPr>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sub>
                          </m:sSub>
                        </m:e>
                        <m:lim>
                          <m:r>
                            <a:rPr lang="en-US" sz="1400" i="1">
                              <a:effectLst/>
                              <a:latin typeface="Cambria Math" panose="02040503050406030204" pitchFamily="18" charset="0"/>
                              <a:ea typeface="Calibri" panose="020F0502020204030204" pitchFamily="34" charset="0"/>
                              <a:cs typeface="Times New Roman" panose="02020603050405020304" pitchFamily="18" charset="0"/>
                            </a:rPr>
                            <m:t>→</m:t>
                          </m:r>
                        </m:lim>
                      </m:limUp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eqArr>
                            <m:eqArrPr>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𝑊</m:t>
                                  </m:r>
                                </m:sub>
                              </m:sSub>
                            </m:e>
                            <m:e>
                              <m:sSub>
                                <m:sSubPr>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𝑊</m:t>
                                  </m:r>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e>
                            <m:e>
                              <m:r>
                                <a:rPr lang="en-US" sz="1400"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CA"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e>
                          </m:eqAr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e>
                      </m:d>
                    </m:oMath>
                  </m:oMathPara>
                </a14:m>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3" name="文本框 13">
                <a:extLst>
                  <a:ext uri="{FF2B5EF4-FFF2-40B4-BE49-F238E27FC236}">
                    <a16:creationId xmlns:a16="http://schemas.microsoft.com/office/drawing/2014/main" id="{850F5354-EF32-4660-B11A-1D01883A0CF3}"/>
                  </a:ext>
                </a:extLst>
              </p:cNvPr>
              <p:cNvSpPr txBox="1">
                <a:spLocks noRot="1" noChangeAspect="1" noMove="1" noResize="1" noEditPoints="1" noAdjustHandles="1" noChangeArrowheads="1" noChangeShapeType="1" noTextEdit="1"/>
              </p:cNvSpPr>
              <p:nvPr/>
            </p:nvSpPr>
            <p:spPr>
              <a:xfrm>
                <a:off x="6597335" y="3935440"/>
                <a:ext cx="3641835" cy="1065100"/>
              </a:xfrm>
              <a:prstGeom prst="rect">
                <a:avLst/>
              </a:prstGeom>
              <a:blipFill>
                <a:blip r:embed="rId23"/>
                <a:stretch>
                  <a:fillRect/>
                </a:stretch>
              </a:blipFill>
            </p:spPr>
            <p:txBody>
              <a:bodyPr/>
              <a:lstStyle/>
              <a:p>
                <a:r>
                  <a:rPr lang="en-US">
                    <a:noFill/>
                  </a:rPr>
                  <a:t> </a:t>
                </a:r>
              </a:p>
            </p:txBody>
          </p:sp>
        </mc:Fallback>
      </mc:AlternateContent>
      <p:sp>
        <p:nvSpPr>
          <p:cNvPr id="55" name="文本框 14">
            <a:extLst>
              <a:ext uri="{FF2B5EF4-FFF2-40B4-BE49-F238E27FC236}">
                <a16:creationId xmlns:a16="http://schemas.microsoft.com/office/drawing/2014/main" id="{3D373770-47CA-4FB7-9114-29C5C7FAF457}"/>
              </a:ext>
            </a:extLst>
          </p:cNvPr>
          <p:cNvSpPr txBox="1"/>
          <p:nvPr/>
        </p:nvSpPr>
        <p:spPr>
          <a:xfrm>
            <a:off x="124636" y="6212386"/>
            <a:ext cx="1763485" cy="381258"/>
          </a:xfrm>
          <a:prstGeom prst="rect">
            <a:avLst/>
          </a:prstGeom>
          <a:noFill/>
        </p:spPr>
        <p:txBody>
          <a:bodyPr wrap="square" rtlCol="0">
            <a:spAutoFit/>
          </a:bodyPr>
          <a:lstStyle/>
          <a:p>
            <a:pPr>
              <a:lnSpc>
                <a:spcPct val="130000"/>
              </a:lnSpc>
              <a:spcBef>
                <a:spcPts val="600"/>
              </a:spcBef>
            </a:pPr>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sym typeface="+mn-lt"/>
              </a:rPr>
              <a:t>Assumptions</a:t>
            </a:r>
            <a:endParaRPr lang="zh-CN" altLang="en-US" sz="1600" b="1"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57" name="文本框 15">
            <a:extLst>
              <a:ext uri="{FF2B5EF4-FFF2-40B4-BE49-F238E27FC236}">
                <a16:creationId xmlns:a16="http://schemas.microsoft.com/office/drawing/2014/main" id="{ED017FD0-4B58-46E8-9F74-0A8FA17ED759}"/>
              </a:ext>
            </a:extLst>
          </p:cNvPr>
          <p:cNvSpPr txBox="1"/>
          <p:nvPr/>
        </p:nvSpPr>
        <p:spPr>
          <a:xfrm>
            <a:off x="1696216" y="6207307"/>
            <a:ext cx="4400635" cy="381258"/>
          </a:xfrm>
          <a:prstGeom prst="rect">
            <a:avLst/>
          </a:prstGeom>
          <a:noFill/>
        </p:spPr>
        <p:txBody>
          <a:bodyPr wrap="square" rtlCol="0">
            <a:spAutoFit/>
          </a:bodyPr>
          <a:lstStyle/>
          <a:p>
            <a:pPr>
              <a:lnSpc>
                <a:spcPct val="130000"/>
              </a:lnSpc>
              <a:spcBef>
                <a:spcPts val="600"/>
              </a:spcBef>
            </a:pPr>
            <a:r>
              <a:rPr lang="en-US" altLang="zh-CN" sz="1600" kern="0" dirty="0">
                <a:latin typeface="Times New Roman" panose="02020603050405020304" pitchFamily="18" charset="0"/>
                <a:ea typeface="微软雅黑" panose="020B0503020204020204" pitchFamily="34" charset="-122"/>
                <a:cs typeface="Times New Roman" panose="02020603050405020304" pitchFamily="18" charset="0"/>
                <a:sym typeface="+mn-lt"/>
              </a:rPr>
              <a:t>No impact on market, Zero slippage </a:t>
            </a:r>
            <a:endParaRPr lang="zh-CN" altLang="en-US" sz="1600"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60D2FC4-DF3B-4ACC-BC84-8AA0AAA41151}"/>
                  </a:ext>
                </a:extLst>
              </p:cNvPr>
              <p:cNvSpPr txBox="1"/>
              <p:nvPr/>
            </p:nvSpPr>
            <p:spPr>
              <a:xfrm>
                <a:off x="9505957" y="4259496"/>
                <a:ext cx="3074504" cy="428451"/>
              </a:xfrm>
              <a:prstGeom prst="rect">
                <a:avLst/>
              </a:prstGeom>
              <a:noFill/>
            </p:spPr>
            <p:txBody>
              <a:bodyPr wrap="square" rtlCol="0">
                <a:spAutoFit/>
              </a:bodyPr>
              <a:lstStyle/>
              <a:p>
                <a:r>
                  <a:rPr lang="en-US" sz="1400" dirty="0">
                    <a:effectLst/>
                    <a:latin typeface="Times New Roman" panose="02020603050405020304" pitchFamily="18" charset="0"/>
                    <a:ea typeface="Calibri" panose="020F0502020204030204" pitchFamily="34" charset="0"/>
                  </a:rPr>
                  <a:t>,where  </a:t>
                </a:r>
                <a14:m>
                  <m:oMath xmlns:m="http://schemas.openxmlformats.org/officeDocument/2006/math">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latin typeface="Cambria Math" panose="02040503050406030204" pitchFamily="18" charset="0"/>
                            <a:ea typeface="Calibri" panose="020F0502020204030204" pitchFamily="34" charset="0"/>
                            <a:cs typeface="Times New Roman" panose="02020603050405020304" pitchFamily="18" charset="0"/>
                          </a:rPr>
                          <m:t>𝑖</m:t>
                        </m:r>
                        <m:r>
                          <a:rPr lang="en-US" sz="1400" i="1">
                            <a:latin typeface="Cambria Math" panose="02040503050406030204" pitchFamily="18" charset="0"/>
                            <a:ea typeface="Calibri" panose="020F0502020204030204" pitchFamily="34" charset="0"/>
                            <a:cs typeface="Times New Roman" panose="02020603050405020304" pitchFamily="18" charset="0"/>
                          </a:rPr>
                          <m:t>,</m:t>
                        </m:r>
                        <m:r>
                          <a:rPr lang="en-US" sz="1400" i="1">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400" dirty="0">
                    <a:effectLst/>
                    <a:latin typeface="Times New Roman" panose="02020603050405020304" pitchFamily="18" charset="0"/>
                    <a:ea typeface="Calibri" panose="020F0502020204030204" pitchFamily="34" charset="0"/>
                  </a:rPr>
                  <a:t> =  </a:t>
                </a:r>
                <a14:m>
                  <m:oMath xmlns:m="http://schemas.openxmlformats.org/officeDocument/2006/math">
                    <m:f>
                      <m:fPr>
                        <m:ctrlPr>
                          <a:rPr lang="en-US" sz="1400" i="1">
                            <a:effectLst/>
                            <a:latin typeface="Cambria Math" panose="02040503050406030204" pitchFamily="18" charset="0"/>
                            <a:cs typeface="Times New Roman" panose="02020603050405020304" pitchFamily="18" charset="0"/>
                          </a:rPr>
                        </m:ctrlPr>
                      </m:fPr>
                      <m:num>
                        <m:sSub>
                          <m:sSubPr>
                            <m:ctrlPr>
                              <a:rPr lang="en-US" sz="1400" i="1">
                                <a:effectLst/>
                                <a:latin typeface="Cambria Math" panose="02040503050406030204" pitchFamily="18"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𝑐𝑙𝑜𝑠𝑒</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sub>
                        </m:sSub>
                      </m:num>
                      <m:den>
                        <m:sSub>
                          <m:sSubPr>
                            <m:ctrlPr>
                              <a:rPr lang="en-US" sz="1400" i="1">
                                <a:effectLst/>
                                <a:latin typeface="Cambria Math" panose="02040503050406030204" pitchFamily="18"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𝑐𝑙𝑜𝑠𝑒</m:t>
                            </m:r>
                          </m:sub>
                        </m:sSub>
                      </m:den>
                    </m:f>
                  </m:oMath>
                </a14:m>
                <a:r>
                  <a:rPr lang="en-US" sz="1400" dirty="0">
                    <a:effectLst/>
                    <a:latin typeface="Times New Roman" panose="02020603050405020304" pitchFamily="18" charset="0"/>
                    <a:ea typeface="MS Mincho" panose="02020609040205080304" pitchFamily="49" charset="-128"/>
                  </a:rPr>
                  <a:t> </a:t>
                </a:r>
                <a:r>
                  <a:rPr lang="en-US" sz="1400" dirty="0"/>
                  <a:t> </a:t>
                </a:r>
              </a:p>
            </p:txBody>
          </p:sp>
        </mc:Choice>
        <mc:Fallback xmlns="">
          <p:sp>
            <p:nvSpPr>
              <p:cNvPr id="58" name="TextBox 57">
                <a:extLst>
                  <a:ext uri="{FF2B5EF4-FFF2-40B4-BE49-F238E27FC236}">
                    <a16:creationId xmlns:a16="http://schemas.microsoft.com/office/drawing/2014/main" id="{660D2FC4-DF3B-4ACC-BC84-8AA0AAA41151}"/>
                  </a:ext>
                </a:extLst>
              </p:cNvPr>
              <p:cNvSpPr txBox="1">
                <a:spLocks noRot="1" noChangeAspect="1" noMove="1" noResize="1" noEditPoints="1" noAdjustHandles="1" noChangeArrowheads="1" noChangeShapeType="1" noTextEdit="1"/>
              </p:cNvSpPr>
              <p:nvPr/>
            </p:nvSpPr>
            <p:spPr>
              <a:xfrm>
                <a:off x="9505957" y="4259496"/>
                <a:ext cx="3074504" cy="428451"/>
              </a:xfrm>
              <a:prstGeom prst="rect">
                <a:avLst/>
              </a:prstGeom>
              <a:blipFill>
                <a:blip r:embed="rId24"/>
                <a:stretch>
                  <a:fillRect l="-59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8D6CF6E-621A-4190-B822-1F2AF3FF9576}"/>
              </a:ext>
            </a:extLst>
          </p:cNvPr>
          <p:cNvSpPr txBox="1"/>
          <p:nvPr/>
        </p:nvSpPr>
        <p:spPr>
          <a:xfrm>
            <a:off x="8610535" y="3217545"/>
            <a:ext cx="223254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MDP model </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D976B094-39AF-4656-A1DF-5706D3D64E35}"/>
                  </a:ext>
                </a:extLst>
              </p:cNvPr>
              <p:cNvSpPr txBox="1"/>
              <p:nvPr/>
            </p:nvSpPr>
            <p:spPr>
              <a:xfrm>
                <a:off x="1666660" y="4413192"/>
                <a:ext cx="4724623" cy="5216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500" i="1" smtClean="0">
                              <a:solidFill>
                                <a:srgbClr val="836967"/>
                              </a:solidFill>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𝑡</m:t>
                          </m:r>
                        </m:sub>
                      </m:sSub>
                      <m:r>
                        <a:rPr lang="en-US" sz="1500" i="0">
                          <a:latin typeface="Cambria Math" panose="02040503050406030204" pitchFamily="18" charset="0"/>
                        </a:rPr>
                        <m:t>=</m:t>
                      </m:r>
                      <m:d>
                        <m:dPr>
                          <m:begChr m:val="["/>
                          <m:endChr m:val="]"/>
                          <m:sepChr m:val=","/>
                          <m:ctrlPr>
                            <a:rPr lang="en-US" sz="1500" i="1">
                              <a:latin typeface="Cambria Math" panose="02040503050406030204" pitchFamily="18" charset="0"/>
                            </a:rPr>
                          </m:ctrlPr>
                        </m:dPr>
                        <m:e>
                          <m:r>
                            <a:rPr lang="en-US" sz="1500" i="0">
                              <a:latin typeface="Cambria Math" panose="02040503050406030204" pitchFamily="18" charset="0"/>
                            </a:rPr>
                            <m:t>1</m:t>
                          </m:r>
                        </m:e>
                        <m:e>
                          <m:f>
                            <m:fPr>
                              <m:ctrlPr>
                                <a:rPr lang="en-US" sz="1500" i="1">
                                  <a:solidFill>
                                    <a:srgbClr val="836967"/>
                                  </a:solidFill>
                                  <a:latin typeface="Cambria Math" panose="02040503050406030204" pitchFamily="18" charset="0"/>
                                </a:rPr>
                              </m:ctrlPr>
                            </m:fPr>
                            <m:num>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0">
                                      <a:latin typeface="Cambria Math" panose="02040503050406030204" pitchFamily="18" charset="0"/>
                                    </a:rPr>
                                    <m:t>1,</m:t>
                                  </m:r>
                                  <m:r>
                                    <a:rPr lang="en-US" sz="1500" i="1">
                                      <a:latin typeface="Cambria Math" panose="02040503050406030204" pitchFamily="18" charset="0"/>
                                    </a:rPr>
                                    <m:t>𝑡</m:t>
                                  </m:r>
                                  <m:r>
                                    <a:rPr lang="en-US" sz="1500" i="0">
                                      <a:latin typeface="Cambria Math" panose="02040503050406030204" pitchFamily="18" charset="0"/>
                                    </a:rPr>
                                    <m:t>,</m:t>
                                  </m:r>
                                  <m:r>
                                    <a:rPr lang="en-US" sz="1500" i="1">
                                      <a:latin typeface="Cambria Math" panose="02040503050406030204" pitchFamily="18" charset="0"/>
                                    </a:rPr>
                                    <m:t>𝑐𝑙𝑜𝑠𝑒</m:t>
                                  </m:r>
                                </m:sub>
                              </m:sSub>
                            </m:num>
                            <m:den>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0">
                                      <a:latin typeface="Cambria Math" panose="02040503050406030204" pitchFamily="18" charset="0"/>
                                    </a:rPr>
                                    <m:t>1,</m:t>
                                  </m:r>
                                  <m:r>
                                    <a:rPr lang="en-US" sz="1500" i="1">
                                      <a:latin typeface="Cambria Math" panose="02040503050406030204" pitchFamily="18" charset="0"/>
                                    </a:rPr>
                                    <m:t>𝑡</m:t>
                                  </m:r>
                                  <m:r>
                                    <a:rPr lang="en-US" sz="1500" i="0">
                                      <a:latin typeface="Cambria Math" panose="02040503050406030204" pitchFamily="18" charset="0"/>
                                    </a:rPr>
                                    <m:t>−1,</m:t>
                                  </m:r>
                                  <m:r>
                                    <a:rPr lang="en-US" sz="1500" i="1">
                                      <a:latin typeface="Cambria Math" panose="02040503050406030204" pitchFamily="18" charset="0"/>
                                    </a:rPr>
                                    <m:t>𝑐𝑙𝑜𝑠𝑒</m:t>
                                  </m:r>
                                </m:sub>
                              </m:sSub>
                            </m:den>
                          </m:f>
                        </m:e>
                        <m:e>
                          <m:f>
                            <m:fPr>
                              <m:ctrlPr>
                                <a:rPr lang="en-US" sz="1500" i="1">
                                  <a:solidFill>
                                    <a:srgbClr val="836967"/>
                                  </a:solidFill>
                                  <a:latin typeface="Cambria Math" panose="02040503050406030204" pitchFamily="18" charset="0"/>
                                </a:rPr>
                              </m:ctrlPr>
                            </m:fPr>
                            <m:num>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0">
                                      <a:latin typeface="Cambria Math" panose="02040503050406030204" pitchFamily="18" charset="0"/>
                                    </a:rPr>
                                    <m:t>2,</m:t>
                                  </m:r>
                                  <m:r>
                                    <a:rPr lang="en-US" sz="1500" i="1">
                                      <a:latin typeface="Cambria Math" panose="02040503050406030204" pitchFamily="18" charset="0"/>
                                    </a:rPr>
                                    <m:t>𝑡</m:t>
                                  </m:r>
                                  <m:r>
                                    <a:rPr lang="en-US" sz="1500" i="0">
                                      <a:latin typeface="Cambria Math" panose="02040503050406030204" pitchFamily="18" charset="0"/>
                                    </a:rPr>
                                    <m:t>,</m:t>
                                  </m:r>
                                  <m:r>
                                    <a:rPr lang="en-US" sz="1500" i="1">
                                      <a:latin typeface="Cambria Math" panose="02040503050406030204" pitchFamily="18" charset="0"/>
                                    </a:rPr>
                                    <m:t>𝑐𝑙𝑜𝑠𝑒</m:t>
                                  </m:r>
                                </m:sub>
                              </m:sSub>
                            </m:num>
                            <m:den>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0">
                                      <a:latin typeface="Cambria Math" panose="02040503050406030204" pitchFamily="18" charset="0"/>
                                    </a:rPr>
                                    <m:t>2,</m:t>
                                  </m:r>
                                  <m:r>
                                    <a:rPr lang="en-US" sz="1500" i="1">
                                      <a:latin typeface="Cambria Math" panose="02040503050406030204" pitchFamily="18" charset="0"/>
                                    </a:rPr>
                                    <m:t>𝑡</m:t>
                                  </m:r>
                                  <m:r>
                                    <a:rPr lang="en-US" sz="1500" i="0">
                                      <a:latin typeface="Cambria Math" panose="02040503050406030204" pitchFamily="18" charset="0"/>
                                    </a:rPr>
                                    <m:t>−1,</m:t>
                                  </m:r>
                                  <m:r>
                                    <a:rPr lang="en-US" sz="1500" i="1">
                                      <a:latin typeface="Cambria Math" panose="02040503050406030204" pitchFamily="18" charset="0"/>
                                    </a:rPr>
                                    <m:t>𝑐𝑙𝑜𝑠𝑒</m:t>
                                  </m:r>
                                </m:sub>
                              </m:sSub>
                            </m:den>
                          </m:f>
                        </m:e>
                        <m:e>
                          <m:r>
                            <a:rPr lang="en-US" sz="1500" i="0">
                              <a:latin typeface="Cambria Math" panose="02040503050406030204" pitchFamily="18" charset="0"/>
                            </a:rPr>
                            <m:t>⋯</m:t>
                          </m:r>
                        </m:e>
                        <m:e>
                          <m:f>
                            <m:fPr>
                              <m:ctrlPr>
                                <a:rPr lang="en-US" sz="1500" i="1">
                                  <a:solidFill>
                                    <a:srgbClr val="836967"/>
                                  </a:solidFill>
                                  <a:latin typeface="Cambria Math" panose="02040503050406030204" pitchFamily="18" charset="0"/>
                                </a:rPr>
                              </m:ctrlPr>
                            </m:fPr>
                            <m:num>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𝑁</m:t>
                                  </m:r>
                                  <m:r>
                                    <a:rPr lang="en-US" sz="1500" i="0">
                                      <a:latin typeface="Cambria Math" panose="02040503050406030204" pitchFamily="18" charset="0"/>
                                    </a:rPr>
                                    <m:t>,</m:t>
                                  </m:r>
                                  <m:r>
                                    <a:rPr lang="en-US" sz="1500" i="1">
                                      <a:latin typeface="Cambria Math" panose="02040503050406030204" pitchFamily="18" charset="0"/>
                                    </a:rPr>
                                    <m:t>𝑡</m:t>
                                  </m:r>
                                  <m:r>
                                    <a:rPr lang="en-US" sz="1500" i="0">
                                      <a:latin typeface="Cambria Math" panose="02040503050406030204" pitchFamily="18" charset="0"/>
                                    </a:rPr>
                                    <m:t>,</m:t>
                                  </m:r>
                                  <m:r>
                                    <a:rPr lang="en-US" sz="1500" i="1">
                                      <a:latin typeface="Cambria Math" panose="02040503050406030204" pitchFamily="18" charset="0"/>
                                    </a:rPr>
                                    <m:t>𝑐𝑙𝑜𝑠𝑒</m:t>
                                  </m:r>
                                </m:sub>
                              </m:sSub>
                            </m:num>
                            <m:den>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𝑁</m:t>
                                  </m:r>
                                  <m:r>
                                    <a:rPr lang="en-US" sz="1500" i="0">
                                      <a:latin typeface="Cambria Math" panose="02040503050406030204" pitchFamily="18" charset="0"/>
                                    </a:rPr>
                                    <m:t>,</m:t>
                                  </m:r>
                                  <m:r>
                                    <a:rPr lang="en-US" sz="1500" i="1">
                                      <a:latin typeface="Cambria Math" panose="02040503050406030204" pitchFamily="18" charset="0"/>
                                    </a:rPr>
                                    <m:t>𝑡</m:t>
                                  </m:r>
                                  <m:r>
                                    <a:rPr lang="en-US" sz="1500" i="0">
                                      <a:latin typeface="Cambria Math" panose="02040503050406030204" pitchFamily="18" charset="0"/>
                                    </a:rPr>
                                    <m:t>−1,</m:t>
                                  </m:r>
                                  <m:r>
                                    <a:rPr lang="en-US" sz="1500" i="1">
                                      <a:latin typeface="Cambria Math" panose="02040503050406030204" pitchFamily="18" charset="0"/>
                                    </a:rPr>
                                    <m:t>𝑐𝑙𝑜𝑠𝑒</m:t>
                                  </m:r>
                                </m:sub>
                              </m:sSub>
                            </m:den>
                          </m:f>
                        </m:e>
                      </m:d>
                    </m:oMath>
                  </m:oMathPara>
                </a14:m>
                <a:endParaRPr lang="en-US" sz="1500" dirty="0"/>
              </a:p>
            </p:txBody>
          </p:sp>
        </mc:Choice>
        <mc:Fallback xmlns="">
          <p:sp>
            <p:nvSpPr>
              <p:cNvPr id="59" name="TextBox 58">
                <a:extLst>
                  <a:ext uri="{FF2B5EF4-FFF2-40B4-BE49-F238E27FC236}">
                    <a16:creationId xmlns:a16="http://schemas.microsoft.com/office/drawing/2014/main" id="{D976B094-39AF-4656-A1DF-5706D3D64E35}"/>
                  </a:ext>
                </a:extLst>
              </p:cNvPr>
              <p:cNvSpPr txBox="1">
                <a:spLocks noRot="1" noChangeAspect="1" noMove="1" noResize="1" noEditPoints="1" noAdjustHandles="1" noChangeArrowheads="1" noChangeShapeType="1" noTextEdit="1"/>
              </p:cNvSpPr>
              <p:nvPr/>
            </p:nvSpPr>
            <p:spPr>
              <a:xfrm>
                <a:off x="1666660" y="4413192"/>
                <a:ext cx="4724623" cy="52168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4B0D5E4-97C5-48AD-B757-3DFF17900560}"/>
                  </a:ext>
                </a:extLst>
              </p:cNvPr>
              <p:cNvSpPr txBox="1"/>
              <p:nvPr/>
            </p:nvSpPr>
            <p:spPr>
              <a:xfrm>
                <a:off x="6823079" y="4298832"/>
                <a:ext cx="163270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r>
                        <a:rPr lang="en-US" sz="1400" b="0" i="1" smtClean="0">
                          <a:latin typeface="Cambria Math" panose="02040503050406030204" pitchFamily="18" charset="0"/>
                        </a:rPr>
                        <m:t>=</m:t>
                      </m:r>
                    </m:oMath>
                  </m:oMathPara>
                </a14:m>
                <a:endParaRPr lang="en-US" sz="1400" dirty="0"/>
              </a:p>
            </p:txBody>
          </p:sp>
        </mc:Choice>
        <mc:Fallback xmlns="">
          <p:sp>
            <p:nvSpPr>
              <p:cNvPr id="60" name="TextBox 59">
                <a:extLst>
                  <a:ext uri="{FF2B5EF4-FFF2-40B4-BE49-F238E27FC236}">
                    <a16:creationId xmlns:a16="http://schemas.microsoft.com/office/drawing/2014/main" id="{A4B0D5E4-97C5-48AD-B757-3DFF17900560}"/>
                  </a:ext>
                </a:extLst>
              </p:cNvPr>
              <p:cNvSpPr txBox="1">
                <a:spLocks noRot="1" noChangeAspect="1" noMove="1" noResize="1" noEditPoints="1" noAdjustHandles="1" noChangeArrowheads="1" noChangeShapeType="1" noTextEdit="1"/>
              </p:cNvSpPr>
              <p:nvPr/>
            </p:nvSpPr>
            <p:spPr>
              <a:xfrm>
                <a:off x="6823079" y="4298832"/>
                <a:ext cx="1632703" cy="307777"/>
              </a:xfrm>
              <a:prstGeom prst="rect">
                <a:avLst/>
              </a:prstGeom>
              <a:blipFill>
                <a:blip r:embed="rId26"/>
                <a:stretch>
                  <a:fillRect/>
                </a:stretch>
              </a:blipFill>
            </p:spPr>
            <p:txBody>
              <a:bodyPr/>
              <a:lstStyle/>
              <a:p>
                <a:r>
                  <a:rPr lang="en-US">
                    <a:noFill/>
                  </a:rPr>
                  <a:t> </a:t>
                </a:r>
              </a:p>
            </p:txBody>
          </p:sp>
        </mc:Fallback>
      </mc:AlternateContent>
      <p:sp>
        <p:nvSpPr>
          <p:cNvPr id="61" name="文本框 42">
            <a:extLst>
              <a:ext uri="{FF2B5EF4-FFF2-40B4-BE49-F238E27FC236}">
                <a16:creationId xmlns:a16="http://schemas.microsoft.com/office/drawing/2014/main" id="{F9D603DA-D4D3-450B-9663-076DFF533C0B}"/>
              </a:ext>
            </a:extLst>
          </p:cNvPr>
          <p:cNvSpPr txBox="1"/>
          <p:nvPr/>
        </p:nvSpPr>
        <p:spPr>
          <a:xfrm>
            <a:off x="7327491" y="4795593"/>
            <a:ext cx="3912334" cy="381258"/>
          </a:xfrm>
          <a:prstGeom prst="rect">
            <a:avLst/>
          </a:prstGeom>
          <a:noFill/>
        </p:spPr>
        <p:txBody>
          <a:bodyPr wrap="square" rtlCol="0">
            <a:spAutoFit/>
          </a:bodyPr>
          <a:lstStyle/>
          <a:p>
            <a:pPr>
              <a:lnSpc>
                <a:spcPct val="130000"/>
              </a:lnSpc>
              <a:spcBef>
                <a:spcPts val="600"/>
              </a:spcBef>
            </a:pPr>
            <a:r>
              <a:rPr lang="en-US" altLang="zh-CN" sz="1600" kern="0" dirty="0">
                <a:latin typeface="Times New Roman" panose="02020603050405020304" pitchFamily="18" charset="0"/>
                <a:ea typeface="微软雅黑" panose="020B0503020204020204" pitchFamily="34" charset="-122"/>
                <a:cs typeface="Times New Roman" panose="02020603050405020304" pitchFamily="18" charset="0"/>
                <a:sym typeface="+mn-lt"/>
              </a:rPr>
              <a:t>Reallocation at the end of the day</a:t>
            </a:r>
            <a:endParaRPr lang="zh-CN" altLang="en-US" sz="1600"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62" name="文本框 7">
            <a:extLst>
              <a:ext uri="{FF2B5EF4-FFF2-40B4-BE49-F238E27FC236}">
                <a16:creationId xmlns:a16="http://schemas.microsoft.com/office/drawing/2014/main" id="{C283EDB3-B4BF-4D20-AB34-D40FB15FCFA5}"/>
              </a:ext>
            </a:extLst>
          </p:cNvPr>
          <p:cNvSpPr txBox="1"/>
          <p:nvPr/>
        </p:nvSpPr>
        <p:spPr>
          <a:xfrm>
            <a:off x="6454129" y="4806409"/>
            <a:ext cx="914041" cy="381258"/>
          </a:xfrm>
          <a:prstGeom prst="rect">
            <a:avLst/>
          </a:prstGeom>
          <a:noFill/>
        </p:spPr>
        <p:txBody>
          <a:bodyPr wrap="square" rtlCol="0">
            <a:spAutoFit/>
          </a:bodyPr>
          <a:lstStyle/>
          <a:p>
            <a:pPr>
              <a:lnSpc>
                <a:spcPct val="130000"/>
              </a:lnSpc>
              <a:spcBef>
                <a:spcPts val="600"/>
              </a:spcBef>
            </a:pPr>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sym typeface="+mn-lt"/>
              </a:rPr>
              <a:t>Action</a:t>
            </a:r>
            <a:endParaRPr lang="zh-CN" altLang="en-US" sz="1600" b="1"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E0F6257-DCB7-49FB-B584-58FB194567A0}"/>
                  </a:ext>
                </a:extLst>
              </p:cNvPr>
              <p:cNvSpPr txBox="1"/>
              <p:nvPr/>
            </p:nvSpPr>
            <p:spPr>
              <a:xfrm>
                <a:off x="7331018" y="4813150"/>
                <a:ext cx="742438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𝑤</m:t>
                          </m:r>
                        </m:e>
                        <m:sub>
                          <m:r>
                            <a:rPr lang="en-US" sz="1600" i="1">
                              <a:latin typeface="Cambria Math" panose="02040503050406030204" pitchFamily="18" charset="0"/>
                            </a:rPr>
                            <m:t>𝑡</m:t>
                          </m:r>
                        </m:sub>
                      </m:sSub>
                    </m:oMath>
                  </m:oMathPara>
                </a14:m>
                <a:endParaRPr lang="en-US" sz="1600" dirty="0"/>
              </a:p>
            </p:txBody>
          </p:sp>
        </mc:Choice>
        <mc:Fallback xmlns="">
          <p:sp>
            <p:nvSpPr>
              <p:cNvPr id="64" name="TextBox 63">
                <a:extLst>
                  <a:ext uri="{FF2B5EF4-FFF2-40B4-BE49-F238E27FC236}">
                    <a16:creationId xmlns:a16="http://schemas.microsoft.com/office/drawing/2014/main" id="{9E0F6257-DCB7-49FB-B584-58FB194567A0}"/>
                  </a:ext>
                </a:extLst>
              </p:cNvPr>
              <p:cNvSpPr txBox="1">
                <a:spLocks noRot="1" noChangeAspect="1" noMove="1" noResize="1" noEditPoints="1" noAdjustHandles="1" noChangeArrowheads="1" noChangeShapeType="1" noTextEdit="1"/>
              </p:cNvSpPr>
              <p:nvPr/>
            </p:nvSpPr>
            <p:spPr>
              <a:xfrm>
                <a:off x="7331018" y="4813150"/>
                <a:ext cx="7424382" cy="338554"/>
              </a:xfrm>
              <a:prstGeom prst="rect">
                <a:avLst/>
              </a:prstGeom>
              <a:blipFill>
                <a:blip r:embed="rId27"/>
                <a:stretch>
                  <a:fillRect/>
                </a:stretch>
              </a:blipFill>
            </p:spPr>
            <p:txBody>
              <a:bodyPr/>
              <a:lstStyle/>
              <a:p>
                <a:r>
                  <a:rPr lang="en-US">
                    <a:noFill/>
                  </a:rPr>
                  <a:t> </a:t>
                </a:r>
              </a:p>
            </p:txBody>
          </p:sp>
        </mc:Fallback>
      </mc:AlternateContent>
      <p:sp>
        <p:nvSpPr>
          <p:cNvPr id="65" name="文本框 8">
            <a:extLst>
              <a:ext uri="{FF2B5EF4-FFF2-40B4-BE49-F238E27FC236}">
                <a16:creationId xmlns:a16="http://schemas.microsoft.com/office/drawing/2014/main" id="{9B6A585E-9C69-44C2-96EB-E81FE9F7375B}"/>
              </a:ext>
            </a:extLst>
          </p:cNvPr>
          <p:cNvSpPr txBox="1"/>
          <p:nvPr/>
        </p:nvSpPr>
        <p:spPr>
          <a:xfrm>
            <a:off x="6457941" y="5683024"/>
            <a:ext cx="984068" cy="381258"/>
          </a:xfrm>
          <a:prstGeom prst="rect">
            <a:avLst/>
          </a:prstGeom>
          <a:noFill/>
        </p:spPr>
        <p:txBody>
          <a:bodyPr wrap="square" rtlCol="0">
            <a:spAutoFit/>
          </a:bodyPr>
          <a:lstStyle/>
          <a:p>
            <a:pPr>
              <a:lnSpc>
                <a:spcPct val="130000"/>
              </a:lnSpc>
              <a:spcBef>
                <a:spcPts val="600"/>
              </a:spcBef>
            </a:pPr>
            <a:r>
              <a:rPr lang="en-US" altLang="zh-CN" sz="1600" b="1" kern="0" dirty="0">
                <a:latin typeface="Times New Roman" panose="02020603050405020304" pitchFamily="18" charset="0"/>
                <a:ea typeface="微软雅黑" panose="020B0503020204020204" pitchFamily="34" charset="-122"/>
                <a:cs typeface="Times New Roman" panose="02020603050405020304" pitchFamily="18" charset="0"/>
                <a:sym typeface="+mn-lt"/>
              </a:rPr>
              <a:t>Reward</a:t>
            </a:r>
            <a:endParaRPr lang="zh-CN" altLang="en-US" sz="1600" b="1" kern="0" dirty="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BE3F1D3-50D8-4453-9603-6054E45BAB1E}"/>
                  </a:ext>
                </a:extLst>
              </p:cNvPr>
              <p:cNvSpPr txBox="1"/>
              <p:nvPr/>
            </p:nvSpPr>
            <p:spPr>
              <a:xfrm>
                <a:off x="6575296" y="5545151"/>
                <a:ext cx="623916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𝑟</m:t>
                      </m:r>
                      <m:r>
                        <a:rPr lang="en-US" sz="1400" i="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𝑇</m:t>
                          </m:r>
                        </m:den>
                      </m:f>
                      <m:func>
                        <m:funcPr>
                          <m:ctrlPr>
                            <a:rPr lang="en-US" sz="1400" i="1">
                              <a:latin typeface="Cambria Math" panose="02040503050406030204" pitchFamily="18" charset="0"/>
                            </a:rPr>
                          </m:ctrlPr>
                        </m:funcPr>
                        <m:fName>
                          <m:r>
                            <m:rPr>
                              <m:sty m:val="p"/>
                            </m:rPr>
                            <a:rPr lang="en-US" sz="1400" i="0">
                              <a:latin typeface="Cambria Math" panose="02040503050406030204" pitchFamily="18" charset="0"/>
                            </a:rPr>
                            <m:t>log</m:t>
                          </m:r>
                        </m:fName>
                        <m:e>
                          <m:nary>
                            <m:naryPr>
                              <m:chr m:val="∏"/>
                              <m:limLoc m:val="undOvr"/>
                              <m:grow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0">
                                  <a:latin typeface="Cambria Math" panose="02040503050406030204" pitchFamily="18" charset="0"/>
                                </a:rPr>
                                <m:t>=1</m:t>
                              </m:r>
                            </m:sub>
                            <m:sup>
                              <m:r>
                                <a:rPr lang="en-US" sz="1400" i="1">
                                  <a:latin typeface="Cambria Math" panose="02040503050406030204" pitchFamily="18" charset="0"/>
                                </a:rPr>
                                <m:t>𝑇</m:t>
                              </m:r>
                              <m:r>
                                <a:rPr lang="en-US" sz="1400" b="0" i="1" smtClean="0">
                                  <a:latin typeface="Cambria Math" panose="02040503050406030204" pitchFamily="18" charset="0"/>
                                </a:rPr>
                                <m:t>+1</m:t>
                              </m:r>
                            </m:sup>
                            <m:e>
                              <m:r>
                                <a:rPr lang="en-US" sz="1400" i="0">
                                  <a:latin typeface="Cambria Math" panose="02040503050406030204" pitchFamily="18" charset="0"/>
                                </a:rPr>
                                <m:t> </m:t>
                              </m:r>
                            </m:e>
                          </m:nary>
                          <m:d>
                            <m:dPr>
                              <m:ctrlPr>
                                <a:rPr lang="en-US" sz="1400" i="1">
                                  <a:solidFill>
                                    <a:srgbClr val="836967"/>
                                  </a:solidFill>
                                  <a:latin typeface="Cambria Math" panose="02040503050406030204" pitchFamily="18" charset="0"/>
                                </a:rPr>
                              </m:ctrlPr>
                            </m:dPr>
                            <m:e>
                              <m:r>
                                <a:rPr lang="en-US" sz="1400" i="0">
                                  <a:latin typeface="Cambria Math" panose="02040503050406030204" pitchFamily="18" charset="0"/>
                                </a:rPr>
                                <m:t>1−</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𝜂</m:t>
                                  </m:r>
                                </m:e>
                                <m:sub>
                                  <m:r>
                                    <a:rPr lang="en-US" sz="1400" i="1">
                                      <a:latin typeface="Cambria Math" panose="02040503050406030204" pitchFamily="18" charset="0"/>
                                    </a:rPr>
                                    <m:t>𝑡</m:t>
                                  </m:r>
                                </m:sub>
                              </m:sSub>
                            </m:e>
                          </m:d>
                        </m:e>
                      </m:func>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𝑡</m:t>
                          </m:r>
                        </m:sub>
                      </m:sSub>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r>
                            <a:rPr lang="en-US" sz="1400" i="0">
                              <a:latin typeface="Cambria Math" panose="02040503050406030204" pitchFamily="18" charset="0"/>
                            </a:rPr>
                            <m:t>−1</m:t>
                          </m:r>
                        </m:sub>
                      </m:sSub>
                      <m:r>
                        <a:rPr lang="en-US" sz="1400" i="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𝑇</m:t>
                          </m:r>
                        </m:den>
                      </m:f>
                      <m:nary>
                        <m:naryPr>
                          <m:chr m:val="∑"/>
                          <m:limLoc m:val="undOvr"/>
                          <m:grow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0">
                              <a:latin typeface="Cambria Math" panose="02040503050406030204" pitchFamily="18" charset="0"/>
                            </a:rPr>
                            <m:t>=1</m:t>
                          </m:r>
                        </m:sub>
                        <m:sup>
                          <m:r>
                            <a:rPr lang="en-US" sz="1400" i="1">
                              <a:latin typeface="Cambria Math" panose="02040503050406030204" pitchFamily="18" charset="0"/>
                            </a:rPr>
                            <m:t>𝑇</m:t>
                          </m:r>
                        </m:sup>
                        <m:e>
                          <m:r>
                            <a:rPr lang="en-US" sz="1400" i="0">
                              <a:latin typeface="Cambria Math" panose="02040503050406030204" pitchFamily="18" charset="0"/>
                            </a:rPr>
                            <m:t> </m:t>
                          </m:r>
                        </m:e>
                      </m:nary>
                      <m:func>
                        <m:funcPr>
                          <m:ctrlPr>
                            <a:rPr lang="en-US" sz="1400" i="1">
                              <a:latin typeface="Cambria Math" panose="02040503050406030204" pitchFamily="18" charset="0"/>
                            </a:rPr>
                          </m:ctrlPr>
                        </m:funcPr>
                        <m:fName>
                          <m:r>
                            <m:rPr>
                              <m:sty m:val="p"/>
                            </m:rPr>
                            <a:rPr lang="en-US" sz="1400" i="0">
                              <a:latin typeface="Cambria Math" panose="02040503050406030204" pitchFamily="18" charset="0"/>
                            </a:rPr>
                            <m:t>log</m:t>
                          </m:r>
                        </m:fName>
                        <m:e>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𝜂</m:t>
                                  </m:r>
                                </m:e>
                                <m:sub>
                                  <m:r>
                                    <a:rPr lang="en-US" sz="1400" i="1">
                                      <a:latin typeface="Cambria Math" panose="02040503050406030204" pitchFamily="18" charset="0"/>
                                    </a:rPr>
                                    <m:t>𝑡</m:t>
                                  </m:r>
                                </m:sub>
                              </m:sSub>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𝑡</m:t>
                                  </m:r>
                                </m:sub>
                              </m:sSub>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r>
                                    <a:rPr lang="en-US" sz="1400" i="0">
                                      <a:latin typeface="Cambria Math" panose="02040503050406030204" pitchFamily="18" charset="0"/>
                                    </a:rPr>
                                    <m:t>−1</m:t>
                                  </m:r>
                                </m:sub>
                              </m:sSub>
                            </m:e>
                          </m:d>
                        </m:e>
                      </m:func>
                    </m:oMath>
                  </m:oMathPara>
                </a14:m>
                <a:endParaRPr lang="en-US" sz="1400" dirty="0">
                  <a:latin typeface="Times New Roman" panose="02020603050405020304" pitchFamily="18" charset="0"/>
                  <a:cs typeface="Times New Roman" panose="02020603050405020304" pitchFamily="18" charset="0"/>
                </a:endParaRPr>
              </a:p>
            </p:txBody>
          </p:sp>
        </mc:Choice>
        <mc:Fallback xmlns="">
          <p:sp>
            <p:nvSpPr>
              <p:cNvPr id="66" name="TextBox 65">
                <a:extLst>
                  <a:ext uri="{FF2B5EF4-FFF2-40B4-BE49-F238E27FC236}">
                    <a16:creationId xmlns:a16="http://schemas.microsoft.com/office/drawing/2014/main" id="{4BE3F1D3-50D8-4453-9603-6054E45BAB1E}"/>
                  </a:ext>
                </a:extLst>
              </p:cNvPr>
              <p:cNvSpPr txBox="1">
                <a:spLocks noRot="1" noChangeAspect="1" noMove="1" noResize="1" noEditPoints="1" noAdjustHandles="1" noChangeArrowheads="1" noChangeShapeType="1" noTextEdit="1"/>
              </p:cNvSpPr>
              <p:nvPr/>
            </p:nvSpPr>
            <p:spPr>
              <a:xfrm>
                <a:off x="6575296" y="5545151"/>
                <a:ext cx="6239167" cy="69814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B1B8568-25D6-49F9-A162-3113FFB8255F}"/>
                  </a:ext>
                </a:extLst>
              </p:cNvPr>
              <p:cNvSpPr txBox="1"/>
              <p:nvPr/>
            </p:nvSpPr>
            <p:spPr>
              <a:xfrm>
                <a:off x="6453825" y="5267326"/>
                <a:ext cx="1763485" cy="338554"/>
              </a:xfrm>
              <a:prstGeom prst="rect">
                <a:avLst/>
              </a:prstGeom>
              <a:noFill/>
            </p:spPr>
            <p:txBody>
              <a:bodyPr wrap="square">
                <a:spAutoFit/>
              </a:bodyPr>
              <a:lstStyle/>
              <a:p>
                <a:r>
                  <a:rPr lang="en-US" sz="1600" b="1" kern="0" dirty="0">
                    <a:latin typeface="Times New Roman" panose="02020603050405020304" pitchFamily="18" charset="0"/>
                    <a:ea typeface="微软雅黑" panose="020B0503020204020204" pitchFamily="34" charset="-122"/>
                    <a:cs typeface="Times New Roman" panose="02020603050405020304" pitchFamily="18" charset="0"/>
                  </a:rPr>
                  <a:t>Policy</a:t>
                </a:r>
                <a14:m>
                  <m:oMath xmlns:m="http://schemas.openxmlformats.org/officeDocument/2006/math">
                    <m:r>
                      <a:rPr lang="en-US" sz="1600" b="1" kern="0">
                        <a:latin typeface="Cambria Math" panose="02040503050406030204" pitchFamily="18" charset="0"/>
                        <a:ea typeface="微软雅黑" panose="020B0503020204020204" pitchFamily="34" charset="-122"/>
                        <a:cs typeface="+mn-ea"/>
                      </a:rPr>
                      <m:t> </m:t>
                    </m:r>
                  </m:oMath>
                </a14:m>
                <a:endParaRPr lang="en-US" sz="1600" b="1" kern="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7" name="TextBox 66">
                <a:extLst>
                  <a:ext uri="{FF2B5EF4-FFF2-40B4-BE49-F238E27FC236}">
                    <a16:creationId xmlns:a16="http://schemas.microsoft.com/office/drawing/2014/main" id="{9B1B8568-25D6-49F9-A162-3113FFB8255F}"/>
                  </a:ext>
                </a:extLst>
              </p:cNvPr>
              <p:cNvSpPr txBox="1">
                <a:spLocks noRot="1" noChangeAspect="1" noMove="1" noResize="1" noEditPoints="1" noAdjustHandles="1" noChangeArrowheads="1" noChangeShapeType="1" noTextEdit="1"/>
              </p:cNvSpPr>
              <p:nvPr/>
            </p:nvSpPr>
            <p:spPr>
              <a:xfrm>
                <a:off x="6453825" y="5267326"/>
                <a:ext cx="1763485" cy="338554"/>
              </a:xfrm>
              <a:prstGeom prst="rect">
                <a:avLst/>
              </a:prstGeom>
              <a:blipFill>
                <a:blip r:embed="rId29"/>
                <a:stretch>
                  <a:fillRect l="-2076"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5219ED83-4DB2-42E9-81CA-14F10753C195}"/>
                  </a:ext>
                </a:extLst>
              </p:cNvPr>
              <p:cNvSpPr txBox="1"/>
              <p:nvPr/>
            </p:nvSpPr>
            <p:spPr>
              <a:xfrm>
                <a:off x="6896253" y="5243098"/>
                <a:ext cx="206957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𝑡</m:t>
                          </m:r>
                        </m:sub>
                      </m:sSub>
                      <m:r>
                        <a:rPr lang="en-US" sz="1400" i="0">
                          <a:latin typeface="Cambria Math" panose="02040503050406030204" pitchFamily="18" charset="0"/>
                        </a:rPr>
                        <m:t>= </m:t>
                      </m:r>
                      <m:r>
                        <a:rPr lang="en-US" sz="1400" i="1">
                          <a:latin typeface="Cambria Math" panose="02040503050406030204" pitchFamily="18" charset="0"/>
                        </a:rPr>
                        <m:t>𝜇</m:t>
                      </m:r>
                      <m:d>
                        <m:dPr>
                          <m:ctrlPr>
                            <a:rPr lang="en-US" sz="1400" i="1">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m:t>
                              </m:r>
                            </m:sub>
                          </m:sSub>
                        </m:e>
                      </m:d>
                    </m:oMath>
                  </m:oMathPara>
                </a14:m>
                <a:endParaRPr lang="en-US" sz="1400" dirty="0">
                  <a:latin typeface="Times New Roman" panose="02020603050405020304" pitchFamily="18" charset="0"/>
                  <a:cs typeface="Times New Roman" panose="02020603050405020304" pitchFamily="18" charset="0"/>
                </a:endParaRPr>
              </a:p>
            </p:txBody>
          </p:sp>
        </mc:Choice>
        <mc:Fallback xmlns="">
          <p:sp>
            <p:nvSpPr>
              <p:cNvPr id="68" name="TextBox 67">
                <a:extLst>
                  <a:ext uri="{FF2B5EF4-FFF2-40B4-BE49-F238E27FC236}">
                    <a16:creationId xmlns:a16="http://schemas.microsoft.com/office/drawing/2014/main" id="{5219ED83-4DB2-42E9-81CA-14F10753C195}"/>
                  </a:ext>
                </a:extLst>
              </p:cNvPr>
              <p:cNvSpPr txBox="1">
                <a:spLocks noRot="1" noChangeAspect="1" noMove="1" noResize="1" noEditPoints="1" noAdjustHandles="1" noChangeArrowheads="1" noChangeShapeType="1" noTextEdit="1"/>
              </p:cNvSpPr>
              <p:nvPr/>
            </p:nvSpPr>
            <p:spPr>
              <a:xfrm>
                <a:off x="6896253" y="5243098"/>
                <a:ext cx="2069577" cy="307777"/>
              </a:xfrm>
              <a:prstGeom prst="rect">
                <a:avLst/>
              </a:prstGeom>
              <a:blipFill>
                <a:blip r:embed="rId30"/>
                <a:stretch>
                  <a:fillRect b="-1961"/>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154099AA-B290-432A-A982-4ADAE94D6DB6}"/>
              </a:ext>
            </a:extLst>
          </p:cNvPr>
          <p:cNvSpPr txBox="1"/>
          <p:nvPr/>
        </p:nvSpPr>
        <p:spPr>
          <a:xfrm>
            <a:off x="6476497" y="6263921"/>
            <a:ext cx="1575589" cy="338554"/>
          </a:xfrm>
          <a:prstGeom prst="rect">
            <a:avLst/>
          </a:prstGeom>
          <a:noFill/>
        </p:spPr>
        <p:txBody>
          <a:bodyPr wrap="square">
            <a:spAutoFit/>
          </a:bodyPr>
          <a:lstStyle/>
          <a:p>
            <a:r>
              <a:rPr lang="en-US" sz="1600" b="1" kern="0" dirty="0">
                <a:latin typeface="Times New Roman" panose="02020603050405020304" pitchFamily="18" charset="0"/>
                <a:ea typeface="微软雅黑" panose="020B0503020204020204" pitchFamily="34" charset="-122"/>
                <a:cs typeface="Times New Roman" panose="02020603050405020304" pitchFamily="18" charset="0"/>
              </a:rPr>
              <a:t>Value Function </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2254451-B210-4B4C-B47B-5EA3EE7B668A}"/>
                  </a:ext>
                </a:extLst>
              </p:cNvPr>
              <p:cNvSpPr txBox="1"/>
              <p:nvPr/>
            </p:nvSpPr>
            <p:spPr>
              <a:xfrm>
                <a:off x="6623881" y="6253737"/>
                <a:ext cx="6014684"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300" i="1" smtClean="0">
                              <a:solidFill>
                                <a:srgbClr val="836967"/>
                              </a:solidFill>
                              <a:latin typeface="Cambria Math" panose="02040503050406030204" pitchFamily="18" charset="0"/>
                            </a:rPr>
                          </m:ctrlPr>
                        </m:dPr>
                        <m:e>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𝑄</m:t>
                              </m:r>
                            </m:e>
                            <m:sub>
                              <m:r>
                                <a:rPr lang="en-US" sz="1300" i="1">
                                  <a:latin typeface="Cambria Math" panose="02040503050406030204" pitchFamily="18" charset="0"/>
                                </a:rPr>
                                <m:t>𝜇</m:t>
                              </m:r>
                            </m:sub>
                          </m:sSub>
                          <m:r>
                            <a:rPr lang="en-US" sz="1300" b="0" i="0" smtClean="0">
                              <a:latin typeface="Cambria Math" panose="02040503050406030204" pitchFamily="18" charset="0"/>
                            </a:rPr>
                            <m:t>(</m:t>
                          </m:r>
                          <m:r>
                            <m:rPr>
                              <m:sty m:val="p"/>
                            </m:rPr>
                            <a:rPr lang="en-US" sz="1300" b="0" i="0" smtClean="0">
                              <a:latin typeface="Cambria Math" panose="02040503050406030204" pitchFamily="18" charset="0"/>
                            </a:rPr>
                            <m:t>s</m:t>
                          </m:r>
                          <m:r>
                            <a:rPr lang="en-US" sz="1300" b="0" i="0" smtClean="0">
                              <a:latin typeface="Cambria Math" panose="02040503050406030204" pitchFamily="18" charset="0"/>
                            </a:rPr>
                            <m:t>,</m:t>
                          </m:r>
                          <m:r>
                            <m:rPr>
                              <m:sty m:val="p"/>
                            </m:rPr>
                            <a:rPr lang="en-US" sz="1300" b="0" i="0" smtClean="0">
                              <a:latin typeface="Cambria Math" panose="02040503050406030204" pitchFamily="18" charset="0"/>
                            </a:rPr>
                            <m:t>a</m:t>
                          </m:r>
                          <m:r>
                            <a:rPr lang="en-US" sz="1300" b="0" i="0" smtClean="0">
                              <a:latin typeface="Cambria Math" panose="02040503050406030204" pitchFamily="18" charset="0"/>
                            </a:rPr>
                            <m:t>)= </m:t>
                          </m:r>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𝐸</m:t>
                              </m:r>
                            </m:e>
                            <m:sub>
                              <m:r>
                                <a:rPr lang="en-US" sz="1300" i="1">
                                  <a:latin typeface="Cambria Math" panose="02040503050406030204" pitchFamily="18" charset="0"/>
                                </a:rPr>
                                <m:t>𝜇</m:t>
                              </m:r>
                            </m:sub>
                          </m:sSub>
                          <m:d>
                            <m:dPr>
                              <m:begChr m:val="["/>
                              <m:endChr m:val="|"/>
                              <m:ctrlPr>
                                <a:rPr lang="en-US" sz="1300" i="1">
                                  <a:solidFill>
                                    <a:srgbClr val="836967"/>
                                  </a:solidFill>
                                  <a:latin typeface="Cambria Math" panose="02040503050406030204" pitchFamily="18" charset="0"/>
                                </a:rPr>
                              </m:ctrlPr>
                            </m:dPr>
                            <m:e>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sub>
                              </m:sSub>
                            </m:e>
                          </m:d>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sub>
                          </m:sSub>
                          <m:r>
                            <a:rPr lang="en-US" sz="1300" i="0">
                              <a:latin typeface="Cambria Math" panose="02040503050406030204" pitchFamily="18" charset="0"/>
                            </a:rPr>
                            <m:t>=</m:t>
                          </m:r>
                          <m:r>
                            <a:rPr lang="en-US" sz="1300" i="1">
                              <a:latin typeface="Cambria Math" panose="02040503050406030204" pitchFamily="18" charset="0"/>
                            </a:rPr>
                            <m:t>𝑠</m:t>
                          </m:r>
                          <m:r>
                            <a:rPr lang="en-US" sz="1300" i="0">
                              <a:latin typeface="Cambria Math" panose="02040503050406030204" pitchFamily="18" charset="0"/>
                            </a:rPr>
                            <m:t> , </m:t>
                          </m:r>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sub>
                          </m:sSub>
                          <m:r>
                            <a:rPr lang="en-US" sz="1300" i="0">
                              <a:latin typeface="Cambria Math" panose="02040503050406030204" pitchFamily="18" charset="0"/>
                            </a:rPr>
                            <m:t>=</m:t>
                          </m:r>
                          <m:r>
                            <a:rPr lang="en-US" sz="1300" i="1">
                              <a:latin typeface="Cambria Math" panose="02040503050406030204" pitchFamily="18" charset="0"/>
                            </a:rPr>
                            <m:t>𝑎</m:t>
                          </m:r>
                        </m:e>
                      </m:d>
                      <m:r>
                        <a:rPr lang="en-US" sz="1300" i="0">
                          <a:latin typeface="Cambria Math" panose="02040503050406030204" pitchFamily="18" charset="0"/>
                        </a:rPr>
                        <m:t>=</m:t>
                      </m:r>
                    </m:oMath>
                  </m:oMathPara>
                </a14:m>
                <a:endParaRPr lang="en-US" sz="130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300" i="0">
                          <a:latin typeface="Cambria Math" panose="02040503050406030204" pitchFamily="18" charset="0"/>
                        </a:rPr>
                        <m:t> </m:t>
                      </m:r>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𝐸</m:t>
                          </m:r>
                        </m:e>
                        <m:sub>
                          <m:r>
                            <a:rPr lang="en-US" sz="1300" i="1">
                              <a:latin typeface="Cambria Math" panose="02040503050406030204" pitchFamily="18" charset="0"/>
                            </a:rPr>
                            <m:t>𝜇</m:t>
                          </m:r>
                        </m:sub>
                      </m:sSub>
                      <m:d>
                        <m:dPr>
                          <m:begChr m:val="["/>
                          <m:endChr m:val="]"/>
                          <m:ctrlPr>
                            <a:rPr lang="en-US" sz="1300" i="1">
                              <a:latin typeface="Cambria Math" panose="02040503050406030204" pitchFamily="18" charset="0"/>
                            </a:rPr>
                          </m:ctrlPr>
                        </m:dPr>
                        <m:e>
                          <m:nary>
                            <m:naryPr>
                              <m:chr m:val="∑"/>
                              <m:limLoc m:val="undOvr"/>
                              <m:ctrlPr>
                                <a:rPr lang="en-US" sz="1300" i="1">
                                  <a:latin typeface="Cambria Math" panose="02040503050406030204" pitchFamily="18" charset="0"/>
                                </a:rPr>
                              </m:ctrlPr>
                            </m:naryPr>
                            <m:sub>
                              <m:r>
                                <a:rPr lang="en-US" sz="1300" i="1">
                                  <a:latin typeface="Cambria Math" panose="02040503050406030204" pitchFamily="18" charset="0"/>
                                </a:rPr>
                                <m:t>𝑘</m:t>
                              </m:r>
                              <m:r>
                                <a:rPr lang="en-US" sz="1300" i="0">
                                  <a:latin typeface="Cambria Math" panose="02040503050406030204" pitchFamily="18" charset="0"/>
                                </a:rPr>
                                <m:t>=0</m:t>
                              </m:r>
                            </m:sub>
                            <m:sup>
                              <m:r>
                                <a:rPr lang="en-US" sz="1300" i="1">
                                  <a:latin typeface="Cambria Math" panose="02040503050406030204" pitchFamily="18" charset="0"/>
                                </a:rPr>
                                <m:t>𝑇</m:t>
                              </m:r>
                              <m:r>
                                <a:rPr lang="en-US" sz="1300" i="0">
                                  <a:latin typeface="Cambria Math" panose="02040503050406030204" pitchFamily="18" charset="0"/>
                                </a:rPr>
                                <m:t>−</m:t>
                              </m:r>
                              <m:r>
                                <a:rPr lang="en-US" sz="1300" i="1">
                                  <a:latin typeface="Cambria Math" panose="02040503050406030204" pitchFamily="18" charset="0"/>
                                </a:rPr>
                                <m:t>𝑡</m:t>
                              </m:r>
                              <m:r>
                                <a:rPr lang="en-US" sz="1300" i="0">
                                  <a:latin typeface="Cambria Math" panose="02040503050406030204" pitchFamily="18" charset="0"/>
                                </a:rPr>
                                <m:t>−1</m:t>
                              </m:r>
                            </m:sup>
                            <m:e>
                              <m:sSup>
                                <m:sSupPr>
                                  <m:ctrlPr>
                                    <a:rPr lang="en-US" sz="1300" i="1">
                                      <a:solidFill>
                                        <a:srgbClr val="836967"/>
                                      </a:solidFill>
                                      <a:latin typeface="Cambria Math" panose="02040503050406030204" pitchFamily="18" charset="0"/>
                                    </a:rPr>
                                  </m:ctrlPr>
                                </m:sSupPr>
                                <m:e>
                                  <m:r>
                                    <a:rPr lang="en-US" sz="1300" i="1">
                                      <a:latin typeface="Cambria Math" panose="02040503050406030204" pitchFamily="18" charset="0"/>
                                    </a:rPr>
                                    <m:t>𝛾</m:t>
                                  </m:r>
                                </m:e>
                                <m:sup>
                                  <m:r>
                                    <a:rPr lang="en-US" sz="1300" i="1">
                                      <a:latin typeface="Cambria Math" panose="02040503050406030204" pitchFamily="18" charset="0"/>
                                    </a:rPr>
                                    <m:t>𝑘</m:t>
                                  </m:r>
                                </m:sup>
                              </m:sSup>
                            </m:e>
                          </m:nary>
                        </m:e>
                        <m:e>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𝑟</m:t>
                              </m:r>
                            </m:e>
                            <m:sub>
                              <m:r>
                                <a:rPr lang="en-US" sz="1300" i="1">
                                  <a:latin typeface="Cambria Math" panose="02040503050406030204" pitchFamily="18" charset="0"/>
                                </a:rPr>
                                <m:t>𝑡</m:t>
                              </m:r>
                              <m:r>
                                <a:rPr lang="en-US" sz="1300" i="0">
                                  <a:latin typeface="Cambria Math" panose="02040503050406030204" pitchFamily="18" charset="0"/>
                                </a:rPr>
                                <m:t>+1+</m:t>
                              </m:r>
                              <m:r>
                                <a:rPr lang="en-US" sz="1300" i="1">
                                  <a:latin typeface="Cambria Math" panose="02040503050406030204" pitchFamily="18" charset="0"/>
                                </a:rPr>
                                <m:t>𝑘</m:t>
                              </m:r>
                            </m:sub>
                          </m:sSub>
                        </m:e>
                        <m:e>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𝑠</m:t>
                              </m:r>
                            </m:e>
                            <m:sub>
                              <m:r>
                                <a:rPr lang="en-US" sz="1300" i="1">
                                  <a:latin typeface="Cambria Math" panose="02040503050406030204" pitchFamily="18" charset="0"/>
                                </a:rPr>
                                <m:t>𝑡</m:t>
                              </m:r>
                            </m:sub>
                          </m:sSub>
                          <m:r>
                            <a:rPr lang="en-US" sz="1300" i="0">
                              <a:latin typeface="Cambria Math" panose="02040503050406030204" pitchFamily="18" charset="0"/>
                            </a:rPr>
                            <m:t>=</m:t>
                          </m:r>
                          <m:r>
                            <a:rPr lang="en-US" sz="1300" i="1">
                              <a:latin typeface="Cambria Math" panose="02040503050406030204" pitchFamily="18" charset="0"/>
                            </a:rPr>
                            <m:t>𝑠</m:t>
                          </m:r>
                          <m:r>
                            <a:rPr lang="en-US" sz="1300" i="0">
                              <a:latin typeface="Cambria Math" panose="02040503050406030204" pitchFamily="18" charset="0"/>
                            </a:rPr>
                            <m:t> </m:t>
                          </m:r>
                          <m:sSub>
                            <m:sSubPr>
                              <m:ctrlPr>
                                <a:rPr lang="en-US" sz="1300" i="1">
                                  <a:solidFill>
                                    <a:srgbClr val="836967"/>
                                  </a:solidFill>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𝑡</m:t>
                              </m:r>
                            </m:sub>
                          </m:sSub>
                          <m:r>
                            <a:rPr lang="en-US" sz="1300" i="0">
                              <a:latin typeface="Cambria Math" panose="02040503050406030204" pitchFamily="18" charset="0"/>
                            </a:rPr>
                            <m:t>=</m:t>
                          </m:r>
                          <m:r>
                            <a:rPr lang="en-US" sz="1300" i="1">
                              <a:latin typeface="Cambria Math" panose="02040503050406030204" pitchFamily="18" charset="0"/>
                            </a:rPr>
                            <m:t>𝑎</m:t>
                          </m:r>
                        </m:e>
                      </m:d>
                    </m:oMath>
                  </m:oMathPara>
                </a14:m>
                <a:endParaRPr lang="en-US" sz="1300" dirty="0">
                  <a:latin typeface="Times New Roman" panose="02020603050405020304" pitchFamily="18" charset="0"/>
                  <a:cs typeface="Times New Roman" panose="02020603050405020304" pitchFamily="18" charset="0"/>
                </a:endParaRPr>
              </a:p>
            </p:txBody>
          </p:sp>
        </mc:Choice>
        <mc:Fallback xmlns="">
          <p:sp>
            <p:nvSpPr>
              <p:cNvPr id="70" name="TextBox 69">
                <a:extLst>
                  <a:ext uri="{FF2B5EF4-FFF2-40B4-BE49-F238E27FC236}">
                    <a16:creationId xmlns:a16="http://schemas.microsoft.com/office/drawing/2014/main" id="{B2254451-B210-4B4C-B47B-5EA3EE7B668A}"/>
                  </a:ext>
                </a:extLst>
              </p:cNvPr>
              <p:cNvSpPr txBox="1">
                <a:spLocks noRot="1" noChangeAspect="1" noMove="1" noResize="1" noEditPoints="1" noAdjustHandles="1" noChangeArrowheads="1" noChangeShapeType="1" noTextEdit="1"/>
              </p:cNvSpPr>
              <p:nvPr/>
            </p:nvSpPr>
            <p:spPr>
              <a:xfrm>
                <a:off x="6623881" y="6253737"/>
                <a:ext cx="6014684" cy="553357"/>
              </a:xfrm>
              <a:prstGeom prst="rect">
                <a:avLst/>
              </a:prstGeom>
              <a:blipFill>
                <a:blip r:embed="rId31"/>
                <a:stretch>
                  <a:fillRect t="-78022" b="-83516"/>
                </a:stretch>
              </a:blipFill>
            </p:spPr>
            <p:txBody>
              <a:bodyPr/>
              <a:lstStyle/>
              <a:p>
                <a:r>
                  <a:rPr lang="en-US">
                    <a:noFill/>
                  </a:rPr>
                  <a:t> </a:t>
                </a:r>
              </a:p>
            </p:txBody>
          </p:sp>
        </mc:Fallback>
      </mc:AlternateContent>
      <p:sp>
        <p:nvSpPr>
          <p:cNvPr id="71" name="Rectangle 70">
            <a:extLst>
              <a:ext uri="{FF2B5EF4-FFF2-40B4-BE49-F238E27FC236}">
                <a16:creationId xmlns:a16="http://schemas.microsoft.com/office/drawing/2014/main" id="{27242B5D-66CE-4890-9B21-897D0435B198}"/>
              </a:ext>
            </a:extLst>
          </p:cNvPr>
          <p:cNvSpPr/>
          <p:nvPr/>
        </p:nvSpPr>
        <p:spPr>
          <a:xfrm>
            <a:off x="6447581" y="3224121"/>
            <a:ext cx="5654081" cy="3572463"/>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8BA1A6B-9F84-4E72-9D25-B81BFBD8BB03}"/>
                  </a:ext>
                </a:extLst>
              </p:cNvPr>
              <p:cNvSpPr txBox="1"/>
              <p:nvPr/>
            </p:nvSpPr>
            <p:spPr>
              <a:xfrm>
                <a:off x="-212223" y="3973921"/>
                <a:ext cx="6056809"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𝑡</m:t>
                          </m:r>
                        </m:sub>
                      </m:sSub>
                      <m:r>
                        <a:rPr lang="en-US" sz="1400" i="0">
                          <a:latin typeface="Cambria Math" panose="02040503050406030204" pitchFamily="18" charset="0"/>
                        </a:rPr>
                        <m:t>=</m:t>
                      </m:r>
                      <m:d>
                        <m:dPr>
                          <m:begChr m:val="["/>
                          <m:endChr m:val="]"/>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0">
                                  <a:latin typeface="Cambria Math" panose="02040503050406030204" pitchFamily="18" charset="0"/>
                                </a:rPr>
                                <m:t>0,</m:t>
                              </m:r>
                              <m:r>
                                <a:rPr lang="en-US" sz="1400" i="1">
                                  <a:latin typeface="Cambria Math" panose="02040503050406030204" pitchFamily="18" charset="0"/>
                                </a:rPr>
                                <m:t>𝑡</m:t>
                              </m:r>
                            </m:sub>
                          </m:sSub>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0">
                                  <a:latin typeface="Cambria Math" panose="02040503050406030204" pitchFamily="18" charset="0"/>
                                </a:rPr>
                                <m:t>1,</m:t>
                              </m:r>
                              <m:r>
                                <a:rPr lang="en-US" sz="1400" i="1">
                                  <a:latin typeface="Cambria Math" panose="02040503050406030204" pitchFamily="18" charset="0"/>
                                </a:rPr>
                                <m:t>𝑡</m:t>
                              </m:r>
                            </m:sub>
                          </m:sSub>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𝑁</m:t>
                              </m:r>
                              <m:r>
                                <a:rPr lang="en-US" sz="1400" i="0">
                                  <a:latin typeface="Cambria Math" panose="02040503050406030204" pitchFamily="18" charset="0"/>
                                </a:rPr>
                                <m:t>,</m:t>
                              </m:r>
                              <m:r>
                                <a:rPr lang="en-US" sz="1400" i="1">
                                  <a:latin typeface="Cambria Math" panose="02040503050406030204" pitchFamily="18" charset="0"/>
                                </a:rPr>
                                <m:t>𝑡</m:t>
                              </m:r>
                            </m:sub>
                          </m:sSub>
                        </m:e>
                      </m:d>
                    </m:oMath>
                  </m:oMathPara>
                </a14:m>
                <a:endParaRPr lang="en-US" sz="1400" dirty="0"/>
              </a:p>
            </p:txBody>
          </p:sp>
        </mc:Choice>
        <mc:Fallback xmlns="">
          <p:sp>
            <p:nvSpPr>
              <p:cNvPr id="73" name="TextBox 72">
                <a:extLst>
                  <a:ext uri="{FF2B5EF4-FFF2-40B4-BE49-F238E27FC236}">
                    <a16:creationId xmlns:a16="http://schemas.microsoft.com/office/drawing/2014/main" id="{08BA1A6B-9F84-4E72-9D25-B81BFBD8BB03}"/>
                  </a:ext>
                </a:extLst>
              </p:cNvPr>
              <p:cNvSpPr txBox="1">
                <a:spLocks noRot="1" noChangeAspect="1" noMove="1" noResize="1" noEditPoints="1" noAdjustHandles="1" noChangeArrowheads="1" noChangeShapeType="1" noTextEdit="1"/>
              </p:cNvSpPr>
              <p:nvPr/>
            </p:nvSpPr>
            <p:spPr>
              <a:xfrm>
                <a:off x="-212223" y="3973921"/>
                <a:ext cx="6056809" cy="335476"/>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9ACAB154-06B2-4C50-8767-E9FEE4036ACE}"/>
                  </a:ext>
                </a:extLst>
              </p:cNvPr>
              <p:cNvSpPr txBox="1"/>
              <p:nvPr/>
            </p:nvSpPr>
            <p:spPr>
              <a:xfrm>
                <a:off x="3152190" y="3782557"/>
                <a:ext cx="2820111" cy="698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sz="1400" i="1" smtClean="0">
                              <a:latin typeface="Cambria Math" panose="02040503050406030204" pitchFamily="18" charset="0"/>
                            </a:rPr>
                          </m:ctrlPr>
                        </m:naryPr>
                        <m:sub>
                          <m:r>
                            <a:rPr lang="en-US" sz="1400" i="1">
                              <a:latin typeface="Cambria Math" panose="02040503050406030204" pitchFamily="18" charset="0"/>
                            </a:rPr>
                            <m:t>𝑖</m:t>
                          </m:r>
                          <m:r>
                            <a:rPr lang="en-US" sz="1400" i="0">
                              <a:latin typeface="Cambria Math" panose="02040503050406030204" pitchFamily="18" charset="0"/>
                            </a:rPr>
                            <m:t>=0</m:t>
                          </m:r>
                        </m:sub>
                        <m:sup>
                          <m:r>
                            <a:rPr lang="en-US" sz="1400" i="1">
                              <a:latin typeface="Cambria Math" panose="02040503050406030204" pitchFamily="18" charset="0"/>
                            </a:rPr>
                            <m:t>𝑁</m:t>
                          </m:r>
                        </m:sup>
                        <m:e>
                          <m:r>
                            <a:rPr lang="en-US" sz="1400" i="0">
                              <a:latin typeface="Cambria Math" panose="02040503050406030204" pitchFamily="18" charset="0"/>
                            </a:rPr>
                            <m:t> </m:t>
                          </m:r>
                        </m:e>
                      </m:nary>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𝑖</m:t>
                          </m:r>
                          <m:r>
                            <a:rPr lang="en-US" sz="1400" i="0">
                              <a:latin typeface="Cambria Math" panose="02040503050406030204" pitchFamily="18" charset="0"/>
                            </a:rPr>
                            <m:t>,</m:t>
                          </m:r>
                          <m:r>
                            <a:rPr lang="en-US" sz="1400" i="1">
                              <a:latin typeface="Cambria Math" panose="02040503050406030204" pitchFamily="18" charset="0"/>
                            </a:rPr>
                            <m:t>𝑡</m:t>
                          </m:r>
                        </m:sub>
                      </m:sSub>
                      <m:r>
                        <a:rPr lang="en-US" sz="1400" i="0">
                          <a:latin typeface="Cambria Math" panose="02040503050406030204" pitchFamily="18" charset="0"/>
                        </a:rPr>
                        <m:t>=1</m:t>
                      </m:r>
                    </m:oMath>
                  </m:oMathPara>
                </a14:m>
                <a:endParaRPr lang="en-US" sz="1400" dirty="0"/>
              </a:p>
            </p:txBody>
          </p:sp>
        </mc:Choice>
        <mc:Fallback xmlns="">
          <p:sp>
            <p:nvSpPr>
              <p:cNvPr id="75" name="TextBox 74">
                <a:extLst>
                  <a:ext uri="{FF2B5EF4-FFF2-40B4-BE49-F238E27FC236}">
                    <a16:creationId xmlns:a16="http://schemas.microsoft.com/office/drawing/2014/main" id="{9ACAB154-06B2-4C50-8767-E9FEE4036ACE}"/>
                  </a:ext>
                </a:extLst>
              </p:cNvPr>
              <p:cNvSpPr txBox="1">
                <a:spLocks noRot="1" noChangeAspect="1" noMove="1" noResize="1" noEditPoints="1" noAdjustHandles="1" noChangeArrowheads="1" noChangeShapeType="1" noTextEdit="1"/>
              </p:cNvSpPr>
              <p:nvPr/>
            </p:nvSpPr>
            <p:spPr>
              <a:xfrm>
                <a:off x="3152190" y="3782557"/>
                <a:ext cx="2820111" cy="698333"/>
              </a:xfrm>
              <a:prstGeom prst="rect">
                <a:avLst/>
              </a:prstGeom>
              <a:blipFill>
                <a:blip r:embed="rId33"/>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8BDB200B-310A-422E-A012-3D8D5A9672AF}"/>
              </a:ext>
            </a:extLst>
          </p:cNvPr>
          <p:cNvSpPr/>
          <p:nvPr/>
        </p:nvSpPr>
        <p:spPr>
          <a:xfrm>
            <a:off x="119384" y="3201112"/>
            <a:ext cx="5852917" cy="359547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023373E4-F331-43CC-AD6B-A89784CFA8FC}"/>
              </a:ext>
            </a:extLst>
          </p:cNvPr>
          <p:cNvSpPr txBox="1"/>
          <p:nvPr/>
        </p:nvSpPr>
        <p:spPr>
          <a:xfrm>
            <a:off x="1624903" y="3203897"/>
            <a:ext cx="273197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Mathematical formalism </a:t>
            </a: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B2D4CD2-DC51-47B0-83FA-737DF60BBACD}"/>
                  </a:ext>
                </a:extLst>
              </p:cNvPr>
              <p:cNvSpPr txBox="1"/>
              <p:nvPr/>
            </p:nvSpPr>
            <p:spPr>
              <a:xfrm>
                <a:off x="153635" y="5521088"/>
                <a:ext cx="7485796" cy="5715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500" i="1" smtClean="0">
                              <a:solidFill>
                                <a:srgbClr val="836967"/>
                              </a:solidFill>
                              <a:latin typeface="Cambria Math" panose="02040503050406030204" pitchFamily="18" charset="0"/>
                            </a:rPr>
                          </m:ctrlPr>
                        </m:sSubSupPr>
                        <m:e>
                          <m:r>
                            <a:rPr lang="en-US" sz="1500" i="1">
                              <a:latin typeface="Cambria Math" panose="02040503050406030204" pitchFamily="18" charset="0"/>
                            </a:rPr>
                            <m:t>𝑤</m:t>
                          </m:r>
                        </m:e>
                        <m:sub>
                          <m:r>
                            <a:rPr lang="en-US" sz="1500" i="1">
                              <a:latin typeface="Cambria Math" panose="02040503050406030204" pitchFamily="18" charset="0"/>
                            </a:rPr>
                            <m:t>𝑡</m:t>
                          </m:r>
                        </m:sub>
                        <m:sup>
                          <m:r>
                            <a:rPr lang="en-US" sz="1500" i="0">
                              <a:latin typeface="Cambria Math" panose="02040503050406030204" pitchFamily="18" charset="0"/>
                            </a:rPr>
                            <m:t>′</m:t>
                          </m:r>
                        </m:sup>
                      </m:sSubSup>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𝑡</m:t>
                              </m:r>
                            </m:sub>
                          </m:sSub>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𝑡</m:t>
                              </m:r>
                              <m:r>
                                <a:rPr lang="en-US" sz="1500" i="0">
                                  <a:latin typeface="Cambria Math" panose="02040503050406030204" pitchFamily="18" charset="0"/>
                                </a:rPr>
                                <m:t>−1</m:t>
                              </m:r>
                            </m:sub>
                          </m:sSub>
                        </m:num>
                        <m:den>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𝑡</m:t>
                              </m:r>
                            </m:sub>
                          </m:sSub>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𝑡</m:t>
                              </m:r>
                              <m:r>
                                <a:rPr lang="en-US" sz="1500" i="0">
                                  <a:latin typeface="Cambria Math" panose="02040503050406030204" pitchFamily="18" charset="0"/>
                                </a:rPr>
                                <m:t>−1</m:t>
                              </m:r>
                            </m:sub>
                          </m:sSub>
                        </m:den>
                      </m:f>
                    </m:oMath>
                  </m:oMathPara>
                </a14:m>
                <a:endParaRPr lang="en-US" sz="1500" dirty="0"/>
              </a:p>
            </p:txBody>
          </p:sp>
        </mc:Choice>
        <mc:Fallback xmlns="">
          <p:sp>
            <p:nvSpPr>
              <p:cNvPr id="79" name="TextBox 78">
                <a:extLst>
                  <a:ext uri="{FF2B5EF4-FFF2-40B4-BE49-F238E27FC236}">
                    <a16:creationId xmlns:a16="http://schemas.microsoft.com/office/drawing/2014/main" id="{3B2D4CD2-DC51-47B0-83FA-737DF60BBACD}"/>
                  </a:ext>
                </a:extLst>
              </p:cNvPr>
              <p:cNvSpPr txBox="1">
                <a:spLocks noRot="1" noChangeAspect="1" noMove="1" noResize="1" noEditPoints="1" noAdjustHandles="1" noChangeArrowheads="1" noChangeShapeType="1" noTextEdit="1"/>
              </p:cNvSpPr>
              <p:nvPr/>
            </p:nvSpPr>
            <p:spPr>
              <a:xfrm>
                <a:off x="153635" y="5521088"/>
                <a:ext cx="7485796" cy="571503"/>
              </a:xfrm>
              <a:prstGeom prst="rect">
                <a:avLst/>
              </a:prstGeom>
              <a:blipFill>
                <a:blip r:embed="rId34"/>
                <a:stretch>
                  <a:fillRect b="-4301"/>
                </a:stretch>
              </a:blipFill>
            </p:spPr>
            <p:txBody>
              <a:bodyPr/>
              <a:lstStyle/>
              <a:p>
                <a:r>
                  <a:rPr lang="en-US">
                    <a:noFill/>
                  </a:rPr>
                  <a:t> </a:t>
                </a:r>
              </a:p>
            </p:txBody>
          </p:sp>
        </mc:Fallback>
      </mc:AlternateContent>
      <p:sp>
        <p:nvSpPr>
          <p:cNvPr id="72" name="Oval 71">
            <a:extLst>
              <a:ext uri="{FF2B5EF4-FFF2-40B4-BE49-F238E27FC236}">
                <a16:creationId xmlns:a16="http://schemas.microsoft.com/office/drawing/2014/main" id="{52143AFD-0F18-46E0-8E3A-53BE850CA5D6}"/>
              </a:ext>
            </a:extLst>
          </p:cNvPr>
          <p:cNvSpPr/>
          <p:nvPr/>
        </p:nvSpPr>
        <p:spPr>
          <a:xfrm>
            <a:off x="10978821" y="64476"/>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4" name="Rectangle 73">
            <a:extLst>
              <a:ext uri="{FF2B5EF4-FFF2-40B4-BE49-F238E27FC236}">
                <a16:creationId xmlns:a16="http://schemas.microsoft.com/office/drawing/2014/main" id="{D5555049-21C9-4570-A6B8-FB23BA4DB054}"/>
              </a:ext>
            </a:extLst>
          </p:cNvPr>
          <p:cNvSpPr/>
          <p:nvPr/>
        </p:nvSpPr>
        <p:spPr>
          <a:xfrm>
            <a:off x="11212818" y="298477"/>
            <a:ext cx="630000" cy="630000"/>
          </a:xfrm>
          <a:prstGeom prst="rect">
            <a:avLst/>
          </a:prstGeom>
          <a: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a:blipFill>
          <a:ln>
            <a:noFill/>
          </a:ln>
        </p:spPr>
        <p:style>
          <a:lnRef idx="2">
            <a:scrgbClr r="0" g="0" b="0"/>
          </a:lnRef>
          <a:fillRef idx="1">
            <a:scrgbClr r="0" g="0" b="0"/>
          </a:fillRef>
          <a:effectRef idx="0">
            <a:schemeClr val="accent2">
              <a:hueOff val="-727682"/>
              <a:satOff val="-41964"/>
              <a:lumOff val="4314"/>
              <a:alphaOff val="0"/>
            </a:schemeClr>
          </a:effectRef>
          <a:fontRef idx="minor">
            <a:schemeClr val="lt1"/>
          </a:fontRef>
        </p:style>
      </p:sp>
    </p:spTree>
    <p:extLst>
      <p:ext uri="{BB962C8B-B14F-4D97-AF65-F5344CB8AC3E}">
        <p14:creationId xmlns:p14="http://schemas.microsoft.com/office/powerpoint/2010/main" val="43775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E4F162B-7DFA-4C73-B706-6CF3C513A848}"/>
              </a:ext>
            </a:extLst>
          </p:cNvPr>
          <p:cNvSpPr/>
          <p:nvPr/>
        </p:nvSpPr>
        <p:spPr>
          <a:xfrm>
            <a:off x="10941416" y="65936"/>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3" name="Rectangle 12">
            <a:extLst>
              <a:ext uri="{FF2B5EF4-FFF2-40B4-BE49-F238E27FC236}">
                <a16:creationId xmlns:a16="http://schemas.microsoft.com/office/drawing/2014/main" id="{9B297D09-A927-4930-AB2D-B926A6088CD3}"/>
              </a:ext>
            </a:extLst>
          </p:cNvPr>
          <p:cNvSpPr/>
          <p:nvPr/>
        </p:nvSpPr>
        <p:spPr>
          <a:xfrm>
            <a:off x="11175413" y="299937"/>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727682"/>
              <a:satOff val="-41964"/>
              <a:lumOff val="4314"/>
              <a:alphaOff val="0"/>
            </a:schemeClr>
          </a:effectRef>
          <a:fontRef idx="minor">
            <a:schemeClr val="lt1"/>
          </a:fontRef>
        </p:style>
      </p:sp>
      <p:sp>
        <p:nvSpPr>
          <p:cNvPr id="5" name="Arrow: Right 4">
            <a:extLst>
              <a:ext uri="{FF2B5EF4-FFF2-40B4-BE49-F238E27FC236}">
                <a16:creationId xmlns:a16="http://schemas.microsoft.com/office/drawing/2014/main" id="{A4455AA5-12CB-4A23-9144-56AE2A1EC466}"/>
              </a:ext>
            </a:extLst>
          </p:cNvPr>
          <p:cNvSpPr/>
          <p:nvPr/>
        </p:nvSpPr>
        <p:spPr>
          <a:xfrm rot="19617176">
            <a:off x="3832584" y="2732058"/>
            <a:ext cx="992041" cy="42633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CCA46-21F1-4D99-A228-5DA9D3C65E7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a:t>
            </a:r>
          </a:p>
        </p:txBody>
      </p:sp>
      <p:sp>
        <p:nvSpPr>
          <p:cNvPr id="3" name="Flowchart: Alternate Process 2">
            <a:extLst>
              <a:ext uri="{FF2B5EF4-FFF2-40B4-BE49-F238E27FC236}">
                <a16:creationId xmlns:a16="http://schemas.microsoft.com/office/drawing/2014/main" id="{F95F4108-3645-4D4C-B40F-28D5B68FD320}"/>
              </a:ext>
            </a:extLst>
          </p:cNvPr>
          <p:cNvSpPr/>
          <p:nvPr/>
        </p:nvSpPr>
        <p:spPr>
          <a:xfrm>
            <a:off x="734173" y="2965078"/>
            <a:ext cx="2869819" cy="1449408"/>
          </a:xfrm>
          <a:prstGeom prst="flowChartAlternateProces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Machine learning approaches used for portfolio management</a:t>
            </a:r>
          </a:p>
        </p:txBody>
      </p:sp>
      <p:sp>
        <p:nvSpPr>
          <p:cNvPr id="18" name="Rectangle 17">
            <a:extLst>
              <a:ext uri="{FF2B5EF4-FFF2-40B4-BE49-F238E27FC236}">
                <a16:creationId xmlns:a16="http://schemas.microsoft.com/office/drawing/2014/main" id="{313FFB5A-12C1-40B1-A015-DB47F9E5627E}"/>
              </a:ext>
            </a:extLst>
          </p:cNvPr>
          <p:cNvSpPr/>
          <p:nvPr/>
        </p:nvSpPr>
        <p:spPr>
          <a:xfrm>
            <a:off x="5424303" y="4388194"/>
            <a:ext cx="3105100" cy="2150261"/>
          </a:xfrm>
          <a:prstGeom prst="rect">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Times New Roman" panose="02020603050405020304" pitchFamily="18" charset="0"/>
              </a:rPr>
              <a:t>(J. Moody, M. S. ,2001), (Dempster, V. L. ,2006), (Deng Y, B. F. ,2017), (Cumming, 2006)</a:t>
            </a:r>
          </a:p>
          <a:p>
            <a:endParaRPr lang="en-US" sz="1400" dirty="0">
              <a:solidFill>
                <a:schemeClr val="tx1"/>
              </a:solidFill>
              <a:latin typeface="Times New Roman" panose="02020603050405020304" pitchFamily="18" charset="0"/>
            </a:endParaRP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ea typeface="Calibri" panose="020F0502020204030204" pitchFamily="34" charset="0"/>
              </a:rPr>
              <a:t>By using D</a:t>
            </a:r>
            <a:r>
              <a:rPr lang="en-US" sz="1400" dirty="0">
                <a:solidFill>
                  <a:schemeClr val="tx1"/>
                </a:solidFill>
                <a:latin typeface="Times New Roman" panose="02020603050405020304" pitchFamily="18" charset="0"/>
              </a:rPr>
              <a:t>irect Reinforcement</a:t>
            </a:r>
          </a:p>
          <a:p>
            <a:pPr marL="285750" indent="-285750">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rPr>
              <a:t>limited to single-asset trading, they do not apply to general portfolio management problems</a:t>
            </a:r>
            <a:endParaRPr lang="en-US" sz="1200" dirty="0">
              <a:solidFill>
                <a:schemeClr val="tx1"/>
              </a:solidFill>
              <a:latin typeface="Times New Roman" panose="02020603050405020304" pitchFamily="18" charset="0"/>
            </a:endParaRPr>
          </a:p>
        </p:txBody>
      </p:sp>
      <p:sp>
        <p:nvSpPr>
          <p:cNvPr id="19" name="Rectangle 18">
            <a:extLst>
              <a:ext uri="{FF2B5EF4-FFF2-40B4-BE49-F238E27FC236}">
                <a16:creationId xmlns:a16="http://schemas.microsoft.com/office/drawing/2014/main" id="{B4D75315-81E0-4CC1-8D08-AD0862FE6388}"/>
              </a:ext>
            </a:extLst>
          </p:cNvPr>
          <p:cNvSpPr/>
          <p:nvPr/>
        </p:nvSpPr>
        <p:spPr>
          <a:xfrm>
            <a:off x="8529404" y="4388194"/>
            <a:ext cx="3159014" cy="2150261"/>
          </a:xfrm>
          <a:prstGeom prst="rect">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effectLst/>
                <a:latin typeface="Times New Roman" panose="02020603050405020304" pitchFamily="18" charset="0"/>
                <a:ea typeface="Calibri" panose="020F0502020204030204" pitchFamily="34" charset="0"/>
              </a:rPr>
              <a:t>(</a:t>
            </a:r>
            <a:r>
              <a:rPr lang="en-US" sz="1400" dirty="0" err="1">
                <a:solidFill>
                  <a:schemeClr val="tx1"/>
                </a:solidFill>
                <a:effectLst/>
                <a:latin typeface="Times New Roman" panose="02020603050405020304" pitchFamily="18" charset="0"/>
                <a:ea typeface="Calibri" panose="020F0502020204030204" pitchFamily="34" charset="0"/>
              </a:rPr>
              <a:t>Zhengyao</a:t>
            </a:r>
            <a:r>
              <a:rPr lang="en-US" sz="1400" dirty="0">
                <a:solidFill>
                  <a:schemeClr val="tx1"/>
                </a:solidFill>
                <a:effectLst/>
                <a:latin typeface="Times New Roman" panose="02020603050405020304" pitchFamily="18" charset="0"/>
                <a:ea typeface="Calibri" panose="020F0502020204030204" pitchFamily="34" charset="0"/>
              </a:rPr>
              <a:t> Jiang, 2017)</a:t>
            </a:r>
          </a:p>
          <a:p>
            <a:endParaRPr lang="en-US" sz="1200" dirty="0">
              <a:solidFill>
                <a:schemeClr val="tx1"/>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ea typeface="Calibri" panose="020F0502020204030204" pitchFamily="34" charset="0"/>
              </a:rPr>
              <a:t>By using Deterministic Policy Gradients method </a:t>
            </a:r>
          </a:p>
          <a:p>
            <a:pPr marL="285750" indent="-285750">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rPr>
              <a:t>do not study uncertainty and how to mitigate the adverse impact of it.</a:t>
            </a:r>
            <a:endParaRPr lang="en-US" sz="1200" dirty="0">
              <a:solidFill>
                <a:schemeClr val="tx1"/>
              </a:solidFill>
            </a:endParaRPr>
          </a:p>
        </p:txBody>
      </p:sp>
      <p:sp>
        <p:nvSpPr>
          <p:cNvPr id="22" name="Rectangle 21">
            <a:extLst>
              <a:ext uri="{FF2B5EF4-FFF2-40B4-BE49-F238E27FC236}">
                <a16:creationId xmlns:a16="http://schemas.microsoft.com/office/drawing/2014/main" id="{873A819C-EECF-4CA4-8189-A6C7C5F6420E}"/>
              </a:ext>
            </a:extLst>
          </p:cNvPr>
          <p:cNvSpPr/>
          <p:nvPr/>
        </p:nvSpPr>
        <p:spPr>
          <a:xfrm>
            <a:off x="5424302" y="614936"/>
            <a:ext cx="6202730" cy="3074846"/>
          </a:xfrm>
          <a:prstGeom prst="rect">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latin typeface="Times New Roman" panose="02020603050405020304" pitchFamily="18" charset="0"/>
            </a:endParaRPr>
          </a:p>
          <a:p>
            <a:endParaRPr lang="en-US" sz="1600" dirty="0">
              <a:solidFill>
                <a:schemeClr val="tx1"/>
              </a:solidFill>
              <a:latin typeface="Times New Roman" panose="02020603050405020304" pitchFamily="18" charset="0"/>
            </a:endParaRPr>
          </a:p>
          <a:p>
            <a:r>
              <a:rPr lang="en-US" sz="1600" dirty="0">
                <a:solidFill>
                  <a:schemeClr val="tx1"/>
                </a:solidFill>
                <a:latin typeface="Times New Roman" panose="02020603050405020304" pitchFamily="18" charset="0"/>
              </a:rPr>
              <a:t>(Freitas et al., 2009), (</a:t>
            </a:r>
            <a:r>
              <a:rPr lang="en-US" sz="1600" dirty="0" err="1">
                <a:solidFill>
                  <a:schemeClr val="tx1"/>
                </a:solidFill>
                <a:latin typeface="Times New Roman" panose="02020603050405020304" pitchFamily="18" charset="0"/>
              </a:rPr>
              <a:t>Seyed</a:t>
            </a:r>
            <a:r>
              <a:rPr lang="en-US" sz="1600" dirty="0">
                <a:solidFill>
                  <a:schemeClr val="tx1"/>
                </a:solidFill>
                <a:latin typeface="Times New Roman" panose="02020603050405020304" pitchFamily="18" charset="0"/>
              </a:rPr>
              <a:t> </a:t>
            </a:r>
            <a:r>
              <a:rPr lang="en-US" sz="1600" dirty="0" err="1">
                <a:solidFill>
                  <a:schemeClr val="tx1"/>
                </a:solidFill>
                <a:latin typeface="Times New Roman" panose="02020603050405020304" pitchFamily="18" charset="0"/>
                <a:ea typeface="Calibri" panose="020F0502020204030204" pitchFamily="34" charset="0"/>
              </a:rPr>
              <a:t>Taghi</a:t>
            </a:r>
            <a:r>
              <a:rPr lang="en-US" sz="1600" dirty="0">
                <a:solidFill>
                  <a:schemeClr val="tx1"/>
                </a:solidFill>
                <a:latin typeface="Times New Roman" panose="02020603050405020304" pitchFamily="18" charset="0"/>
                <a:ea typeface="Calibri" panose="020F0502020204030204" pitchFamily="34" charset="0"/>
              </a:rPr>
              <a:t> </a:t>
            </a:r>
            <a:r>
              <a:rPr lang="en-US" sz="1600" dirty="0" err="1">
                <a:solidFill>
                  <a:schemeClr val="tx1"/>
                </a:solidFill>
                <a:latin typeface="Times New Roman" panose="02020603050405020304" pitchFamily="18" charset="0"/>
                <a:ea typeface="Calibri" panose="020F0502020204030204" pitchFamily="34" charset="0"/>
              </a:rPr>
              <a:t>Akhavan</a:t>
            </a:r>
            <a:r>
              <a:rPr lang="en-US" sz="1600" dirty="0">
                <a:solidFill>
                  <a:schemeClr val="tx1"/>
                </a:solidFill>
                <a:latin typeface="Times New Roman" panose="02020603050405020304" pitchFamily="18" charset="0"/>
                <a:ea typeface="Calibri" panose="020F0502020204030204" pitchFamily="34" charset="0"/>
              </a:rPr>
              <a:t> </a:t>
            </a:r>
            <a:r>
              <a:rPr lang="en-US" sz="1600" dirty="0" err="1">
                <a:solidFill>
                  <a:schemeClr val="tx1"/>
                </a:solidFill>
                <a:latin typeface="Times New Roman" panose="02020603050405020304" pitchFamily="18" charset="0"/>
                <a:ea typeface="Calibri" panose="020F0502020204030204" pitchFamily="34" charset="0"/>
              </a:rPr>
              <a:t>Niaki</a:t>
            </a:r>
            <a:r>
              <a:rPr lang="en-US" sz="1600" dirty="0">
                <a:solidFill>
                  <a:schemeClr val="tx1"/>
                </a:solidFill>
                <a:latin typeface="Times New Roman" panose="02020603050405020304" pitchFamily="18" charset="0"/>
                <a:ea typeface="Calibri" panose="020F0502020204030204" pitchFamily="34" charset="0"/>
              </a:rPr>
              <a:t>, 2013), (</a:t>
            </a:r>
            <a:r>
              <a:rPr lang="en-US" sz="1600" dirty="0" err="1">
                <a:solidFill>
                  <a:schemeClr val="tx1"/>
                </a:solidFill>
                <a:latin typeface="Times New Roman" panose="02020603050405020304" pitchFamily="18" charset="0"/>
                <a:ea typeface="Calibri" panose="020F0502020204030204" pitchFamily="34" charset="0"/>
              </a:rPr>
              <a:t>Luckyson</a:t>
            </a:r>
            <a:r>
              <a:rPr lang="en-US" sz="1600" dirty="0">
                <a:solidFill>
                  <a:schemeClr val="tx1"/>
                </a:solidFill>
                <a:latin typeface="Times New Roman" panose="02020603050405020304" pitchFamily="18" charset="0"/>
                <a:ea typeface="Calibri" panose="020F0502020204030204" pitchFamily="34" charset="0"/>
              </a:rPr>
              <a:t> </a:t>
            </a:r>
            <a:r>
              <a:rPr lang="en-US" sz="1600" dirty="0" err="1">
                <a:solidFill>
                  <a:schemeClr val="tx1"/>
                </a:solidFill>
                <a:latin typeface="Times New Roman" panose="02020603050405020304" pitchFamily="18" charset="0"/>
                <a:ea typeface="Calibri" panose="020F0502020204030204" pitchFamily="34" charset="0"/>
              </a:rPr>
              <a:t>Khaidem</a:t>
            </a:r>
            <a:r>
              <a:rPr lang="en-US" sz="1600" dirty="0">
                <a:solidFill>
                  <a:schemeClr val="tx1"/>
                </a:solidFill>
                <a:latin typeface="Times New Roman" panose="02020603050405020304" pitchFamily="18" charset="0"/>
                <a:ea typeface="Calibri" panose="020F0502020204030204" pitchFamily="34" charset="0"/>
              </a:rPr>
              <a:t>, 2016), </a:t>
            </a:r>
            <a:r>
              <a:rPr lang="en-US" sz="1600" dirty="0">
                <a:solidFill>
                  <a:schemeClr val="tx1"/>
                </a:solidFill>
                <a:latin typeface="Times New Roman" panose="02020603050405020304" pitchFamily="18" charset="0"/>
              </a:rPr>
              <a:t>(Heaton et al., 2016), </a:t>
            </a:r>
            <a:r>
              <a:rPr lang="en-US" sz="1600" dirty="0">
                <a:solidFill>
                  <a:schemeClr val="tx1"/>
                </a:solidFill>
                <a:latin typeface="Times New Roman" panose="02020603050405020304" pitchFamily="18" charset="0"/>
                <a:ea typeface="Calibri" panose="020F0502020204030204" pitchFamily="34" charset="0"/>
              </a:rPr>
              <a:t>(A </a:t>
            </a:r>
            <a:r>
              <a:rPr lang="en-US" sz="1600" dirty="0" err="1">
                <a:solidFill>
                  <a:schemeClr val="tx1"/>
                </a:solidFill>
                <a:latin typeface="Times New Roman" panose="02020603050405020304" pitchFamily="18" charset="0"/>
                <a:ea typeface="Calibri" panose="020F0502020204030204" pitchFamily="34" charset="0"/>
              </a:rPr>
              <a:t>Tsantekidis</a:t>
            </a:r>
            <a:r>
              <a:rPr lang="en-US" sz="1600" dirty="0">
                <a:solidFill>
                  <a:schemeClr val="tx1"/>
                </a:solidFill>
                <a:latin typeface="Times New Roman" panose="02020603050405020304" pitchFamily="18" charset="0"/>
                <a:ea typeface="Calibri" panose="020F0502020204030204" pitchFamily="34" charset="0"/>
              </a:rPr>
              <a:t>, 2017)</a:t>
            </a:r>
          </a:p>
          <a:p>
            <a:pPr algn="just"/>
            <a:endParaRPr lang="en-US" sz="1600" dirty="0">
              <a:solidFill>
                <a:schemeClr val="tx1"/>
              </a:solidFill>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ea typeface="Calibri" panose="020F0502020204030204" pitchFamily="34" charset="0"/>
              </a:rPr>
              <a:t>The idea is to forecast the asset’s price and then fed it to a trading module to drive desired actions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ea typeface="Calibri" panose="020F0502020204030204" pitchFamily="34" charset="0"/>
              </a:rPr>
              <a:t>T</a:t>
            </a:r>
            <a:r>
              <a:rPr lang="en-US" sz="1600" dirty="0">
                <a:solidFill>
                  <a:schemeClr val="tx1"/>
                </a:solidFill>
                <a:effectLst/>
                <a:latin typeface="Times New Roman" panose="02020603050405020304" pitchFamily="18" charset="0"/>
                <a:ea typeface="Calibri" panose="020F0502020204030204" pitchFamily="34" charset="0"/>
              </a:rPr>
              <a:t>hey highly depend on the degree of prediction accuracy</a:t>
            </a:r>
          </a:p>
          <a:p>
            <a:pPr marL="285750" indent="-285750" algn="jus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rPr>
              <a:t>not fully automated</a:t>
            </a:r>
            <a:endParaRPr lang="en-US" sz="1600" dirty="0">
              <a:solidFill>
                <a:schemeClr val="tx1"/>
              </a:solidFill>
              <a:latin typeface="Times New Roman" panose="02020603050405020304" pitchFamily="18" charset="0"/>
              <a:ea typeface="Calibri" panose="020F0502020204030204" pitchFamily="34" charset="0"/>
            </a:endParaRPr>
          </a:p>
          <a:p>
            <a:pPr algn="just"/>
            <a:endParaRPr lang="en-US" dirty="0">
              <a:solidFill>
                <a:schemeClr val="tx1"/>
              </a:solidFill>
              <a:effectLst/>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7B6D7175-9F5C-40BF-9951-1C911E7EA9F7}"/>
              </a:ext>
            </a:extLst>
          </p:cNvPr>
          <p:cNvSpPr/>
          <p:nvPr/>
        </p:nvSpPr>
        <p:spPr>
          <a:xfrm>
            <a:off x="5424302" y="4073550"/>
            <a:ext cx="6264115" cy="340936"/>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Reinforcement Learning</a:t>
            </a:r>
          </a:p>
        </p:txBody>
      </p:sp>
      <p:sp>
        <p:nvSpPr>
          <p:cNvPr id="10" name="Arrow: Right 9">
            <a:extLst>
              <a:ext uri="{FF2B5EF4-FFF2-40B4-BE49-F238E27FC236}">
                <a16:creationId xmlns:a16="http://schemas.microsoft.com/office/drawing/2014/main" id="{205EB5B8-C34F-423E-A9CB-54BB6CA66643}"/>
              </a:ext>
            </a:extLst>
          </p:cNvPr>
          <p:cNvSpPr/>
          <p:nvPr/>
        </p:nvSpPr>
        <p:spPr>
          <a:xfrm rot="1766956">
            <a:off x="3854812" y="4175025"/>
            <a:ext cx="992041" cy="42633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FF88AF-8A53-4CCA-9924-55D225EE6BEC}"/>
              </a:ext>
            </a:extLst>
          </p:cNvPr>
          <p:cNvSpPr/>
          <p:nvPr/>
        </p:nvSpPr>
        <p:spPr>
          <a:xfrm>
            <a:off x="5424303" y="614936"/>
            <a:ext cx="6202730" cy="340936"/>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latin typeface="Times New Roman" panose="02020603050405020304" pitchFamily="18" charset="0"/>
                <a:ea typeface="Calibri" panose="020F0502020204030204" pitchFamily="34" charset="0"/>
              </a:rPr>
              <a:t>Supervised Learning</a:t>
            </a:r>
          </a:p>
        </p:txBody>
      </p:sp>
    </p:spTree>
    <p:extLst>
      <p:ext uri="{BB962C8B-B14F-4D97-AF65-F5344CB8AC3E}">
        <p14:creationId xmlns:p14="http://schemas.microsoft.com/office/powerpoint/2010/main" val="405538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5CEEC06-46F1-440C-A774-011DE002C746}"/>
              </a:ext>
            </a:extLst>
          </p:cNvPr>
          <p:cNvSpPr txBox="1"/>
          <p:nvPr/>
        </p:nvSpPr>
        <p:spPr>
          <a:xfrm>
            <a:off x="5298621" y="3464581"/>
            <a:ext cx="1594757" cy="400110"/>
          </a:xfrm>
          <a:prstGeom prst="rect">
            <a:avLst/>
          </a:prstGeom>
          <a:noFill/>
        </p:spPr>
        <p:txBody>
          <a:bodyPr wrap="square" rtlCol="0">
            <a:spAutoFit/>
          </a:bodyPr>
          <a:lstStyle/>
          <a:p>
            <a:pPr algn="ctr"/>
            <a:r>
              <a:rPr lang="en-US" sz="2000" dirty="0"/>
              <a:t>Part 2</a:t>
            </a:r>
          </a:p>
        </p:txBody>
      </p:sp>
      <p:sp>
        <p:nvSpPr>
          <p:cNvPr id="13" name="TextBox 12">
            <a:extLst>
              <a:ext uri="{FF2B5EF4-FFF2-40B4-BE49-F238E27FC236}">
                <a16:creationId xmlns:a16="http://schemas.microsoft.com/office/drawing/2014/main" id="{5DF4DEEC-374E-4A89-91DC-258368F1E7DD}"/>
              </a:ext>
            </a:extLst>
          </p:cNvPr>
          <p:cNvSpPr txBox="1"/>
          <p:nvPr/>
        </p:nvSpPr>
        <p:spPr>
          <a:xfrm>
            <a:off x="2863402" y="2505670"/>
            <a:ext cx="6465194" cy="923330"/>
          </a:xfrm>
          <a:prstGeom prst="rect">
            <a:avLst/>
          </a:prstGeom>
          <a:noFill/>
        </p:spPr>
        <p:txBody>
          <a:bodyPr wrap="square" rtlCol="0">
            <a:spAutoFit/>
          </a:bodyPr>
          <a:lstStyle/>
          <a:p>
            <a:pPr algn="ctr"/>
            <a:r>
              <a:rPr lang="en-US" sz="5400" dirty="0"/>
              <a:t>Problem Definition</a:t>
            </a:r>
          </a:p>
        </p:txBody>
      </p:sp>
      <p:sp>
        <p:nvSpPr>
          <p:cNvPr id="4" name="Oval 3">
            <a:extLst>
              <a:ext uri="{FF2B5EF4-FFF2-40B4-BE49-F238E27FC236}">
                <a16:creationId xmlns:a16="http://schemas.microsoft.com/office/drawing/2014/main" id="{25C22482-1050-4661-991F-9F82CFFBBF39}"/>
              </a:ext>
            </a:extLst>
          </p:cNvPr>
          <p:cNvSpPr/>
          <p:nvPr/>
        </p:nvSpPr>
        <p:spPr>
          <a:xfrm>
            <a:off x="5547000" y="1389880"/>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Magnifying glass">
            <a:extLst>
              <a:ext uri="{FF2B5EF4-FFF2-40B4-BE49-F238E27FC236}">
                <a16:creationId xmlns:a16="http://schemas.microsoft.com/office/drawing/2014/main" id="{775F1969-AB63-43F9-9C5D-373B96AA8A9A}"/>
              </a:ext>
            </a:extLst>
          </p:cNvPr>
          <p:cNvSpPr/>
          <p:nvPr/>
        </p:nvSpPr>
        <p:spPr>
          <a:xfrm>
            <a:off x="5781000" y="1623881"/>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417836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1D11-82AB-4A4E-9576-3FA5199BEBAB}"/>
              </a:ext>
            </a:extLst>
          </p:cNvPr>
          <p:cNvSpPr>
            <a:spLocks noGrp="1"/>
          </p:cNvSpPr>
          <p:nvPr>
            <p:ph type="title"/>
          </p:nvPr>
        </p:nvSpPr>
        <p:spPr>
          <a:xfrm>
            <a:off x="838200" y="500062"/>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The Challenge of Solving Portfolio Management Problem</a:t>
            </a:r>
            <a:br>
              <a:rPr lang="en-US" sz="32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88F7B-217F-4D53-B69C-5A21EC3AE34F}"/>
              </a:ext>
            </a:extLst>
          </p:cNvPr>
          <p:cNvSpPr>
            <a:spLocks noGrp="1"/>
          </p:cNvSpPr>
          <p:nvPr>
            <p:ph idx="1"/>
          </p:nvPr>
        </p:nvSpPr>
        <p:spPr>
          <a:xfrm>
            <a:off x="838200" y="1388303"/>
            <a:ext cx="10515600" cy="4351338"/>
          </a:xfrm>
        </p:spPr>
        <p:txBody>
          <a:bodyPr anchor="ct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Portfolio management problem gets particularly difficult to solve when there is a need to consider multiple assets or use a longer price history of assets. In such cases, techniques such as dynamic programming will suffer from curse of dimensionality and are computationally intractable. Thus, In this thesis, we used Deep RL to overcome these challenges.</a:t>
            </a:r>
          </a:p>
        </p:txBody>
      </p:sp>
      <p:sp>
        <p:nvSpPr>
          <p:cNvPr id="4" name="Oval 3">
            <a:extLst>
              <a:ext uri="{FF2B5EF4-FFF2-40B4-BE49-F238E27FC236}">
                <a16:creationId xmlns:a16="http://schemas.microsoft.com/office/drawing/2014/main" id="{29BDF020-7BE8-4A31-ADDC-EAA043C2FC4F}"/>
              </a:ext>
            </a:extLst>
          </p:cNvPr>
          <p:cNvSpPr/>
          <p:nvPr/>
        </p:nvSpPr>
        <p:spPr>
          <a:xfrm>
            <a:off x="10976250" y="122512"/>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Magnifying glass">
            <a:extLst>
              <a:ext uri="{FF2B5EF4-FFF2-40B4-BE49-F238E27FC236}">
                <a16:creationId xmlns:a16="http://schemas.microsoft.com/office/drawing/2014/main" id="{95D24890-35F4-4454-82FB-DB3E90C5F4C6}"/>
              </a:ext>
            </a:extLst>
          </p:cNvPr>
          <p:cNvSpPr/>
          <p:nvPr/>
        </p:nvSpPr>
        <p:spPr>
          <a:xfrm>
            <a:off x="11210250" y="356513"/>
            <a:ext cx="630000" cy="63000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359260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0D041A69-13DE-4436-9C07-EC1174BBDE6F}"/>
              </a:ext>
            </a:extLst>
          </p:cNvPr>
          <p:cNvSpPr txBox="1">
            <a:spLocks noChangeArrowheads="1"/>
          </p:cNvSpPr>
          <p:nvPr/>
        </p:nvSpPr>
        <p:spPr bwMode="auto">
          <a:xfrm>
            <a:off x="4693921" y="1690688"/>
            <a:ext cx="1695450" cy="1325563"/>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lnSpc>
                <a:spcPct val="107000"/>
              </a:lnSpc>
              <a:spcBef>
                <a:spcPts val="0"/>
              </a:spcBef>
              <a:spcAft>
                <a:spcPts val="800"/>
              </a:spcAft>
            </a:pPr>
            <a:r>
              <a:rPr lang="en-US" sz="800" b="1" dirty="0">
                <a:effectLst/>
                <a:latin typeface="Times New Roman" panose="02020603050405020304" pitchFamily="18" charset="0"/>
                <a:ea typeface="Calibri" panose="020F0502020204030204" pitchFamily="34" charset="0"/>
                <a:cs typeface="Arial" panose="020B0604020202020204" pitchFamily="34" charset="0"/>
              </a:rPr>
              <a:t>Input shape:</a:t>
            </a:r>
            <a:r>
              <a:rPr lang="en-US" sz="800" dirty="0">
                <a:effectLst/>
                <a:latin typeface="Times New Roman" panose="02020603050405020304" pitchFamily="18" charset="0"/>
                <a:ea typeface="Calibri" panose="020F0502020204030204" pitchFamily="34" charset="0"/>
                <a:cs typeface="Arial" panose="020B0604020202020204" pitchFamily="34" charset="0"/>
              </a:rPr>
              <a:t> </a:t>
            </a:r>
            <a:r>
              <a:rPr lang="en-US" sz="1000" dirty="0">
                <a:effectLst/>
                <a:latin typeface="Times New Roman" panose="02020603050405020304" pitchFamily="18" charset="0"/>
                <a:ea typeface="Calibri" panose="020F0502020204030204" pitchFamily="34" charset="0"/>
                <a:cs typeface="Arial" panose="020B0604020202020204" pitchFamily="34" charset="0"/>
              </a:rPr>
              <a:t>(b,N+1, w, f),b is the batch size, </a:t>
            </a:r>
            <a:r>
              <a:rPr lang="en-US" sz="1000" b="1" dirty="0">
                <a:effectLst/>
                <a:latin typeface="Times New Roman" panose="02020603050405020304" pitchFamily="18" charset="0"/>
                <a:ea typeface="Calibri" panose="020F0502020204030204" pitchFamily="34" charset="0"/>
                <a:cs typeface="Arial" panose="020B0604020202020204" pitchFamily="34" charset="0"/>
              </a:rPr>
              <a:t>N</a:t>
            </a:r>
            <a:r>
              <a:rPr lang="en-US" sz="1000" dirty="0">
                <a:effectLst/>
                <a:latin typeface="Times New Roman" panose="02020603050405020304" pitchFamily="18" charset="0"/>
                <a:ea typeface="Calibri" panose="020F0502020204030204" pitchFamily="34" charset="0"/>
                <a:cs typeface="Arial" panose="020B0604020202020204" pitchFamily="34" charset="0"/>
              </a:rPr>
              <a:t> non-cash asset and </a:t>
            </a:r>
            <a:r>
              <a:rPr lang="en-US" sz="1000" b="1" dirty="0">
                <a:effectLst/>
                <a:latin typeface="Times New Roman" panose="02020603050405020304" pitchFamily="18" charset="0"/>
                <a:ea typeface="Calibri" panose="020F0502020204030204" pitchFamily="34" charset="0"/>
                <a:cs typeface="Arial" panose="020B0604020202020204" pitchFamily="34" charset="0"/>
              </a:rPr>
              <a:t>one</a:t>
            </a:r>
            <a:r>
              <a:rPr lang="en-US" sz="1000" dirty="0">
                <a:effectLst/>
                <a:latin typeface="Times New Roman" panose="02020603050405020304" pitchFamily="18" charset="0"/>
                <a:ea typeface="Calibri" panose="020F0502020204030204" pitchFamily="34" charset="0"/>
                <a:cs typeface="Arial" panose="020B0604020202020204" pitchFamily="34" charset="0"/>
              </a:rPr>
              <a:t> cash (money), </a:t>
            </a:r>
            <a:r>
              <a:rPr lang="en-US" sz="1000" b="1" dirty="0">
                <a:effectLst/>
                <a:latin typeface="Times New Roman" panose="02020603050405020304" pitchFamily="18" charset="0"/>
                <a:ea typeface="Calibri" panose="020F0502020204030204" pitchFamily="34" charset="0"/>
                <a:cs typeface="Arial" panose="020B0604020202020204" pitchFamily="34" charset="0"/>
              </a:rPr>
              <a:t>w</a:t>
            </a:r>
            <a:r>
              <a:rPr lang="en-US" sz="1000" dirty="0">
                <a:effectLst/>
                <a:latin typeface="Times New Roman" panose="02020603050405020304" pitchFamily="18" charset="0"/>
                <a:ea typeface="Calibri" panose="020F0502020204030204" pitchFamily="34" charset="0"/>
                <a:cs typeface="Arial" panose="020B0604020202020204" pitchFamily="34" charset="0"/>
              </a:rPr>
              <a:t> is the size of the time window of the features </a:t>
            </a:r>
            <a:r>
              <a:rPr lang="en-US" sz="1000" b="1" dirty="0">
                <a:effectLst/>
                <a:latin typeface="Times New Roman" panose="02020603050405020304" pitchFamily="18" charset="0"/>
                <a:ea typeface="Calibri" panose="020F0502020204030204" pitchFamily="34" charset="0"/>
                <a:cs typeface="Arial" panose="020B0604020202020204" pitchFamily="34" charset="0"/>
              </a:rPr>
              <a:t>f</a:t>
            </a:r>
            <a:r>
              <a:rPr lang="en-US" sz="1000" dirty="0">
                <a:effectLst/>
                <a:latin typeface="Times New Roman" panose="02020603050405020304" pitchFamily="18" charset="0"/>
                <a:ea typeface="Calibri" panose="020F0502020204030204" pitchFamily="34" charset="0"/>
                <a:cs typeface="Arial" panose="020B0604020202020204" pitchFamily="34" charset="0"/>
              </a:rPr>
              <a:t>. (see section 4.5)</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97B46874-AA41-4F2D-846F-5FBB0CE2BAD2}"/>
              </a:ext>
            </a:extLst>
          </p:cNvPr>
          <p:cNvSpPr>
            <a:spLocks noGrp="1"/>
          </p:cNvSpPr>
          <p:nvPr>
            <p:ph type="title"/>
          </p:nvPr>
        </p:nvSpPr>
        <p:spPr>
          <a:xfrm>
            <a:off x="639128" y="-42490"/>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Deep Deterministic Policy Gradient</a:t>
            </a:r>
            <a:endParaRPr lang="en-US" sz="3200" dirty="0"/>
          </a:p>
        </p:txBody>
      </p:sp>
      <p:pic>
        <p:nvPicPr>
          <p:cNvPr id="4" name="Content Placeholder 3">
            <a:extLst>
              <a:ext uri="{FF2B5EF4-FFF2-40B4-BE49-F238E27FC236}">
                <a16:creationId xmlns:a16="http://schemas.microsoft.com/office/drawing/2014/main" id="{CDB623AC-64D7-4C9B-9DA8-E77A2049954C}"/>
              </a:ext>
            </a:extLst>
          </p:cNvPr>
          <p:cNvPicPr>
            <a:picLocks noGrp="1"/>
          </p:cNvPicPr>
          <p:nvPr>
            <p:ph idx="1"/>
          </p:nvPr>
        </p:nvPicPr>
        <p:blipFill>
          <a:blip r:embed="rId2"/>
          <a:stretch>
            <a:fillRect/>
          </a:stretch>
        </p:blipFill>
        <p:spPr>
          <a:xfrm>
            <a:off x="6324600" y="1581148"/>
            <a:ext cx="5330824" cy="2543175"/>
          </a:xfrm>
          <a:prstGeom prst="rect">
            <a:avLst/>
          </a:prstGeom>
        </p:spPr>
      </p:pic>
      <p:pic>
        <p:nvPicPr>
          <p:cNvPr id="6" name="Picture 5">
            <a:extLst>
              <a:ext uri="{FF2B5EF4-FFF2-40B4-BE49-F238E27FC236}">
                <a16:creationId xmlns:a16="http://schemas.microsoft.com/office/drawing/2014/main" id="{76E37D79-7865-453F-A1EB-61BACE06B032}"/>
              </a:ext>
            </a:extLst>
          </p:cNvPr>
          <p:cNvPicPr/>
          <p:nvPr/>
        </p:nvPicPr>
        <p:blipFill>
          <a:blip r:embed="rId3"/>
          <a:stretch>
            <a:fillRect/>
          </a:stretch>
        </p:blipFill>
        <p:spPr>
          <a:xfrm>
            <a:off x="6613208" y="4314825"/>
            <a:ext cx="5330824" cy="2543175"/>
          </a:xfrm>
          <a:prstGeom prst="rect">
            <a:avLst/>
          </a:prstGeom>
        </p:spPr>
      </p:pic>
      <p:sp>
        <p:nvSpPr>
          <p:cNvPr id="7" name="Text Box 2">
            <a:extLst>
              <a:ext uri="{FF2B5EF4-FFF2-40B4-BE49-F238E27FC236}">
                <a16:creationId xmlns:a16="http://schemas.microsoft.com/office/drawing/2014/main" id="{5D88EBE1-27BF-4015-A430-CB1B89C4975B}"/>
              </a:ext>
            </a:extLst>
          </p:cNvPr>
          <p:cNvSpPr txBox="1">
            <a:spLocks noChangeArrowheads="1"/>
          </p:cNvSpPr>
          <p:nvPr/>
        </p:nvSpPr>
        <p:spPr bwMode="auto">
          <a:xfrm>
            <a:off x="6690360" y="1360166"/>
            <a:ext cx="1383030" cy="314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dirty="0">
                <a:effectLst/>
                <a:latin typeface="Times New Roman" panose="02020603050405020304" pitchFamily="18" charset="0"/>
                <a:ea typeface="Calibri" panose="020F0502020204030204" pitchFamily="34" charset="0"/>
                <a:cs typeface="Arial" panose="020B0604020202020204" pitchFamily="34" charset="0"/>
              </a:rPr>
              <a:t>Convolutional layer </a:t>
            </a:r>
            <a:r>
              <a:rPr lang="en-US" sz="700" dirty="0">
                <a:effectLst/>
                <a:latin typeface="Times New Roman" panose="02020603050405020304" pitchFamily="18" charset="0"/>
                <a:ea typeface="Calibri" panose="020F0502020204030204" pitchFamily="34" charset="0"/>
                <a:cs typeface="Arial" panose="020B0604020202020204" pitchFamily="34" charset="0"/>
              </a:rPr>
              <a:t>with</a:t>
            </a:r>
            <a:r>
              <a:rPr lang="en-US" sz="700" b="1" dirty="0">
                <a:effectLst/>
                <a:latin typeface="Times New Roman" panose="02020603050405020304" pitchFamily="18" charset="0"/>
                <a:ea typeface="Calibri" panose="020F0502020204030204" pitchFamily="34" charset="0"/>
                <a:cs typeface="Arial" panose="020B0604020202020204" pitchFamily="34" charset="0"/>
              </a:rPr>
              <a:t> </a:t>
            </a:r>
            <a:r>
              <a:rPr lang="en-US" sz="700" dirty="0">
                <a:effectLst/>
                <a:latin typeface="Times New Roman" panose="02020603050405020304" pitchFamily="18" charset="0"/>
                <a:ea typeface="Calibri" panose="020F0502020204030204" pitchFamily="34" charset="0"/>
                <a:cs typeface="Arial" panose="020B0604020202020204" pitchFamily="34" charset="0"/>
              </a:rPr>
              <a:t>32 convolutional filters of size 1x3</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791A5240-661B-4519-86B1-464B55EC26BA}"/>
              </a:ext>
            </a:extLst>
          </p:cNvPr>
          <p:cNvSpPr txBox="1">
            <a:spLocks noChangeArrowheads="1"/>
          </p:cNvSpPr>
          <p:nvPr/>
        </p:nvSpPr>
        <p:spPr bwMode="auto">
          <a:xfrm>
            <a:off x="8025765" y="1343969"/>
            <a:ext cx="1383030" cy="314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a:effectLst/>
                <a:latin typeface="Times New Roman" panose="02020603050405020304" pitchFamily="18" charset="0"/>
                <a:ea typeface="Calibri" panose="020F0502020204030204" pitchFamily="34" charset="0"/>
                <a:cs typeface="Arial" panose="020B0604020202020204" pitchFamily="34" charset="0"/>
              </a:rPr>
              <a:t>Convolutional layer </a:t>
            </a:r>
            <a:r>
              <a:rPr lang="en-US" sz="700">
                <a:effectLst/>
                <a:latin typeface="Times New Roman" panose="02020603050405020304" pitchFamily="18" charset="0"/>
                <a:ea typeface="Calibri" panose="020F0502020204030204" pitchFamily="34" charset="0"/>
                <a:cs typeface="Arial" panose="020B0604020202020204" pitchFamily="34" charset="0"/>
              </a:rPr>
              <a:t>with</a:t>
            </a:r>
            <a:r>
              <a:rPr lang="en-US" sz="700" b="1">
                <a:effectLst/>
                <a:latin typeface="Times New Roman" panose="02020603050405020304" pitchFamily="18" charset="0"/>
                <a:ea typeface="Calibri" panose="020F0502020204030204" pitchFamily="34" charset="0"/>
                <a:cs typeface="Arial" panose="020B0604020202020204" pitchFamily="34" charset="0"/>
              </a:rPr>
              <a:t> </a:t>
            </a:r>
            <a:r>
              <a:rPr lang="en-US" sz="700">
                <a:effectLst/>
                <a:latin typeface="Times New Roman" panose="02020603050405020304" pitchFamily="18" charset="0"/>
                <a:ea typeface="Calibri" panose="020F0502020204030204" pitchFamily="34" charset="0"/>
                <a:cs typeface="Arial" panose="020B0604020202020204" pitchFamily="34" charset="0"/>
              </a:rPr>
              <a:t>32 convolutional filters of size 1x3</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8A7BFD25-DC09-481A-A9F8-F7EDE27A4210}"/>
              </a:ext>
            </a:extLst>
          </p:cNvPr>
          <p:cNvSpPr txBox="1">
            <a:spLocks noChangeArrowheads="1"/>
          </p:cNvSpPr>
          <p:nvPr/>
        </p:nvSpPr>
        <p:spPr bwMode="auto">
          <a:xfrm>
            <a:off x="9408795" y="1861502"/>
            <a:ext cx="1097915" cy="3206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a:effectLst/>
                <a:latin typeface="Times New Roman" panose="02020603050405020304" pitchFamily="18" charset="0"/>
                <a:ea typeface="Calibri" panose="020F0502020204030204" pitchFamily="34" charset="0"/>
                <a:cs typeface="Arial" panose="020B0604020202020204" pitchFamily="34" charset="0"/>
              </a:rPr>
              <a:t>Fully-Connected layer </a:t>
            </a:r>
            <a:r>
              <a:rPr lang="en-US" sz="700">
                <a:effectLst/>
                <a:latin typeface="Times New Roman" panose="02020603050405020304" pitchFamily="18" charset="0"/>
                <a:ea typeface="Calibri" panose="020F0502020204030204" pitchFamily="34" charset="0"/>
                <a:cs typeface="Arial" panose="020B0604020202020204" pitchFamily="34" charset="0"/>
              </a:rPr>
              <a:t>with 64 neurons</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
            <a:extLst>
              <a:ext uri="{FF2B5EF4-FFF2-40B4-BE49-F238E27FC236}">
                <a16:creationId xmlns:a16="http://schemas.microsoft.com/office/drawing/2014/main" id="{7AE245F3-C708-47C9-B959-E83ED709A46C}"/>
              </a:ext>
            </a:extLst>
          </p:cNvPr>
          <p:cNvSpPr txBox="1">
            <a:spLocks noChangeArrowheads="1"/>
          </p:cNvSpPr>
          <p:nvPr/>
        </p:nvSpPr>
        <p:spPr bwMode="auto">
          <a:xfrm>
            <a:off x="10170795" y="2117091"/>
            <a:ext cx="1097915" cy="3206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a:effectLst/>
                <a:latin typeface="Times New Roman" panose="02020603050405020304" pitchFamily="18" charset="0"/>
                <a:ea typeface="Calibri" panose="020F0502020204030204" pitchFamily="34" charset="0"/>
                <a:cs typeface="Arial" panose="020B0604020202020204" pitchFamily="34" charset="0"/>
              </a:rPr>
              <a:t>Fully-Connected layer </a:t>
            </a:r>
            <a:r>
              <a:rPr lang="en-US" sz="700">
                <a:effectLst/>
                <a:latin typeface="Times New Roman" panose="02020603050405020304" pitchFamily="18" charset="0"/>
                <a:ea typeface="Calibri" panose="020F0502020204030204" pitchFamily="34" charset="0"/>
                <a:cs typeface="Arial" panose="020B0604020202020204" pitchFamily="34" charset="0"/>
              </a:rPr>
              <a:t>with 64 neurons</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AEEB7E0-845F-4E91-A889-1494A7E33F14}"/>
              </a:ext>
            </a:extLst>
          </p:cNvPr>
          <p:cNvSpPr txBox="1"/>
          <p:nvPr/>
        </p:nvSpPr>
        <p:spPr>
          <a:xfrm>
            <a:off x="9491028" y="1116565"/>
            <a:ext cx="2700972" cy="369332"/>
          </a:xfrm>
          <a:prstGeom prst="rect">
            <a:avLst/>
          </a:prstGeom>
          <a:noFill/>
        </p:spPr>
        <p:txBody>
          <a:bodyPr wrap="square" rtlCol="0">
            <a:spAutoFit/>
          </a:bodyPr>
          <a:lstStyle/>
          <a:p>
            <a:r>
              <a:rPr lang="en-US" dirty="0"/>
              <a:t>Actor Networks Structure</a:t>
            </a:r>
          </a:p>
        </p:txBody>
      </p:sp>
      <p:sp>
        <p:nvSpPr>
          <p:cNvPr id="12" name="TextBox 11">
            <a:extLst>
              <a:ext uri="{FF2B5EF4-FFF2-40B4-BE49-F238E27FC236}">
                <a16:creationId xmlns:a16="http://schemas.microsoft.com/office/drawing/2014/main" id="{D9EA6E47-C23C-43E4-A27A-35791D32EE6E}"/>
              </a:ext>
            </a:extLst>
          </p:cNvPr>
          <p:cNvSpPr txBox="1"/>
          <p:nvPr/>
        </p:nvSpPr>
        <p:spPr>
          <a:xfrm>
            <a:off x="9491028" y="4160639"/>
            <a:ext cx="2700972" cy="369332"/>
          </a:xfrm>
          <a:prstGeom prst="rect">
            <a:avLst/>
          </a:prstGeom>
          <a:noFill/>
        </p:spPr>
        <p:txBody>
          <a:bodyPr wrap="square" rtlCol="0">
            <a:spAutoFit/>
          </a:bodyPr>
          <a:lstStyle/>
          <a:p>
            <a:r>
              <a:rPr lang="en-US" dirty="0"/>
              <a:t>Critic Networks Structure</a:t>
            </a:r>
          </a:p>
        </p:txBody>
      </p:sp>
      <mc:AlternateContent xmlns:mc="http://schemas.openxmlformats.org/markup-compatibility/2006" xmlns:a14="http://schemas.microsoft.com/office/drawing/2010/main">
        <mc:Choice Requires="a14">
          <p:sp>
            <p:nvSpPr>
              <p:cNvPr id="14" name="Text Box 2">
                <a:extLst>
                  <a:ext uri="{FF2B5EF4-FFF2-40B4-BE49-F238E27FC236}">
                    <a16:creationId xmlns:a16="http://schemas.microsoft.com/office/drawing/2014/main" id="{B154C8A3-60EC-4DA3-8223-837018DCA9E9}"/>
                  </a:ext>
                </a:extLst>
              </p:cNvPr>
              <p:cNvSpPr txBox="1">
                <a:spLocks noChangeArrowheads="1"/>
              </p:cNvSpPr>
              <p:nvPr/>
            </p:nvSpPr>
            <p:spPr bwMode="auto">
              <a:xfrm>
                <a:off x="10989946" y="2325611"/>
                <a:ext cx="1097915" cy="36933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a:effectLst/>
                    <a:latin typeface="Times New Roman" panose="02020603050405020304" pitchFamily="18" charset="0"/>
                    <a:ea typeface="Calibri" panose="020F0502020204030204" pitchFamily="34" charset="0"/>
                    <a:cs typeface="Arial" panose="020B0604020202020204" pitchFamily="34" charset="0"/>
                  </a:rPr>
                  <a:t>Softmax layer </a:t>
                </a:r>
                <a:r>
                  <a:rPr lang="en-US" sz="700">
                    <a:effectLst/>
                    <a:latin typeface="Times New Roman" panose="02020603050405020304" pitchFamily="18" charset="0"/>
                    <a:ea typeface="Calibri" panose="020F0502020204030204" pitchFamily="34" charset="0"/>
                    <a:cs typeface="Arial" panose="020B0604020202020204" pitchFamily="34" charset="0"/>
                  </a:rPr>
                  <a:t>that outputs the portfolio weight or action </a:t>
                </a:r>
                <a14:m>
                  <m:oMath xmlns:m="http://schemas.openxmlformats.org/officeDocument/2006/math">
                    <m:sSub>
                      <m:sSubPr>
                        <m:ctrlPr>
                          <a:rPr lang="en-US"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7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7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endParaRPr lang="en-US" sz="1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Text Box 2">
                <a:extLst>
                  <a:ext uri="{FF2B5EF4-FFF2-40B4-BE49-F238E27FC236}">
                    <a16:creationId xmlns:a16="http://schemas.microsoft.com/office/drawing/2014/main" id="{B154C8A3-60EC-4DA3-8223-837018DCA9E9}"/>
                  </a:ext>
                </a:extLst>
              </p:cNvPr>
              <p:cNvSpPr txBox="1">
                <a:spLocks noRot="1" noChangeAspect="1" noMove="1" noResize="1" noEditPoints="1" noAdjustHandles="1" noChangeArrowheads="1" noChangeShapeType="1" noTextEdit="1"/>
              </p:cNvSpPr>
              <p:nvPr/>
            </p:nvSpPr>
            <p:spPr bwMode="auto">
              <a:xfrm>
                <a:off x="10989946" y="2325611"/>
                <a:ext cx="1097915" cy="369332"/>
              </a:xfrm>
              <a:prstGeom prst="rect">
                <a:avLst/>
              </a:prstGeom>
              <a:blipFill>
                <a:blip r:embed="rId4"/>
                <a:stretch>
                  <a:fillRect b="-18033"/>
                </a:stretch>
              </a:blipFill>
              <a:ln w="9525">
                <a:noFill/>
                <a:miter lim="800000"/>
                <a:headEnd/>
                <a:tailEnd/>
              </a:ln>
            </p:spPr>
            <p:txBody>
              <a:bodyPr/>
              <a:lstStyle/>
              <a:p>
                <a:r>
                  <a:rPr lang="en-US">
                    <a:noFill/>
                  </a:rPr>
                  <a:t> </a:t>
                </a:r>
              </a:p>
            </p:txBody>
          </p:sp>
        </mc:Fallback>
      </mc:AlternateContent>
      <p:sp>
        <p:nvSpPr>
          <p:cNvPr id="15" name="Text Box 2">
            <a:extLst>
              <a:ext uri="{FF2B5EF4-FFF2-40B4-BE49-F238E27FC236}">
                <a16:creationId xmlns:a16="http://schemas.microsoft.com/office/drawing/2014/main" id="{F7DA5F02-BB91-4D6B-8BC0-E956191A7BD6}"/>
              </a:ext>
            </a:extLst>
          </p:cNvPr>
          <p:cNvSpPr txBox="1">
            <a:spLocks noChangeArrowheads="1"/>
          </p:cNvSpPr>
          <p:nvPr/>
        </p:nvSpPr>
        <p:spPr bwMode="auto">
          <a:xfrm>
            <a:off x="10989945" y="4838702"/>
            <a:ext cx="1097915" cy="43624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700" b="1" dirty="0">
                <a:effectLst/>
                <a:latin typeface="Times New Roman" panose="02020603050405020304" pitchFamily="18" charset="0"/>
                <a:ea typeface="Calibri" panose="020F0502020204030204" pitchFamily="34" charset="0"/>
                <a:cs typeface="Arial" panose="020B0604020202020204" pitchFamily="34" charset="0"/>
              </a:rPr>
              <a:t>Fully-Connected layer </a:t>
            </a:r>
            <a:r>
              <a:rPr lang="en-US" sz="700" dirty="0">
                <a:effectLst/>
                <a:latin typeface="Times New Roman" panose="02020603050405020304" pitchFamily="18" charset="0"/>
                <a:ea typeface="Calibri" panose="020F0502020204030204" pitchFamily="34" charset="0"/>
                <a:cs typeface="Arial" panose="020B0604020202020204" pitchFamily="34" charset="0"/>
              </a:rPr>
              <a:t>with a single neuron that outputs a </a:t>
            </a:r>
            <a:r>
              <a:rPr lang="en-US" sz="700" b="1" dirty="0">
                <a:effectLst/>
                <a:latin typeface="Times New Roman" panose="02020603050405020304" pitchFamily="18" charset="0"/>
                <a:ea typeface="Calibri" panose="020F0502020204030204" pitchFamily="34" charset="0"/>
                <a:cs typeface="Arial" panose="020B0604020202020204" pitchFamily="34" charset="0"/>
              </a:rPr>
              <a:t>scalar </a:t>
            </a:r>
            <a:r>
              <a:rPr lang="en-US" sz="700" dirty="0">
                <a:effectLst/>
                <a:latin typeface="Times New Roman" panose="02020603050405020304" pitchFamily="18" charset="0"/>
                <a:ea typeface="Calibri" panose="020F0502020204030204" pitchFamily="34" charset="0"/>
                <a:cs typeface="Arial" panose="020B0604020202020204" pitchFamily="34" charset="0"/>
              </a:rPr>
              <a:t>value</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B76BF1-93D1-4644-8CDF-196967C4B12C}"/>
                  </a:ext>
                </a:extLst>
              </p:cNvPr>
              <p:cNvSpPr txBox="1"/>
              <p:nvPr/>
            </p:nvSpPr>
            <p:spPr>
              <a:xfrm>
                <a:off x="456248" y="776335"/>
                <a:ext cx="4724400" cy="608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State-of-the-art RL algorithm for learning continuous actions</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Two main deep neural networks  (DNNs)</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Target Networks</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Experience Replay</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TD target:</a:t>
                </a:r>
              </a:p>
              <a:p>
                <a:pPr>
                  <a:lnSpc>
                    <a:spcPct val="150000"/>
                  </a:lnSpc>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400" i="1" smtClean="0">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𝛾</m:t>
                            </m:r>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up>
                                </m:sSup>
                              </m:sup>
                            </m:s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𝜃</m:t>
                                </m:r>
                              </m:e>
                              <m:sup>
                                <m:sSup>
                                  <m:sSup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𝑄</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up>
                                </m:sSup>
                              </m:sup>
                            </m:s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e>
                        </m:mr>
                      </m:m>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Updates critic by minimizing the loss function:</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𝐿</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𝑏</m:t>
                          </m:r>
                        </m:den>
                      </m:f>
                      <m:nary>
                        <m:naryPr>
                          <m:chr m:val="∑"/>
                          <m:limLoc m:val="undOvr"/>
                          <m:ctrlPr>
                            <a:rPr lang="en-US" sz="1400" i="1">
                              <a:latin typeface="Cambria Math" panose="02040503050406030204" pitchFamily="18" charset="0"/>
                            </a:rPr>
                          </m:ctrlPr>
                        </m:naryPr>
                        <m:sub>
                          <m:r>
                            <a:rPr lang="en-US" sz="1400" i="1">
                              <a:latin typeface="Cambria Math" panose="02040503050406030204" pitchFamily="18" charset="0"/>
                            </a:rPr>
                            <m:t>𝑖</m:t>
                          </m:r>
                        </m:sub>
                        <m:sup>
                          <m:r>
                            <a:rPr lang="en-US" sz="1400" i="1">
                              <a:latin typeface="Cambria Math" panose="02040503050406030204" pitchFamily="18" charset="0"/>
                            </a:rPr>
                            <m:t>𝑏</m:t>
                          </m:r>
                        </m:sup>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𝑄</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i="1">
                                  <a:latin typeface="Cambria Math" panose="02040503050406030204" pitchFamily="18" charset="0"/>
                                </a:rPr>
                                <m:t>𝑄</m:t>
                              </m:r>
                            </m:sup>
                          </m:sSup>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r>
                            <a:rPr lang="en-US" sz="1400" i="1">
                              <a:latin typeface="Cambria Math" panose="02040503050406030204" pitchFamily="18" charset="0"/>
                            </a:rPr>
                            <m:t>)</m:t>
                          </m:r>
                        </m:e>
                      </m:nary>
                    </m:oMath>
                  </m:oMathPara>
                </a14:m>
                <a:endParaRPr lang="en-US" sz="1600" dirty="0"/>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Updates Actor in the direction of the gradient of the action value function</a:t>
                </a: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t>
                          </m:r>
                        </m:e>
                        <m:sub>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i="1">
                                  <a:latin typeface="Cambria Math" panose="02040503050406030204" pitchFamily="18" charset="0"/>
                                </a:rPr>
                                <m:t>𝜇</m:t>
                              </m:r>
                            </m:sup>
                          </m:sSup>
                        </m:sub>
                      </m:sSub>
                      <m:r>
                        <a:rPr lang="en-US" sz="1400" i="1">
                          <a:latin typeface="Cambria Math" panose="02040503050406030204" pitchFamily="18" charset="0"/>
                        </a:rPr>
                        <m:t> </m:t>
                      </m:r>
                      <m:r>
                        <a:rPr lang="en-US" sz="1400" i="1">
                          <a:latin typeface="Cambria Math" panose="02040503050406030204" pitchFamily="18" charset="0"/>
                        </a:rPr>
                        <m:t>𝐽</m:t>
                      </m:r>
                      <m:r>
                        <a:rPr lang="en-US" sz="1400" i="1">
                          <a:latin typeface="Cambria Math" panose="02040503050406030204" pitchFamily="18" charset="0"/>
                        </a:rPr>
                        <m:t> ≈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𝑏</m:t>
                          </m:r>
                        </m:den>
                      </m:f>
                      <m:r>
                        <a:rPr lang="en-US" sz="1400" i="1">
                          <a:latin typeface="Cambria Math" panose="02040503050406030204" pitchFamily="18" charset="0"/>
                        </a:rPr>
                        <m:t> </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𝑖</m:t>
                          </m:r>
                        </m:sub>
                        <m:sup/>
                        <m:e>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t>
                              </m:r>
                            </m:e>
                            <m:sub>
                              <m:r>
                                <a:rPr lang="en-US" sz="1400" i="1">
                                  <a:latin typeface="Cambria Math" panose="02040503050406030204" pitchFamily="18" charset="0"/>
                                </a:rPr>
                                <m:t>𝑎</m:t>
                              </m:r>
                            </m:sub>
                          </m:sSub>
                          <m:r>
                            <a:rPr lang="en-US" sz="1400" i="1">
                              <a:latin typeface="Cambria Math" panose="02040503050406030204" pitchFamily="18" charset="0"/>
                            </a:rPr>
                            <m:t>𝑄</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 </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 </m:t>
                                  </m:r>
                                </m:sub>
                              </m:sSub>
                            </m:e>
                            <m:e>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i="1">
                                      <a:latin typeface="Cambria Math" panose="02040503050406030204" pitchFamily="18" charset="0"/>
                                    </a:rPr>
                                    <m:t>𝑄</m:t>
                                  </m:r>
                                </m:sup>
                              </m:sSup>
                            </m:e>
                          </m:d>
                          <m:sSub>
                            <m:sSubPr>
                              <m:ctrlPr>
                                <a:rPr lang="en-US" sz="1400" i="1">
                                  <a:latin typeface="Cambria Math" panose="02040503050406030204" pitchFamily="18" charset="0"/>
                                </a:rPr>
                              </m:ctrlPr>
                            </m:sSubPr>
                            <m:e>
                              <m:r>
                                <a:rPr lang="en-US" sz="1400">
                                  <a:latin typeface="Cambria Math" panose="02040503050406030204" pitchFamily="18" charset="0"/>
                                </a:rPr>
                                <m:t>|</m:t>
                              </m:r>
                            </m:e>
                            <m:sub>
                              <m:r>
                                <a:rPr lang="en-US" sz="1400" i="1">
                                  <a:latin typeface="Cambria Math" panose="02040503050406030204" pitchFamily="18" charset="0"/>
                                </a:rPr>
                                <m:t>𝑠</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r>
                                    <a:rPr lang="en-US" sz="1400" i="1">
                                      <a:latin typeface="Cambria Math" panose="02040503050406030204" pitchFamily="18" charset="0"/>
                                    </a:rPr>
                                    <m:t> </m:t>
                                  </m:r>
                                </m:sub>
                              </m:sSub>
                              <m:r>
                                <a:rPr lang="en-US" sz="1400" i="1">
                                  <a:latin typeface="Cambria Math" panose="02040503050406030204" pitchFamily="18" charset="0"/>
                                </a:rPr>
                                <m:t>,  </m:t>
                              </m:r>
                              <m:r>
                                <a:rPr lang="en-US" sz="1400" i="1">
                                  <a:latin typeface="Cambria Math" panose="02040503050406030204" pitchFamily="18" charset="0"/>
                                </a:rPr>
                                <m:t>𝑎</m:t>
                              </m:r>
                              <m:r>
                                <a:rPr lang="en-US" sz="1400" i="1">
                                  <a:latin typeface="Cambria Math" panose="02040503050406030204" pitchFamily="18" charset="0"/>
                                </a:rPr>
                                <m:t>= </m:t>
                              </m:r>
                              <m:r>
                                <a:rPr lang="en-US" sz="1400" i="1">
                                  <a:latin typeface="Cambria Math" panose="02040503050406030204" pitchFamily="18" charset="0"/>
                                </a:rPr>
                                <m:t>𝜇</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sub>
                                  </m:sSub>
                                </m:e>
                              </m:d>
                            </m:sub>
                          </m:sSub>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t>
                              </m:r>
                            </m:e>
                            <m:sub>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i="1">
                                      <a:latin typeface="Cambria Math" panose="02040503050406030204" pitchFamily="18" charset="0"/>
                                    </a:rPr>
                                    <m:t>𝜇</m:t>
                                  </m:r>
                                </m:sup>
                              </m:sSup>
                            </m:sub>
                          </m:sSub>
                          <m:sSup>
                            <m:sSupPr>
                              <m:ctrlPr>
                                <a:rPr lang="en-US" sz="1400" i="1">
                                  <a:latin typeface="Cambria Math" panose="02040503050406030204" pitchFamily="18" charset="0"/>
                                </a:rPr>
                              </m:ctrlPr>
                            </m:sSupPr>
                            <m:e>
                              <m:r>
                                <a:rPr lang="en-US" sz="1400" i="1">
                                  <a:latin typeface="Cambria Math" panose="02040503050406030204" pitchFamily="18" charset="0"/>
                                </a:rPr>
                                <m:t>𝜇</m:t>
                              </m:r>
                            </m:e>
                            <m:sup>
                              <m:r>
                                <a:rPr lang="en-US" sz="1400" i="1">
                                  <a:latin typeface="Cambria Math" panose="02040503050406030204" pitchFamily="18" charset="0"/>
                                </a:rPr>
                                <m:t> </m:t>
                              </m:r>
                            </m:sup>
                          </m:sSup>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 </m:t>
                                  </m:r>
                                </m:sub>
                              </m:sSub>
                            </m:e>
                            <m:e>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sSup>
                                    <m:sSupPr>
                                      <m:ctrlPr>
                                        <a:rPr lang="en-US" sz="1400" i="1">
                                          <a:latin typeface="Cambria Math" panose="02040503050406030204" pitchFamily="18" charset="0"/>
                                        </a:rPr>
                                      </m:ctrlPr>
                                    </m:sSupPr>
                                    <m:e>
                                      <m:r>
                                        <a:rPr lang="en-US" sz="1400" i="1">
                                          <a:latin typeface="Cambria Math" panose="02040503050406030204" pitchFamily="18" charset="0"/>
                                        </a:rPr>
                                        <m:t>𝜇</m:t>
                                      </m:r>
                                    </m:e>
                                    <m:sup>
                                      <m:r>
                                        <a:rPr lang="en-US" sz="1400" i="1">
                                          <a:latin typeface="Cambria Math" panose="02040503050406030204" pitchFamily="18" charset="0"/>
                                        </a:rPr>
                                        <m:t> </m:t>
                                      </m:r>
                                    </m:sup>
                                  </m:sSup>
                                </m:sup>
                              </m:sSup>
                            </m:e>
                          </m:d>
                          <m:sSub>
                            <m:sSubPr>
                              <m:ctrlPr>
                                <a:rPr lang="en-US" sz="1400" i="1">
                                  <a:latin typeface="Cambria Math" panose="02040503050406030204" pitchFamily="18" charset="0"/>
                                </a:rPr>
                              </m:ctrlPr>
                            </m:sSubPr>
                            <m:e>
                              <m:r>
                                <a:rPr lang="en-US" sz="1400">
                                  <a:latin typeface="Cambria Math" panose="02040503050406030204" pitchFamily="18" charset="0"/>
                                </a:rPr>
                                <m:t>|</m:t>
                              </m:r>
                            </m:e>
                            <m:sub>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𝑖</m:t>
                                  </m:r>
                                </m:sub>
                              </m:sSub>
                            </m:sub>
                          </m:sSub>
                        </m:e>
                      </m:nary>
                    </m:oMath>
                  </m:oMathPara>
                </a14:m>
                <a:endParaRPr lang="en-US" sz="1400" dirty="0"/>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Two types of the DDPG agents are deployed:</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LSTM-based</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CNN-based</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 proposed DNN structure is developed using </a:t>
                </a:r>
                <a:r>
                  <a:rPr lang="en-US" sz="1400" dirty="0" err="1">
                    <a:latin typeface="Times New Roman" panose="02020603050405020304" pitchFamily="18" charset="0"/>
                    <a:cs typeface="Times New Roman" panose="02020603050405020304" pitchFamily="18" charset="0"/>
                  </a:rPr>
                  <a:t>Tensorflow</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TFlearn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modules in python </a:t>
                </a:r>
              </a:p>
            </p:txBody>
          </p:sp>
        </mc:Choice>
        <mc:Fallback xmlns="">
          <p:sp>
            <p:nvSpPr>
              <p:cNvPr id="16" name="TextBox 15">
                <a:extLst>
                  <a:ext uri="{FF2B5EF4-FFF2-40B4-BE49-F238E27FC236}">
                    <a16:creationId xmlns:a16="http://schemas.microsoft.com/office/drawing/2014/main" id="{F5B76BF1-93D1-4644-8CDF-196967C4B12C}"/>
                  </a:ext>
                </a:extLst>
              </p:cNvPr>
              <p:cNvSpPr txBox="1">
                <a:spLocks noRot="1" noChangeAspect="1" noMove="1" noResize="1" noEditPoints="1" noAdjustHandles="1" noChangeArrowheads="1" noChangeShapeType="1" noTextEdit="1"/>
              </p:cNvSpPr>
              <p:nvPr/>
            </p:nvSpPr>
            <p:spPr>
              <a:xfrm>
                <a:off x="456248" y="776335"/>
                <a:ext cx="4724400" cy="6081665"/>
              </a:xfrm>
              <a:prstGeom prst="rect">
                <a:avLst/>
              </a:prstGeom>
              <a:blipFill>
                <a:blip r:embed="rId5"/>
                <a:stretch>
                  <a:fillRect l="-258" b="-100"/>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3CA1A5B7-BE36-4246-9C50-9A7C34E71379}"/>
              </a:ext>
            </a:extLst>
          </p:cNvPr>
          <p:cNvSpPr/>
          <p:nvPr/>
        </p:nvSpPr>
        <p:spPr>
          <a:xfrm>
            <a:off x="11042247" y="18789"/>
            <a:ext cx="1098000" cy="1098000"/>
          </a:xfrm>
          <a:prstGeom prst="ellipse">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8" name="Rectangle 17" descr="Magnifying glass">
            <a:extLst>
              <a:ext uri="{FF2B5EF4-FFF2-40B4-BE49-F238E27FC236}">
                <a16:creationId xmlns:a16="http://schemas.microsoft.com/office/drawing/2014/main" id="{4D4FC7A0-8269-44C6-98B6-ADC8A9C0EAFB}"/>
              </a:ext>
            </a:extLst>
          </p:cNvPr>
          <p:cNvSpPr/>
          <p:nvPr/>
        </p:nvSpPr>
        <p:spPr>
          <a:xfrm>
            <a:off x="11276247" y="252790"/>
            <a:ext cx="630000" cy="630000"/>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363841"/>
              <a:satOff val="-20982"/>
              <a:lumOff val="2157"/>
              <a:alphaOff val="0"/>
            </a:schemeClr>
          </a:effectRef>
          <a:fontRef idx="minor">
            <a:schemeClr val="lt1"/>
          </a:fontRef>
        </p:style>
      </p:sp>
    </p:spTree>
    <p:extLst>
      <p:ext uri="{BB962C8B-B14F-4D97-AF65-F5344CB8AC3E}">
        <p14:creationId xmlns:p14="http://schemas.microsoft.com/office/powerpoint/2010/main" val="278842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1081</TotalTime>
  <Words>2066</Words>
  <Application>Microsoft Office PowerPoint</Application>
  <PresentationFormat>Widescreen</PresentationFormat>
  <Paragraphs>223</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Robust Deep Reinforcement Learning for Portfolio Management</vt:lpstr>
      <vt:lpstr>Contents</vt:lpstr>
      <vt:lpstr>PowerPoint Presentation</vt:lpstr>
      <vt:lpstr>Reinforcement and Deep Learning</vt:lpstr>
      <vt:lpstr>Portfolio Management</vt:lpstr>
      <vt:lpstr>Literature Review</vt:lpstr>
      <vt:lpstr>PowerPoint Presentation</vt:lpstr>
      <vt:lpstr>The Challenge of Solving Portfolio Management Problem </vt:lpstr>
      <vt:lpstr>Deep Deterministic Policy Gradient</vt:lpstr>
      <vt:lpstr>Why do we need to have a robust approach?</vt:lpstr>
      <vt:lpstr>Research Question</vt:lpstr>
      <vt:lpstr>Research Contribution</vt:lpstr>
      <vt:lpstr>PowerPoint Presentation</vt:lpstr>
      <vt:lpstr>Robust Optimization And Uncertainty Sets</vt:lpstr>
      <vt:lpstr>Robust Deep Deterministic Policy Gradient </vt:lpstr>
      <vt:lpstr>PowerPoint Presentation</vt:lpstr>
      <vt:lpstr>Data, Training and Validation </vt:lpstr>
      <vt:lpstr> Performance Measures</vt:lpstr>
      <vt:lpstr>Experiment 1 Back-Test Results (Multi Stock Portfolio)</vt:lpstr>
      <vt:lpstr>Experiment 1 Back-Test Results (Multi Stock Portfolio)</vt:lpstr>
      <vt:lpstr>Experiment 1 Back-Test Results (Multi Stock Portfolio)</vt:lpstr>
      <vt:lpstr>PowerPoint Presentation</vt:lpstr>
      <vt:lpstr>Experiment 2 Back-Test Results (Single Stock Portfolio)</vt:lpstr>
      <vt:lpstr>Experiment 2 Back-Test Results (Single Stock Portfolio)</vt:lpstr>
      <vt:lpstr>PowerPoint Presentation</vt:lpstr>
      <vt:lpstr>Hyperparameter tuning</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Deep Reinforcement Learning for Portfolio Management</dc:title>
  <dc:creator>Amin Masoudi</dc:creator>
  <cp:lastModifiedBy>Amin Masoudi</cp:lastModifiedBy>
  <cp:revision>21</cp:revision>
  <dcterms:created xsi:type="dcterms:W3CDTF">2021-08-19T00:53:50Z</dcterms:created>
  <dcterms:modified xsi:type="dcterms:W3CDTF">2021-08-20T07:14:39Z</dcterms:modified>
</cp:coreProperties>
</file>