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76" r:id="rId4"/>
    <p:sldId id="274" r:id="rId5"/>
    <p:sldId id="273" r:id="rId6"/>
    <p:sldId id="275" r:id="rId7"/>
    <p:sldId id="277" r:id="rId8"/>
    <p:sldId id="264" r:id="rId9"/>
    <p:sldId id="267" r:id="rId10"/>
    <p:sldId id="268" r:id="rId11"/>
    <p:sldId id="269" r:id="rId12"/>
    <p:sldId id="270" r:id="rId13"/>
    <p:sldId id="271" r:id="rId14"/>
    <p:sldId id="272" r:id="rId15"/>
    <p:sldId id="278" r:id="rId16"/>
    <p:sldId id="263" r:id="rId17"/>
    <p:sldId id="279" r:id="rId18"/>
    <p:sldId id="256" r:id="rId19"/>
    <p:sldId id="257" r:id="rId20"/>
    <p:sldId id="258" r:id="rId21"/>
    <p:sldId id="259" r:id="rId22"/>
    <p:sldId id="260" r:id="rId23"/>
    <p:sldId id="261" r:id="rId24"/>
    <p:sldId id="262"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5" autoAdjust="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57246AB-EBB3-474A-AB7F-BF100D4B05B1}" type="datetimeFigureOut">
              <a:rPr lang="en-CA" smtClean="0"/>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87094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57246AB-EBB3-474A-AB7F-BF100D4B05B1}" type="datetimeFigureOut">
              <a:rPr lang="en-CA" smtClean="0"/>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361977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57246AB-EBB3-474A-AB7F-BF100D4B05B1}" type="datetimeFigureOut">
              <a:rPr lang="en-CA" smtClean="0"/>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202226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57246AB-EBB3-474A-AB7F-BF100D4B05B1}" type="datetimeFigureOut">
              <a:rPr lang="en-CA" smtClean="0"/>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28157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7246AB-EBB3-474A-AB7F-BF100D4B05B1}" type="datetimeFigureOut">
              <a:rPr lang="en-CA" smtClean="0"/>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129104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57246AB-EBB3-474A-AB7F-BF100D4B05B1}" type="datetimeFigureOut">
              <a:rPr lang="en-CA" smtClean="0"/>
              <a:t>2019-11-27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72537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57246AB-EBB3-474A-AB7F-BF100D4B05B1}" type="datetimeFigureOut">
              <a:rPr lang="en-CA" smtClean="0"/>
              <a:t>2019-11-27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6154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57246AB-EBB3-474A-AB7F-BF100D4B05B1}" type="datetimeFigureOut">
              <a:rPr lang="en-CA" smtClean="0"/>
              <a:t>2019-11-27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374059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246AB-EBB3-474A-AB7F-BF100D4B05B1}" type="datetimeFigureOut">
              <a:rPr lang="en-CA" smtClean="0"/>
              <a:t>2019-11-27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303981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7246AB-EBB3-474A-AB7F-BF100D4B05B1}" type="datetimeFigureOut">
              <a:rPr lang="en-CA" smtClean="0"/>
              <a:t>2019-11-27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341927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7246AB-EBB3-474A-AB7F-BF100D4B05B1}" type="datetimeFigureOut">
              <a:rPr lang="en-CA" smtClean="0"/>
              <a:t>2019-11-27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DBAD37-6D2A-4AF5-A793-B1660B58CE61}" type="slidenum">
              <a:rPr lang="en-CA" smtClean="0"/>
              <a:t>‹#›</a:t>
            </a:fld>
            <a:endParaRPr lang="en-CA"/>
          </a:p>
        </p:txBody>
      </p:sp>
    </p:spTree>
    <p:extLst>
      <p:ext uri="{BB962C8B-B14F-4D97-AF65-F5344CB8AC3E}">
        <p14:creationId xmlns:p14="http://schemas.microsoft.com/office/powerpoint/2010/main" val="155071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246AB-EBB3-474A-AB7F-BF100D4B05B1}" type="datetimeFigureOut">
              <a:rPr lang="en-CA" smtClean="0"/>
              <a:t>2019-11-27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BAD37-6D2A-4AF5-A793-B1660B58CE61}" type="slidenum">
              <a:rPr lang="en-CA" smtClean="0"/>
              <a:t>‹#›</a:t>
            </a:fld>
            <a:endParaRPr lang="en-CA"/>
          </a:p>
        </p:txBody>
      </p:sp>
    </p:spTree>
    <p:extLst>
      <p:ext uri="{BB962C8B-B14F-4D97-AF65-F5344CB8AC3E}">
        <p14:creationId xmlns:p14="http://schemas.microsoft.com/office/powerpoint/2010/main" val="255409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10ay.online.tableau.com/t/data501/authoring/DATA501/Sheet1#1"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10ay.online.tableau.com/t/data501/authoring/DATA501/Sheet2#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ohammad-Abdul-Hadi/scraper-for-canadianelectionsdatabase.ca/blob/master/Canadian%20Elections%20Database%20Scraper.ipynb"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Mohammad-Abdul-Hadi/scraper-for-canadianelectionsdatabase.ca/blob/master/Canadian%20Elections%20Database%20Scraper%20(Province%20and%20Territory-wise).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hyperlink" Target="https://github.com/Mohammad-Abdul-Hadi/Canada-Map-R-Visualization-for-Election-Data/blob/master/CanadaMap.R" TargetMode="External"/><Relationship Id="rId4" Type="http://schemas.openxmlformats.org/officeDocument/2006/relationships/hyperlink" Target="https://www12.statcan.gc.ca/census-recensement/2011/geo/bound-limit/bound-limit-2011-eng.cf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925" y="2449512"/>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41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F25DEA-4FA3-4BF4-BD25-860C50DEFAA0}"/>
              </a:ext>
            </a:extLst>
          </p:cNvPr>
          <p:cNvPicPr>
            <a:picLocks noChangeAspect="1"/>
          </p:cNvPicPr>
          <p:nvPr/>
        </p:nvPicPr>
        <p:blipFill>
          <a:blip r:embed="rId2"/>
          <a:stretch>
            <a:fillRect/>
          </a:stretch>
        </p:blipFill>
        <p:spPr>
          <a:xfrm>
            <a:off x="4018964" y="162859"/>
            <a:ext cx="8173035" cy="6568513"/>
          </a:xfrm>
          <a:prstGeom prst="rect">
            <a:avLst/>
          </a:prstGeom>
        </p:spPr>
      </p:pic>
      <p:pic>
        <p:nvPicPr>
          <p:cNvPr id="3"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0465" y="914400"/>
            <a:ext cx="3469910" cy="4832092"/>
          </a:xfrm>
          <a:prstGeom prst="rect">
            <a:avLst/>
          </a:prstGeom>
          <a:noFill/>
        </p:spPr>
        <p:txBody>
          <a:bodyPr wrap="square" rtlCol="0">
            <a:spAutoFit/>
          </a:bodyPr>
          <a:lstStyle/>
          <a:p>
            <a:r>
              <a:rPr lang="en-CA" sz="1400" dirty="0" smtClean="0">
                <a:latin typeface="Century" panose="02040604050505020304" pitchFamily="18" charset="0"/>
              </a:rPr>
              <a:t>Here PRUID has been used to join all the census divisions; PRUID </a:t>
            </a:r>
            <a:r>
              <a:rPr lang="en-US" sz="1400" dirty="0">
                <a:latin typeface="Century" panose="02040604050505020304" pitchFamily="18" charset="0"/>
              </a:rPr>
              <a:t>u</a:t>
            </a:r>
            <a:r>
              <a:rPr lang="en-US" sz="1400" dirty="0" smtClean="0">
                <a:latin typeface="Century" panose="02040604050505020304" pitchFamily="18" charset="0"/>
              </a:rPr>
              <a:t>niquely identifies a province or territory. Total 13 provinces have been labelled as factor against each of the census division</a:t>
            </a:r>
            <a:r>
              <a:rPr lang="en-CA" sz="1400" dirty="0" smtClean="0">
                <a:latin typeface="Century" panose="02040604050505020304" pitchFamily="18" charset="0"/>
              </a:rPr>
              <a:t>. </a:t>
            </a:r>
          </a:p>
          <a:p>
            <a:endParaRPr lang="en-CA" sz="1400" dirty="0">
              <a:latin typeface="Century" panose="02040604050505020304" pitchFamily="18" charset="0"/>
            </a:endParaRPr>
          </a:p>
          <a:p>
            <a:r>
              <a:rPr lang="en-CA" sz="1400" dirty="0" smtClean="0">
                <a:latin typeface="Century" panose="02040604050505020304" pitchFamily="18" charset="0"/>
              </a:rPr>
              <a:t>PR list has been given below:</a:t>
            </a:r>
          </a:p>
          <a:p>
            <a:endParaRPr lang="en-CA" sz="1400" dirty="0" smtClean="0">
              <a:latin typeface="Century" panose="02040604050505020304" pitchFamily="18" charset="0"/>
              <a:ea typeface="Microsoft JhengHei UI Light" panose="020B0304030504040204" pitchFamily="34" charset="-120"/>
            </a:endParaRPr>
          </a:p>
          <a:p>
            <a:r>
              <a:rPr lang="en-CA" sz="1400" dirty="0" smtClean="0">
                <a:latin typeface="Century" panose="02040604050505020304" pitchFamily="18" charset="0"/>
                <a:ea typeface="Microsoft JhengHei UI Light" panose="020B0304030504040204" pitchFamily="34" charset="-120"/>
              </a:rPr>
              <a:t>10 Newfoundland and Labrador</a:t>
            </a:r>
          </a:p>
          <a:p>
            <a:r>
              <a:rPr lang="en-CA" sz="1400" dirty="0" smtClean="0">
                <a:latin typeface="Century" panose="02040604050505020304" pitchFamily="18" charset="0"/>
                <a:ea typeface="Microsoft JhengHei UI Light" panose="020B0304030504040204" pitchFamily="34" charset="-120"/>
              </a:rPr>
              <a:t>11 Prince Edward Island</a:t>
            </a:r>
          </a:p>
          <a:p>
            <a:r>
              <a:rPr lang="en-CA" sz="1400" dirty="0" smtClean="0">
                <a:latin typeface="Century" panose="02040604050505020304" pitchFamily="18" charset="0"/>
                <a:ea typeface="Microsoft JhengHei UI Light" panose="020B0304030504040204" pitchFamily="34" charset="-120"/>
              </a:rPr>
              <a:t>12 Nova Scotia</a:t>
            </a:r>
          </a:p>
          <a:p>
            <a:r>
              <a:rPr lang="en-CA" sz="1400" dirty="0" smtClean="0">
                <a:latin typeface="Century" panose="02040604050505020304" pitchFamily="18" charset="0"/>
                <a:ea typeface="Microsoft JhengHei UI Light" panose="020B0304030504040204" pitchFamily="34" charset="-120"/>
              </a:rPr>
              <a:t>13 New Brunswick</a:t>
            </a:r>
          </a:p>
          <a:p>
            <a:r>
              <a:rPr lang="en-CA" sz="1400" dirty="0" smtClean="0">
                <a:latin typeface="Century" panose="02040604050505020304" pitchFamily="18" charset="0"/>
                <a:ea typeface="Microsoft JhengHei UI Light" panose="020B0304030504040204" pitchFamily="34" charset="-120"/>
              </a:rPr>
              <a:t>24 Quebec</a:t>
            </a:r>
          </a:p>
          <a:p>
            <a:r>
              <a:rPr lang="en-CA" sz="1400" dirty="0" smtClean="0">
                <a:latin typeface="Century" panose="02040604050505020304" pitchFamily="18" charset="0"/>
                <a:ea typeface="Microsoft JhengHei UI Light" panose="020B0304030504040204" pitchFamily="34" charset="-120"/>
              </a:rPr>
              <a:t>35 Ontario</a:t>
            </a:r>
          </a:p>
          <a:p>
            <a:r>
              <a:rPr lang="en-CA" sz="1400" dirty="0" smtClean="0">
                <a:latin typeface="Century" panose="02040604050505020304" pitchFamily="18" charset="0"/>
                <a:ea typeface="Microsoft JhengHei UI Light" panose="020B0304030504040204" pitchFamily="34" charset="-120"/>
              </a:rPr>
              <a:t>46 Manitoba</a:t>
            </a:r>
          </a:p>
          <a:p>
            <a:r>
              <a:rPr lang="en-CA" sz="1400" dirty="0" smtClean="0">
                <a:latin typeface="Century" panose="02040604050505020304" pitchFamily="18" charset="0"/>
                <a:ea typeface="Microsoft JhengHei UI Light" panose="020B0304030504040204" pitchFamily="34" charset="-120"/>
              </a:rPr>
              <a:t>47 Saskatchewan</a:t>
            </a:r>
          </a:p>
          <a:p>
            <a:r>
              <a:rPr lang="en-CA" sz="1400" dirty="0" smtClean="0">
                <a:latin typeface="Century" panose="02040604050505020304" pitchFamily="18" charset="0"/>
                <a:ea typeface="Microsoft JhengHei UI Light" panose="020B0304030504040204" pitchFamily="34" charset="-120"/>
              </a:rPr>
              <a:t>48 Alberta</a:t>
            </a:r>
          </a:p>
          <a:p>
            <a:r>
              <a:rPr lang="en-CA" sz="1400" dirty="0" smtClean="0">
                <a:latin typeface="Century" panose="02040604050505020304" pitchFamily="18" charset="0"/>
                <a:ea typeface="Microsoft JhengHei UI Light" panose="020B0304030504040204" pitchFamily="34" charset="-120"/>
              </a:rPr>
              <a:t>59 British Columbia</a:t>
            </a:r>
          </a:p>
          <a:p>
            <a:r>
              <a:rPr lang="en-CA" sz="1400" dirty="0" smtClean="0">
                <a:latin typeface="Century" panose="02040604050505020304" pitchFamily="18" charset="0"/>
                <a:ea typeface="Microsoft JhengHei UI Light" panose="020B0304030504040204" pitchFamily="34" charset="-120"/>
              </a:rPr>
              <a:t>60 Yukon</a:t>
            </a:r>
          </a:p>
          <a:p>
            <a:r>
              <a:rPr lang="en-CA" sz="1400" dirty="0" smtClean="0">
                <a:latin typeface="Century" panose="02040604050505020304" pitchFamily="18" charset="0"/>
                <a:ea typeface="Microsoft JhengHei UI Light" panose="020B0304030504040204" pitchFamily="34" charset="-120"/>
              </a:rPr>
              <a:t>61 Northwest Territories</a:t>
            </a:r>
          </a:p>
          <a:p>
            <a:r>
              <a:rPr lang="en-CA" sz="1400" dirty="0" smtClean="0">
                <a:latin typeface="Century" panose="02040604050505020304" pitchFamily="18" charset="0"/>
                <a:ea typeface="Microsoft JhengHei UI Light" panose="020B0304030504040204" pitchFamily="34" charset="-120"/>
              </a:rPr>
              <a:t>62 Nunavut</a:t>
            </a:r>
          </a:p>
        </p:txBody>
      </p:sp>
      <p:sp>
        <p:nvSpPr>
          <p:cNvPr id="7" name="TextBox 6"/>
          <p:cNvSpPr txBox="1"/>
          <p:nvPr/>
        </p:nvSpPr>
        <p:spPr>
          <a:xfrm>
            <a:off x="4115496" y="162859"/>
            <a:ext cx="5192405" cy="523220"/>
          </a:xfrm>
          <a:prstGeom prst="rect">
            <a:avLst/>
          </a:prstGeom>
          <a:noFill/>
        </p:spPr>
        <p:txBody>
          <a:bodyPr wrap="square" rtlCol="0">
            <a:spAutoFit/>
          </a:bodyPr>
          <a:lstStyle/>
          <a:p>
            <a:r>
              <a:rPr lang="en-CA" sz="2800" dirty="0" smtClean="0">
                <a:latin typeface="Cambria" panose="02040503050406030204" pitchFamily="18" charset="0"/>
                <a:ea typeface="Cambria" panose="02040503050406030204" pitchFamily="18" charset="0"/>
              </a:rPr>
              <a:t>Data Visualization: R</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8104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348F63-2D95-43C3-B422-51766039968D}"/>
              </a:ext>
            </a:extLst>
          </p:cNvPr>
          <p:cNvPicPr>
            <a:picLocks noChangeAspect="1"/>
          </p:cNvPicPr>
          <p:nvPr/>
        </p:nvPicPr>
        <p:blipFill rotWithShape="1">
          <a:blip r:embed="rId2"/>
          <a:srcRect t="24419" b="8816"/>
          <a:stretch/>
        </p:blipFill>
        <p:spPr>
          <a:xfrm>
            <a:off x="20" y="10"/>
            <a:ext cx="12191980" cy="6857990"/>
          </a:xfrm>
          <a:prstGeom prst="rect">
            <a:avLst/>
          </a:prstGeom>
        </p:spPr>
      </p:pic>
      <p:pic>
        <p:nvPicPr>
          <p:cNvPr id="3"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722089" y="840430"/>
            <a:ext cx="3469910" cy="1600438"/>
          </a:xfrm>
          <a:prstGeom prst="rect">
            <a:avLst/>
          </a:prstGeom>
          <a:noFill/>
        </p:spPr>
        <p:txBody>
          <a:bodyPr wrap="square" rtlCol="0">
            <a:spAutoFit/>
          </a:bodyPr>
          <a:lstStyle/>
          <a:p>
            <a:r>
              <a:rPr lang="en-CA" sz="1400" dirty="0" smtClean="0">
                <a:latin typeface="Century" panose="02040604050505020304" pitchFamily="18" charset="0"/>
              </a:rPr>
              <a:t>Here CDUIDs has been used to distinctly identify all the census divisions; CDUID </a:t>
            </a:r>
            <a:r>
              <a:rPr lang="en-US" sz="1400" dirty="0">
                <a:latin typeface="Century" panose="02040604050505020304" pitchFamily="18" charset="0"/>
              </a:rPr>
              <a:t>u</a:t>
            </a:r>
            <a:r>
              <a:rPr lang="en-US" sz="1400" dirty="0" smtClean="0">
                <a:latin typeface="Century" panose="02040604050505020304" pitchFamily="18" charset="0"/>
              </a:rPr>
              <a:t>niquely identifies a district/ electoral division in each province or territory. Total 37 provinces have been labelled as factor against each of the province or territory</a:t>
            </a:r>
            <a:r>
              <a:rPr lang="en-CA" sz="1400" dirty="0" smtClean="0">
                <a:latin typeface="Century" panose="02040604050505020304" pitchFamily="18" charset="0"/>
              </a:rPr>
              <a:t>. </a:t>
            </a:r>
          </a:p>
        </p:txBody>
      </p:sp>
    </p:spTree>
    <p:extLst>
      <p:ext uri="{BB962C8B-B14F-4D97-AF65-F5344CB8AC3E}">
        <p14:creationId xmlns:p14="http://schemas.microsoft.com/office/powerpoint/2010/main" val="3599154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A52F37-4881-4109-AA1E-BCF13F536510}"/>
              </a:ext>
            </a:extLst>
          </p:cNvPr>
          <p:cNvPicPr>
            <a:picLocks noChangeAspect="1"/>
          </p:cNvPicPr>
          <p:nvPr/>
        </p:nvPicPr>
        <p:blipFill>
          <a:blip r:embed="rId2"/>
          <a:stretch>
            <a:fillRect/>
          </a:stretch>
        </p:blipFill>
        <p:spPr>
          <a:xfrm>
            <a:off x="0" y="3733800"/>
            <a:ext cx="2886075" cy="3124200"/>
          </a:xfrm>
          <a:prstGeom prst="rect">
            <a:avLst/>
          </a:prstGeom>
        </p:spPr>
      </p:pic>
      <p:pic>
        <p:nvPicPr>
          <p:cNvPr id="5" name="Picture 4">
            <a:extLst>
              <a:ext uri="{FF2B5EF4-FFF2-40B4-BE49-F238E27FC236}">
                <a16:creationId xmlns:a16="http://schemas.microsoft.com/office/drawing/2014/main" id="{8E73E40D-486F-483E-8830-2E36479BE15C}"/>
              </a:ext>
            </a:extLst>
          </p:cNvPr>
          <p:cNvPicPr>
            <a:picLocks noChangeAspect="1"/>
          </p:cNvPicPr>
          <p:nvPr/>
        </p:nvPicPr>
        <p:blipFill>
          <a:blip r:embed="rId3"/>
          <a:stretch>
            <a:fillRect/>
          </a:stretch>
        </p:blipFill>
        <p:spPr>
          <a:xfrm>
            <a:off x="4045838" y="0"/>
            <a:ext cx="8146162" cy="6858000"/>
          </a:xfrm>
          <a:prstGeom prst="rect">
            <a:avLst/>
          </a:prstGeom>
        </p:spPr>
      </p:pic>
      <p:pic>
        <p:nvPicPr>
          <p:cNvPr id="6" name="Picture 2" descr="Image result for UBC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7213" y="366712"/>
            <a:ext cx="3469910" cy="954107"/>
          </a:xfrm>
          <a:prstGeom prst="rect">
            <a:avLst/>
          </a:prstGeom>
          <a:noFill/>
        </p:spPr>
        <p:txBody>
          <a:bodyPr wrap="square" rtlCol="0">
            <a:spAutoFit/>
          </a:bodyPr>
          <a:lstStyle/>
          <a:p>
            <a:r>
              <a:rPr lang="en-CA" sz="1400" dirty="0" smtClean="0">
                <a:latin typeface="Century" panose="02040604050505020304" pitchFamily="18" charset="0"/>
              </a:rPr>
              <a:t>Following Election information of Territorial Elections  with the winning parties have been represented in the plot -&gt;</a:t>
            </a:r>
          </a:p>
        </p:txBody>
      </p:sp>
      <p:pic>
        <p:nvPicPr>
          <p:cNvPr id="2" name="Picture 1"/>
          <p:cNvPicPr>
            <a:picLocks noChangeAspect="1"/>
          </p:cNvPicPr>
          <p:nvPr/>
        </p:nvPicPr>
        <p:blipFill>
          <a:blip r:embed="rId5"/>
          <a:stretch>
            <a:fillRect/>
          </a:stretch>
        </p:blipFill>
        <p:spPr>
          <a:xfrm>
            <a:off x="337213" y="1320819"/>
            <a:ext cx="3977817" cy="1525252"/>
          </a:xfrm>
          <a:prstGeom prst="rect">
            <a:avLst/>
          </a:prstGeom>
        </p:spPr>
      </p:pic>
    </p:spTree>
    <p:extLst>
      <p:ext uri="{BB962C8B-B14F-4D97-AF65-F5344CB8AC3E}">
        <p14:creationId xmlns:p14="http://schemas.microsoft.com/office/powerpoint/2010/main" val="228470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72E444-FD48-4A90-9EAA-7ED3AF71904C}"/>
              </a:ext>
            </a:extLst>
          </p:cNvPr>
          <p:cNvPicPr>
            <a:picLocks noChangeAspect="1"/>
          </p:cNvPicPr>
          <p:nvPr/>
        </p:nvPicPr>
        <p:blipFill>
          <a:blip r:embed="rId2"/>
          <a:stretch>
            <a:fillRect/>
          </a:stretch>
        </p:blipFill>
        <p:spPr>
          <a:xfrm>
            <a:off x="4381910" y="0"/>
            <a:ext cx="8076245" cy="6858000"/>
          </a:xfrm>
          <a:prstGeom prst="rect">
            <a:avLst/>
          </a:prstGeom>
        </p:spPr>
      </p:pic>
      <p:pic>
        <p:nvPicPr>
          <p:cNvPr id="5" name="Picture 4">
            <a:extLst>
              <a:ext uri="{FF2B5EF4-FFF2-40B4-BE49-F238E27FC236}">
                <a16:creationId xmlns:a16="http://schemas.microsoft.com/office/drawing/2014/main" id="{FD07582E-DB11-4F69-BE35-516ECAF4A20F}"/>
              </a:ext>
            </a:extLst>
          </p:cNvPr>
          <p:cNvPicPr>
            <a:picLocks noChangeAspect="1"/>
          </p:cNvPicPr>
          <p:nvPr/>
        </p:nvPicPr>
        <p:blipFill>
          <a:blip r:embed="rId3"/>
          <a:stretch>
            <a:fillRect/>
          </a:stretch>
        </p:blipFill>
        <p:spPr>
          <a:xfrm>
            <a:off x="0" y="3733800"/>
            <a:ext cx="3886200" cy="3124200"/>
          </a:xfrm>
          <a:prstGeom prst="rect">
            <a:avLst/>
          </a:prstGeom>
        </p:spPr>
      </p:pic>
      <p:pic>
        <p:nvPicPr>
          <p:cNvPr id="6" name="Picture 2" descr="Image result for UBC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2053" y="271760"/>
            <a:ext cx="3564148" cy="1077218"/>
          </a:xfrm>
          <a:prstGeom prst="rect">
            <a:avLst/>
          </a:prstGeom>
        </p:spPr>
        <p:txBody>
          <a:bodyPr wrap="square">
            <a:spAutoFit/>
          </a:bodyPr>
          <a:lstStyle/>
          <a:p>
            <a:r>
              <a:rPr lang="en-CA" sz="1600" dirty="0">
                <a:latin typeface="Century" panose="02040604050505020304" pitchFamily="18" charset="0"/>
              </a:rPr>
              <a:t>Following Election information of Territorial Elections  with the winning parties have been </a:t>
            </a:r>
            <a:r>
              <a:rPr lang="en-CA" sz="1400" dirty="0">
                <a:latin typeface="Century" panose="02040604050505020304" pitchFamily="18" charset="0"/>
              </a:rPr>
              <a:t>represented</a:t>
            </a:r>
            <a:r>
              <a:rPr lang="en-CA" sz="1600" dirty="0">
                <a:latin typeface="Century" panose="02040604050505020304" pitchFamily="18" charset="0"/>
              </a:rPr>
              <a:t> in the plot -&gt;</a:t>
            </a:r>
          </a:p>
        </p:txBody>
      </p:sp>
      <p:pic>
        <p:nvPicPr>
          <p:cNvPr id="3" name="Picture 2"/>
          <p:cNvPicPr>
            <a:picLocks noChangeAspect="1"/>
          </p:cNvPicPr>
          <p:nvPr/>
        </p:nvPicPr>
        <p:blipFill>
          <a:blip r:embed="rId5"/>
          <a:stretch>
            <a:fillRect/>
          </a:stretch>
        </p:blipFill>
        <p:spPr>
          <a:xfrm>
            <a:off x="322053" y="1500996"/>
            <a:ext cx="4348689" cy="1401758"/>
          </a:xfrm>
          <a:prstGeom prst="rect">
            <a:avLst/>
          </a:prstGeom>
        </p:spPr>
      </p:pic>
    </p:spTree>
    <p:extLst>
      <p:ext uri="{BB962C8B-B14F-4D97-AF65-F5344CB8AC3E}">
        <p14:creationId xmlns:p14="http://schemas.microsoft.com/office/powerpoint/2010/main" val="1226755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9190D9-BB3A-4E69-AF5C-6A47B7456E66}"/>
              </a:ext>
            </a:extLst>
          </p:cNvPr>
          <p:cNvPicPr>
            <a:picLocks noChangeAspect="1"/>
          </p:cNvPicPr>
          <p:nvPr/>
        </p:nvPicPr>
        <p:blipFill>
          <a:blip r:embed="rId2"/>
          <a:stretch>
            <a:fillRect/>
          </a:stretch>
        </p:blipFill>
        <p:spPr>
          <a:xfrm>
            <a:off x="4463268" y="0"/>
            <a:ext cx="8141583" cy="6858000"/>
          </a:xfrm>
          <a:prstGeom prst="rect">
            <a:avLst/>
          </a:prstGeom>
        </p:spPr>
      </p:pic>
      <p:pic>
        <p:nvPicPr>
          <p:cNvPr id="5" name="Picture 4">
            <a:extLst>
              <a:ext uri="{FF2B5EF4-FFF2-40B4-BE49-F238E27FC236}">
                <a16:creationId xmlns:a16="http://schemas.microsoft.com/office/drawing/2014/main" id="{CA1868E3-A4E4-4F33-9A8F-4C94BFA056E1}"/>
              </a:ext>
            </a:extLst>
          </p:cNvPr>
          <p:cNvPicPr>
            <a:picLocks noChangeAspect="1"/>
          </p:cNvPicPr>
          <p:nvPr/>
        </p:nvPicPr>
        <p:blipFill>
          <a:blip r:embed="rId3"/>
          <a:stretch>
            <a:fillRect/>
          </a:stretch>
        </p:blipFill>
        <p:spPr>
          <a:xfrm>
            <a:off x="0" y="3733800"/>
            <a:ext cx="2514600" cy="3124200"/>
          </a:xfrm>
          <a:prstGeom prst="rect">
            <a:avLst/>
          </a:prstGeom>
        </p:spPr>
      </p:pic>
      <p:pic>
        <p:nvPicPr>
          <p:cNvPr id="6" name="Picture 2" descr="Image result for UBC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2052" y="271760"/>
            <a:ext cx="3956649" cy="738664"/>
          </a:xfrm>
          <a:prstGeom prst="rect">
            <a:avLst/>
          </a:prstGeom>
        </p:spPr>
        <p:txBody>
          <a:bodyPr wrap="square">
            <a:spAutoFit/>
          </a:bodyPr>
          <a:lstStyle/>
          <a:p>
            <a:r>
              <a:rPr lang="en-CA" sz="1400" dirty="0">
                <a:latin typeface="Century" panose="02040604050505020304" pitchFamily="18" charset="0"/>
              </a:rPr>
              <a:t>Following Election information of Territorial Elections  with the winning parties have been represented in the plot -&gt;</a:t>
            </a:r>
          </a:p>
        </p:txBody>
      </p:sp>
      <p:pic>
        <p:nvPicPr>
          <p:cNvPr id="2" name="Picture 1"/>
          <p:cNvPicPr>
            <a:picLocks noChangeAspect="1"/>
          </p:cNvPicPr>
          <p:nvPr/>
        </p:nvPicPr>
        <p:blipFill>
          <a:blip r:embed="rId5"/>
          <a:stretch>
            <a:fillRect/>
          </a:stretch>
        </p:blipFill>
        <p:spPr>
          <a:xfrm>
            <a:off x="393038" y="1216323"/>
            <a:ext cx="4243124" cy="1687093"/>
          </a:xfrm>
          <a:prstGeom prst="rect">
            <a:avLst/>
          </a:prstGeom>
        </p:spPr>
      </p:pic>
    </p:spTree>
    <p:extLst>
      <p:ext uri="{BB962C8B-B14F-4D97-AF65-F5344CB8AC3E}">
        <p14:creationId xmlns:p14="http://schemas.microsoft.com/office/powerpoint/2010/main" val="1945852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15496" y="210205"/>
            <a:ext cx="5192405" cy="523220"/>
          </a:xfrm>
          <a:prstGeom prst="rect">
            <a:avLst/>
          </a:prstGeom>
          <a:noFill/>
        </p:spPr>
        <p:txBody>
          <a:bodyPr wrap="square" rtlCol="0">
            <a:spAutoFit/>
          </a:bodyPr>
          <a:lstStyle/>
          <a:p>
            <a:r>
              <a:rPr lang="en-CA" sz="2800" dirty="0" smtClean="0">
                <a:latin typeface="Cambria" panose="02040503050406030204" pitchFamily="18" charset="0"/>
                <a:ea typeface="Cambria" panose="02040503050406030204" pitchFamily="18" charset="0"/>
              </a:rPr>
              <a:t>Data Visualization: R</a:t>
            </a:r>
            <a:endParaRPr lang="en-CA" dirty="0">
              <a:latin typeface="Cambria" panose="02040503050406030204" pitchFamily="18" charset="0"/>
              <a:ea typeface="Cambria" panose="02040503050406030204" pitchFamily="18" charset="0"/>
            </a:endParaRPr>
          </a:p>
        </p:txBody>
      </p:sp>
      <p:sp>
        <p:nvSpPr>
          <p:cNvPr id="6" name="TextBox 5"/>
          <p:cNvSpPr txBox="1"/>
          <p:nvPr/>
        </p:nvSpPr>
        <p:spPr>
          <a:xfrm>
            <a:off x="1039376" y="1200129"/>
            <a:ext cx="10026316" cy="1477328"/>
          </a:xfrm>
          <a:prstGeom prst="rect">
            <a:avLst/>
          </a:prstGeom>
          <a:noFill/>
        </p:spPr>
        <p:txBody>
          <a:bodyPr wrap="square" rtlCol="0">
            <a:spAutoFit/>
          </a:bodyPr>
          <a:lstStyle/>
          <a:p>
            <a:pPr algn="just"/>
            <a:r>
              <a:rPr lang="en-CA" dirty="0" smtClean="0">
                <a:latin typeface="Century" panose="02040604050505020304" pitchFamily="18" charset="0"/>
              </a:rPr>
              <a:t>Please note that all the election data (on an average: 31 election outcome from each of the province (13 province) can be represented using the R-script). To avoid redundancy, I just demonstrated 3 election outcome. Also, all the data are already scraped and saved according to our need and requirements. No further polishing. Cleaning of the data is required for this particular type of MAP representation.</a:t>
            </a:r>
          </a:p>
        </p:txBody>
      </p:sp>
      <p:pic>
        <p:nvPicPr>
          <p:cNvPr id="7" name="Picture 6"/>
          <p:cNvPicPr>
            <a:picLocks noChangeAspect="1"/>
          </p:cNvPicPr>
          <p:nvPr/>
        </p:nvPicPr>
        <p:blipFill>
          <a:blip r:embed="rId3"/>
          <a:stretch>
            <a:fillRect/>
          </a:stretch>
        </p:blipFill>
        <p:spPr>
          <a:xfrm>
            <a:off x="6052534" y="2834030"/>
            <a:ext cx="3780162" cy="3320647"/>
          </a:xfrm>
          <a:prstGeom prst="rect">
            <a:avLst/>
          </a:prstGeom>
        </p:spPr>
      </p:pic>
      <p:pic>
        <p:nvPicPr>
          <p:cNvPr id="8" name="Picture 7"/>
          <p:cNvPicPr>
            <a:picLocks noChangeAspect="1"/>
          </p:cNvPicPr>
          <p:nvPr/>
        </p:nvPicPr>
        <p:blipFill>
          <a:blip r:embed="rId4"/>
          <a:stretch>
            <a:fillRect/>
          </a:stretch>
        </p:blipFill>
        <p:spPr>
          <a:xfrm>
            <a:off x="1923689" y="2834030"/>
            <a:ext cx="3769743" cy="3362905"/>
          </a:xfrm>
          <a:prstGeom prst="rect">
            <a:avLst/>
          </a:prstGeom>
        </p:spPr>
      </p:pic>
    </p:spTree>
    <p:extLst>
      <p:ext uri="{BB962C8B-B14F-4D97-AF65-F5344CB8AC3E}">
        <p14:creationId xmlns:p14="http://schemas.microsoft.com/office/powerpoint/2010/main" val="3376947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ablea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800100"/>
            <a:ext cx="8763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1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5"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91211" y="296469"/>
            <a:ext cx="4372896" cy="523220"/>
          </a:xfrm>
          <a:prstGeom prst="rect">
            <a:avLst/>
          </a:prstGeom>
          <a:noFill/>
        </p:spPr>
        <p:txBody>
          <a:bodyPr wrap="square" rtlCol="0">
            <a:spAutoFit/>
          </a:bodyPr>
          <a:lstStyle/>
          <a:p>
            <a:r>
              <a:rPr lang="en-CA" sz="2800" dirty="0" smtClean="0">
                <a:latin typeface="Cambria" panose="02040503050406030204" pitchFamily="18" charset="0"/>
                <a:ea typeface="Cambria" panose="02040503050406030204" pitchFamily="18" charset="0"/>
              </a:rPr>
              <a:t>Data Visualization: Tableau</a:t>
            </a:r>
            <a:endParaRPr lang="en-CA" dirty="0">
              <a:latin typeface="Cambria" panose="02040503050406030204" pitchFamily="18" charset="0"/>
              <a:ea typeface="Cambria" panose="02040503050406030204" pitchFamily="18" charset="0"/>
            </a:endParaRPr>
          </a:p>
        </p:txBody>
      </p:sp>
      <p:sp>
        <p:nvSpPr>
          <p:cNvPr id="6" name="TextBox 5"/>
          <p:cNvSpPr txBox="1"/>
          <p:nvPr/>
        </p:nvSpPr>
        <p:spPr>
          <a:xfrm>
            <a:off x="1505202" y="1656271"/>
            <a:ext cx="8423802" cy="4154984"/>
          </a:xfrm>
          <a:prstGeom prst="rect">
            <a:avLst/>
          </a:prstGeom>
          <a:noFill/>
        </p:spPr>
        <p:txBody>
          <a:bodyPr wrap="square" rtlCol="0">
            <a:spAutoFit/>
          </a:bodyPr>
          <a:lstStyle/>
          <a:p>
            <a:pPr algn="just"/>
            <a:r>
              <a:rPr lang="en-CA" dirty="0" smtClean="0">
                <a:latin typeface="Century" panose="02040604050505020304" pitchFamily="18" charset="0"/>
              </a:rPr>
              <a:t>I used Tableau to </a:t>
            </a:r>
            <a:r>
              <a:rPr lang="en-CA" dirty="0">
                <a:latin typeface="Century" panose="02040604050505020304" pitchFamily="18" charset="0"/>
              </a:rPr>
              <a:t>f</a:t>
            </a:r>
            <a:r>
              <a:rPr lang="en-CA" dirty="0" smtClean="0">
                <a:latin typeface="Century" panose="02040604050505020304" pitchFamily="18" charset="0"/>
              </a:rPr>
              <a:t>urther study the whole outcome of Canadian Election and to analyze the trend so that it can help people to extrapolate and make educated guess about the election outcome; both provincial and Federal.</a:t>
            </a:r>
          </a:p>
          <a:p>
            <a:pPr algn="just"/>
            <a:endParaRPr lang="en-CA" dirty="0" smtClean="0">
              <a:latin typeface="Century" panose="02040604050505020304" pitchFamily="18" charset="0"/>
            </a:endParaRPr>
          </a:p>
          <a:p>
            <a:pPr algn="just"/>
            <a:endParaRPr lang="en-CA" dirty="0" smtClean="0">
              <a:latin typeface="Century" panose="02040604050505020304" pitchFamily="18" charset="0"/>
            </a:endParaRPr>
          </a:p>
          <a:p>
            <a:pPr algn="just"/>
            <a:r>
              <a:rPr lang="en-CA" dirty="0" smtClean="0">
                <a:latin typeface="Century" panose="02040604050505020304" pitchFamily="18" charset="0"/>
              </a:rPr>
              <a:t>Unfortunately, I have used the 10 days online trial of tableau which does not permit me to download my code. Hence, I am attaching the screenshots.</a:t>
            </a:r>
          </a:p>
          <a:p>
            <a:pPr algn="just"/>
            <a:endParaRPr lang="en-CA" dirty="0" smtClean="0">
              <a:latin typeface="Century" panose="02040604050505020304" pitchFamily="18" charset="0"/>
            </a:endParaRPr>
          </a:p>
          <a:p>
            <a:pPr algn="just"/>
            <a:endParaRPr lang="en-CA" dirty="0">
              <a:latin typeface="Century" panose="02040604050505020304" pitchFamily="18" charset="0"/>
            </a:endParaRPr>
          </a:p>
          <a:p>
            <a:pPr algn="just"/>
            <a:r>
              <a:rPr lang="en-CA" dirty="0" smtClean="0">
                <a:latin typeface="Century" panose="02040604050505020304" pitchFamily="18" charset="0"/>
              </a:rPr>
              <a:t>Tableau public Workbook Link:</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3"/>
              </a:rPr>
              <a:t>https://10ay.online.tableau.com/t/data501/authoring/DATA501/Sheet1#1</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4"/>
              </a:rPr>
              <a:t>https://10ay.online.tableau.com/t/data501/authoring/DATA501/Sheet2#1</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4"/>
              </a:rPr>
              <a:t>https://10ay.online.tableau.com/t/data501/authoring/DATA501/Sheet2#1</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4"/>
              </a:rPr>
              <a:t>https://10ay.online.tableau.com/t/data501/authoring/DATA501/Sheet2#1</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4"/>
              </a:rPr>
              <a:t>https://10ay.online.tableau.com/t/data501/authoring/DATA501/Sheet2#1</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4"/>
              </a:rPr>
              <a:t>https://10ay.online.tableau.com/t/data501/authoring/DATA501/Sheet2#1</a:t>
            </a:r>
            <a:endParaRPr lang="en-CA" sz="1200" dirty="0" smtClean="0">
              <a:latin typeface="Microsoft JhengHei UI Light" panose="020B0304030504040204" pitchFamily="34" charset="-120"/>
              <a:ea typeface="Microsoft JhengHei UI Light" panose="020B0304030504040204" pitchFamily="34" charset="-120"/>
            </a:endParaRPr>
          </a:p>
          <a:p>
            <a:pPr algn="just"/>
            <a:r>
              <a:rPr lang="en-CA" sz="1200" dirty="0" smtClean="0">
                <a:latin typeface="Microsoft JhengHei UI Light" panose="020B0304030504040204" pitchFamily="34" charset="-120"/>
                <a:ea typeface="Microsoft JhengHei UI Light" panose="020B0304030504040204" pitchFamily="34" charset="-120"/>
                <a:hlinkClick r:id="rId4"/>
              </a:rPr>
              <a:t>https://10ay.online.tableau.com/t/data501/authoring/DATA501/Sheet2#1</a:t>
            </a:r>
            <a:endParaRPr lang="en-CA" sz="1200" dirty="0" smtClean="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51959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38325" y="46420"/>
            <a:ext cx="8658225" cy="6655336"/>
          </a:xfrm>
          <a:prstGeom prst="rect">
            <a:avLst/>
          </a:prstGeom>
        </p:spPr>
      </p:pic>
      <p:pic>
        <p:nvPicPr>
          <p:cNvPr id="8"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7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8580" y="1736247"/>
            <a:ext cx="10892845" cy="2955088"/>
          </a:xfrm>
          <a:prstGeom prst="rect">
            <a:avLst/>
          </a:prstGeom>
        </p:spPr>
      </p:pic>
      <p:pic>
        <p:nvPicPr>
          <p:cNvPr id="6" name="Picture 5"/>
          <p:cNvPicPr>
            <a:picLocks noChangeAspect="1"/>
          </p:cNvPicPr>
          <p:nvPr/>
        </p:nvPicPr>
        <p:blipFill>
          <a:blip r:embed="rId3"/>
          <a:stretch>
            <a:fillRect/>
          </a:stretch>
        </p:blipFill>
        <p:spPr>
          <a:xfrm>
            <a:off x="9391650" y="1745593"/>
            <a:ext cx="1619250" cy="3238500"/>
          </a:xfrm>
          <a:prstGeom prst="rect">
            <a:avLst/>
          </a:prstGeom>
        </p:spPr>
      </p:pic>
      <p:pic>
        <p:nvPicPr>
          <p:cNvPr id="7" name="Picture 6"/>
          <p:cNvPicPr>
            <a:picLocks noChangeAspect="1"/>
          </p:cNvPicPr>
          <p:nvPr/>
        </p:nvPicPr>
        <p:blipFill>
          <a:blip r:embed="rId4"/>
          <a:stretch>
            <a:fillRect/>
          </a:stretch>
        </p:blipFill>
        <p:spPr>
          <a:xfrm>
            <a:off x="651455" y="383518"/>
            <a:ext cx="7667625" cy="5962650"/>
          </a:xfrm>
          <a:prstGeom prst="rect">
            <a:avLst/>
          </a:prstGeom>
        </p:spPr>
      </p:pic>
      <p:pic>
        <p:nvPicPr>
          <p:cNvPr id="8" name="Picture 2" descr="Image result for UBC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63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0" y="210205"/>
            <a:ext cx="4727256" cy="523220"/>
          </a:xfrm>
          <a:prstGeom prst="rect">
            <a:avLst/>
          </a:prstGeom>
          <a:noFill/>
        </p:spPr>
        <p:txBody>
          <a:bodyPr wrap="none" rtlCol="0">
            <a:spAutoFit/>
          </a:bodyPr>
          <a:lstStyle/>
          <a:p>
            <a:r>
              <a:rPr lang="en-CA" sz="2800" dirty="0" smtClean="0">
                <a:latin typeface="Cambria" panose="02040503050406030204" pitchFamily="18" charset="0"/>
                <a:ea typeface="Cambria" panose="02040503050406030204" pitchFamily="18" charset="0"/>
              </a:rPr>
              <a:t>Data Extraction (Static Pages)</a:t>
            </a:r>
            <a:endParaRPr lang="en-CA"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485775" y="1114622"/>
            <a:ext cx="6038850" cy="5724327"/>
          </a:xfrm>
          <a:prstGeom prst="rect">
            <a:avLst/>
          </a:prstGeom>
        </p:spPr>
      </p:pic>
      <p:pic>
        <p:nvPicPr>
          <p:cNvPr id="6" name="Picture 5"/>
          <p:cNvPicPr>
            <a:picLocks noChangeAspect="1"/>
          </p:cNvPicPr>
          <p:nvPr/>
        </p:nvPicPr>
        <p:blipFill>
          <a:blip r:embed="rId4"/>
          <a:stretch>
            <a:fillRect/>
          </a:stretch>
        </p:blipFill>
        <p:spPr>
          <a:xfrm>
            <a:off x="7366455" y="935896"/>
            <a:ext cx="4311194" cy="5931629"/>
          </a:xfrm>
          <a:prstGeom prst="rect">
            <a:avLst/>
          </a:prstGeom>
        </p:spPr>
      </p:pic>
      <p:sp>
        <p:nvSpPr>
          <p:cNvPr id="13" name="Striped Right Arrow 12"/>
          <p:cNvSpPr/>
          <p:nvPr/>
        </p:nvSpPr>
        <p:spPr>
          <a:xfrm>
            <a:off x="6600825" y="3819524"/>
            <a:ext cx="765630" cy="657225"/>
          </a:xfrm>
          <a:prstGeom prst="striped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60153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6275" y="999636"/>
            <a:ext cx="10601326" cy="5105888"/>
          </a:xfrm>
          <a:prstGeom prst="rect">
            <a:avLst/>
          </a:prstGeom>
        </p:spPr>
      </p:pic>
      <p:pic>
        <p:nvPicPr>
          <p:cNvPr id="5"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9150" y="254706"/>
            <a:ext cx="9829800" cy="6431844"/>
          </a:xfrm>
          <a:prstGeom prst="rect">
            <a:avLst/>
          </a:prstGeom>
        </p:spPr>
      </p:pic>
      <p:pic>
        <p:nvPicPr>
          <p:cNvPr id="6"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3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4332" y="428625"/>
            <a:ext cx="10712843" cy="5910262"/>
          </a:xfrm>
          <a:prstGeom prst="rect">
            <a:avLst/>
          </a:prstGeom>
        </p:spPr>
      </p:pic>
      <p:pic>
        <p:nvPicPr>
          <p:cNvPr id="5" name="Picture 4"/>
          <p:cNvPicPr>
            <a:picLocks noChangeAspect="1"/>
          </p:cNvPicPr>
          <p:nvPr/>
        </p:nvPicPr>
        <p:blipFill>
          <a:blip r:embed="rId3"/>
          <a:stretch>
            <a:fillRect/>
          </a:stretch>
        </p:blipFill>
        <p:spPr>
          <a:xfrm>
            <a:off x="2190750" y="4267200"/>
            <a:ext cx="1543050" cy="1219200"/>
          </a:xfrm>
          <a:prstGeom prst="rect">
            <a:avLst/>
          </a:prstGeom>
        </p:spPr>
      </p:pic>
      <p:pic>
        <p:nvPicPr>
          <p:cNvPr id="6" name="Picture 2" descr="Image result for UBC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9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8175" y="333375"/>
            <a:ext cx="11118056" cy="6200775"/>
          </a:xfrm>
          <a:prstGeom prst="rect">
            <a:avLst/>
          </a:prstGeom>
        </p:spPr>
      </p:pic>
      <p:pic>
        <p:nvPicPr>
          <p:cNvPr id="5"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88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8225" y="198758"/>
            <a:ext cx="9839325" cy="6435404"/>
          </a:xfrm>
          <a:prstGeom prst="rect">
            <a:avLst/>
          </a:prstGeom>
        </p:spPr>
      </p:pic>
      <p:pic>
        <p:nvPicPr>
          <p:cNvPr id="5"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9903" y="1250831"/>
            <a:ext cx="4922784" cy="3987764"/>
          </a:xfrm>
          <a:prstGeom prst="rect">
            <a:avLst/>
          </a:prstGeom>
        </p:spPr>
      </p:pic>
      <p:pic>
        <p:nvPicPr>
          <p:cNvPr id="6"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93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58094" y="471815"/>
            <a:ext cx="5222584" cy="523220"/>
          </a:xfrm>
          <a:prstGeom prst="rect">
            <a:avLst/>
          </a:prstGeom>
          <a:noFill/>
        </p:spPr>
        <p:txBody>
          <a:bodyPr wrap="none" rtlCol="0">
            <a:spAutoFit/>
          </a:bodyPr>
          <a:lstStyle/>
          <a:p>
            <a:r>
              <a:rPr lang="en-CA" sz="2800" dirty="0" smtClean="0">
                <a:latin typeface="Cambria" panose="02040503050406030204" pitchFamily="18" charset="0"/>
                <a:ea typeface="Cambria" panose="02040503050406030204" pitchFamily="18" charset="0"/>
              </a:rPr>
              <a:t>Data Extraction (Dynamic Pages)</a:t>
            </a:r>
            <a:endParaRPr lang="en-CA" dirty="0">
              <a:latin typeface="Cambria" panose="02040503050406030204" pitchFamily="18" charset="0"/>
              <a:ea typeface="Cambria" panose="02040503050406030204" pitchFamily="18" charset="0"/>
            </a:endParaRPr>
          </a:p>
        </p:txBody>
      </p:sp>
      <p:sp>
        <p:nvSpPr>
          <p:cNvPr id="13" name="Striped Right Arrow 12"/>
          <p:cNvSpPr/>
          <p:nvPr/>
        </p:nvSpPr>
        <p:spPr>
          <a:xfrm>
            <a:off x="4011282" y="3468559"/>
            <a:ext cx="320689" cy="198198"/>
          </a:xfrm>
          <a:prstGeom prst="striped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p:cNvPicPr>
            <a:picLocks noChangeAspect="1"/>
          </p:cNvPicPr>
          <p:nvPr/>
        </p:nvPicPr>
        <p:blipFill>
          <a:blip r:embed="rId3"/>
          <a:stretch>
            <a:fillRect/>
          </a:stretch>
        </p:blipFill>
        <p:spPr>
          <a:xfrm>
            <a:off x="241539" y="2084405"/>
            <a:ext cx="3769743" cy="3362905"/>
          </a:xfrm>
          <a:prstGeom prst="rect">
            <a:avLst/>
          </a:prstGeom>
        </p:spPr>
      </p:pic>
      <p:pic>
        <p:nvPicPr>
          <p:cNvPr id="3" name="Picture 2"/>
          <p:cNvPicPr>
            <a:picLocks noChangeAspect="1"/>
          </p:cNvPicPr>
          <p:nvPr/>
        </p:nvPicPr>
        <p:blipFill>
          <a:blip r:embed="rId4"/>
          <a:stretch>
            <a:fillRect/>
          </a:stretch>
        </p:blipFill>
        <p:spPr>
          <a:xfrm>
            <a:off x="4379305" y="2126663"/>
            <a:ext cx="3780162" cy="3320647"/>
          </a:xfrm>
          <a:prstGeom prst="rect">
            <a:avLst/>
          </a:prstGeom>
        </p:spPr>
      </p:pic>
      <p:sp>
        <p:nvSpPr>
          <p:cNvPr id="9" name="Striped Right Arrow 8"/>
          <p:cNvSpPr/>
          <p:nvPr/>
        </p:nvSpPr>
        <p:spPr>
          <a:xfrm>
            <a:off x="8191688" y="3666757"/>
            <a:ext cx="320689" cy="198198"/>
          </a:xfrm>
          <a:prstGeom prst="striped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5"/>
          <a:stretch>
            <a:fillRect/>
          </a:stretch>
        </p:blipFill>
        <p:spPr>
          <a:xfrm>
            <a:off x="8527490" y="2116708"/>
            <a:ext cx="3176138" cy="3298297"/>
          </a:xfrm>
          <a:prstGeom prst="rect">
            <a:avLst/>
          </a:prstGeom>
        </p:spPr>
      </p:pic>
    </p:spTree>
    <p:extLst>
      <p:ext uri="{BB962C8B-B14F-4D97-AF65-F5344CB8AC3E}">
        <p14:creationId xmlns:p14="http://schemas.microsoft.com/office/powerpoint/2010/main" val="785636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77163" y="471815"/>
            <a:ext cx="5088765" cy="523220"/>
          </a:xfrm>
          <a:prstGeom prst="rect">
            <a:avLst/>
          </a:prstGeom>
          <a:noFill/>
        </p:spPr>
        <p:txBody>
          <a:bodyPr wrap="none" rtlCol="0">
            <a:spAutoFit/>
          </a:bodyPr>
          <a:lstStyle/>
          <a:p>
            <a:r>
              <a:rPr lang="en-CA" sz="2800" dirty="0" smtClean="0">
                <a:latin typeface="Cambria" panose="02040503050406030204" pitchFamily="18" charset="0"/>
                <a:ea typeface="Cambria" panose="02040503050406030204" pitchFamily="18" charset="0"/>
              </a:rPr>
              <a:t>Data Extraction: Python Scraper</a:t>
            </a:r>
            <a:endParaRPr lang="en-CA" dirty="0">
              <a:latin typeface="Cambria" panose="02040503050406030204" pitchFamily="18" charset="0"/>
              <a:ea typeface="Cambria" panose="02040503050406030204" pitchFamily="18" charset="0"/>
            </a:endParaRPr>
          </a:p>
        </p:txBody>
      </p:sp>
      <p:sp>
        <p:nvSpPr>
          <p:cNvPr id="6" name="TextBox 5"/>
          <p:cNvSpPr txBox="1"/>
          <p:nvPr/>
        </p:nvSpPr>
        <p:spPr>
          <a:xfrm>
            <a:off x="1108387" y="1545186"/>
            <a:ext cx="10026316" cy="4462760"/>
          </a:xfrm>
          <a:prstGeom prst="rect">
            <a:avLst/>
          </a:prstGeom>
          <a:noFill/>
        </p:spPr>
        <p:txBody>
          <a:bodyPr wrap="square" rtlCol="0">
            <a:spAutoFit/>
          </a:bodyPr>
          <a:lstStyle/>
          <a:p>
            <a:pPr algn="just"/>
            <a:r>
              <a:rPr lang="en-CA" dirty="0" smtClean="0">
                <a:latin typeface="Century" panose="02040604050505020304" pitchFamily="18" charset="0"/>
              </a:rPr>
              <a:t>As no downloadable options were provided by the developers of the “Canadian Election Database”, the database must be extracted using some sort of web-scraper. I have taken the opportunity to develop a scraper using Python, as Python provides compact and robust modules to scrape web-sites with different architecture.</a:t>
            </a:r>
          </a:p>
          <a:p>
            <a:pPr algn="just"/>
            <a:endParaRPr lang="en-CA" dirty="0">
              <a:latin typeface="Century" panose="02040604050505020304" pitchFamily="18" charset="0"/>
            </a:endParaRPr>
          </a:p>
          <a:p>
            <a:pPr algn="just"/>
            <a:r>
              <a:rPr lang="en-CA" dirty="0" smtClean="0">
                <a:latin typeface="Century" panose="02040604050505020304" pitchFamily="18" charset="0"/>
              </a:rPr>
              <a:t>I have used 2 different scraper program to accommodate myself to extract usable, consistent data by thoroughly crawling both static and dynamic pages. This task was particularly challenging as Python’s most popular module “Beautiful Soup” do not support when Webpages communicate to Database using AJAX or JS request. I had to write completely different program to handle the problem.</a:t>
            </a:r>
          </a:p>
          <a:p>
            <a:pPr algn="just"/>
            <a:endParaRPr lang="en-CA" dirty="0">
              <a:latin typeface="Century" panose="02040604050505020304" pitchFamily="18" charset="0"/>
            </a:endParaRPr>
          </a:p>
          <a:p>
            <a:pPr algn="just">
              <a:spcAft>
                <a:spcPts val="1200"/>
              </a:spcAft>
            </a:pPr>
            <a:r>
              <a:rPr lang="en-CA" dirty="0" smtClean="0">
                <a:latin typeface="Century" panose="02040604050505020304" pitchFamily="18" charset="0"/>
              </a:rPr>
              <a:t>GitHub Link to the program-files are given below:</a:t>
            </a:r>
            <a:endParaRPr lang="en-CA" dirty="0" smtClean="0">
              <a:latin typeface="Century" panose="02040604050505020304" pitchFamily="18" charset="0"/>
              <a:hlinkClick r:id="rId3"/>
            </a:endParaRPr>
          </a:p>
          <a:p>
            <a:pPr marL="171450" indent="-171450" algn="just">
              <a:spcAft>
                <a:spcPts val="1200"/>
              </a:spcAft>
              <a:buSzPct val="100000"/>
              <a:buFont typeface="Arial" panose="020B0604020202020204" pitchFamily="34" charset="0"/>
              <a:buChar char="•"/>
            </a:pPr>
            <a:r>
              <a:rPr lang="en-CA" sz="1200" dirty="0" smtClean="0">
                <a:latin typeface="Microsoft JhengHei UI Light" panose="020B0304030504040204" pitchFamily="34" charset="-120"/>
                <a:ea typeface="Microsoft JhengHei UI Light" panose="020B0304030504040204" pitchFamily="34" charset="-120"/>
                <a:hlinkClick r:id="rId3"/>
              </a:rPr>
              <a:t>https://github.com/Mohammad-Abdul-Hadi/scraper-for-canadianelectionsdatabase.ca/blob/master/Canadian%20Elections%20Database%20Scraper.ipynb</a:t>
            </a:r>
            <a:r>
              <a:rPr lang="en-CA" sz="1200" dirty="0" smtClean="0">
                <a:latin typeface="Microsoft JhengHei UI Light" panose="020B0304030504040204" pitchFamily="34" charset="-120"/>
                <a:ea typeface="Microsoft JhengHei UI Light" panose="020B0304030504040204" pitchFamily="34" charset="-120"/>
              </a:rPr>
              <a:t> (Static Page-Scraper)</a:t>
            </a:r>
          </a:p>
          <a:p>
            <a:pPr marL="171450" indent="-171450" algn="just">
              <a:buSzPct val="100000"/>
              <a:buFont typeface="Arial" panose="020B0604020202020204" pitchFamily="34" charset="0"/>
              <a:buChar char="•"/>
            </a:pPr>
            <a:r>
              <a:rPr lang="en-CA" sz="1200" dirty="0" smtClean="0">
                <a:latin typeface="Microsoft JhengHei UI Light" panose="020B0304030504040204" pitchFamily="34" charset="-120"/>
                <a:ea typeface="Microsoft JhengHei UI Light" panose="020B0304030504040204" pitchFamily="34" charset="-120"/>
                <a:hlinkClick r:id="rId4"/>
              </a:rPr>
              <a:t>https://github.com/Mohammad-Abdul-Hadi/scraper-for-canadianelectionsdatabase.ca/blob/master/Canadian%20Elections%20Database%20Scraper%20(Province%20and%20Territory-wise).ipynb</a:t>
            </a:r>
            <a:endParaRPr lang="en-CA" sz="1200" dirty="0" smtClean="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519977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6300343" y="4123425"/>
            <a:ext cx="298869" cy="24854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2"/>
          <a:stretch>
            <a:fillRect/>
          </a:stretch>
        </p:blipFill>
        <p:spPr>
          <a:xfrm>
            <a:off x="278743" y="1114622"/>
            <a:ext cx="6038850" cy="5724327"/>
          </a:xfrm>
          <a:prstGeom prst="rect">
            <a:avLst/>
          </a:prstGeom>
        </p:spPr>
      </p:pic>
      <p:pic>
        <p:nvPicPr>
          <p:cNvPr id="6" name="Picture 5"/>
          <p:cNvPicPr>
            <a:picLocks noChangeAspect="1"/>
          </p:cNvPicPr>
          <p:nvPr/>
        </p:nvPicPr>
        <p:blipFill>
          <a:blip r:embed="rId3"/>
          <a:stretch>
            <a:fillRect/>
          </a:stretch>
        </p:blipFill>
        <p:spPr>
          <a:xfrm>
            <a:off x="6599212" y="2509478"/>
            <a:ext cx="7429500" cy="3857625"/>
          </a:xfrm>
          <a:prstGeom prst="rect">
            <a:avLst/>
          </a:prstGeom>
        </p:spPr>
      </p:pic>
      <p:pic>
        <p:nvPicPr>
          <p:cNvPr id="7" name="Picture 2" descr="Image result for UBC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320409" y="366712"/>
            <a:ext cx="8258736" cy="523220"/>
          </a:xfrm>
          <a:prstGeom prst="rect">
            <a:avLst/>
          </a:prstGeom>
          <a:noFill/>
        </p:spPr>
        <p:txBody>
          <a:bodyPr wrap="none" rtlCol="0">
            <a:spAutoFit/>
          </a:bodyPr>
          <a:lstStyle/>
          <a:p>
            <a:r>
              <a:rPr lang="en-CA" sz="2800" dirty="0" smtClean="0">
                <a:latin typeface="Cambria" panose="02040503050406030204" pitchFamily="18" charset="0"/>
                <a:ea typeface="Cambria" panose="02040503050406030204" pitchFamily="18" charset="0"/>
              </a:rPr>
              <a:t>Data Extraction: Python Scraper (Phase 1 extraction)</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3188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35670" y="160303"/>
            <a:ext cx="9369616" cy="523220"/>
          </a:xfrm>
          <a:prstGeom prst="rect">
            <a:avLst/>
          </a:prstGeom>
          <a:noFill/>
        </p:spPr>
        <p:txBody>
          <a:bodyPr wrap="none" rtlCol="0">
            <a:spAutoFit/>
          </a:bodyPr>
          <a:lstStyle/>
          <a:p>
            <a:r>
              <a:rPr lang="en-CA" sz="2800" dirty="0" smtClean="0">
                <a:latin typeface="Cambria" panose="02040503050406030204" pitchFamily="18" charset="0"/>
                <a:ea typeface="Cambria" panose="02040503050406030204" pitchFamily="18" charset="0"/>
              </a:rPr>
              <a:t>Data Extraction: Python Scraper output (Phase 1 extraction)</a:t>
            </a:r>
            <a:endParaRPr lang="en-CA" dirty="0">
              <a:latin typeface="Cambria" panose="02040503050406030204" pitchFamily="18" charset="0"/>
              <a:ea typeface="Cambria" panose="02040503050406030204" pitchFamily="18" charset="0"/>
            </a:endParaRPr>
          </a:p>
        </p:txBody>
      </p:sp>
      <p:sp>
        <p:nvSpPr>
          <p:cNvPr id="9" name="Right Arrow 8"/>
          <p:cNvSpPr/>
          <p:nvPr/>
        </p:nvSpPr>
        <p:spPr>
          <a:xfrm>
            <a:off x="4974924" y="3767910"/>
            <a:ext cx="298869" cy="24854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p:cNvPicPr>
            <a:picLocks noChangeAspect="1"/>
          </p:cNvPicPr>
          <p:nvPr/>
        </p:nvPicPr>
        <p:blipFill>
          <a:blip r:embed="rId3"/>
          <a:stretch>
            <a:fillRect/>
          </a:stretch>
        </p:blipFill>
        <p:spPr>
          <a:xfrm>
            <a:off x="663730" y="926371"/>
            <a:ext cx="4311194" cy="5931629"/>
          </a:xfrm>
          <a:prstGeom prst="rect">
            <a:avLst/>
          </a:prstGeom>
        </p:spPr>
      </p:pic>
      <p:pic>
        <p:nvPicPr>
          <p:cNvPr id="3" name="Picture 2"/>
          <p:cNvPicPr>
            <a:picLocks noChangeAspect="1"/>
          </p:cNvPicPr>
          <p:nvPr/>
        </p:nvPicPr>
        <p:blipFill>
          <a:blip r:embed="rId4"/>
          <a:stretch>
            <a:fillRect/>
          </a:stretch>
        </p:blipFill>
        <p:spPr>
          <a:xfrm>
            <a:off x="5324474" y="2104292"/>
            <a:ext cx="6134100" cy="4038600"/>
          </a:xfrm>
          <a:prstGeom prst="rect">
            <a:avLst/>
          </a:prstGeom>
        </p:spPr>
      </p:pic>
    </p:spTree>
    <p:extLst>
      <p:ext uri="{BB962C8B-B14F-4D97-AF65-F5344CB8AC3E}">
        <p14:creationId xmlns:p14="http://schemas.microsoft.com/office/powerpoint/2010/main" val="355022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UBC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335670" y="160303"/>
            <a:ext cx="9369616" cy="523220"/>
          </a:xfrm>
          <a:prstGeom prst="rect">
            <a:avLst/>
          </a:prstGeom>
          <a:noFill/>
        </p:spPr>
        <p:txBody>
          <a:bodyPr wrap="none" rtlCol="0">
            <a:spAutoFit/>
          </a:bodyPr>
          <a:lstStyle/>
          <a:p>
            <a:r>
              <a:rPr lang="en-CA" sz="2800" dirty="0" smtClean="0">
                <a:latin typeface="Cambria" panose="02040503050406030204" pitchFamily="18" charset="0"/>
                <a:ea typeface="Cambria" panose="02040503050406030204" pitchFamily="18" charset="0"/>
              </a:rPr>
              <a:t>Data Extraction: Python Scraper output (Phase 1 extraction)</a:t>
            </a:r>
            <a:endParaRPr lang="en-CA" dirty="0">
              <a:latin typeface="Cambria" panose="02040503050406030204" pitchFamily="18" charset="0"/>
              <a:ea typeface="Cambria" panose="02040503050406030204" pitchFamily="18" charset="0"/>
            </a:endParaRPr>
          </a:p>
        </p:txBody>
      </p:sp>
      <p:sp>
        <p:nvSpPr>
          <p:cNvPr id="9" name="Right Arrow 8"/>
          <p:cNvSpPr/>
          <p:nvPr/>
        </p:nvSpPr>
        <p:spPr>
          <a:xfrm>
            <a:off x="5323235" y="3089491"/>
            <a:ext cx="298869" cy="24854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3"/>
          <a:stretch>
            <a:fillRect/>
          </a:stretch>
        </p:blipFill>
        <p:spPr>
          <a:xfrm>
            <a:off x="534927" y="1564618"/>
            <a:ext cx="3176138" cy="3298297"/>
          </a:xfrm>
          <a:prstGeom prst="rect">
            <a:avLst/>
          </a:prstGeom>
        </p:spPr>
      </p:pic>
      <p:pic>
        <p:nvPicPr>
          <p:cNvPr id="12" name="Picture 11"/>
          <p:cNvPicPr>
            <a:picLocks noChangeAspect="1"/>
          </p:cNvPicPr>
          <p:nvPr/>
        </p:nvPicPr>
        <p:blipFill>
          <a:blip r:embed="rId3"/>
          <a:stretch>
            <a:fillRect/>
          </a:stretch>
        </p:blipFill>
        <p:spPr>
          <a:xfrm>
            <a:off x="755090" y="1875169"/>
            <a:ext cx="3176138" cy="3298297"/>
          </a:xfrm>
          <a:prstGeom prst="rect">
            <a:avLst/>
          </a:prstGeom>
        </p:spPr>
      </p:pic>
      <p:pic>
        <p:nvPicPr>
          <p:cNvPr id="13" name="Picture 12"/>
          <p:cNvPicPr>
            <a:picLocks noChangeAspect="1"/>
          </p:cNvPicPr>
          <p:nvPr/>
        </p:nvPicPr>
        <p:blipFill>
          <a:blip r:embed="rId3"/>
          <a:stretch>
            <a:fillRect/>
          </a:stretch>
        </p:blipFill>
        <p:spPr>
          <a:xfrm>
            <a:off x="1102163" y="2185720"/>
            <a:ext cx="3176138" cy="3298297"/>
          </a:xfrm>
          <a:prstGeom prst="rect">
            <a:avLst/>
          </a:prstGeom>
        </p:spPr>
      </p:pic>
      <p:pic>
        <p:nvPicPr>
          <p:cNvPr id="14" name="Picture 13"/>
          <p:cNvPicPr>
            <a:picLocks noChangeAspect="1"/>
          </p:cNvPicPr>
          <p:nvPr/>
        </p:nvPicPr>
        <p:blipFill>
          <a:blip r:embed="rId3"/>
          <a:stretch>
            <a:fillRect/>
          </a:stretch>
        </p:blipFill>
        <p:spPr>
          <a:xfrm>
            <a:off x="1450475" y="2526890"/>
            <a:ext cx="3176138" cy="3298297"/>
          </a:xfrm>
          <a:prstGeom prst="rect">
            <a:avLst/>
          </a:prstGeom>
        </p:spPr>
      </p:pic>
      <p:pic>
        <p:nvPicPr>
          <p:cNvPr id="15" name="Picture 14"/>
          <p:cNvPicPr>
            <a:picLocks noChangeAspect="1"/>
          </p:cNvPicPr>
          <p:nvPr/>
        </p:nvPicPr>
        <p:blipFill>
          <a:blip r:embed="rId3"/>
          <a:stretch>
            <a:fillRect/>
          </a:stretch>
        </p:blipFill>
        <p:spPr>
          <a:xfrm>
            <a:off x="1798786" y="2868060"/>
            <a:ext cx="3176138" cy="3298297"/>
          </a:xfrm>
          <a:prstGeom prst="rect">
            <a:avLst/>
          </a:prstGeom>
        </p:spPr>
      </p:pic>
      <p:pic>
        <p:nvPicPr>
          <p:cNvPr id="16" name="Picture 15"/>
          <p:cNvPicPr>
            <a:picLocks noChangeAspect="1"/>
          </p:cNvPicPr>
          <p:nvPr/>
        </p:nvPicPr>
        <p:blipFill>
          <a:blip r:embed="rId3"/>
          <a:stretch>
            <a:fillRect/>
          </a:stretch>
        </p:blipFill>
        <p:spPr>
          <a:xfrm>
            <a:off x="2151929" y="3295938"/>
            <a:ext cx="3176138" cy="3298297"/>
          </a:xfrm>
          <a:prstGeom prst="rect">
            <a:avLst/>
          </a:prstGeom>
        </p:spPr>
      </p:pic>
      <p:pic>
        <p:nvPicPr>
          <p:cNvPr id="2" name="Picture 1"/>
          <p:cNvPicPr>
            <a:picLocks noChangeAspect="1"/>
          </p:cNvPicPr>
          <p:nvPr/>
        </p:nvPicPr>
        <p:blipFill>
          <a:blip r:embed="rId4"/>
          <a:stretch>
            <a:fillRect/>
          </a:stretch>
        </p:blipFill>
        <p:spPr>
          <a:xfrm>
            <a:off x="6020478" y="1595298"/>
            <a:ext cx="5696254" cy="2202971"/>
          </a:xfrm>
          <a:prstGeom prst="rect">
            <a:avLst/>
          </a:prstGeom>
        </p:spPr>
      </p:pic>
      <p:pic>
        <p:nvPicPr>
          <p:cNvPr id="4" name="Picture 3"/>
          <p:cNvPicPr>
            <a:picLocks noChangeAspect="1"/>
          </p:cNvPicPr>
          <p:nvPr/>
        </p:nvPicPr>
        <p:blipFill>
          <a:blip r:embed="rId5"/>
          <a:stretch>
            <a:fillRect/>
          </a:stretch>
        </p:blipFill>
        <p:spPr>
          <a:xfrm>
            <a:off x="6036421" y="4126813"/>
            <a:ext cx="5680311" cy="302533"/>
          </a:xfrm>
          <a:prstGeom prst="rect">
            <a:avLst/>
          </a:prstGeom>
        </p:spPr>
      </p:pic>
      <p:pic>
        <p:nvPicPr>
          <p:cNvPr id="5" name="Picture 4"/>
          <p:cNvPicPr>
            <a:picLocks noChangeAspect="1"/>
          </p:cNvPicPr>
          <p:nvPr/>
        </p:nvPicPr>
        <p:blipFill>
          <a:blip r:embed="rId6"/>
          <a:stretch>
            <a:fillRect/>
          </a:stretch>
        </p:blipFill>
        <p:spPr>
          <a:xfrm>
            <a:off x="6020478" y="5168898"/>
            <a:ext cx="5696254" cy="1040913"/>
          </a:xfrm>
          <a:prstGeom prst="rect">
            <a:avLst/>
          </a:prstGeom>
        </p:spPr>
      </p:pic>
    </p:spTree>
    <p:extLst>
      <p:ext uri="{BB962C8B-B14F-4D97-AF65-F5344CB8AC3E}">
        <p14:creationId xmlns:p14="http://schemas.microsoft.com/office/powerpoint/2010/main" val="48012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R studio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775" y="2168653"/>
            <a:ext cx="6731000" cy="236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93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53921C-F417-41E3-A5F6-0D48BFA338D0}"/>
              </a:ext>
            </a:extLst>
          </p:cNvPr>
          <p:cNvPicPr>
            <a:picLocks noChangeAspect="1"/>
          </p:cNvPicPr>
          <p:nvPr/>
        </p:nvPicPr>
        <p:blipFill>
          <a:blip r:embed="rId2"/>
          <a:stretch>
            <a:fillRect/>
          </a:stretch>
        </p:blipFill>
        <p:spPr>
          <a:xfrm>
            <a:off x="5113070" y="836234"/>
            <a:ext cx="7082689" cy="5878631"/>
          </a:xfrm>
          <a:prstGeom prst="rect">
            <a:avLst/>
          </a:prstGeom>
        </p:spPr>
      </p:pic>
      <p:pic>
        <p:nvPicPr>
          <p:cNvPr id="3" name="Picture 2" descr="Image result for UB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8574" y="0"/>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15496" y="210205"/>
            <a:ext cx="5192405" cy="523220"/>
          </a:xfrm>
          <a:prstGeom prst="rect">
            <a:avLst/>
          </a:prstGeom>
          <a:noFill/>
        </p:spPr>
        <p:txBody>
          <a:bodyPr wrap="square" rtlCol="0">
            <a:spAutoFit/>
          </a:bodyPr>
          <a:lstStyle/>
          <a:p>
            <a:r>
              <a:rPr lang="en-CA" sz="2800" dirty="0" smtClean="0">
                <a:latin typeface="Cambria" panose="02040503050406030204" pitchFamily="18" charset="0"/>
                <a:ea typeface="Cambria" panose="02040503050406030204" pitchFamily="18" charset="0"/>
              </a:rPr>
              <a:t>Data Visualization: R</a:t>
            </a:r>
            <a:endParaRPr lang="en-CA" dirty="0">
              <a:latin typeface="Cambria" panose="02040503050406030204" pitchFamily="18" charset="0"/>
              <a:ea typeface="Cambria" panose="02040503050406030204" pitchFamily="18" charset="0"/>
            </a:endParaRPr>
          </a:p>
        </p:txBody>
      </p:sp>
      <p:sp>
        <p:nvSpPr>
          <p:cNvPr id="6" name="TextBox 5"/>
          <p:cNvSpPr txBox="1"/>
          <p:nvPr/>
        </p:nvSpPr>
        <p:spPr>
          <a:xfrm>
            <a:off x="670465" y="1406107"/>
            <a:ext cx="4597880" cy="4401205"/>
          </a:xfrm>
          <a:prstGeom prst="rect">
            <a:avLst/>
          </a:prstGeom>
          <a:noFill/>
        </p:spPr>
        <p:txBody>
          <a:bodyPr wrap="square" rtlCol="0">
            <a:spAutoFit/>
          </a:bodyPr>
          <a:lstStyle/>
          <a:p>
            <a:r>
              <a:rPr lang="en-CA" sz="1400" dirty="0" smtClean="0">
                <a:latin typeface="Century" panose="02040604050505020304" pitchFamily="18" charset="0"/>
              </a:rPr>
              <a:t>Geo-spatial map of Canada has been generated using R script. We needed </a:t>
            </a:r>
            <a:r>
              <a:rPr lang="en-US" sz="1400" dirty="0" smtClean="0">
                <a:latin typeface="Century" panose="02040604050505020304" pitchFamily="18" charset="0"/>
              </a:rPr>
              <a:t>get the actual map data. This was the hardest bit. In the case of Canada, central statistics agency provided map shape files that we could use. The Shape File format (.</a:t>
            </a:r>
            <a:r>
              <a:rPr lang="en-US" sz="1400" dirty="0" err="1" smtClean="0">
                <a:latin typeface="Century" panose="02040604050505020304" pitchFamily="18" charset="0"/>
              </a:rPr>
              <a:t>shp</a:t>
            </a:r>
            <a:r>
              <a:rPr lang="en-US" sz="1400" dirty="0" smtClean="0">
                <a:latin typeface="Century" panose="02040604050505020304" pitchFamily="18" charset="0"/>
              </a:rPr>
              <a:t>) is the most widely-used standard for maps. I grabbed the files to convert them to a format the </a:t>
            </a:r>
            <a:r>
              <a:rPr lang="en-US" sz="1400" dirty="0" err="1" smtClean="0">
                <a:latin typeface="Century" panose="02040604050505020304" pitchFamily="18" charset="0"/>
              </a:rPr>
              <a:t>tidyverse</a:t>
            </a:r>
            <a:r>
              <a:rPr lang="en-US" sz="1400" dirty="0" smtClean="0">
                <a:latin typeface="Century" panose="02040604050505020304" pitchFamily="18" charset="0"/>
              </a:rPr>
              <a:t> library can use.</a:t>
            </a:r>
          </a:p>
          <a:p>
            <a:endParaRPr lang="en-US" sz="1400" dirty="0" smtClean="0">
              <a:latin typeface="Century" panose="02040604050505020304" pitchFamily="18" charset="0"/>
            </a:endParaRPr>
          </a:p>
          <a:p>
            <a:r>
              <a:rPr lang="en-US" sz="1400" dirty="0" smtClean="0">
                <a:latin typeface="Century" panose="02040604050505020304" pitchFamily="18" charset="0"/>
              </a:rPr>
              <a:t>Link of the data: </a:t>
            </a:r>
            <a:r>
              <a:rPr lang="en-CA" sz="1400" dirty="0" smtClean="0">
                <a:latin typeface="Microsoft JhengHei UI Light" panose="020B0304030504040204" pitchFamily="34" charset="-120"/>
                <a:ea typeface="Microsoft JhengHei UI Light" panose="020B0304030504040204" pitchFamily="34" charset="-120"/>
                <a:hlinkClick r:id="rId4"/>
              </a:rPr>
              <a:t>https://www12.statcan.gc.ca/census-recensement/2011/geo/bound-limit/bound-limit-2011-eng.cfm</a:t>
            </a:r>
            <a:endParaRPr lang="en-CA" sz="1400" dirty="0" smtClean="0">
              <a:latin typeface="Microsoft JhengHei UI Light" panose="020B0304030504040204" pitchFamily="34" charset="-120"/>
              <a:ea typeface="Microsoft JhengHei UI Light" panose="020B0304030504040204" pitchFamily="34" charset="-120"/>
            </a:endParaRPr>
          </a:p>
          <a:p>
            <a:endParaRPr lang="en-CA" sz="1400" dirty="0">
              <a:latin typeface="Microsoft JhengHei UI Light" panose="020B0304030504040204" pitchFamily="34" charset="-120"/>
              <a:ea typeface="Microsoft JhengHei UI Light" panose="020B0304030504040204" pitchFamily="34" charset="-120"/>
            </a:endParaRPr>
          </a:p>
          <a:p>
            <a:r>
              <a:rPr lang="en-CA" sz="1400" dirty="0" smtClean="0">
                <a:latin typeface="Microsoft JhengHei UI Light" panose="020B0304030504040204" pitchFamily="34" charset="-120"/>
                <a:ea typeface="Microsoft JhengHei UI Light" panose="020B0304030504040204" pitchFamily="34" charset="-120"/>
              </a:rPr>
              <a:t>Here 37 census division has been used to identify the segment of different election districts.</a:t>
            </a:r>
          </a:p>
          <a:p>
            <a:endParaRPr lang="en-CA" sz="1400" dirty="0">
              <a:latin typeface="Microsoft JhengHei UI Light" panose="020B0304030504040204" pitchFamily="34" charset="-120"/>
              <a:ea typeface="Microsoft JhengHei UI Light" panose="020B0304030504040204" pitchFamily="34" charset="-120"/>
            </a:endParaRPr>
          </a:p>
          <a:p>
            <a:r>
              <a:rPr lang="en-CA" sz="1400" dirty="0" smtClean="0">
                <a:latin typeface="Microsoft JhengHei UI Light" panose="020B0304030504040204" pitchFamily="34" charset="-120"/>
                <a:ea typeface="Microsoft JhengHei UI Light" panose="020B0304030504040204" pitchFamily="34" charset="-120"/>
              </a:rPr>
              <a:t>Link to the R-script is given below:</a:t>
            </a:r>
            <a:br>
              <a:rPr lang="en-CA" sz="1400" dirty="0" smtClean="0">
                <a:latin typeface="Microsoft JhengHei UI Light" panose="020B0304030504040204" pitchFamily="34" charset="-120"/>
                <a:ea typeface="Microsoft JhengHei UI Light" panose="020B0304030504040204" pitchFamily="34" charset="-120"/>
              </a:rPr>
            </a:br>
            <a:r>
              <a:rPr lang="en-CA" sz="1400" dirty="0" smtClean="0">
                <a:latin typeface="Microsoft JhengHei UI Light" panose="020B0304030504040204" pitchFamily="34" charset="-120"/>
                <a:ea typeface="Microsoft JhengHei UI Light" panose="020B0304030504040204" pitchFamily="34" charset="-120"/>
                <a:hlinkClick r:id="rId5"/>
              </a:rPr>
              <a:t>https://github.com/Mohammad-Abdul-Hadi/Canada-Map-R-Visualization-for-Election-Data/blob/master/CanadaMap.R</a:t>
            </a:r>
            <a:endParaRPr lang="en-CA" sz="14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76954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652</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Microsoft JhengHei UI Light</vt:lpstr>
      <vt:lpstr>Arial</vt:lpstr>
      <vt:lpstr>Calibri</vt:lpstr>
      <vt:lpstr>Calibri Light</vt:lpstr>
      <vt:lpstr>Cambria</vt:lpstr>
      <vt:lpstr>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UBC Okanagan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mashuk</dc:creator>
  <cp:lastModifiedBy>mashuk</cp:lastModifiedBy>
  <cp:revision>28</cp:revision>
  <dcterms:created xsi:type="dcterms:W3CDTF">2019-11-27T02:27:07Z</dcterms:created>
  <dcterms:modified xsi:type="dcterms:W3CDTF">2019-11-28T01:59:25Z</dcterms:modified>
</cp:coreProperties>
</file>