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sldIdLst>
    <p:sldId id="272" r:id="rId5"/>
    <p:sldId id="273" r:id="rId6"/>
    <p:sldId id="271" r:id="rId7"/>
    <p:sldId id="278" r:id="rId8"/>
    <p:sldId id="454" r:id="rId9"/>
    <p:sldId id="456" r:id="rId10"/>
    <p:sldId id="276" r:id="rId11"/>
    <p:sldId id="458" r:id="rId12"/>
    <p:sldId id="457" r:id="rId13"/>
    <p:sldId id="281" r:id="rId14"/>
    <p:sldId id="459" r:id="rId15"/>
    <p:sldId id="460" r:id="rId16"/>
    <p:sldId id="461" r:id="rId1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802C"/>
    <a:srgbClr val="B7CFB2"/>
    <a:srgbClr val="738678"/>
    <a:srgbClr val="E38D88"/>
    <a:srgbClr val="FFF2A4"/>
    <a:srgbClr val="F1FFDD"/>
    <a:srgbClr val="E6E7EA"/>
    <a:srgbClr val="4D5D53"/>
    <a:srgbClr val="8F9779"/>
    <a:srgbClr val="738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5840" autoAdjust="0"/>
  </p:normalViewPr>
  <p:slideViewPr>
    <p:cSldViewPr>
      <p:cViewPr varScale="1">
        <p:scale>
          <a:sx n="114" d="100"/>
          <a:sy n="114" d="100"/>
        </p:scale>
        <p:origin x="39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7BA6D4A-AB7D-4A87-9B70-035C09AF5CF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C93A596-9CBC-49DD-B93A-C6D0261C4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9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3A596-9CBC-49DD-B93A-C6D0261C4F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74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52601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60775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0CA7-C52F-4855-8CAE-1B02575DAF1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294010"/>
            <a:ext cx="6982240" cy="685800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BD1D4FF7-46EE-44FB-92E0-158D81A8C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0" y="54000"/>
            <a:ext cx="3393419" cy="11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6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762000"/>
          </a:xfrm>
        </p:spPr>
        <p:txBody>
          <a:bodyPr>
            <a:normAutofit/>
          </a:bodyPr>
          <a:lstStyle>
            <a:lvl1pPr>
              <a:defRPr sz="2400">
                <a:latin typeface="Helvetica Neue Light" panose="020B060402020202020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2578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Helvetica Neue Light" panose="020B0604020202020204" charset="0"/>
              </a:defRPr>
            </a:lvl1pPr>
            <a:lvl2pPr>
              <a:defRPr sz="2000">
                <a:latin typeface="Helvetica Neue Light" panose="020B0604020202020204" charset="0"/>
              </a:defRPr>
            </a:lvl2pPr>
            <a:lvl3pPr>
              <a:defRPr sz="2000">
                <a:latin typeface="Helvetica Neue Light" panose="020B0604020202020204" charset="0"/>
              </a:defRPr>
            </a:lvl3pPr>
            <a:lvl4pPr>
              <a:defRPr sz="2000">
                <a:latin typeface="Helvetica Neue Light" panose="020B0604020202020204" charset="0"/>
              </a:defRPr>
            </a:lvl4pPr>
            <a:lvl5pPr>
              <a:defRPr sz="2000">
                <a:latin typeface="Helvetica Neue Light" panose="020B060402020202020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20469" y="6356351"/>
            <a:ext cx="1261931" cy="365125"/>
          </a:xfrm>
        </p:spPr>
        <p:txBody>
          <a:bodyPr/>
          <a:lstStyle/>
          <a:p>
            <a:fld id="{9E47911D-9027-4504-BFEC-BADCB2AB9E0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711200" y="838200"/>
            <a:ext cx="10769600" cy="0"/>
          </a:xfrm>
          <a:prstGeom prst="line">
            <a:avLst/>
          </a:prstGeom>
          <a:ln w="19050">
            <a:solidFill>
              <a:srgbClr val="0AA571"/>
            </a:solidFill>
          </a:ln>
          <a:effectLst>
            <a:outerShdw blurRad="40000" dist="20000" dir="5400000" rotWithShape="0">
              <a:srgbClr val="92D05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>
          <a:xfrm>
            <a:off x="2813720" y="6581002"/>
            <a:ext cx="65645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© CRN UBC (2021) -- DO NOT REPRODUCE WITHOUT WRITTEN PERMISSION</a:t>
            </a:r>
            <a:endParaRPr lang="en-US" sz="120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611FCA2-1937-49B2-9E2A-DB56A932CF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1" y="6271200"/>
            <a:ext cx="1524428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16480" y="6356351"/>
            <a:ext cx="1165920" cy="365125"/>
          </a:xfrm>
        </p:spPr>
        <p:txBody>
          <a:bodyPr/>
          <a:lstStyle/>
          <a:p>
            <a:fld id="{6FB80CA7-C52F-4855-8CAE-1B02575DAF1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BC2D2B-6AFF-4247-8539-9BFB818DC8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1" y="6271200"/>
            <a:ext cx="1524428" cy="525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FF494A5-19E1-41A6-B598-554E617088FF}"/>
              </a:ext>
            </a:extLst>
          </p:cNvPr>
          <p:cNvSpPr/>
          <p:nvPr userDrawn="1"/>
        </p:nvSpPr>
        <p:spPr>
          <a:xfrm>
            <a:off x="2813720" y="6581002"/>
            <a:ext cx="65645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© CRN UBC (2021) -- DO NOT REPRODUCE WITHOUT WRITTEN PERMISSION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711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09971" y="6356351"/>
            <a:ext cx="972428" cy="365125"/>
          </a:xfrm>
        </p:spPr>
        <p:txBody>
          <a:bodyPr/>
          <a:lstStyle/>
          <a:p>
            <a:fld id="{6FB80CA7-C52F-4855-8CAE-1B02575DAF1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06CED85-86D8-49C3-A914-96478F7C00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1" y="6271200"/>
            <a:ext cx="1524428" cy="525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01A4B55-7039-4356-A1EA-CCA35D8C93F1}"/>
              </a:ext>
            </a:extLst>
          </p:cNvPr>
          <p:cNvSpPr/>
          <p:nvPr userDrawn="1"/>
        </p:nvSpPr>
        <p:spPr>
          <a:xfrm>
            <a:off x="2813720" y="6581002"/>
            <a:ext cx="65645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© CRN UBC (2021) -- DO NOT REPRODUCE WITHOUT WRITTEN PERMISSION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2602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Members and Government Only.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not circulate outside your organization.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80CA7-C52F-4855-8CAE-1B02575D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8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Helvetica 45 Light" panose="020B0500000000000000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Helvetica 45 Light" panose="020B0500000000000000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Helvetica 45 Light" panose="020B0500000000000000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Helvetica 45 Light" panose="020B0500000000000000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Helvetica 45 Light" panose="020B0500000000000000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Helvetica 45 Light" panose="020B0500000000000000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456" y="1340768"/>
            <a:ext cx="9721080" cy="1470025"/>
          </a:xfrm>
        </p:spPr>
        <p:txBody>
          <a:bodyPr>
            <a:normAutofit/>
          </a:bodyPr>
          <a:lstStyle/>
          <a:p>
            <a:r>
              <a:rPr lang="en-US" sz="3600" dirty="0" err="1"/>
              <a:t>Sanexen</a:t>
            </a:r>
            <a:r>
              <a:rPr lang="en-US" sz="3600" dirty="0"/>
              <a:t> Data Analysis – Machine Learning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B4CEC4A-A36A-4D6D-9154-8D261CBDD830}"/>
              </a:ext>
            </a:extLst>
          </p:cNvPr>
          <p:cNvSpPr txBox="1">
            <a:spLocks/>
          </p:cNvSpPr>
          <p:nvPr/>
        </p:nvSpPr>
        <p:spPr>
          <a:xfrm>
            <a:off x="3323692" y="3149601"/>
            <a:ext cx="5544616" cy="3375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Helvetica Light" panose="020B0403020202020204" pitchFamily="34" charset="0"/>
              </a:rPr>
              <a:t>Milad Ramezankhani, PhD Candidate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Dushyant Singh </a:t>
            </a:r>
            <a:r>
              <a:rPr lang="en-US" sz="2400" dirty="0" err="1">
                <a:latin typeface="Helvetica Light" panose="020B0403020202020204" pitchFamily="34" charset="0"/>
              </a:rPr>
              <a:t>Udawat</a:t>
            </a:r>
            <a:endParaRPr lang="en-US" sz="2400" dirty="0">
              <a:latin typeface="Helvetica Light" panose="020B0403020202020204" pitchFamily="34" charset="0"/>
            </a:endParaRP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Advisors: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Dr. Abbas Milani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Dr. Rudolf </a:t>
            </a:r>
            <a:r>
              <a:rPr lang="en-US" sz="2000" dirty="0" err="1">
                <a:latin typeface="Helvetica Light" panose="020B0403020202020204" pitchFamily="34" charset="0"/>
              </a:rPr>
              <a:t>Seethaler</a:t>
            </a:r>
            <a:endParaRPr lang="en-US" sz="20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1800" dirty="0">
                <a:latin typeface="Helvetica Light" panose="020B0403020202020204" pitchFamily="34" charset="0"/>
              </a:rPr>
              <a:t>September 29</a:t>
            </a:r>
            <a:r>
              <a:rPr lang="en-US" sz="1800" baseline="30000" dirty="0">
                <a:latin typeface="Helvetica Light" panose="020B0403020202020204" pitchFamily="34" charset="0"/>
              </a:rPr>
              <a:t>th</a:t>
            </a:r>
            <a:r>
              <a:rPr lang="en-US" sz="1800" dirty="0">
                <a:latin typeface="Helvetica Light" panose="020B0403020202020204" pitchFamily="34" charset="0"/>
              </a:rPr>
              <a:t> , 2021</a:t>
            </a:r>
          </a:p>
          <a:p>
            <a:endParaRPr lang="en-US" sz="1800" dirty="0">
              <a:latin typeface="Helvetica Light" panose="020B04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AF8A1-0D75-2849-9880-D92B1EC9A06B}"/>
              </a:ext>
            </a:extLst>
          </p:cNvPr>
          <p:cNvSpPr txBox="1"/>
          <p:nvPr/>
        </p:nvSpPr>
        <p:spPr>
          <a:xfrm>
            <a:off x="10949940" y="3291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22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49DBC55-BE85-470F-B732-337D40893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Assembly – ML model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A5A26-A946-41D5-B498-329E5951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16480" y="6356351"/>
            <a:ext cx="116592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47911D-9027-4504-BFEC-BADCB2AB9E06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C49BC8-F9AD-4FDB-A6C5-B4B065B61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357318"/>
              </p:ext>
            </p:extLst>
          </p:nvPr>
        </p:nvGraphicFramePr>
        <p:xfrm>
          <a:off x="191344" y="2143495"/>
          <a:ext cx="3038127" cy="2571009"/>
        </p:xfrm>
        <a:graphic>
          <a:graphicData uri="http://schemas.openxmlformats.org/drawingml/2006/table">
            <a:tbl>
              <a:tblPr/>
              <a:tblGrid>
                <a:gridCol w="1860927">
                  <a:extLst>
                    <a:ext uri="{9D8B030D-6E8A-4147-A177-3AD203B41FA5}">
                      <a16:colId xmlns:a16="http://schemas.microsoft.com/office/drawing/2014/main" val="1638577773"/>
                    </a:ext>
                  </a:extLst>
                </a:gridCol>
                <a:gridCol w="1177200">
                  <a:extLst>
                    <a:ext uri="{9D8B030D-6E8A-4147-A177-3AD203B41FA5}">
                      <a16:colId xmlns:a16="http://schemas.microsoft.com/office/drawing/2014/main" val="4110055930"/>
                    </a:ext>
                  </a:extLst>
                </a:gridCol>
              </a:tblGrid>
              <a:tr h="36728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Model</a:t>
                      </a:r>
                      <a:endParaRPr lang="en-CA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44" marR="26344" marT="263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R-squared</a:t>
                      </a:r>
                      <a:endParaRPr lang="en-CA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44" marR="26344" marT="263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255458"/>
                  </a:ext>
                </a:extLst>
              </a:tr>
              <a:tr h="36728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Linear regression</a:t>
                      </a:r>
                      <a:endParaRPr lang="en-CA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44" marR="26344" marT="2634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  <a:endParaRPr lang="en-CA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44" marR="26344" marT="2634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099065"/>
                  </a:ext>
                </a:extLst>
              </a:tr>
              <a:tr h="36728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Ridge regression</a:t>
                      </a:r>
                      <a:endParaRPr lang="en-CA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44" marR="26344" marT="263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  <a:endParaRPr lang="en-CA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44" marR="26344" marT="263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614018"/>
                  </a:ext>
                </a:extLst>
              </a:tr>
              <a:tr h="36728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Random forest</a:t>
                      </a:r>
                      <a:endParaRPr lang="en-CA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44" marR="26344" marT="263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0.83</a:t>
                      </a:r>
                      <a:endParaRPr lang="en-CA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44" marR="26344" marT="263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37234"/>
                  </a:ext>
                </a:extLst>
              </a:tr>
              <a:tr h="36728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Gradient boosting</a:t>
                      </a:r>
                      <a:endParaRPr lang="en-CA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44" marR="26344" marT="263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0.85</a:t>
                      </a:r>
                      <a:endParaRPr lang="en-CA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44" marR="26344" marT="263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265042"/>
                  </a:ext>
                </a:extLst>
              </a:tr>
              <a:tr h="36728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SVM - RBF kernel</a:t>
                      </a:r>
                      <a:endParaRPr lang="en-CA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44" marR="26344" marT="263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0.85</a:t>
                      </a:r>
                      <a:endParaRPr lang="en-CA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44" marR="26344" marT="263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165635"/>
                  </a:ext>
                </a:extLst>
              </a:tr>
              <a:tr h="36728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SVM - Linear</a:t>
                      </a:r>
                      <a:endParaRPr lang="en-CA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44" marR="26344" marT="263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  <a:endParaRPr lang="en-CA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44" marR="26344" marT="263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01834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57441E-2F48-4FCF-98B9-5CAAD7368F2B}"/>
              </a:ext>
            </a:extLst>
          </p:cNvPr>
          <p:cNvSpPr txBox="1"/>
          <p:nvPr/>
        </p:nvSpPr>
        <p:spPr>
          <a:xfrm>
            <a:off x="4916344" y="1958829"/>
            <a:ext cx="1869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Gradient boosting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3DDFA5-82C7-4815-89E5-FBC32128EB1B}"/>
              </a:ext>
            </a:extLst>
          </p:cNvPr>
          <p:cNvSpPr txBox="1"/>
          <p:nvPr/>
        </p:nvSpPr>
        <p:spPr>
          <a:xfrm>
            <a:off x="9264352" y="1958829"/>
            <a:ext cx="182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SVM – RBF kernel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BB6B4E03-1D2D-41D0-9FEE-8B20D3EB77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2328161"/>
            <a:ext cx="4104456" cy="2736304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EBC3A350-8B7A-4701-A9AE-B19DA2891C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637" y="2328161"/>
            <a:ext cx="410445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81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B85D-CD16-C54A-9EFD-3D8EB934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A3922-AD89-004B-8DA7-ED4F2D85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0CA7-C52F-4855-8CAE-1B02575DAF11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32A9A1-952E-CE4D-83AD-68AE0462B849}"/>
              </a:ext>
            </a:extLst>
          </p:cNvPr>
          <p:cNvSpPr/>
          <p:nvPr/>
        </p:nvSpPr>
        <p:spPr>
          <a:xfrm>
            <a:off x="551384" y="1628800"/>
            <a:ext cx="106571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latin typeface="Helvetica Light" panose="020B0403020202020204" pitchFamily="34" charset="0"/>
                <a:ea typeface="Times New Roman" panose="02020603050405020304" pitchFamily="18" charset="0"/>
              </a:rPr>
              <a:t>Shapley additive explanations (SHAP)</a:t>
            </a:r>
            <a:r>
              <a:rPr lang="en-CA" sz="2000" dirty="0">
                <a:latin typeface="Helvetica Light" panose="020B0403020202020204" pitchFamily="34" charset="0"/>
                <a:ea typeface="Times New Roman" panose="02020603050405020304" pitchFamily="18" charset="0"/>
              </a:rPr>
              <a:t> is ﻿an additive feature attribution approach based on game theory.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Helvetica Light" panose="020B0403020202020204" pitchFamily="34" charset="0"/>
                <a:ea typeface="Times New Roman" panose="02020603050405020304" pitchFamily="18" charset="0"/>
              </a:rPr>
              <a:t>SHAP identifies the </a:t>
            </a:r>
            <a:r>
              <a:rPr lang="en-CA" sz="2000" b="1" dirty="0">
                <a:latin typeface="Helvetica Light" panose="020B0403020202020204" pitchFamily="34" charset="0"/>
                <a:ea typeface="Times New Roman" panose="02020603050405020304" pitchFamily="18" charset="0"/>
              </a:rPr>
              <a:t>contribution of each feature </a:t>
            </a:r>
            <a:r>
              <a:rPr lang="en-CA" sz="2000" dirty="0">
                <a:latin typeface="Helvetica Light" panose="020B0403020202020204" pitchFamily="34" charset="0"/>
                <a:ea typeface="Times New Roman" panose="02020603050405020304" pitchFamily="18" charset="0"/>
              </a:rPr>
              <a:t>to the model's prediction in an attempt to understand the underlying </a:t>
            </a:r>
            <a:r>
              <a:rPr lang="en-CA" sz="2000" b="1" dirty="0">
                <a:latin typeface="Helvetica Light" panose="020B0403020202020204" pitchFamily="34" charset="0"/>
                <a:ea typeface="Times New Roman" panose="02020603050405020304" pitchFamily="18" charset="0"/>
              </a:rPr>
              <a:t>decision rules </a:t>
            </a:r>
            <a:r>
              <a:rPr lang="en-CA" sz="2000" dirty="0">
                <a:latin typeface="Helvetica Light" panose="020B0403020202020204" pitchFamily="34" charset="0"/>
                <a:ea typeface="Times New Roman" panose="02020603050405020304" pitchFamily="18" charset="0"/>
              </a:rPr>
              <a:t>learned by the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Helvetica Light" panose="020B0403020202020204" pitchFamily="34" charset="0"/>
                <a:ea typeface="Times New Roman" panose="02020603050405020304" pitchFamily="18" charset="0"/>
              </a:rPr>
              <a:t>It interprets the model by assigning importance (SHAP) value to each feature in the prediction of any particular instance. </a:t>
            </a:r>
            <a:endParaRPr lang="en-US" sz="2000" dirty="0">
              <a:latin typeface="Helvetica Light" panose="020B0403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E937F7-F777-1746-AC3B-7C50BBEBE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17032"/>
            <a:ext cx="12192000" cy="223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60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DCE5-F4B4-8946-88F7-4F883E351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Model explainability analysis - Bunching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A0555-F77F-124C-95B6-B8FFA445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0CA7-C52F-4855-8CAE-1B02575DAF11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099B6F0-8AB4-124C-84A3-D57061E42D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772816"/>
            <a:ext cx="93091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78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95635-6DBF-584F-A8C4-0744EA26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Model explainability analysis - Assembly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B6628-A5EB-5F45-B8E5-9D1278BA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0CA7-C52F-4855-8CAE-1B02575DAF11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93E8F9CD-8760-5E4B-A28A-CC81DDAC29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1844824"/>
            <a:ext cx="93599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5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058A-D582-4D5E-BB6F-B583774D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Snaking - </a:t>
            </a:r>
            <a:r>
              <a:rPr lang="en-US" sz="2800" dirty="0"/>
              <a:t>Data summary</a:t>
            </a:r>
            <a:endParaRPr lang="en-CA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625EF-33D5-4F68-B3A2-00907F68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911D-9027-4504-BFEC-BADCB2AB9E06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table">
            <a:extLst>
              <a:ext uri="{FF2B5EF4-FFF2-40B4-BE49-F238E27FC236}">
                <a16:creationId xmlns:a16="http://schemas.microsoft.com/office/drawing/2014/main" id="{AEED3905-2392-4704-BAD3-4CDF583B6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052736"/>
            <a:ext cx="6262656" cy="2820104"/>
          </a:xfrm>
          <a:prstGeom prst="rect">
            <a:avLst/>
          </a:prstGeom>
        </p:spPr>
      </p:pic>
      <p:pic>
        <p:nvPicPr>
          <p:cNvPr id="26" name="Content Placeholder 2">
            <a:extLst>
              <a:ext uri="{FF2B5EF4-FFF2-40B4-BE49-F238E27FC236}">
                <a16:creationId xmlns:a16="http://schemas.microsoft.com/office/drawing/2014/main" id="{7FA21B02-7FCB-8343-84E5-ECA6F038F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27848" y="4077072"/>
            <a:ext cx="4165473" cy="2479675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DE7468A-F6C4-9046-81AE-84253947B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223" y="3603994"/>
            <a:ext cx="1209673" cy="283905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55EBB94-A060-FA45-8812-162C53A8763E}"/>
              </a:ext>
            </a:extLst>
          </p:cNvPr>
          <p:cNvSpPr/>
          <p:nvPr/>
        </p:nvSpPr>
        <p:spPr>
          <a:xfrm>
            <a:off x="6689997" y="5064496"/>
            <a:ext cx="342900" cy="90487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A1F05E-B27A-754B-A1EB-D09FA06D8C42}"/>
              </a:ext>
            </a:extLst>
          </p:cNvPr>
          <p:cNvSpPr/>
          <p:nvPr/>
        </p:nvSpPr>
        <p:spPr>
          <a:xfrm>
            <a:off x="7975872" y="3603995"/>
            <a:ext cx="771525" cy="283905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3B956F-E45D-3740-BF9E-AF37424ABFFC}"/>
              </a:ext>
            </a:extLst>
          </p:cNvPr>
          <p:cNvCxnSpPr/>
          <p:nvPr/>
        </p:nvCxnSpPr>
        <p:spPr>
          <a:xfrm>
            <a:off x="7032897" y="5969371"/>
            <a:ext cx="942974" cy="47367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3C319B-50C0-BA45-B66B-E3B4F728AB11}"/>
              </a:ext>
            </a:extLst>
          </p:cNvPr>
          <p:cNvCxnSpPr>
            <a:cxnSpLocks/>
          </p:cNvCxnSpPr>
          <p:nvPr/>
        </p:nvCxnSpPr>
        <p:spPr>
          <a:xfrm flipV="1">
            <a:off x="7032897" y="3638621"/>
            <a:ext cx="942974" cy="14258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6EA920B-A15B-AD49-B2A0-9B3E21B9C141}"/>
              </a:ext>
            </a:extLst>
          </p:cNvPr>
          <p:cNvCxnSpPr>
            <a:cxnSpLocks/>
          </p:cNvCxnSpPr>
          <p:nvPr/>
        </p:nvCxnSpPr>
        <p:spPr>
          <a:xfrm>
            <a:off x="8377635" y="3603993"/>
            <a:ext cx="12575" cy="28390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F30E25-2DBD-4D42-B187-6558A0C8B214}"/>
              </a:ext>
            </a:extLst>
          </p:cNvPr>
          <p:cNvCxnSpPr/>
          <p:nvPr/>
        </p:nvCxnSpPr>
        <p:spPr>
          <a:xfrm flipH="1">
            <a:off x="8249045" y="6007470"/>
            <a:ext cx="18097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5BAB84-1937-684F-82B6-5915293A62BC}"/>
              </a:ext>
            </a:extLst>
          </p:cNvPr>
          <p:cNvCxnSpPr/>
          <p:nvPr/>
        </p:nvCxnSpPr>
        <p:spPr>
          <a:xfrm>
            <a:off x="8430021" y="6007470"/>
            <a:ext cx="946026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AEDB417-4CD4-C746-A01D-F329F1FDBCE5}"/>
              </a:ext>
            </a:extLst>
          </p:cNvPr>
          <p:cNvSpPr txBox="1"/>
          <p:nvPr/>
        </p:nvSpPr>
        <p:spPr>
          <a:xfrm>
            <a:off x="9337948" y="5822804"/>
            <a:ext cx="290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Maximum snaking amplitude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693105-EB51-614D-BB0A-B310B6D127FB}"/>
              </a:ext>
            </a:extLst>
          </p:cNvPr>
          <p:cNvSpPr txBox="1"/>
          <p:nvPr/>
        </p:nvSpPr>
        <p:spPr>
          <a:xfrm>
            <a:off x="7994921" y="3934600"/>
            <a:ext cx="3016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F0147A-EA3B-894C-8613-609A4D0E179B}"/>
              </a:ext>
            </a:extLst>
          </p:cNvPr>
          <p:cNvSpPr txBox="1"/>
          <p:nvPr/>
        </p:nvSpPr>
        <p:spPr>
          <a:xfrm>
            <a:off x="7977582" y="42199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D55483-D84D-DC41-B693-8F90B98E0781}"/>
              </a:ext>
            </a:extLst>
          </p:cNvPr>
          <p:cNvSpPr txBox="1"/>
          <p:nvPr/>
        </p:nvSpPr>
        <p:spPr>
          <a:xfrm>
            <a:off x="7975871" y="4488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EEB724-0F68-E742-AFDD-2129EDCCB1EF}"/>
              </a:ext>
            </a:extLst>
          </p:cNvPr>
          <p:cNvSpPr txBox="1"/>
          <p:nvPr/>
        </p:nvSpPr>
        <p:spPr>
          <a:xfrm>
            <a:off x="7967968" y="47500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FD273E-EF14-C747-B8B0-20E252FBBAD3}"/>
              </a:ext>
            </a:extLst>
          </p:cNvPr>
          <p:cNvSpPr txBox="1"/>
          <p:nvPr/>
        </p:nvSpPr>
        <p:spPr>
          <a:xfrm>
            <a:off x="7978349" y="50756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E63A21-EB09-8F4E-8E8A-47FA1C75E398}"/>
              </a:ext>
            </a:extLst>
          </p:cNvPr>
          <p:cNvSpPr txBox="1"/>
          <p:nvPr/>
        </p:nvSpPr>
        <p:spPr>
          <a:xfrm>
            <a:off x="7986252" y="5422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F71E38-4027-924A-B5B7-CD75F7930C62}"/>
              </a:ext>
            </a:extLst>
          </p:cNvPr>
          <p:cNvSpPr txBox="1"/>
          <p:nvPr/>
        </p:nvSpPr>
        <p:spPr>
          <a:xfrm>
            <a:off x="7976243" y="5791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7</a:t>
            </a:r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2B1A4DD8-77C0-9742-A7C3-CAA71BA6FA03}"/>
              </a:ext>
            </a:extLst>
          </p:cNvPr>
          <p:cNvSpPr/>
          <p:nvPr/>
        </p:nvSpPr>
        <p:spPr>
          <a:xfrm>
            <a:off x="8548041" y="3667645"/>
            <a:ext cx="828007" cy="2711749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EB79DE-42CE-2A43-A176-A157C9F8BB47}"/>
              </a:ext>
            </a:extLst>
          </p:cNvPr>
          <p:cNvSpPr txBox="1"/>
          <p:nvPr/>
        </p:nvSpPr>
        <p:spPr>
          <a:xfrm>
            <a:off x="9418974" y="4838852"/>
            <a:ext cx="257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Global snaking length (m)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EFB21DF-01B9-524D-AE5A-1238CBE9630C}"/>
              </a:ext>
            </a:extLst>
          </p:cNvPr>
          <p:cNvCxnSpPr>
            <a:stCxn id="36" idx="3"/>
          </p:cNvCxnSpPr>
          <p:nvPr/>
        </p:nvCxnSpPr>
        <p:spPr>
          <a:xfrm>
            <a:off x="8296607" y="4119266"/>
            <a:ext cx="104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6251FAF-E0F8-2F47-BE90-59899B8200F4}"/>
              </a:ext>
            </a:extLst>
          </p:cNvPr>
          <p:cNvSpPr txBox="1"/>
          <p:nvPr/>
        </p:nvSpPr>
        <p:spPr>
          <a:xfrm>
            <a:off x="9418975" y="3928251"/>
            <a:ext cx="2408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# of snaking occurrence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0CD50C-A9F7-184E-9985-16450C4473A8}"/>
              </a:ext>
            </a:extLst>
          </p:cNvPr>
          <p:cNvSpPr txBox="1"/>
          <p:nvPr/>
        </p:nvSpPr>
        <p:spPr>
          <a:xfrm>
            <a:off x="9192344" y="3212976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Outputs:</a:t>
            </a:r>
          </a:p>
        </p:txBody>
      </p:sp>
    </p:spTree>
    <p:extLst>
      <p:ext uri="{BB962C8B-B14F-4D97-AF65-F5344CB8AC3E}">
        <p14:creationId xmlns:p14="http://schemas.microsoft.com/office/powerpoint/2010/main" val="285463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177" y="-2723"/>
            <a:ext cx="10515600" cy="76742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Helvetica Light" panose="020B0403020202020204" pitchFamily="34" charset="0"/>
              </a:rPr>
              <a:t>Model selection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964885"/>
              </p:ext>
            </p:extLst>
          </p:nvPr>
        </p:nvGraphicFramePr>
        <p:xfrm>
          <a:off x="336176" y="1015999"/>
          <a:ext cx="11373223" cy="543136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835116">
                  <a:extLst>
                    <a:ext uri="{9D8B030D-6E8A-4147-A177-3AD203B41FA5}">
                      <a16:colId xmlns:a16="http://schemas.microsoft.com/office/drawing/2014/main" val="2091658676"/>
                    </a:ext>
                  </a:extLst>
                </a:gridCol>
                <a:gridCol w="1410647">
                  <a:extLst>
                    <a:ext uri="{9D8B030D-6E8A-4147-A177-3AD203B41FA5}">
                      <a16:colId xmlns:a16="http://schemas.microsoft.com/office/drawing/2014/main" val="674849176"/>
                    </a:ext>
                  </a:extLst>
                </a:gridCol>
                <a:gridCol w="177018">
                  <a:extLst>
                    <a:ext uri="{9D8B030D-6E8A-4147-A177-3AD203B41FA5}">
                      <a16:colId xmlns:a16="http://schemas.microsoft.com/office/drawing/2014/main" val="495221622"/>
                    </a:ext>
                  </a:extLst>
                </a:gridCol>
                <a:gridCol w="256923">
                  <a:extLst>
                    <a:ext uri="{9D8B030D-6E8A-4147-A177-3AD203B41FA5}">
                      <a16:colId xmlns:a16="http://schemas.microsoft.com/office/drawing/2014/main" val="3847934649"/>
                    </a:ext>
                  </a:extLst>
                </a:gridCol>
                <a:gridCol w="3251820">
                  <a:extLst>
                    <a:ext uri="{9D8B030D-6E8A-4147-A177-3AD203B41FA5}">
                      <a16:colId xmlns:a16="http://schemas.microsoft.com/office/drawing/2014/main" val="1064021146"/>
                    </a:ext>
                  </a:extLst>
                </a:gridCol>
                <a:gridCol w="460418">
                  <a:extLst>
                    <a:ext uri="{9D8B030D-6E8A-4147-A177-3AD203B41FA5}">
                      <a16:colId xmlns:a16="http://schemas.microsoft.com/office/drawing/2014/main" val="3511219885"/>
                    </a:ext>
                  </a:extLst>
                </a:gridCol>
                <a:gridCol w="1175628">
                  <a:extLst>
                    <a:ext uri="{9D8B030D-6E8A-4147-A177-3AD203B41FA5}">
                      <a16:colId xmlns:a16="http://schemas.microsoft.com/office/drawing/2014/main" val="1039414844"/>
                    </a:ext>
                  </a:extLst>
                </a:gridCol>
                <a:gridCol w="1805653">
                  <a:extLst>
                    <a:ext uri="{9D8B030D-6E8A-4147-A177-3AD203B41FA5}">
                      <a16:colId xmlns:a16="http://schemas.microsoft.com/office/drawing/2014/main" val="485219382"/>
                    </a:ext>
                  </a:extLst>
                </a:gridCol>
              </a:tblGrid>
              <a:tr h="630766"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Model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Interpretability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R</a:t>
                      </a:r>
                      <a:r>
                        <a:rPr lang="en-US" sz="1800" kern="1100" baseline="30000" dirty="0">
                          <a:effectLst/>
                        </a:rPr>
                        <a:t>2</a:t>
                      </a:r>
                      <a:r>
                        <a:rPr lang="en-US" sz="1800" kern="1100" dirty="0">
                          <a:effectLst/>
                        </a:rPr>
                        <a:t> Coefficient of         Determination (Highest)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R</a:t>
                      </a:r>
                      <a:r>
                        <a:rPr lang="en-US" sz="1800" kern="1100" baseline="30000" dirty="0">
                          <a:effectLst/>
                        </a:rPr>
                        <a:t>2</a:t>
                      </a:r>
                      <a:r>
                        <a:rPr lang="en-US" sz="1800" kern="1100" dirty="0">
                          <a:effectLst/>
                        </a:rPr>
                        <a:t> Coefficient of         Determination (Highest)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MSE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Training Speed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270"/>
                  </a:ext>
                </a:extLst>
              </a:tr>
              <a:tr h="385235">
                <a:tc gridSpan="8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Number of Snaking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IN" sz="12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IN" sz="12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IN" sz="12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IN" sz="12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6372811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Linear Regression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High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0.321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4.268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>
                          <a:effectLst/>
                        </a:rPr>
                        <a:t>High</a:t>
                      </a:r>
                      <a:endParaRPr lang="en-IN" sz="1800" kern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0983019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SVR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Low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0.545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>
                          <a:effectLst/>
                        </a:rPr>
                        <a:t>2.856</a:t>
                      </a:r>
                      <a:endParaRPr lang="en-IN" sz="1800" kern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>
                          <a:effectLst/>
                        </a:rPr>
                        <a:t>Low</a:t>
                      </a:r>
                      <a:endParaRPr lang="en-IN" sz="1800" kern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7627011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Decision Tree(*)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>
                          <a:effectLst/>
                        </a:rPr>
                        <a:t>High</a:t>
                      </a:r>
                      <a:endParaRPr lang="en-IN" sz="1800" kern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0.600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>
                          <a:effectLst/>
                        </a:rPr>
                        <a:t>2.508</a:t>
                      </a:r>
                      <a:endParaRPr lang="en-IN" sz="1800" kern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High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4346396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 err="1">
                          <a:effectLst/>
                        </a:rPr>
                        <a:t>XGBoost</a:t>
                      </a:r>
                      <a:r>
                        <a:rPr lang="en-US" sz="1800" kern="1100" dirty="0">
                          <a:effectLst/>
                        </a:rPr>
                        <a:t>(**)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>
                          <a:effectLst/>
                        </a:rPr>
                        <a:t>Low</a:t>
                      </a:r>
                      <a:endParaRPr lang="en-IN" sz="1800" kern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0.602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>
                          <a:effectLst/>
                        </a:rPr>
                        <a:t>2.500</a:t>
                      </a:r>
                      <a:endParaRPr lang="en-IN" sz="1800" kern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Low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884849"/>
                  </a:ext>
                </a:extLst>
              </a:tr>
              <a:tr h="315383">
                <a:tc gridSpan="8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Global</a:t>
                      </a:r>
                      <a:r>
                        <a:rPr lang="en-US" sz="1800" kern="1100" baseline="0" dirty="0">
                          <a:effectLst/>
                        </a:rPr>
                        <a:t> Length of Snaking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IN" sz="12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IN" sz="12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IN" sz="12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IN" sz="12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8331542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Linear Regression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>
                          <a:effectLst/>
                        </a:rPr>
                        <a:t>High</a:t>
                      </a:r>
                      <a:endParaRPr lang="en-IN" sz="1800" kern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0.764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>
                          <a:effectLst/>
                        </a:rPr>
                        <a:t>41.78</a:t>
                      </a:r>
                      <a:endParaRPr lang="en-IN" sz="1800" kern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>
                          <a:effectLst/>
                        </a:rPr>
                        <a:t>High</a:t>
                      </a:r>
                      <a:endParaRPr lang="en-IN" sz="1800" kern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5313329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SVR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Low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0.873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23.32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Low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9076110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>
                          <a:effectLst/>
                        </a:rPr>
                        <a:t>Decision Tree (*)</a:t>
                      </a:r>
                      <a:endParaRPr lang="en-IN" sz="1800" kern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>
                          <a:effectLst/>
                        </a:rPr>
                        <a:t>High</a:t>
                      </a:r>
                      <a:endParaRPr lang="en-IN" sz="1800" kern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0.880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21.24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High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35834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 err="1">
                          <a:effectLst/>
                        </a:rPr>
                        <a:t>XGBoost</a:t>
                      </a:r>
                      <a:r>
                        <a:rPr lang="en-US" sz="1800" kern="1100" dirty="0">
                          <a:effectLst/>
                        </a:rPr>
                        <a:t> (**)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>
                          <a:effectLst/>
                        </a:rPr>
                        <a:t>Low</a:t>
                      </a:r>
                      <a:endParaRPr lang="en-IN" sz="1800" kern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0.881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21.22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Low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1676361"/>
                  </a:ext>
                </a:extLst>
              </a:tr>
              <a:tr h="315383">
                <a:tc gridSpan="8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Snaking Amplitude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IN" sz="12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IN" sz="12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IN" sz="12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IN" sz="12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8482748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Linear Regression(*)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High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>
                          <a:effectLst/>
                        </a:rPr>
                        <a:t>0.708</a:t>
                      </a:r>
                      <a:endParaRPr lang="en-IN" sz="1800" kern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>
                          <a:effectLst/>
                        </a:rPr>
                        <a:t>0.495</a:t>
                      </a:r>
                      <a:endParaRPr lang="en-IN" sz="1800" kern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High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1066097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>
                          <a:effectLst/>
                        </a:rPr>
                        <a:t>SVR</a:t>
                      </a:r>
                      <a:endParaRPr lang="en-IN" sz="1800" kern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Low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0.712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>
                          <a:effectLst/>
                        </a:rPr>
                        <a:t>0.483</a:t>
                      </a:r>
                      <a:endParaRPr lang="en-IN" sz="1800" kern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Low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9257876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>
                          <a:effectLst/>
                        </a:rPr>
                        <a:t>Decision Tree</a:t>
                      </a:r>
                      <a:endParaRPr lang="en-IN" sz="1800" kern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>
                          <a:effectLst/>
                        </a:rPr>
                        <a:t>High</a:t>
                      </a:r>
                      <a:endParaRPr lang="en-IN" sz="1800" kern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0.711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>
                          <a:effectLst/>
                        </a:rPr>
                        <a:t>0.490</a:t>
                      </a:r>
                      <a:endParaRPr lang="en-IN" sz="1800" kern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High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6668215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 err="1">
                          <a:effectLst/>
                        </a:rPr>
                        <a:t>XGBoost</a:t>
                      </a:r>
                      <a:r>
                        <a:rPr lang="en-US" sz="1800" kern="1100" dirty="0">
                          <a:effectLst/>
                        </a:rPr>
                        <a:t>(**)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>
                          <a:effectLst/>
                        </a:rPr>
                        <a:t>Low</a:t>
                      </a:r>
                      <a:endParaRPr lang="en-IN" sz="1800" kern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0.723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0.460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100" dirty="0">
                          <a:effectLst/>
                        </a:rPr>
                        <a:t>Low</a:t>
                      </a:r>
                      <a:endParaRPr lang="en-IN" sz="1800" kern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2534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50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Pareto Charts for Best Models</a:t>
            </a:r>
            <a:endParaRPr lang="en-IN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112" y="1765058"/>
            <a:ext cx="4213645" cy="3320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756" y="1845455"/>
            <a:ext cx="3799243" cy="32397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3" y="1765058"/>
            <a:ext cx="4240338" cy="332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2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C29A-D099-4E9A-AC1A-06A64912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Bunching - Inputs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51DC0-0EC4-4087-8F20-57A07F02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7911D-9027-4504-BFEC-BADCB2AB9E0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7C28D69-3497-4907-99EB-D626E1C6FFF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43088" y="882388"/>
              <a:ext cx="8505825" cy="5579584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3448050">
                      <a:extLst>
                        <a:ext uri="{9D8B030D-6E8A-4147-A177-3AD203B41FA5}">
                          <a16:colId xmlns:a16="http://schemas.microsoft.com/office/drawing/2014/main" val="828802029"/>
                        </a:ext>
                      </a:extLst>
                    </a:gridCol>
                    <a:gridCol w="1126139">
                      <a:extLst>
                        <a:ext uri="{9D8B030D-6E8A-4147-A177-3AD203B41FA5}">
                          <a16:colId xmlns:a16="http://schemas.microsoft.com/office/drawing/2014/main" val="63958055"/>
                        </a:ext>
                      </a:extLst>
                    </a:gridCol>
                    <a:gridCol w="3931636">
                      <a:extLst>
                        <a:ext uri="{9D8B030D-6E8A-4147-A177-3AD203B41FA5}">
                          <a16:colId xmlns:a16="http://schemas.microsoft.com/office/drawing/2014/main" val="1208314429"/>
                        </a:ext>
                      </a:extLst>
                    </a:gridCol>
                  </a:tblGrid>
                  <a:tr h="4364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Variable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Unit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/>
                            <a:t>Levels</a:t>
                          </a:r>
                          <a:r>
                            <a:rPr lang="en-CA" sz="1800" baseline="30000" dirty="0"/>
                            <a:t>*</a:t>
                          </a:r>
                          <a:endParaRPr lang="en-CA" sz="1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96919773"/>
                      </a:ext>
                    </a:extLst>
                  </a:tr>
                  <a:tr h="4364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/>
                            <a:t>Modulus of elasticity – inner – warp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dirty="0" smtClean="0">
                                    <a:latin typeface="Cambria Math" panose="02040503050406030204" pitchFamily="18" charset="0"/>
                                  </a:rPr>
                                  <m:t>𝐺𝑃𝑎</m:t>
                                </m:r>
                              </m:oMath>
                            </m:oMathPara>
                          </a14:m>
                          <a:endParaRPr lang="en-CA" sz="1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>
                              <a:solidFill>
                                <a:schemeClr val="tx1"/>
                              </a:solidFill>
                            </a:rPr>
                            <a:t>0.1, </a:t>
                          </a:r>
                          <a:r>
                            <a:rPr lang="en-CA" sz="1800" b="1" dirty="0">
                              <a:solidFill>
                                <a:schemeClr val="tx1"/>
                              </a:solidFill>
                            </a:rPr>
                            <a:t>0.14</a:t>
                          </a:r>
                          <a:r>
                            <a:rPr lang="en-CA" sz="1800" dirty="0"/>
                            <a:t>, 0.18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5055803"/>
                      </a:ext>
                    </a:extLst>
                  </a:tr>
                  <a:tr h="4364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/>
                            <a:t>Modulus of elasticity – inner – weft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dirty="0" smtClean="0">
                                    <a:latin typeface="Cambria Math" panose="02040503050406030204" pitchFamily="18" charset="0"/>
                                  </a:rPr>
                                  <m:t>𝐺𝑃𝑎</m:t>
                                </m:r>
                              </m:oMath>
                            </m:oMathPara>
                          </a14:m>
                          <a:endParaRPr lang="en-CA" sz="1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>
                              <a:solidFill>
                                <a:schemeClr val="tx1"/>
                              </a:solidFill>
                            </a:rPr>
                            <a:t>0.18, </a:t>
                          </a:r>
                          <a:r>
                            <a:rPr lang="en-CA" sz="1800" b="1" dirty="0">
                              <a:solidFill>
                                <a:schemeClr val="tx1"/>
                              </a:solidFill>
                            </a:rPr>
                            <a:t>0.26</a:t>
                          </a:r>
                          <a:r>
                            <a:rPr lang="en-CA" sz="1800" dirty="0"/>
                            <a:t>, 0.34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3650069"/>
                      </a:ext>
                    </a:extLst>
                  </a:tr>
                  <a:tr h="436403"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dirty="0"/>
                            <a:t>Modulus of elasticity – outer – warp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dirty="0" smtClean="0">
                                    <a:latin typeface="Cambria Math" panose="02040503050406030204" pitchFamily="18" charset="0"/>
                                  </a:rPr>
                                  <m:t>𝐺𝑃𝑎</m:t>
                                </m:r>
                              </m:oMath>
                            </m:oMathPara>
                          </a14:m>
                          <a:endParaRPr lang="en-CA" sz="1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0.07, </a:t>
                          </a:r>
                          <a:r>
                            <a:rPr lang="en-CA" sz="1800" b="1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0.09</a:t>
                          </a:r>
                          <a:r>
                            <a:rPr lang="en-CA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CA" sz="1800" b="1" kern="1200" dirty="0">
                              <a:solidFill>
                                <a:srgbClr val="92D05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0.15</a:t>
                          </a:r>
                          <a:endParaRPr lang="en-CA" sz="1800" b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10950600"/>
                      </a:ext>
                    </a:extLst>
                  </a:tr>
                  <a:tr h="436403"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dirty="0"/>
                            <a:t>Modulus of elasticity – outer – weft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dirty="0" smtClean="0">
                                    <a:latin typeface="Cambria Math" panose="02040503050406030204" pitchFamily="18" charset="0"/>
                                  </a:rPr>
                                  <m:t>𝐺𝑃𝑎</m:t>
                                </m:r>
                              </m:oMath>
                            </m:oMathPara>
                          </a14:m>
                          <a:endParaRPr lang="en-CA" sz="1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0.07, </a:t>
                          </a:r>
                          <a:r>
                            <a:rPr lang="en-CA" sz="1800" b="1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0.103</a:t>
                          </a:r>
                          <a:r>
                            <a:rPr lang="en-CA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CA" sz="1800" b="1" kern="1200" dirty="0">
                              <a:solidFill>
                                <a:srgbClr val="92D05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0.25</a:t>
                          </a:r>
                          <a:endParaRPr lang="en-CA" sz="1800" b="1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43027314"/>
                      </a:ext>
                    </a:extLst>
                  </a:tr>
                  <a:tr h="436403"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dirty="0"/>
                            <a:t>Shear modulus - inner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dirty="0" smtClean="0">
                                    <a:latin typeface="Cambria Math" panose="02040503050406030204" pitchFamily="18" charset="0"/>
                                  </a:rPr>
                                  <m:t>𝑀𝑃𝑎</m:t>
                                </m:r>
                              </m:oMath>
                            </m:oMathPara>
                          </a14:m>
                          <a:endParaRPr lang="en-CA" sz="1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3.128, </a:t>
                          </a:r>
                          <a:r>
                            <a:rPr lang="en-CA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3.87</a:t>
                          </a:r>
                          <a:endParaRPr lang="en-CA" sz="1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0808629"/>
                      </a:ext>
                    </a:extLst>
                  </a:tr>
                  <a:tr h="436403"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dirty="0"/>
                            <a:t>Shear modulus - outer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dirty="0" smtClean="0">
                                    <a:latin typeface="Cambria Math" panose="02040503050406030204" pitchFamily="18" charset="0"/>
                                  </a:rPr>
                                  <m:t>𝑀𝑃𝑎</m:t>
                                </m:r>
                              </m:oMath>
                            </m:oMathPara>
                          </a14:m>
                          <a:endParaRPr lang="en-CA" sz="1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0.48, </a:t>
                          </a:r>
                          <a:r>
                            <a:rPr lang="en-CA" sz="1800" b="1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1.79</a:t>
                          </a:r>
                          <a:endParaRPr lang="en-CA" sz="1800" b="1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092598"/>
                      </a:ext>
                    </a:extLst>
                  </a:tr>
                  <a:tr h="436403"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dirty="0"/>
                            <a:t>Friction coefficient (</a:t>
                          </a:r>
                          <a:r>
                            <a:rPr lang="en-CA" sz="1800" b="1" dirty="0"/>
                            <a:t>between inner and outer layers</a:t>
                          </a:r>
                          <a:r>
                            <a:rPr lang="en-CA" sz="1800" dirty="0"/>
                            <a:t>)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0.14</a:t>
                          </a:r>
                          <a:r>
                            <a:rPr lang="en-CA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0.2</a:t>
                          </a:r>
                          <a:endParaRPr lang="en-CA" sz="1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3558034"/>
                      </a:ext>
                    </a:extLst>
                  </a:tr>
                  <a:tr h="4364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/>
                            <a:t>Axial load (water pressure drop)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CA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1400" i="1" dirty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CA" sz="140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sSup>
                                      <m:sSupPr>
                                        <m:ctrlPr>
                                          <a:rPr lang="en-CA" sz="14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1400" i="1" dirty="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CA" sz="140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CA" sz="1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0" dirty="0">
                              <a:solidFill>
                                <a:schemeClr val="tx1"/>
                              </a:solidFill>
                            </a:rPr>
                            <a:t>3e-5, 6.6e-5</a:t>
                          </a:r>
                          <a:endParaRPr lang="en-CA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3529909"/>
                      </a:ext>
                    </a:extLst>
                  </a:tr>
                  <a:tr h="4364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/>
                            <a:t>Pre-strain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/>
                            <a:t>%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Inside jacket 1.6%, Inside jacket 0.44%, Outside jacket 0.5%</a:t>
                          </a:r>
                          <a:endParaRPr lang="en-CA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00766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7C28D69-3497-4907-99EB-D626E1C6FFF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43088" y="882388"/>
              <a:ext cx="8505825" cy="5579584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3448050">
                      <a:extLst>
                        <a:ext uri="{9D8B030D-6E8A-4147-A177-3AD203B41FA5}">
                          <a16:colId xmlns:a16="http://schemas.microsoft.com/office/drawing/2014/main" val="828802029"/>
                        </a:ext>
                      </a:extLst>
                    </a:gridCol>
                    <a:gridCol w="1126139">
                      <a:extLst>
                        <a:ext uri="{9D8B030D-6E8A-4147-A177-3AD203B41FA5}">
                          <a16:colId xmlns:a16="http://schemas.microsoft.com/office/drawing/2014/main" val="63958055"/>
                        </a:ext>
                      </a:extLst>
                    </a:gridCol>
                    <a:gridCol w="3931636">
                      <a:extLst>
                        <a:ext uri="{9D8B030D-6E8A-4147-A177-3AD203B41FA5}">
                          <a16:colId xmlns:a16="http://schemas.microsoft.com/office/drawing/2014/main" val="1208314429"/>
                        </a:ext>
                      </a:extLst>
                    </a:gridCol>
                  </a:tblGrid>
                  <a:tr h="4364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Variable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Unit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/>
                            <a:t>Levels</a:t>
                          </a:r>
                          <a:r>
                            <a:rPr lang="en-CA" sz="1800" baseline="30000" dirty="0"/>
                            <a:t>*</a:t>
                          </a:r>
                          <a:endParaRPr lang="en-CA" sz="1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9691977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/>
                            <a:t>Modulus of elasticity – inner – warp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5946" t="-69524" r="-349189" b="-71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>
                              <a:solidFill>
                                <a:schemeClr val="tx1"/>
                              </a:solidFill>
                            </a:rPr>
                            <a:t>0.1, </a:t>
                          </a:r>
                          <a:r>
                            <a:rPr lang="en-CA" sz="1800" b="1" dirty="0">
                              <a:solidFill>
                                <a:schemeClr val="tx1"/>
                              </a:solidFill>
                            </a:rPr>
                            <a:t>0.14</a:t>
                          </a:r>
                          <a:r>
                            <a:rPr lang="en-CA" sz="1800" dirty="0"/>
                            <a:t>, 0.18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50558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/>
                            <a:t>Modulus of elasticity – inner – weft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5946" t="-169524" r="-349189" b="-61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>
                              <a:solidFill>
                                <a:schemeClr val="tx1"/>
                              </a:solidFill>
                            </a:rPr>
                            <a:t>0.18, </a:t>
                          </a:r>
                          <a:r>
                            <a:rPr lang="en-CA" sz="1800" b="1" dirty="0">
                              <a:solidFill>
                                <a:schemeClr val="tx1"/>
                              </a:solidFill>
                            </a:rPr>
                            <a:t>0.26</a:t>
                          </a:r>
                          <a:r>
                            <a:rPr lang="en-CA" sz="1800" dirty="0"/>
                            <a:t>, 0.34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365006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dirty="0"/>
                            <a:t>Modulus of elasticity – outer – warp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5946" t="-269524" r="-349189" b="-51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0.07, </a:t>
                          </a:r>
                          <a:r>
                            <a:rPr lang="en-CA" sz="1800" b="1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0.09</a:t>
                          </a:r>
                          <a:r>
                            <a:rPr lang="en-CA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CA" sz="1800" b="1" kern="1200" dirty="0">
                              <a:solidFill>
                                <a:srgbClr val="92D05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0.15</a:t>
                          </a:r>
                          <a:endParaRPr lang="en-CA" sz="1800" b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109506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dirty="0"/>
                            <a:t>Modulus of elasticity – outer – weft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5946" t="-366038" r="-349189" b="-4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0.07, </a:t>
                          </a:r>
                          <a:r>
                            <a:rPr lang="en-CA" sz="1800" b="1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0.103</a:t>
                          </a:r>
                          <a:r>
                            <a:rPr lang="en-CA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CA" sz="1800" b="1" kern="1200" dirty="0">
                              <a:solidFill>
                                <a:srgbClr val="92D05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0.25</a:t>
                          </a:r>
                          <a:endParaRPr lang="en-CA" sz="1800" b="1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43027314"/>
                      </a:ext>
                    </a:extLst>
                  </a:tr>
                  <a:tr h="436403"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dirty="0"/>
                            <a:t>Shear modulus - inner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5946" t="-695775" r="-349189" b="-5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3.128, </a:t>
                          </a:r>
                          <a:r>
                            <a:rPr lang="en-CA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3.87</a:t>
                          </a:r>
                          <a:endParaRPr lang="en-CA" sz="1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0808629"/>
                      </a:ext>
                    </a:extLst>
                  </a:tr>
                  <a:tr h="436403"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dirty="0"/>
                            <a:t>Shear modulus - outer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5946" t="-784722" r="-349189" b="-406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0.48, </a:t>
                          </a:r>
                          <a:r>
                            <a:rPr lang="en-CA" sz="1800" b="1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1.79</a:t>
                          </a:r>
                          <a:endParaRPr lang="en-CA" sz="1800" b="1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09259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dirty="0"/>
                            <a:t>Friction coefficient (</a:t>
                          </a:r>
                          <a:r>
                            <a:rPr lang="en-CA" sz="1800" b="1" dirty="0"/>
                            <a:t>between inner and outer layers</a:t>
                          </a:r>
                          <a:r>
                            <a:rPr lang="en-CA" sz="1800" dirty="0"/>
                            <a:t>)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0.14</a:t>
                          </a:r>
                          <a:r>
                            <a:rPr lang="en-CA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0.2</a:t>
                          </a:r>
                          <a:endParaRPr lang="en-CA" sz="1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3558034"/>
                      </a:ext>
                    </a:extLst>
                  </a:tr>
                  <a:tr h="4908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/>
                            <a:t>Axial load (water pressure drop)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5946" t="-916049" r="-349189" b="-132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0" dirty="0">
                              <a:solidFill>
                                <a:schemeClr val="tx1"/>
                              </a:solidFill>
                            </a:rPr>
                            <a:t>3e-5, 6.6e-5</a:t>
                          </a:r>
                          <a:endParaRPr lang="en-CA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352990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/>
                            <a:t>Pre-strain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/>
                            <a:t>%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Inside jacket 1.6%, Inside jacket 0.44%, Outside jacket 0.5%</a:t>
                          </a:r>
                          <a:endParaRPr lang="en-CA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00766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9599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A86FD262-545B-4151-A465-E5E2D08F1E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59"/>
          <a:stretch/>
        </p:blipFill>
        <p:spPr>
          <a:xfrm>
            <a:off x="2352729" y="1761083"/>
            <a:ext cx="3136793" cy="12332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0E147A-CEC6-4BDE-B280-1D82D12D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Bunching - Outputs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EC23F-BB32-46C1-9F4E-2E605BFF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7911D-9027-4504-BFEC-BADCB2AB9E0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AA7BD-C036-48A1-BB8B-25AEB59A6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3" b="89820" l="2793" r="94282">
                        <a14:foregroundMark x1="6516" y1="51804" x2="6516" y2="51804"/>
                        <a14:foregroundMark x1="6051" y1="41366" x2="6051" y2="41366"/>
                        <a14:foregroundMark x1="3723" y1="32345" x2="3723" y2="32345"/>
                        <a14:foregroundMark x1="2859" y1="53351" x2="2859" y2="53351"/>
                        <a14:foregroundMark x1="94282" y1="43041" x2="94282" y2="430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062" y="2490068"/>
            <a:ext cx="6551618" cy="338299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5ECB1A-22EB-46C6-A560-4200B3E16A3D}"/>
              </a:ext>
            </a:extLst>
          </p:cNvPr>
          <p:cNvCxnSpPr/>
          <p:nvPr/>
        </p:nvCxnSpPr>
        <p:spPr>
          <a:xfrm flipH="1">
            <a:off x="3297190" y="3552917"/>
            <a:ext cx="3990975" cy="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423A9B6-EB4E-4638-93F1-C594E2E1C0FE}"/>
              </a:ext>
            </a:extLst>
          </p:cNvPr>
          <p:cNvSpPr txBox="1"/>
          <p:nvPr/>
        </p:nvSpPr>
        <p:spPr>
          <a:xfrm>
            <a:off x="7288164" y="2958676"/>
            <a:ext cx="160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CA" i="1" dirty="0">
                <a:solidFill>
                  <a:prstClr val="black"/>
                </a:solidFill>
                <a:latin typeface="Calibri"/>
              </a:rPr>
              <a:t>Reference path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650F1F-19E8-4AAD-B730-F7A081E0B30A}"/>
              </a:ext>
            </a:extLst>
          </p:cNvPr>
          <p:cNvCxnSpPr/>
          <p:nvPr/>
        </p:nvCxnSpPr>
        <p:spPr>
          <a:xfrm flipV="1">
            <a:off x="7126288" y="3263179"/>
            <a:ext cx="676275" cy="22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BF4034-CD45-4FFA-8991-E3FABCEB70E8}"/>
              </a:ext>
            </a:extLst>
          </p:cNvPr>
          <p:cNvCxnSpPr/>
          <p:nvPr/>
        </p:nvCxnSpPr>
        <p:spPr>
          <a:xfrm>
            <a:off x="3206750" y="5181692"/>
            <a:ext cx="4171950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0470A1-0DD3-43E9-88B5-32DAA56F1DC3}"/>
              </a:ext>
            </a:extLst>
          </p:cNvPr>
          <p:cNvCxnSpPr/>
          <p:nvPr/>
        </p:nvCxnSpPr>
        <p:spPr>
          <a:xfrm>
            <a:off x="3206750" y="4800693"/>
            <a:ext cx="0" cy="390525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A44008-677D-4B20-BCEF-7E96CC9C5694}"/>
              </a:ext>
            </a:extLst>
          </p:cNvPr>
          <p:cNvCxnSpPr/>
          <p:nvPr/>
        </p:nvCxnSpPr>
        <p:spPr>
          <a:xfrm>
            <a:off x="3921125" y="3571967"/>
            <a:ext cx="0" cy="1619250"/>
          </a:xfrm>
          <a:prstGeom prst="line">
            <a:avLst/>
          </a:prstGeom>
          <a:ln w="1905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B4EBDAB8-4986-49C5-A855-7A6E7BBE803A}"/>
              </a:ext>
            </a:extLst>
          </p:cNvPr>
          <p:cNvSpPr/>
          <p:nvPr/>
        </p:nvSpPr>
        <p:spPr>
          <a:xfrm>
            <a:off x="3863976" y="5257893"/>
            <a:ext cx="114297" cy="113777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C8A562-B238-43B6-9617-B7DAA968B0B1}"/>
              </a:ext>
            </a:extLst>
          </p:cNvPr>
          <p:cNvSpPr txBox="1"/>
          <p:nvPr/>
        </p:nvSpPr>
        <p:spPr>
          <a:xfrm>
            <a:off x="3978272" y="5246297"/>
            <a:ext cx="569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CA" dirty="0">
                <a:solidFill>
                  <a:prstClr val="black"/>
                </a:solidFill>
                <a:latin typeface="Calibri"/>
              </a:rPr>
              <a:t>Location of maximum bunching amplitude on the hose (m)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408874-46B4-4CA2-9509-9E7279082083}"/>
              </a:ext>
            </a:extLst>
          </p:cNvPr>
          <p:cNvSpPr/>
          <p:nvPr/>
        </p:nvSpPr>
        <p:spPr>
          <a:xfrm>
            <a:off x="3155970" y="3314531"/>
            <a:ext cx="1181080" cy="48603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DA8ED8-48C2-48B6-AD66-1E51FC39BEFC}"/>
              </a:ext>
            </a:extLst>
          </p:cNvPr>
          <p:cNvSpPr/>
          <p:nvPr/>
        </p:nvSpPr>
        <p:spPr>
          <a:xfrm>
            <a:off x="2450522" y="1848205"/>
            <a:ext cx="3038999" cy="114873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7141BAA-3AA4-4542-9562-78E2A1A37CD4}"/>
              </a:ext>
            </a:extLst>
          </p:cNvPr>
          <p:cNvCxnSpPr/>
          <p:nvPr/>
        </p:nvCxnSpPr>
        <p:spPr>
          <a:xfrm flipH="1" flipV="1">
            <a:off x="2450522" y="2996938"/>
            <a:ext cx="705449" cy="31759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AB1A32-44CC-4047-90FF-38D3ACAE29F7}"/>
              </a:ext>
            </a:extLst>
          </p:cNvPr>
          <p:cNvCxnSpPr/>
          <p:nvPr/>
        </p:nvCxnSpPr>
        <p:spPr>
          <a:xfrm flipV="1">
            <a:off x="4337050" y="2996938"/>
            <a:ext cx="1152470" cy="31759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A131FE-1B14-442F-A9A5-1E87754E783F}"/>
              </a:ext>
            </a:extLst>
          </p:cNvPr>
          <p:cNvCxnSpPr>
            <a:cxnSpLocks/>
          </p:cNvCxnSpPr>
          <p:nvPr/>
        </p:nvCxnSpPr>
        <p:spPr>
          <a:xfrm flipH="1">
            <a:off x="2827290" y="2194017"/>
            <a:ext cx="2662230" cy="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726726-6070-4903-896A-BF753210F493}"/>
              </a:ext>
            </a:extLst>
          </p:cNvPr>
          <p:cNvCxnSpPr>
            <a:cxnSpLocks/>
          </p:cNvCxnSpPr>
          <p:nvPr/>
        </p:nvCxnSpPr>
        <p:spPr>
          <a:xfrm>
            <a:off x="4016372" y="1971767"/>
            <a:ext cx="0" cy="24765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2F304AD-375F-41C8-AC8B-FB61503F3E26}"/>
              </a:ext>
            </a:extLst>
          </p:cNvPr>
          <p:cNvSpPr txBox="1"/>
          <p:nvPr/>
        </p:nvSpPr>
        <p:spPr>
          <a:xfrm>
            <a:off x="4016373" y="1451067"/>
            <a:ext cx="344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CA" dirty="0">
                <a:solidFill>
                  <a:prstClr val="black"/>
                </a:solidFill>
                <a:latin typeface="Calibri"/>
              </a:rPr>
              <a:t>Maximum bunching amplitude (m)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3BCD62-6797-4590-9224-F92BBC7CAA3A}"/>
              </a:ext>
            </a:extLst>
          </p:cNvPr>
          <p:cNvCxnSpPr>
            <a:cxnSpLocks/>
          </p:cNvCxnSpPr>
          <p:nvPr/>
        </p:nvCxnSpPr>
        <p:spPr>
          <a:xfrm flipV="1">
            <a:off x="4076671" y="1761083"/>
            <a:ext cx="587320" cy="31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2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49DBC55-BE85-470F-B732-337D40893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Bunching – ML model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A5A26-A946-41D5-B498-329E5951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16480" y="6356351"/>
            <a:ext cx="116592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47911D-9027-4504-BFEC-BADCB2AB9E0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C49BC8-F9AD-4FDB-A6C5-B4B065B61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395012"/>
              </p:ext>
            </p:extLst>
          </p:nvPr>
        </p:nvGraphicFramePr>
        <p:xfrm>
          <a:off x="191344" y="2143495"/>
          <a:ext cx="3038127" cy="2571009"/>
        </p:xfrm>
        <a:graphic>
          <a:graphicData uri="http://schemas.openxmlformats.org/drawingml/2006/table">
            <a:tbl>
              <a:tblPr/>
              <a:tblGrid>
                <a:gridCol w="1860927">
                  <a:extLst>
                    <a:ext uri="{9D8B030D-6E8A-4147-A177-3AD203B41FA5}">
                      <a16:colId xmlns:a16="http://schemas.microsoft.com/office/drawing/2014/main" val="1638577773"/>
                    </a:ext>
                  </a:extLst>
                </a:gridCol>
                <a:gridCol w="1177200">
                  <a:extLst>
                    <a:ext uri="{9D8B030D-6E8A-4147-A177-3AD203B41FA5}">
                      <a16:colId xmlns:a16="http://schemas.microsoft.com/office/drawing/2014/main" val="4110055930"/>
                    </a:ext>
                  </a:extLst>
                </a:gridCol>
              </a:tblGrid>
              <a:tr h="36728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Model</a:t>
                      </a:r>
                      <a:endParaRPr lang="en-CA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44" marR="26344" marT="263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R-squared</a:t>
                      </a:r>
                      <a:endParaRPr lang="en-CA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44" marR="26344" marT="263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255458"/>
                  </a:ext>
                </a:extLst>
              </a:tr>
              <a:tr h="36728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Linear regression</a:t>
                      </a:r>
                      <a:endParaRPr lang="en-CA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44" marR="26344" marT="2634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  <a:endParaRPr lang="en-CA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44" marR="26344" marT="2634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099065"/>
                  </a:ext>
                </a:extLst>
              </a:tr>
              <a:tr h="36728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Ridge regression</a:t>
                      </a:r>
                      <a:endParaRPr lang="en-CA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44" marR="26344" marT="263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0.67</a:t>
                      </a:r>
                      <a:endParaRPr lang="en-CA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44" marR="26344" marT="263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614018"/>
                  </a:ext>
                </a:extLst>
              </a:tr>
              <a:tr h="36728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Random forest</a:t>
                      </a:r>
                      <a:endParaRPr lang="en-CA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44" marR="26344" marT="263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0.91</a:t>
                      </a:r>
                      <a:endParaRPr lang="en-CA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44" marR="26344" marT="263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37234"/>
                  </a:ext>
                </a:extLst>
              </a:tr>
              <a:tr h="36728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Gradient boosting</a:t>
                      </a:r>
                      <a:endParaRPr lang="en-CA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44" marR="26344" marT="263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0.83</a:t>
                      </a:r>
                      <a:endParaRPr lang="en-CA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44" marR="26344" marT="263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265042"/>
                  </a:ext>
                </a:extLst>
              </a:tr>
              <a:tr h="36728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SVM - RBF kernel</a:t>
                      </a:r>
                      <a:endParaRPr lang="en-CA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44" marR="26344" marT="263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  <a:endParaRPr lang="en-CA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44" marR="26344" marT="263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165635"/>
                  </a:ext>
                </a:extLst>
              </a:tr>
              <a:tr h="36728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SVM - Linear</a:t>
                      </a:r>
                      <a:endParaRPr lang="en-CA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44" marR="26344" marT="263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  <a:endParaRPr lang="en-CA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44" marR="26344" marT="263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018343"/>
                  </a:ext>
                </a:extLst>
              </a:tr>
            </a:tbl>
          </a:graphicData>
        </a:graphic>
      </p:graphicFrame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A592B2DC-451F-48A0-AE13-0EAE0ECD7C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74" y="2143494"/>
            <a:ext cx="4412534" cy="29416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57441E-2F48-4FCF-98B9-5CAAD7368F2B}"/>
              </a:ext>
            </a:extLst>
          </p:cNvPr>
          <p:cNvSpPr txBox="1"/>
          <p:nvPr/>
        </p:nvSpPr>
        <p:spPr>
          <a:xfrm>
            <a:off x="4916344" y="1958829"/>
            <a:ext cx="1567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Random forest</a:t>
            </a:r>
          </a:p>
        </p:txBody>
      </p:sp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AE99CE4B-F893-424B-B5F0-2A3F35374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2132856"/>
            <a:ext cx="4412534" cy="29416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3DDFA5-82C7-4815-89E5-FBC32128EB1B}"/>
              </a:ext>
            </a:extLst>
          </p:cNvPr>
          <p:cNvSpPr txBox="1"/>
          <p:nvPr/>
        </p:nvSpPr>
        <p:spPr>
          <a:xfrm>
            <a:off x="9264352" y="1958829"/>
            <a:ext cx="182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SVM – RBF kernel</a:t>
            </a:r>
          </a:p>
        </p:txBody>
      </p:sp>
    </p:spTree>
    <p:extLst>
      <p:ext uri="{BB962C8B-B14F-4D97-AF65-F5344CB8AC3E}">
        <p14:creationId xmlns:p14="http://schemas.microsoft.com/office/powerpoint/2010/main" val="407276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6273-DB97-4077-B748-24FC2485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Assembly - Inputs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96509-DBEA-48F9-A586-14EB2F70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7911D-9027-4504-BFEC-BADCB2AB9E0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5D9FF2D-387B-4FCC-B671-668E7349673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43088" y="1209418"/>
              <a:ext cx="8505825" cy="450960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3448050">
                      <a:extLst>
                        <a:ext uri="{9D8B030D-6E8A-4147-A177-3AD203B41FA5}">
                          <a16:colId xmlns:a16="http://schemas.microsoft.com/office/drawing/2014/main" val="828802029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63958055"/>
                        </a:ext>
                      </a:extLst>
                    </a:gridCol>
                    <a:gridCol w="4162425">
                      <a:extLst>
                        <a:ext uri="{9D8B030D-6E8A-4147-A177-3AD203B41FA5}">
                          <a16:colId xmlns:a16="http://schemas.microsoft.com/office/drawing/2014/main" val="1208314429"/>
                        </a:ext>
                      </a:extLst>
                    </a:gridCol>
                  </a:tblGrid>
                  <a:tr h="4364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Variable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Unit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/>
                            <a:t>Levels</a:t>
                          </a:r>
                          <a:r>
                            <a:rPr lang="en-CA" sz="1800" baseline="30000" dirty="0"/>
                            <a:t>*</a:t>
                          </a:r>
                          <a:endParaRPr lang="en-CA" sz="1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96919773"/>
                      </a:ext>
                    </a:extLst>
                  </a:tr>
                  <a:tr h="4364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/>
                            <a:t>Modulus of elasticity – inner – warp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dirty="0" smtClean="0">
                                    <a:latin typeface="Cambria Math" panose="02040503050406030204" pitchFamily="18" charset="0"/>
                                  </a:rPr>
                                  <m:t>𝐺𝑃𝑎</m:t>
                                </m:r>
                              </m:oMath>
                            </m:oMathPara>
                          </a14:m>
                          <a:endParaRPr lang="en-CA" sz="1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>
                              <a:solidFill>
                                <a:schemeClr val="tx1"/>
                              </a:solidFill>
                            </a:rPr>
                            <a:t>0.1, </a:t>
                          </a:r>
                          <a:r>
                            <a:rPr lang="en-CA" sz="1800" b="1" dirty="0">
                              <a:solidFill>
                                <a:schemeClr val="tx1"/>
                              </a:solidFill>
                            </a:rPr>
                            <a:t>0.14</a:t>
                          </a:r>
                          <a:r>
                            <a:rPr lang="en-CA" sz="1800" dirty="0"/>
                            <a:t>, 0.18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5055803"/>
                      </a:ext>
                    </a:extLst>
                  </a:tr>
                  <a:tr h="4364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/>
                            <a:t>Modulus of elasticity – inner – weft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dirty="0" smtClean="0">
                                    <a:latin typeface="Cambria Math" panose="02040503050406030204" pitchFamily="18" charset="0"/>
                                  </a:rPr>
                                  <m:t>𝐺𝑃𝑎</m:t>
                                </m:r>
                              </m:oMath>
                            </m:oMathPara>
                          </a14:m>
                          <a:endParaRPr lang="en-CA" sz="1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>
                              <a:solidFill>
                                <a:schemeClr val="tx1"/>
                              </a:solidFill>
                            </a:rPr>
                            <a:t>0.18, </a:t>
                          </a:r>
                          <a:r>
                            <a:rPr lang="en-CA" sz="1800" b="1" dirty="0">
                              <a:solidFill>
                                <a:schemeClr val="tx1"/>
                              </a:solidFill>
                            </a:rPr>
                            <a:t>0.26</a:t>
                          </a:r>
                          <a:r>
                            <a:rPr lang="en-CA" sz="1800" dirty="0"/>
                            <a:t>, 0.34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3650069"/>
                      </a:ext>
                    </a:extLst>
                  </a:tr>
                  <a:tr h="436403"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dirty="0"/>
                            <a:t>Modulus of elasticity – outer – warp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dirty="0" smtClean="0">
                                    <a:latin typeface="Cambria Math" panose="02040503050406030204" pitchFamily="18" charset="0"/>
                                  </a:rPr>
                                  <m:t>𝐺𝑃𝑎</m:t>
                                </m:r>
                              </m:oMath>
                            </m:oMathPara>
                          </a14:m>
                          <a:endParaRPr lang="en-CA" sz="1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0.07, </a:t>
                          </a:r>
                          <a:r>
                            <a:rPr lang="en-CA" sz="1800" b="1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0.09</a:t>
                          </a:r>
                          <a:r>
                            <a:rPr lang="en-CA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CA" sz="1800" b="1" kern="1200" dirty="0">
                              <a:solidFill>
                                <a:srgbClr val="92D05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0.15</a:t>
                          </a:r>
                          <a:r>
                            <a:rPr lang="en-CA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0.18</a:t>
                          </a:r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10950600"/>
                      </a:ext>
                    </a:extLst>
                  </a:tr>
                  <a:tr h="436403"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dirty="0"/>
                            <a:t>Modulus of elasticity – outer – weft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dirty="0" smtClean="0">
                                    <a:latin typeface="Cambria Math" panose="02040503050406030204" pitchFamily="18" charset="0"/>
                                  </a:rPr>
                                  <m:t>𝐺𝑃𝑎</m:t>
                                </m:r>
                              </m:oMath>
                            </m:oMathPara>
                          </a14:m>
                          <a:endParaRPr lang="en-CA" sz="1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0.07, </a:t>
                          </a:r>
                          <a:r>
                            <a:rPr lang="en-CA" sz="1800" b="1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0.103</a:t>
                          </a:r>
                          <a:r>
                            <a:rPr lang="en-CA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CA" sz="1800" b="1" kern="1200" dirty="0">
                              <a:solidFill>
                                <a:srgbClr val="92D05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0.25</a:t>
                          </a:r>
                          <a:r>
                            <a:rPr lang="en-CA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0.3</a:t>
                          </a:r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43027314"/>
                      </a:ext>
                    </a:extLst>
                  </a:tr>
                  <a:tr h="436403"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dirty="0"/>
                            <a:t>Shear modulus - inner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dirty="0" smtClean="0">
                                    <a:latin typeface="Cambria Math" panose="02040503050406030204" pitchFamily="18" charset="0"/>
                                  </a:rPr>
                                  <m:t>𝑀𝑃𝑎</m:t>
                                </m:r>
                              </m:oMath>
                            </m:oMathPara>
                          </a14:m>
                          <a:endParaRPr lang="en-CA" sz="1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2.8, </a:t>
                          </a:r>
                          <a:r>
                            <a:rPr lang="en-CA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3.87</a:t>
                          </a:r>
                          <a:r>
                            <a:rPr lang="en-CA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4.8</a:t>
                          </a:r>
                          <a:endParaRPr lang="en-CA" sz="1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0808629"/>
                      </a:ext>
                    </a:extLst>
                  </a:tr>
                  <a:tr h="436403"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dirty="0"/>
                            <a:t>Shear modulus - outer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dirty="0" smtClean="0">
                                    <a:latin typeface="Cambria Math" panose="02040503050406030204" pitchFamily="18" charset="0"/>
                                  </a:rPr>
                                  <m:t>𝑀𝑃𝑎</m:t>
                                </m:r>
                              </m:oMath>
                            </m:oMathPara>
                          </a14:m>
                          <a:endParaRPr lang="en-CA" sz="1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1.3, </a:t>
                          </a:r>
                          <a:r>
                            <a:rPr lang="en-CA" sz="1800" b="1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1.79</a:t>
                          </a:r>
                          <a:r>
                            <a:rPr lang="en-CA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CA" sz="1800" b="1" kern="1200" dirty="0">
                              <a:solidFill>
                                <a:srgbClr val="92D05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6.62</a:t>
                          </a:r>
                          <a:r>
                            <a:rPr lang="en-CA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8</a:t>
                          </a:r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092598"/>
                      </a:ext>
                    </a:extLst>
                  </a:tr>
                  <a:tr h="436403"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dirty="0"/>
                            <a:t>Friction coefficient (</a:t>
                          </a:r>
                          <a:r>
                            <a:rPr lang="en-CA" sz="1800" b="1" dirty="0"/>
                            <a:t>between inner and outer layers</a:t>
                          </a:r>
                          <a:r>
                            <a:rPr lang="en-CA" sz="1800" dirty="0"/>
                            <a:t>)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0.1, 0.2</a:t>
                          </a:r>
                          <a:endParaRPr lang="en-CA" sz="1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35580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5D9FF2D-387B-4FCC-B671-668E7349673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43088" y="1209418"/>
              <a:ext cx="8505825" cy="450960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3448050">
                      <a:extLst>
                        <a:ext uri="{9D8B030D-6E8A-4147-A177-3AD203B41FA5}">
                          <a16:colId xmlns:a16="http://schemas.microsoft.com/office/drawing/2014/main" val="828802029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63958055"/>
                        </a:ext>
                      </a:extLst>
                    </a:gridCol>
                    <a:gridCol w="4162425">
                      <a:extLst>
                        <a:ext uri="{9D8B030D-6E8A-4147-A177-3AD203B41FA5}">
                          <a16:colId xmlns:a16="http://schemas.microsoft.com/office/drawing/2014/main" val="1208314429"/>
                        </a:ext>
                      </a:extLst>
                    </a:gridCol>
                  </a:tblGrid>
                  <a:tr h="4364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Variable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Unit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/>
                            <a:t>Levels</a:t>
                          </a:r>
                          <a:r>
                            <a:rPr lang="en-CA" sz="1800" baseline="30000" dirty="0"/>
                            <a:t>*</a:t>
                          </a:r>
                          <a:endParaRPr lang="en-CA" sz="1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9691977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/>
                            <a:t>Modulus of elasticity – inner – warp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85034" t="-69524" r="-465306" b="-5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>
                              <a:solidFill>
                                <a:schemeClr val="tx1"/>
                              </a:solidFill>
                            </a:rPr>
                            <a:t>0.1, </a:t>
                          </a:r>
                          <a:r>
                            <a:rPr lang="en-CA" sz="1800" b="1" dirty="0">
                              <a:solidFill>
                                <a:schemeClr val="tx1"/>
                              </a:solidFill>
                            </a:rPr>
                            <a:t>0.14</a:t>
                          </a:r>
                          <a:r>
                            <a:rPr lang="en-CA" sz="1800" dirty="0"/>
                            <a:t>, 0.18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50558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/>
                            <a:t>Modulus of elasticity – inner – weft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85034" t="-169524" r="-465306" b="-4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>
                              <a:solidFill>
                                <a:schemeClr val="tx1"/>
                              </a:solidFill>
                            </a:rPr>
                            <a:t>0.18, </a:t>
                          </a:r>
                          <a:r>
                            <a:rPr lang="en-CA" sz="1800" b="1" dirty="0">
                              <a:solidFill>
                                <a:schemeClr val="tx1"/>
                              </a:solidFill>
                            </a:rPr>
                            <a:t>0.26</a:t>
                          </a:r>
                          <a:r>
                            <a:rPr lang="en-CA" sz="1800" dirty="0"/>
                            <a:t>, 0.34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365006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dirty="0"/>
                            <a:t>Modulus of elasticity – outer – warp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85034" t="-269524" r="-465306" b="-3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0.07, </a:t>
                          </a:r>
                          <a:r>
                            <a:rPr lang="en-CA" sz="1800" b="1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0.09</a:t>
                          </a:r>
                          <a:r>
                            <a:rPr lang="en-CA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CA" sz="1800" b="1" kern="1200" dirty="0">
                              <a:solidFill>
                                <a:srgbClr val="92D05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0.15</a:t>
                          </a:r>
                          <a:r>
                            <a:rPr lang="en-CA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0.18</a:t>
                          </a:r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109506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dirty="0"/>
                            <a:t>Modulus of elasticity – outer – weft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85034" t="-369524" r="-465306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0.07, </a:t>
                          </a:r>
                          <a:r>
                            <a:rPr lang="en-CA" sz="1800" b="1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0.103</a:t>
                          </a:r>
                          <a:r>
                            <a:rPr lang="en-CA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CA" sz="1800" b="1" kern="1200" dirty="0">
                              <a:solidFill>
                                <a:srgbClr val="92D05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0.25</a:t>
                          </a:r>
                          <a:r>
                            <a:rPr lang="en-CA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0.3</a:t>
                          </a:r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43027314"/>
                      </a:ext>
                    </a:extLst>
                  </a:tr>
                  <a:tr h="436403"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dirty="0"/>
                            <a:t>Shear modulus - inner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85034" t="-684722" r="-465306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2.8, </a:t>
                          </a:r>
                          <a:r>
                            <a:rPr lang="en-CA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3.87</a:t>
                          </a:r>
                          <a:r>
                            <a:rPr lang="en-CA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4.8</a:t>
                          </a:r>
                          <a:endParaRPr lang="en-CA" sz="1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0808629"/>
                      </a:ext>
                    </a:extLst>
                  </a:tr>
                  <a:tr h="436403"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dirty="0"/>
                            <a:t>Shear modulus - outer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85034" t="-784722" r="-465306" b="-1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1.3, </a:t>
                          </a:r>
                          <a:r>
                            <a:rPr lang="en-CA" sz="1800" b="1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1.79</a:t>
                          </a:r>
                          <a:r>
                            <a:rPr lang="en-CA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CA" sz="1800" b="1" kern="1200" dirty="0">
                              <a:solidFill>
                                <a:srgbClr val="92D05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6.62</a:t>
                          </a:r>
                          <a:r>
                            <a:rPr lang="en-CA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8</a:t>
                          </a:r>
                          <a:endParaRPr lang="en-CA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09259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dirty="0"/>
                            <a:t>Friction coefficient (</a:t>
                          </a:r>
                          <a:r>
                            <a:rPr lang="en-CA" sz="1800" b="1" dirty="0"/>
                            <a:t>between inner and outer layers</a:t>
                          </a:r>
                          <a:r>
                            <a:rPr lang="en-CA" sz="1800" dirty="0"/>
                            <a:t>)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42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0.1, 0.2</a:t>
                          </a:r>
                          <a:endParaRPr lang="en-CA" sz="1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35580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E4B47D9-E896-492E-9716-FF115078CE13}"/>
              </a:ext>
            </a:extLst>
          </p:cNvPr>
          <p:cNvSpPr txBox="1"/>
          <p:nvPr/>
        </p:nvSpPr>
        <p:spPr>
          <a:xfrm>
            <a:off x="7127846" y="5797856"/>
            <a:ext cx="2459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CA" dirty="0">
                <a:solidFill>
                  <a:prstClr val="black"/>
                </a:solidFill>
                <a:latin typeface="Calibri"/>
              </a:rPr>
              <a:t>Outer layer </a:t>
            </a:r>
            <a:r>
              <a:rPr lang="en-CA" b="1" dirty="0">
                <a:solidFill>
                  <a:prstClr val="black"/>
                </a:solidFill>
                <a:latin typeface="Calibri"/>
              </a:rPr>
              <a:t>with</a:t>
            </a:r>
            <a:r>
              <a:rPr lang="en-CA" dirty="0">
                <a:solidFill>
                  <a:prstClr val="black"/>
                </a:solidFill>
                <a:latin typeface="Calibri"/>
              </a:rPr>
              <a:t> TPU</a:t>
            </a:r>
          </a:p>
          <a:p>
            <a:pPr>
              <a:defRPr/>
            </a:pPr>
            <a:r>
              <a:rPr lang="en-CA" dirty="0">
                <a:solidFill>
                  <a:prstClr val="black"/>
                </a:solidFill>
                <a:latin typeface="Calibri"/>
              </a:rPr>
              <a:t>Outer layer </a:t>
            </a:r>
            <a:r>
              <a:rPr lang="en-CA" b="1" dirty="0">
                <a:solidFill>
                  <a:prstClr val="black"/>
                </a:solidFill>
                <a:latin typeface="Calibri"/>
              </a:rPr>
              <a:t>without</a:t>
            </a:r>
            <a:r>
              <a:rPr lang="en-CA" dirty="0">
                <a:solidFill>
                  <a:prstClr val="black"/>
                </a:solidFill>
                <a:latin typeface="Calibri"/>
              </a:rPr>
              <a:t> TPU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EEF7E-089B-405E-BA54-7407121A1DD2}"/>
              </a:ext>
            </a:extLst>
          </p:cNvPr>
          <p:cNvSpPr/>
          <p:nvPr/>
        </p:nvSpPr>
        <p:spPr>
          <a:xfrm>
            <a:off x="9594209" y="5875403"/>
            <a:ext cx="203658" cy="2036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03E0B4-4A61-40C5-A102-34E8C209B3A7}"/>
              </a:ext>
            </a:extLst>
          </p:cNvPr>
          <p:cNvSpPr/>
          <p:nvPr/>
        </p:nvSpPr>
        <p:spPr>
          <a:xfrm>
            <a:off x="9595607" y="6162027"/>
            <a:ext cx="203658" cy="2036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03ACDE-EB4A-4BA1-B52A-2BB765C6910F}"/>
              </a:ext>
            </a:extLst>
          </p:cNvPr>
          <p:cNvSpPr/>
          <p:nvPr/>
        </p:nvSpPr>
        <p:spPr>
          <a:xfrm>
            <a:off x="7186569" y="5797856"/>
            <a:ext cx="2743200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7AFAE1-B94D-4056-808B-2B95495AF058}"/>
              </a:ext>
            </a:extLst>
          </p:cNvPr>
          <p:cNvSpPr txBox="1"/>
          <p:nvPr/>
        </p:nvSpPr>
        <p:spPr>
          <a:xfrm>
            <a:off x="1843087" y="5797856"/>
            <a:ext cx="3563478" cy="5847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CA" dirty="0">
                <a:solidFill>
                  <a:prstClr val="black"/>
                </a:solidFill>
                <a:latin typeface="Calibri"/>
              </a:rPr>
              <a:t>* </a:t>
            </a:r>
            <a:r>
              <a:rPr lang="en-CA" sz="1400" dirty="0">
                <a:solidFill>
                  <a:prstClr val="black"/>
                </a:solidFill>
                <a:latin typeface="Calibri"/>
              </a:rPr>
              <a:t>The level at the center for each variable was derived from characterization experiments.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90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C349-589F-43F3-B2FA-2DA34FA2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Assembly -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3545E-0389-49F3-8F50-6AA90A31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Excessive length (Deformation in the assembly direction)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8533D-93F5-473D-9F26-ECAD7D6E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7911D-9027-4504-BFEC-BADCB2AB9E0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054807-929A-4CC0-8355-85266D096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955" y="2590774"/>
            <a:ext cx="5516213" cy="3097566"/>
          </a:xfrm>
          <a:prstGeom prst="rect">
            <a:avLst/>
          </a:prstGeom>
        </p:spPr>
      </p:pic>
      <p:sp>
        <p:nvSpPr>
          <p:cNvPr id="6" name="Cylinder 5">
            <a:extLst>
              <a:ext uri="{FF2B5EF4-FFF2-40B4-BE49-F238E27FC236}">
                <a16:creationId xmlns:a16="http://schemas.microsoft.com/office/drawing/2014/main" id="{8C6BB769-BE61-4202-991D-33FC4C2A68DF}"/>
              </a:ext>
            </a:extLst>
          </p:cNvPr>
          <p:cNvSpPr/>
          <p:nvPr/>
        </p:nvSpPr>
        <p:spPr>
          <a:xfrm>
            <a:off x="8762875" y="3273643"/>
            <a:ext cx="1024569" cy="2274983"/>
          </a:xfrm>
          <a:prstGeom prst="can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8FB52967-1849-4EE6-A87A-585E5A660CE1}"/>
              </a:ext>
            </a:extLst>
          </p:cNvPr>
          <p:cNvSpPr/>
          <p:nvPr/>
        </p:nvSpPr>
        <p:spPr>
          <a:xfrm>
            <a:off x="8762495" y="2843570"/>
            <a:ext cx="1024569" cy="678378"/>
          </a:xfrm>
          <a:prstGeom prst="ca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8" name="Graphic 7" descr="Maximize">
            <a:extLst>
              <a:ext uri="{FF2B5EF4-FFF2-40B4-BE49-F238E27FC236}">
                <a16:creationId xmlns:a16="http://schemas.microsoft.com/office/drawing/2014/main" id="{2D024123-38AC-4729-A0D7-6B080E8DC68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046762">
            <a:off x="9712663" y="2930752"/>
            <a:ext cx="485346" cy="4853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BB84A8-FCDF-453D-9118-69AD29C5FD16}"/>
              </a:ext>
            </a:extLst>
          </p:cNvPr>
          <p:cNvSpPr txBox="1"/>
          <p:nvPr/>
        </p:nvSpPr>
        <p:spPr>
          <a:xfrm>
            <a:off x="8556914" y="2318258"/>
            <a:ext cx="211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Excessive length</a:t>
            </a:r>
          </a:p>
        </p:txBody>
      </p:sp>
    </p:spTree>
    <p:extLst>
      <p:ext uri="{BB962C8B-B14F-4D97-AF65-F5344CB8AC3E}">
        <p14:creationId xmlns:p14="http://schemas.microsoft.com/office/powerpoint/2010/main" val="378374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01A82970-8DC4-454D-8909-E13F970C6E0A}" vid="{A4061D03-CD8C-4832-9299-74ED419FF1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51D19644877F47843060819A1978C7" ma:contentTypeVersion="0" ma:contentTypeDescription="Create a new document." ma:contentTypeScope="" ma:versionID="0abd44229196c6679f9544fef8f37ba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09A632-520D-4E05-B14D-8BD9721723AF}">
  <ds:schemaRefs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74CCFE8-A592-47DD-80A1-38032BAEDD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608E809-7D4D-4BDA-A78F-9E160B29CD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2020 CRN Powerpoint Template</Template>
  <TotalTime>32599</TotalTime>
  <Words>578</Words>
  <Application>Microsoft Office PowerPoint</Application>
  <PresentationFormat>Widescreen</PresentationFormat>
  <Paragraphs>208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Helvetica 45 Light</vt:lpstr>
      <vt:lpstr>Helvetica Light</vt:lpstr>
      <vt:lpstr>Helvetica Neue Light</vt:lpstr>
      <vt:lpstr>Times New Roman</vt:lpstr>
      <vt:lpstr>Office Theme</vt:lpstr>
      <vt:lpstr>Sanexen Data Analysis – Machine Learning</vt:lpstr>
      <vt:lpstr>Snaking - Data summary</vt:lpstr>
      <vt:lpstr>Model selection</vt:lpstr>
      <vt:lpstr>Pareto Charts for Best Models</vt:lpstr>
      <vt:lpstr>Bunching - Inputs</vt:lpstr>
      <vt:lpstr>Bunching - Outputs</vt:lpstr>
      <vt:lpstr>Bunching – ML model performance</vt:lpstr>
      <vt:lpstr>Assembly - Inputs</vt:lpstr>
      <vt:lpstr>Assembly - Outputs</vt:lpstr>
      <vt:lpstr>Assembly – ML model performance</vt:lpstr>
      <vt:lpstr>SHAP</vt:lpstr>
      <vt:lpstr>Model explainability analysis - Bunching</vt:lpstr>
      <vt:lpstr>Model explainability analysis - Assembly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Impact Tests at Varying Strain Rates to Study the Response of Non-Crimp Fabric and Braided CFRP Panels</dc:title>
  <dc:creator>Scott Nesbitt</dc:creator>
  <cp:lastModifiedBy>milad ramezankhani</cp:lastModifiedBy>
  <cp:revision>306</cp:revision>
  <cp:lastPrinted>2017-01-12T19:43:07Z</cp:lastPrinted>
  <dcterms:created xsi:type="dcterms:W3CDTF">2020-02-26T00:52:18Z</dcterms:created>
  <dcterms:modified xsi:type="dcterms:W3CDTF">2021-10-01T03:25:33Z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0x0101005051D19644877F47843060819A1978C7</vt:lpwstr>
  </property>
</Properties>
</file>