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9" r:id="rId4"/>
    <p:sldId id="262"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1C4F"/>
    <a:srgbClr val="A81845"/>
    <a:srgbClr val="BF1B4E"/>
    <a:srgbClr val="713766"/>
    <a:srgbClr val="834176"/>
    <a:srgbClr val="6A3460"/>
    <a:srgbClr val="733868"/>
    <a:srgbClr val="18C698"/>
    <a:srgbClr val="149C78"/>
    <a:srgbClr val="1395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114" d="100"/>
          <a:sy n="114" d="100"/>
        </p:scale>
        <p:origin x="444" y="114"/>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database%20(Autosave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Documents\database%20(Autosav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p\Documents\database%20(Autosaved).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cuments\database%20(Autosav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cuments\database%20(Autosav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cuments\database%20(Autosav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cuments\database%20(Autosav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cuments\database%20(Autosav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ocuments\database%20(Autosav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ocuments\database%20(Autosave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ocuments\database%20(Autosave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[database (Autosaved).xlsx]Sheet1!PivotTable1</c:name>
    <c:fmtId val="5"/>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Sheet1!$A$4:$A$12</c:f>
              <c:strCache>
                <c:ptCount val="8"/>
                <c:pt idx="0">
                  <c:v>2010</c:v>
                </c:pt>
                <c:pt idx="1">
                  <c:v>2011</c:v>
                </c:pt>
                <c:pt idx="2">
                  <c:v>2012</c:v>
                </c:pt>
                <c:pt idx="3">
                  <c:v>2013</c:v>
                </c:pt>
                <c:pt idx="4">
                  <c:v>2014</c:v>
                </c:pt>
                <c:pt idx="5">
                  <c:v>2015</c:v>
                </c:pt>
                <c:pt idx="6">
                  <c:v>2016</c:v>
                </c:pt>
                <c:pt idx="7">
                  <c:v>2017</c:v>
                </c:pt>
              </c:strCache>
            </c:strRef>
          </c:cat>
          <c:val>
            <c:numRef>
              <c:f>Sheet1!$B$4:$B$12</c:f>
              <c:numCache>
                <c:formatCode>0.00%</c:formatCode>
                <c:ptCount val="8"/>
                <c:pt idx="0">
                  <c:v>0.12522361359570661</c:v>
                </c:pt>
                <c:pt idx="1">
                  <c:v>0.12343470483005367</c:v>
                </c:pt>
                <c:pt idx="2">
                  <c:v>0.13094812164579606</c:v>
                </c:pt>
                <c:pt idx="3">
                  <c:v>0.14347048300536672</c:v>
                </c:pt>
                <c:pt idx="4">
                  <c:v>0.162432915921288</c:v>
                </c:pt>
                <c:pt idx="5">
                  <c:v>0.16529516994633273</c:v>
                </c:pt>
                <c:pt idx="6">
                  <c:v>0.14847942754919499</c:v>
                </c:pt>
                <c:pt idx="7">
                  <c:v>7.1556350626118066E-4</c:v>
                </c:pt>
              </c:numCache>
            </c:numRef>
          </c:val>
          <c:extLst>
            <c:ext xmlns:c16="http://schemas.microsoft.com/office/drawing/2014/chart" uri="{C3380CC4-5D6E-409C-BE32-E72D297353CC}">
              <c16:uniqueId val="{00000000-22A6-478D-81B6-6A5D7169DA20}"/>
            </c:ext>
          </c:extLst>
        </c:ser>
        <c:dLbls>
          <c:showLegendKey val="0"/>
          <c:showVal val="0"/>
          <c:showCatName val="0"/>
          <c:showSerName val="0"/>
          <c:showPercent val="0"/>
          <c:showBubbleSize val="0"/>
        </c:dLbls>
        <c:gapWidth val="219"/>
        <c:overlap val="-27"/>
        <c:axId val="302877824"/>
        <c:axId val="493080800"/>
      </c:barChart>
      <c:catAx>
        <c:axId val="30287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080800"/>
        <c:crosses val="autoZero"/>
        <c:auto val="1"/>
        <c:lblAlgn val="ctr"/>
        <c:lblOffset val="100"/>
        <c:noMultiLvlLbl val="0"/>
      </c:catAx>
      <c:valAx>
        <c:axId val="4930808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877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[database (Autosaved).xlsx]environmental cost!PivotTable15</c:name>
    <c:fmtId val="10"/>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'environmental cost'!$B$3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'environmental cost'!$A$4:$A$10</c:f>
              <c:strCache>
                <c:ptCount val="6"/>
                <c:pt idx="0">
                  <c:v>2010</c:v>
                </c:pt>
                <c:pt idx="1">
                  <c:v>2012</c:v>
                </c:pt>
                <c:pt idx="2">
                  <c:v>2013</c:v>
                </c:pt>
                <c:pt idx="3">
                  <c:v>2014</c:v>
                </c:pt>
                <c:pt idx="4">
                  <c:v>2015</c:v>
                </c:pt>
                <c:pt idx="5">
                  <c:v>2016</c:v>
                </c:pt>
              </c:strCache>
            </c:strRef>
          </c:cat>
          <c:val>
            <c:numRef>
              <c:f>'environmental cost'!$B$4:$B$10</c:f>
              <c:numCache>
                <c:formatCode>General</c:formatCode>
                <c:ptCount val="6"/>
                <c:pt idx="0">
                  <c:v>2</c:v>
                </c:pt>
                <c:pt idx="1">
                  <c:v>2</c:v>
                </c:pt>
                <c:pt idx="2">
                  <c:v>2</c:v>
                </c:pt>
                <c:pt idx="3">
                  <c:v>2</c:v>
                </c:pt>
                <c:pt idx="4">
                  <c:v>4</c:v>
                </c:pt>
                <c:pt idx="5">
                  <c:v>3</c:v>
                </c:pt>
              </c:numCache>
            </c:numRef>
          </c:val>
          <c:extLst>
            <c:ext xmlns:c16="http://schemas.microsoft.com/office/drawing/2014/chart" uri="{C3380CC4-5D6E-409C-BE32-E72D297353CC}">
              <c16:uniqueId val="{00000000-9D80-475F-989F-FCAF894BD6CA}"/>
            </c:ext>
          </c:extLst>
        </c:ser>
        <c:dLbls>
          <c:showLegendKey val="0"/>
          <c:showVal val="0"/>
          <c:showCatName val="0"/>
          <c:showSerName val="0"/>
          <c:showPercent val="0"/>
          <c:showBubbleSize val="0"/>
        </c:dLbls>
        <c:gapWidth val="150"/>
        <c:shape val="box"/>
        <c:axId val="498139808"/>
        <c:axId val="498153408"/>
        <c:axId val="0"/>
      </c:bar3DChart>
      <c:catAx>
        <c:axId val="49813980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153408"/>
        <c:crosses val="autoZero"/>
        <c:auto val="1"/>
        <c:lblAlgn val="ctr"/>
        <c:lblOffset val="100"/>
        <c:noMultiLvlLbl val="0"/>
      </c:catAx>
      <c:valAx>
        <c:axId val="49815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139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[database (Autosaved).xlsx]Sheet2!PivotTable1</c:name>
    <c:fmtId val="4"/>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bar"/>
        <c:grouping val="clustered"/>
        <c:varyColors val="0"/>
        <c:ser>
          <c:idx val="0"/>
          <c:order val="0"/>
          <c:tx>
            <c:strRef>
              <c:f>Sheet2!$B$3</c:f>
              <c:strCache>
                <c:ptCount val="1"/>
                <c:pt idx="0">
                  <c:v>Total</c:v>
                </c:pt>
              </c:strCache>
            </c:strRef>
          </c:tx>
          <c:spPr>
            <a:solidFill>
              <a:schemeClr val="accent1"/>
            </a:solidFill>
            <a:ln>
              <a:noFill/>
            </a:ln>
            <a:effectLst/>
          </c:spPr>
          <c:invertIfNegative val="0"/>
          <c:cat>
            <c:multiLvlStrRef>
              <c:f>Sheet2!$A$4:$A$20</c:f>
              <c:multiLvlStrCache>
                <c:ptCount val="14"/>
                <c:lvl>
                  <c:pt idx="0">
                    <c:v>2010</c:v>
                  </c:pt>
                  <c:pt idx="1">
                    <c:v>2011</c:v>
                  </c:pt>
                  <c:pt idx="2">
                    <c:v>2012</c:v>
                  </c:pt>
                  <c:pt idx="3">
                    <c:v>2013</c:v>
                  </c:pt>
                  <c:pt idx="4">
                    <c:v>2014</c:v>
                  </c:pt>
                  <c:pt idx="5">
                    <c:v>2015</c:v>
                  </c:pt>
                  <c:pt idx="6">
                    <c:v>2010</c:v>
                  </c:pt>
                  <c:pt idx="7">
                    <c:v>2011</c:v>
                  </c:pt>
                  <c:pt idx="8">
                    <c:v>2012</c:v>
                  </c:pt>
                  <c:pt idx="9">
                    <c:v>2013</c:v>
                  </c:pt>
                  <c:pt idx="10">
                    <c:v>2014</c:v>
                  </c:pt>
                  <c:pt idx="11">
                    <c:v>2015</c:v>
                  </c:pt>
                  <c:pt idx="12">
                    <c:v>2016</c:v>
                  </c:pt>
                  <c:pt idx="13">
                    <c:v>2017</c:v>
                  </c:pt>
                </c:lvl>
                <c:lvl>
                  <c:pt idx="0">
                    <c:v>OFFSHORE</c:v>
                  </c:pt>
                  <c:pt idx="6">
                    <c:v>ONSHORE</c:v>
                  </c:pt>
                </c:lvl>
              </c:multiLvlStrCache>
            </c:multiLvlStrRef>
          </c:cat>
          <c:val>
            <c:numRef>
              <c:f>Sheet2!$B$4:$B$20</c:f>
              <c:numCache>
                <c:formatCode>General</c:formatCode>
                <c:ptCount val="14"/>
                <c:pt idx="0">
                  <c:v>4</c:v>
                </c:pt>
                <c:pt idx="1">
                  <c:v>3</c:v>
                </c:pt>
                <c:pt idx="2">
                  <c:v>3</c:v>
                </c:pt>
                <c:pt idx="3">
                  <c:v>1</c:v>
                </c:pt>
                <c:pt idx="4">
                  <c:v>3</c:v>
                </c:pt>
                <c:pt idx="5">
                  <c:v>4</c:v>
                </c:pt>
                <c:pt idx="6">
                  <c:v>346</c:v>
                </c:pt>
                <c:pt idx="7">
                  <c:v>342</c:v>
                </c:pt>
                <c:pt idx="8">
                  <c:v>363</c:v>
                </c:pt>
                <c:pt idx="9">
                  <c:v>400</c:v>
                </c:pt>
                <c:pt idx="10">
                  <c:v>451</c:v>
                </c:pt>
                <c:pt idx="11">
                  <c:v>458</c:v>
                </c:pt>
                <c:pt idx="12">
                  <c:v>415</c:v>
                </c:pt>
                <c:pt idx="13">
                  <c:v>2</c:v>
                </c:pt>
              </c:numCache>
            </c:numRef>
          </c:val>
          <c:extLst>
            <c:ext xmlns:c16="http://schemas.microsoft.com/office/drawing/2014/chart" uri="{C3380CC4-5D6E-409C-BE32-E72D297353CC}">
              <c16:uniqueId val="{00000000-1B78-432B-B69B-89CC2D34F788}"/>
            </c:ext>
          </c:extLst>
        </c:ser>
        <c:dLbls>
          <c:showLegendKey val="0"/>
          <c:showVal val="0"/>
          <c:showCatName val="0"/>
          <c:showSerName val="0"/>
          <c:showPercent val="0"/>
          <c:showBubbleSize val="0"/>
        </c:dLbls>
        <c:gapWidth val="182"/>
        <c:axId val="498149600"/>
        <c:axId val="533849520"/>
      </c:barChart>
      <c:catAx>
        <c:axId val="498149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849520"/>
        <c:crosses val="autoZero"/>
        <c:auto val="1"/>
        <c:lblAlgn val="ctr"/>
        <c:lblOffset val="100"/>
        <c:noMultiLvlLbl val="0"/>
      </c:catAx>
      <c:valAx>
        <c:axId val="533849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149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[database (Autosaved).xlsx]City and country wise Accidents!PivotTable8</c:name>
    <c:fmtId val="28"/>
  </c:pivotSource>
  <c:chart>
    <c:autoTitleDeleted val="1"/>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'City and country wise Accidents'!$B$3</c:f>
              <c:strCache>
                <c:ptCount val="1"/>
                <c:pt idx="0">
                  <c:v>Total</c:v>
                </c:pt>
              </c:strCache>
            </c:strRef>
          </c:tx>
          <c:spPr>
            <a:ln w="28575" cap="rnd">
              <a:solidFill>
                <a:schemeClr val="accent1"/>
              </a:solidFill>
              <a:round/>
            </a:ln>
            <a:effectLst/>
          </c:spPr>
          <c:marker>
            <c:symbol val="none"/>
          </c:marker>
          <c:cat>
            <c:strRef>
              <c:f>'City and country wise Accidents'!$A$4:$A$12</c:f>
              <c:strCache>
                <c:ptCount val="8"/>
                <c:pt idx="0">
                  <c:v>ACADIA</c:v>
                </c:pt>
                <c:pt idx="1">
                  <c:v>ACADIA </c:v>
                </c:pt>
                <c:pt idx="2">
                  <c:v>ACADIA PARISH</c:v>
                </c:pt>
                <c:pt idx="3">
                  <c:v>ADA</c:v>
                </c:pt>
                <c:pt idx="4">
                  <c:v>ADAIR</c:v>
                </c:pt>
                <c:pt idx="5">
                  <c:v>ADAMS</c:v>
                </c:pt>
                <c:pt idx="6">
                  <c:v>ADAMS COUNTY</c:v>
                </c:pt>
                <c:pt idx="7">
                  <c:v>ALAMEDA</c:v>
                </c:pt>
              </c:strCache>
            </c:strRef>
          </c:cat>
          <c:val>
            <c:numRef>
              <c:f>'City and country wise Accidents'!$B$4:$B$12</c:f>
              <c:numCache>
                <c:formatCode>General</c:formatCode>
                <c:ptCount val="8"/>
                <c:pt idx="0">
                  <c:v>1</c:v>
                </c:pt>
                <c:pt idx="1">
                  <c:v>1</c:v>
                </c:pt>
                <c:pt idx="2">
                  <c:v>1</c:v>
                </c:pt>
                <c:pt idx="3">
                  <c:v>1</c:v>
                </c:pt>
                <c:pt idx="4">
                  <c:v>1</c:v>
                </c:pt>
                <c:pt idx="5">
                  <c:v>8</c:v>
                </c:pt>
                <c:pt idx="6">
                  <c:v>1</c:v>
                </c:pt>
                <c:pt idx="7">
                  <c:v>1</c:v>
                </c:pt>
              </c:numCache>
            </c:numRef>
          </c:val>
          <c:smooth val="0"/>
          <c:extLst>
            <c:ext xmlns:c16="http://schemas.microsoft.com/office/drawing/2014/chart" uri="{C3380CC4-5D6E-409C-BE32-E72D297353CC}">
              <c16:uniqueId val="{00000000-4C8B-4B54-ADAA-FD1B16C314A3}"/>
            </c:ext>
          </c:extLst>
        </c:ser>
        <c:dLbls>
          <c:showLegendKey val="0"/>
          <c:showVal val="0"/>
          <c:showCatName val="0"/>
          <c:showSerName val="0"/>
          <c:showPercent val="0"/>
          <c:showBubbleSize val="0"/>
        </c:dLbls>
        <c:smooth val="0"/>
        <c:axId val="498147424"/>
        <c:axId val="498141440"/>
      </c:lineChart>
      <c:catAx>
        <c:axId val="498147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98141440"/>
        <c:crosses val="autoZero"/>
        <c:auto val="1"/>
        <c:lblAlgn val="ctr"/>
        <c:lblOffset val="100"/>
        <c:noMultiLvlLbl val="0"/>
      </c:catAx>
      <c:valAx>
        <c:axId val="498141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98147424"/>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[database (Autosaved).xlsx]City and country wise Accidents!PivotTable9</c:name>
    <c:fmtId val="19"/>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'City and country wise Accidents'!$B$19</c:f>
              <c:strCache>
                <c:ptCount val="1"/>
                <c:pt idx="0">
                  <c:v>Total</c:v>
                </c:pt>
              </c:strCache>
            </c:strRef>
          </c:tx>
          <c:spPr>
            <a:solidFill>
              <a:schemeClr val="accent1"/>
            </a:solidFill>
            <a:ln>
              <a:noFill/>
            </a:ln>
            <a:effectLst/>
          </c:spPr>
          <c:invertIfNegative val="0"/>
          <c:cat>
            <c:strRef>
              <c:f>'City and country wise Accidents'!$A$20:$A$31</c:f>
              <c:strCache>
                <c:ptCount val="11"/>
                <c:pt idx="0">
                  <c:v>AURORA</c:v>
                </c:pt>
                <c:pt idx="1">
                  <c:v>BAKERSFIELD</c:v>
                </c:pt>
                <c:pt idx="2">
                  <c:v>BOISE</c:v>
                </c:pt>
                <c:pt idx="3">
                  <c:v>CHURCH POINT</c:v>
                </c:pt>
                <c:pt idx="4">
                  <c:v>COMMERCE CITY</c:v>
                </c:pt>
                <c:pt idx="5">
                  <c:v>CUSHING</c:v>
                </c:pt>
                <c:pt idx="6">
                  <c:v>DUPONT</c:v>
                </c:pt>
                <c:pt idx="7">
                  <c:v>GRAND MARSH</c:v>
                </c:pt>
                <c:pt idx="8">
                  <c:v>HUNTSVILLE</c:v>
                </c:pt>
                <c:pt idx="9">
                  <c:v>QUINCY</c:v>
                </c:pt>
                <c:pt idx="10">
                  <c:v>TRACY</c:v>
                </c:pt>
              </c:strCache>
            </c:strRef>
          </c:cat>
          <c:val>
            <c:numRef>
              <c:f>'City and country wise Accidents'!$B$20:$B$31</c:f>
              <c:numCache>
                <c:formatCode>General</c:formatCode>
                <c:ptCount val="11"/>
                <c:pt idx="0">
                  <c:v>2</c:v>
                </c:pt>
                <c:pt idx="1">
                  <c:v>1</c:v>
                </c:pt>
                <c:pt idx="2">
                  <c:v>1</c:v>
                </c:pt>
                <c:pt idx="3">
                  <c:v>2</c:v>
                </c:pt>
                <c:pt idx="4">
                  <c:v>2</c:v>
                </c:pt>
                <c:pt idx="5">
                  <c:v>1</c:v>
                </c:pt>
                <c:pt idx="6">
                  <c:v>1</c:v>
                </c:pt>
                <c:pt idx="7">
                  <c:v>2</c:v>
                </c:pt>
                <c:pt idx="8">
                  <c:v>1</c:v>
                </c:pt>
                <c:pt idx="9">
                  <c:v>1</c:v>
                </c:pt>
                <c:pt idx="10">
                  <c:v>1</c:v>
                </c:pt>
              </c:numCache>
            </c:numRef>
          </c:val>
          <c:extLst>
            <c:ext xmlns:c16="http://schemas.microsoft.com/office/drawing/2014/chart" uri="{C3380CC4-5D6E-409C-BE32-E72D297353CC}">
              <c16:uniqueId val="{00000000-33E1-4B35-897D-EE8287E9EE73}"/>
            </c:ext>
          </c:extLst>
        </c:ser>
        <c:dLbls>
          <c:showLegendKey val="0"/>
          <c:showVal val="0"/>
          <c:showCatName val="0"/>
          <c:showSerName val="0"/>
          <c:showPercent val="0"/>
          <c:showBubbleSize val="0"/>
        </c:dLbls>
        <c:gapWidth val="219"/>
        <c:overlap val="-27"/>
        <c:axId val="498151232"/>
        <c:axId val="498151776"/>
      </c:barChart>
      <c:catAx>
        <c:axId val="49815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151776"/>
        <c:crosses val="autoZero"/>
        <c:auto val="1"/>
        <c:lblAlgn val="ctr"/>
        <c:lblOffset val="100"/>
        <c:noMultiLvlLbl val="0"/>
      </c:catAx>
      <c:valAx>
        <c:axId val="498151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151232"/>
        <c:crosses val="autoZero"/>
        <c:crossBetween val="between"/>
      </c:valAx>
      <c:spPr>
        <a:noFill/>
        <a:ln>
          <a:noFill/>
        </a:ln>
        <a:effectLst/>
      </c:spPr>
    </c:plotArea>
    <c:plotVisOnly val="1"/>
    <c:dispBlanksAs val="gap"/>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[database (Autosaved).xlsx]Sheet1!PivotTable1</c:name>
    <c:fmtId val="4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s>
    <c:plotArea>
      <c:layout/>
      <c:pieChart>
        <c:varyColors val="1"/>
        <c:ser>
          <c:idx val="0"/>
          <c:order val="0"/>
          <c:tx>
            <c:strRef>
              <c:f>Sheet1!$B$3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8974-4F55-BF90-124A451FAA90}"/>
              </c:ext>
            </c:extLst>
          </c:dPt>
          <c:dPt>
            <c:idx val="1"/>
            <c:bubble3D val="0"/>
            <c:spPr>
              <a:solidFill>
                <a:schemeClr val="accent2"/>
              </a:solidFill>
              <a:ln>
                <a:noFill/>
              </a:ln>
              <a:effectLst/>
            </c:spPr>
            <c:extLst>
              <c:ext xmlns:c16="http://schemas.microsoft.com/office/drawing/2014/chart" uri="{C3380CC4-5D6E-409C-BE32-E72D297353CC}">
                <c16:uniqueId val="{00000003-8974-4F55-BF90-124A451FAA90}"/>
              </c:ext>
            </c:extLst>
          </c:dPt>
          <c:dPt>
            <c:idx val="2"/>
            <c:bubble3D val="0"/>
            <c:spPr>
              <a:solidFill>
                <a:schemeClr val="accent3"/>
              </a:solidFill>
              <a:ln>
                <a:noFill/>
              </a:ln>
              <a:effectLst/>
            </c:spPr>
            <c:extLst>
              <c:ext xmlns:c16="http://schemas.microsoft.com/office/drawing/2014/chart" uri="{C3380CC4-5D6E-409C-BE32-E72D297353CC}">
                <c16:uniqueId val="{00000005-8974-4F55-BF90-124A451FAA90}"/>
              </c:ext>
            </c:extLst>
          </c:dPt>
          <c:dPt>
            <c:idx val="3"/>
            <c:bubble3D val="0"/>
            <c:spPr>
              <a:solidFill>
                <a:schemeClr val="accent4"/>
              </a:solidFill>
              <a:ln>
                <a:noFill/>
              </a:ln>
              <a:effectLst/>
            </c:spPr>
            <c:extLst>
              <c:ext xmlns:c16="http://schemas.microsoft.com/office/drawing/2014/chart" uri="{C3380CC4-5D6E-409C-BE32-E72D297353CC}">
                <c16:uniqueId val="{00000007-8974-4F55-BF90-124A451FAA90}"/>
              </c:ext>
            </c:extLst>
          </c:dPt>
          <c:dPt>
            <c:idx val="4"/>
            <c:bubble3D val="0"/>
            <c:spPr>
              <a:solidFill>
                <a:schemeClr val="accent5"/>
              </a:solidFill>
              <a:ln>
                <a:noFill/>
              </a:ln>
              <a:effectLst/>
            </c:spPr>
            <c:extLst>
              <c:ext xmlns:c16="http://schemas.microsoft.com/office/drawing/2014/chart" uri="{C3380CC4-5D6E-409C-BE32-E72D297353CC}">
                <c16:uniqueId val="{00000009-8974-4F55-BF90-124A451FAA90}"/>
              </c:ext>
            </c:extLst>
          </c:dPt>
          <c:dPt>
            <c:idx val="5"/>
            <c:bubble3D val="0"/>
            <c:spPr>
              <a:solidFill>
                <a:schemeClr val="accent6"/>
              </a:solidFill>
              <a:ln>
                <a:noFill/>
              </a:ln>
              <a:effectLst/>
            </c:spPr>
            <c:extLst>
              <c:ext xmlns:c16="http://schemas.microsoft.com/office/drawing/2014/chart" uri="{C3380CC4-5D6E-409C-BE32-E72D297353CC}">
                <c16:uniqueId val="{0000000B-8974-4F55-BF90-124A451FAA90}"/>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8974-4F55-BF90-124A451FAA90}"/>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8974-4F55-BF90-124A451FAA90}"/>
              </c:ext>
            </c:extLst>
          </c:dPt>
          <c:dLbls>
            <c:dLbl>
              <c:idx val="6"/>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8974-4F55-BF90-124A451FAA9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0"/>
            <c:showBubbleSize val="0"/>
            <c:extLst>
              <c:ext xmlns:c15="http://schemas.microsoft.com/office/drawing/2012/chart" uri="{CE6537A1-D6FC-4f65-9D91-7224C49458BB}"/>
            </c:extLst>
          </c:dLbls>
          <c:cat>
            <c:strRef>
              <c:f>Sheet1!$A$4:$A$11</c:f>
              <c:strCache>
                <c:ptCount val="7"/>
                <c:pt idx="0">
                  <c:v>ALL OTHER CAUSES</c:v>
                </c:pt>
                <c:pt idx="1">
                  <c:v>CORROSION</c:v>
                </c:pt>
                <c:pt idx="2">
                  <c:v>EXCAVATION DAMAGE</c:v>
                </c:pt>
                <c:pt idx="3">
                  <c:v>INCORRECT OPERATION</c:v>
                </c:pt>
                <c:pt idx="4">
                  <c:v>MATERIAL/WELD/EQUIP FAILURE</c:v>
                </c:pt>
                <c:pt idx="5">
                  <c:v>NATURAL FORCE DAMAGE</c:v>
                </c:pt>
                <c:pt idx="6">
                  <c:v>OTHER OUTSIDE FORCE DAMAGE</c:v>
                </c:pt>
              </c:strCache>
            </c:strRef>
          </c:cat>
          <c:val>
            <c:numRef>
              <c:f>Sheet1!$B$4:$B$11</c:f>
              <c:numCache>
                <c:formatCode>0.00%</c:formatCode>
                <c:ptCount val="7"/>
                <c:pt idx="0">
                  <c:v>4.2231724265398465E-2</c:v>
                </c:pt>
                <c:pt idx="1">
                  <c:v>0.21179823205126838</c:v>
                </c:pt>
                <c:pt idx="2">
                  <c:v>3.4695904998524929E-2</c:v>
                </c:pt>
                <c:pt idx="3">
                  <c:v>0.13524878884493305</c:v>
                </c:pt>
                <c:pt idx="4">
                  <c:v>0.51341369787057078</c:v>
                </c:pt>
                <c:pt idx="5">
                  <c:v>4.2218039901472583E-2</c:v>
                </c:pt>
                <c:pt idx="6">
                  <c:v>2.0393612067831794E-2</c:v>
                </c:pt>
              </c:numCache>
            </c:numRef>
          </c:val>
          <c:extLst>
            <c:ext xmlns:c16="http://schemas.microsoft.com/office/drawing/2014/chart" uri="{C3380CC4-5D6E-409C-BE32-E72D297353CC}">
              <c16:uniqueId val="{00000010-8974-4F55-BF90-124A451FAA90}"/>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[database (Autosaved).xlsx]Sheet1!PivotTable1</c:name>
    <c:fmtId val="8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s>
    <c:plotArea>
      <c:layout>
        <c:manualLayout>
          <c:layoutTarget val="inner"/>
          <c:xMode val="edge"/>
          <c:yMode val="edge"/>
          <c:x val="0.32862257418587493"/>
          <c:y val="0.13698359169854579"/>
          <c:w val="0.60279289180630624"/>
          <c:h val="0.80051664156325397"/>
        </c:manualLayout>
      </c:layout>
      <c:pieChart>
        <c:varyColors val="1"/>
        <c:ser>
          <c:idx val="0"/>
          <c:order val="0"/>
          <c:tx>
            <c:strRef>
              <c:f>Sheet1!$B$3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0BCE-449C-BB08-6D5C29395401}"/>
              </c:ext>
            </c:extLst>
          </c:dPt>
          <c:dPt>
            <c:idx val="1"/>
            <c:bubble3D val="0"/>
            <c:spPr>
              <a:solidFill>
                <a:schemeClr val="accent2"/>
              </a:solidFill>
              <a:ln>
                <a:noFill/>
              </a:ln>
              <a:effectLst/>
            </c:spPr>
            <c:extLst>
              <c:ext xmlns:c16="http://schemas.microsoft.com/office/drawing/2014/chart" uri="{C3380CC4-5D6E-409C-BE32-E72D297353CC}">
                <c16:uniqueId val="{00000003-0BCE-449C-BB08-6D5C29395401}"/>
              </c:ext>
            </c:extLst>
          </c:dPt>
          <c:dPt>
            <c:idx val="2"/>
            <c:bubble3D val="0"/>
            <c:spPr>
              <a:solidFill>
                <a:schemeClr val="accent3"/>
              </a:solidFill>
              <a:ln>
                <a:noFill/>
              </a:ln>
              <a:effectLst/>
            </c:spPr>
            <c:extLst>
              <c:ext xmlns:c16="http://schemas.microsoft.com/office/drawing/2014/chart" uri="{C3380CC4-5D6E-409C-BE32-E72D297353CC}">
                <c16:uniqueId val="{00000005-0BCE-449C-BB08-6D5C29395401}"/>
              </c:ext>
            </c:extLst>
          </c:dPt>
          <c:dPt>
            <c:idx val="3"/>
            <c:bubble3D val="0"/>
            <c:spPr>
              <a:solidFill>
                <a:schemeClr val="accent4"/>
              </a:solidFill>
              <a:ln>
                <a:noFill/>
              </a:ln>
              <a:effectLst/>
            </c:spPr>
            <c:extLst>
              <c:ext xmlns:c16="http://schemas.microsoft.com/office/drawing/2014/chart" uri="{C3380CC4-5D6E-409C-BE32-E72D297353CC}">
                <c16:uniqueId val="{00000007-0BCE-449C-BB08-6D5C29395401}"/>
              </c:ext>
            </c:extLst>
          </c:dPt>
          <c:dPt>
            <c:idx val="4"/>
            <c:bubble3D val="0"/>
            <c:spPr>
              <a:solidFill>
                <a:schemeClr val="accent5"/>
              </a:solidFill>
              <a:ln>
                <a:noFill/>
              </a:ln>
              <a:effectLst/>
            </c:spPr>
            <c:extLst>
              <c:ext xmlns:c16="http://schemas.microsoft.com/office/drawing/2014/chart" uri="{C3380CC4-5D6E-409C-BE32-E72D297353CC}">
                <c16:uniqueId val="{00000009-0BCE-449C-BB08-6D5C29395401}"/>
              </c:ext>
            </c:extLst>
          </c:dPt>
          <c:dPt>
            <c:idx val="5"/>
            <c:bubble3D val="0"/>
            <c:spPr>
              <a:solidFill>
                <a:schemeClr val="accent6"/>
              </a:solidFill>
              <a:ln>
                <a:noFill/>
              </a:ln>
              <a:effectLst/>
            </c:spPr>
            <c:extLst>
              <c:ext xmlns:c16="http://schemas.microsoft.com/office/drawing/2014/chart" uri="{C3380CC4-5D6E-409C-BE32-E72D297353CC}">
                <c16:uniqueId val="{0000000B-0BCE-449C-BB08-6D5C2939540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0BCE-449C-BB08-6D5C2939540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Sheet1!$A$4:$A$11</c:f>
              <c:strCache>
                <c:ptCount val="7"/>
                <c:pt idx="0">
                  <c:v>ALL OTHER CAUSES</c:v>
                </c:pt>
                <c:pt idx="1">
                  <c:v>CORROSION</c:v>
                </c:pt>
                <c:pt idx="2">
                  <c:v>EXCAVATION DAMAGE</c:v>
                </c:pt>
                <c:pt idx="3">
                  <c:v>INCORRECT OPERATION</c:v>
                </c:pt>
                <c:pt idx="4">
                  <c:v>MATERIAL/WELD/EQUIP FAILURE</c:v>
                </c:pt>
                <c:pt idx="5">
                  <c:v>NATURAL FORCE DAMAGE</c:v>
                </c:pt>
                <c:pt idx="6">
                  <c:v>OTHER OUTSIDE FORCE DAMAGE</c:v>
                </c:pt>
              </c:strCache>
            </c:strRef>
          </c:cat>
          <c:val>
            <c:numRef>
              <c:f>Sheet1!$B$4:$B$11</c:f>
              <c:numCache>
                <c:formatCode>0.00%</c:formatCode>
                <c:ptCount val="7"/>
                <c:pt idx="0">
                  <c:v>4.2231724265398465E-2</c:v>
                </c:pt>
                <c:pt idx="1">
                  <c:v>0.21179823205126838</c:v>
                </c:pt>
                <c:pt idx="2">
                  <c:v>3.4695904998524929E-2</c:v>
                </c:pt>
                <c:pt idx="3">
                  <c:v>0.13524878884493305</c:v>
                </c:pt>
                <c:pt idx="4">
                  <c:v>0.51341369787057078</c:v>
                </c:pt>
                <c:pt idx="5">
                  <c:v>4.2218039901472583E-2</c:v>
                </c:pt>
                <c:pt idx="6">
                  <c:v>2.0393612067831794E-2</c:v>
                </c:pt>
              </c:numCache>
            </c:numRef>
          </c:val>
          <c:extLst>
            <c:ext xmlns:c16="http://schemas.microsoft.com/office/drawing/2014/chart" uri="{C3380CC4-5D6E-409C-BE32-E72D297353CC}">
              <c16:uniqueId val="{0000000E-0BCE-449C-BB08-6D5C2939540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[database (Autosaved).xlsx]Cause Categories!PivotTable3</c:name>
    <c:fmtId val="9"/>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bar"/>
        <c:grouping val="clustered"/>
        <c:varyColors val="0"/>
        <c:ser>
          <c:idx val="0"/>
          <c:order val="0"/>
          <c:tx>
            <c:strRef>
              <c:f>'Cause Categories'!$B$23</c:f>
              <c:strCache>
                <c:ptCount val="1"/>
                <c:pt idx="0">
                  <c:v>Total</c:v>
                </c:pt>
              </c:strCache>
            </c:strRef>
          </c:tx>
          <c:spPr>
            <a:solidFill>
              <a:schemeClr val="accent1"/>
            </a:solidFill>
            <a:ln>
              <a:noFill/>
            </a:ln>
            <a:effectLst/>
          </c:spPr>
          <c:invertIfNegative val="0"/>
          <c:cat>
            <c:strRef>
              <c:f>'Cause Categories'!$A$24:$A$34</c:f>
              <c:strCache>
                <c:ptCount val="10"/>
                <c:pt idx="0">
                  <c:v>CONSTRUCTION, INSTALLATION OR FABRICATION-RELATED</c:v>
                </c:pt>
                <c:pt idx="1">
                  <c:v>EXTERNAL</c:v>
                </c:pt>
                <c:pt idx="2">
                  <c:v>INCORRECT VALVE POSITION</c:v>
                </c:pt>
                <c:pt idx="3">
                  <c:v>INTERNAL</c:v>
                </c:pt>
                <c:pt idx="4">
                  <c:v>MALFUNCTION OF CONTROL/RELIEF EQUIPMENT</c:v>
                </c:pt>
                <c:pt idx="5">
                  <c:v>NON-THREADED CONNECTION FAILURE</c:v>
                </c:pt>
                <c:pt idx="6">
                  <c:v>OTHER EQUIPMENT FAILURE</c:v>
                </c:pt>
                <c:pt idx="7">
                  <c:v>OTHER INCORRECT OPERATION</c:v>
                </c:pt>
                <c:pt idx="8">
                  <c:v>PUMP OR PUMP-RELATED EQUIPMENT</c:v>
                </c:pt>
                <c:pt idx="9">
                  <c:v>THREADED CONNECTION/COUPLING FAILURE</c:v>
                </c:pt>
              </c:strCache>
            </c:strRef>
          </c:cat>
          <c:val>
            <c:numRef>
              <c:f>'Cause Categories'!$B$24:$B$34</c:f>
              <c:numCache>
                <c:formatCode>General</c:formatCode>
                <c:ptCount val="10"/>
                <c:pt idx="0">
                  <c:v>225430</c:v>
                </c:pt>
                <c:pt idx="1">
                  <c:v>463033</c:v>
                </c:pt>
                <c:pt idx="2">
                  <c:v>169117</c:v>
                </c:pt>
                <c:pt idx="3">
                  <c:v>728726</c:v>
                </c:pt>
                <c:pt idx="4">
                  <c:v>344289</c:v>
                </c:pt>
                <c:pt idx="5">
                  <c:v>575827</c:v>
                </c:pt>
                <c:pt idx="6">
                  <c:v>410696</c:v>
                </c:pt>
                <c:pt idx="7">
                  <c:v>173163</c:v>
                </c:pt>
                <c:pt idx="8">
                  <c:v>595849</c:v>
                </c:pt>
                <c:pt idx="9">
                  <c:v>303998</c:v>
                </c:pt>
              </c:numCache>
            </c:numRef>
          </c:val>
          <c:extLst>
            <c:ext xmlns:c16="http://schemas.microsoft.com/office/drawing/2014/chart" uri="{C3380CC4-5D6E-409C-BE32-E72D297353CC}">
              <c16:uniqueId val="{00000000-CA65-40DA-97BB-E3AFEF606B1F}"/>
            </c:ext>
          </c:extLst>
        </c:ser>
        <c:dLbls>
          <c:showLegendKey val="0"/>
          <c:showVal val="0"/>
          <c:showCatName val="0"/>
          <c:showSerName val="0"/>
          <c:showPercent val="0"/>
          <c:showBubbleSize val="0"/>
        </c:dLbls>
        <c:gapWidth val="182"/>
        <c:axId val="498150144"/>
        <c:axId val="498154496"/>
      </c:barChart>
      <c:catAx>
        <c:axId val="49815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154496"/>
        <c:crosses val="autoZero"/>
        <c:auto val="1"/>
        <c:lblAlgn val="ctr"/>
        <c:lblOffset val="100"/>
        <c:noMultiLvlLbl val="0"/>
      </c:catAx>
      <c:valAx>
        <c:axId val="498154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150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[database (Autosaved).xlsx]Men&amp;Women Injuries!PivotTable12</c:name>
    <c:fmtId val="60"/>
  </c:pivotSource>
  <c:chart>
    <c:autoTitleDeleted val="0"/>
    <c:pivotFmts>
      <c:pivotFmt>
        <c:idx val="0"/>
        <c:spPr>
          <a:solidFill>
            <a:schemeClr val="accent1"/>
          </a:solidFill>
          <a:ln>
            <a:noFill/>
          </a:ln>
          <a:effectLst/>
          <a:sp3d/>
        </c:spPr>
        <c:marker>
          <c:symbol val="circle"/>
          <c:size val="5"/>
          <c:spPr>
            <a:solidFill>
              <a:schemeClr val="accent1"/>
            </a:solidFill>
            <a:ln w="9525">
              <a:solidFill>
                <a:schemeClr val="accent1"/>
              </a:solidFill>
            </a:ln>
            <a:effectLst/>
          </c:spPr>
        </c:marker>
      </c:pivotFmt>
      <c:pivotFmt>
        <c:idx val="1"/>
        <c:spPr>
          <a:solidFill>
            <a:schemeClr val="accent1"/>
          </a:solidFill>
          <a:ln>
            <a:noFill/>
          </a:ln>
          <a:effectLst/>
          <a:sp3d/>
        </c:spPr>
        <c:marker>
          <c:symbol val="circle"/>
          <c:size val="5"/>
          <c:spPr>
            <a:solidFill>
              <a:schemeClr val="accent2"/>
            </a:solidFill>
            <a:ln w="9525">
              <a:solidFill>
                <a:schemeClr val="accent2"/>
              </a:solidFill>
            </a:ln>
            <a:effectLst/>
          </c:spPr>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'Men&amp;Women Injuries'!$B$3</c:f>
              <c:strCache>
                <c:ptCount val="1"/>
                <c:pt idx="0">
                  <c:v>Sum of Men Injured</c:v>
                </c:pt>
              </c:strCache>
            </c:strRef>
          </c:tx>
          <c:spPr>
            <a:solidFill>
              <a:schemeClr val="accent1"/>
            </a:solidFill>
            <a:ln>
              <a:noFill/>
            </a:ln>
            <a:effectLst/>
            <a:sp3d/>
          </c:spPr>
          <c:invertIfNegative val="0"/>
          <c:cat>
            <c:strRef>
              <c:f>'Men&amp;Women Injuries'!$A$4:$A$10</c:f>
              <c:strCache>
                <c:ptCount val="6"/>
                <c:pt idx="0">
                  <c:v>2010</c:v>
                </c:pt>
                <c:pt idx="1">
                  <c:v>2012</c:v>
                </c:pt>
                <c:pt idx="2">
                  <c:v>2013</c:v>
                </c:pt>
                <c:pt idx="3">
                  <c:v>2014</c:v>
                </c:pt>
                <c:pt idx="4">
                  <c:v>2015</c:v>
                </c:pt>
                <c:pt idx="5">
                  <c:v>2016</c:v>
                </c:pt>
              </c:strCache>
            </c:strRef>
          </c:cat>
          <c:val>
            <c:numRef>
              <c:f>'Men&amp;Women Injuries'!$B$4:$B$10</c:f>
              <c:numCache>
                <c:formatCode>0.00%</c:formatCode>
                <c:ptCount val="6"/>
                <c:pt idx="0">
                  <c:v>0.11604095563139932</c:v>
                </c:pt>
                <c:pt idx="1">
                  <c:v>0.10580204778156997</c:v>
                </c:pt>
                <c:pt idx="2">
                  <c:v>0.13651877133105803</c:v>
                </c:pt>
                <c:pt idx="3">
                  <c:v>0.15358361774744028</c:v>
                </c:pt>
                <c:pt idx="4">
                  <c:v>0.28327645051194539</c:v>
                </c:pt>
                <c:pt idx="5">
                  <c:v>0.20477815699658702</c:v>
                </c:pt>
              </c:numCache>
            </c:numRef>
          </c:val>
          <c:extLst>
            <c:ext xmlns:c16="http://schemas.microsoft.com/office/drawing/2014/chart" uri="{C3380CC4-5D6E-409C-BE32-E72D297353CC}">
              <c16:uniqueId val="{00000000-C8FE-464F-8CFD-D2B67FB78C50}"/>
            </c:ext>
          </c:extLst>
        </c:ser>
        <c:ser>
          <c:idx val="1"/>
          <c:order val="1"/>
          <c:tx>
            <c:strRef>
              <c:f>'Men&amp;Women Injuries'!$C$3</c:f>
              <c:strCache>
                <c:ptCount val="1"/>
                <c:pt idx="0">
                  <c:v>Sum of Women injured</c:v>
                </c:pt>
              </c:strCache>
            </c:strRef>
          </c:tx>
          <c:spPr>
            <a:solidFill>
              <a:schemeClr val="accent2"/>
            </a:solidFill>
            <a:ln>
              <a:noFill/>
            </a:ln>
            <a:effectLst/>
            <a:sp3d/>
          </c:spPr>
          <c:invertIfNegative val="0"/>
          <c:cat>
            <c:strRef>
              <c:f>'Men&amp;Women Injuries'!$A$4:$A$10</c:f>
              <c:strCache>
                <c:ptCount val="6"/>
                <c:pt idx="0">
                  <c:v>2010</c:v>
                </c:pt>
                <c:pt idx="1">
                  <c:v>2012</c:v>
                </c:pt>
                <c:pt idx="2">
                  <c:v>2013</c:v>
                </c:pt>
                <c:pt idx="3">
                  <c:v>2014</c:v>
                </c:pt>
                <c:pt idx="4">
                  <c:v>2015</c:v>
                </c:pt>
                <c:pt idx="5">
                  <c:v>2016</c:v>
                </c:pt>
              </c:strCache>
            </c:strRef>
          </c:cat>
          <c:val>
            <c:numRef>
              <c:f>'Men&amp;Women Injuries'!$C$4:$C$10</c:f>
              <c:numCache>
                <c:formatCode>0.00%</c:formatCode>
                <c:ptCount val="6"/>
                <c:pt idx="0">
                  <c:v>0.19649122807017544</c:v>
                </c:pt>
                <c:pt idx="1">
                  <c:v>9.4736842105263161E-2</c:v>
                </c:pt>
                <c:pt idx="2">
                  <c:v>0.10526315789473684</c:v>
                </c:pt>
                <c:pt idx="3">
                  <c:v>0.17894736842105263</c:v>
                </c:pt>
                <c:pt idx="4">
                  <c:v>0.17894736842105263</c:v>
                </c:pt>
                <c:pt idx="5">
                  <c:v>0.24561403508771928</c:v>
                </c:pt>
              </c:numCache>
            </c:numRef>
          </c:val>
          <c:extLst>
            <c:ext xmlns:c16="http://schemas.microsoft.com/office/drawing/2014/chart" uri="{C3380CC4-5D6E-409C-BE32-E72D297353CC}">
              <c16:uniqueId val="{00000001-C8FE-464F-8CFD-D2B67FB78C50}"/>
            </c:ext>
          </c:extLst>
        </c:ser>
        <c:dLbls>
          <c:showLegendKey val="0"/>
          <c:showVal val="0"/>
          <c:showCatName val="0"/>
          <c:showSerName val="0"/>
          <c:showPercent val="0"/>
          <c:showBubbleSize val="0"/>
        </c:dLbls>
        <c:gapWidth val="150"/>
        <c:shape val="box"/>
        <c:axId val="498148512"/>
        <c:axId val="498149056"/>
        <c:axId val="498830832"/>
      </c:bar3DChart>
      <c:catAx>
        <c:axId val="4981485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149056"/>
        <c:crosses val="autoZero"/>
        <c:auto val="1"/>
        <c:lblAlgn val="ctr"/>
        <c:lblOffset val="100"/>
        <c:noMultiLvlLbl val="0"/>
      </c:catAx>
      <c:valAx>
        <c:axId val="49814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148512"/>
        <c:crosses val="autoZero"/>
        <c:crossBetween val="between"/>
      </c:valAx>
      <c:serAx>
        <c:axId val="49883083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14905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[database (Autosaved).xlsx]netloss!PivotTable13</c:name>
    <c:fmtId val="7"/>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netloss!$B$3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DB3-49BB-825D-8A921612CD7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DB3-49BB-825D-8A921612CD7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DB3-49BB-825D-8A921612CD7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DB3-49BB-825D-8A921612CD7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4DB3-49BB-825D-8A921612CD7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4DB3-49BB-825D-8A921612CD7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4DB3-49BB-825D-8A921612CD7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netloss!$A$4:$A$10</c:f>
              <c:strCache>
                <c:ptCount val="6"/>
                <c:pt idx="0">
                  <c:v>2010</c:v>
                </c:pt>
                <c:pt idx="1">
                  <c:v>2012</c:v>
                </c:pt>
                <c:pt idx="2">
                  <c:v>2013</c:v>
                </c:pt>
                <c:pt idx="3">
                  <c:v>2014</c:v>
                </c:pt>
                <c:pt idx="4">
                  <c:v>2015</c:v>
                </c:pt>
                <c:pt idx="5">
                  <c:v>2016</c:v>
                </c:pt>
              </c:strCache>
            </c:strRef>
          </c:cat>
          <c:val>
            <c:numRef>
              <c:f>netloss!$B$4:$B$10</c:f>
              <c:numCache>
                <c:formatCode>0.00%</c:formatCode>
                <c:ptCount val="6"/>
                <c:pt idx="0">
                  <c:v>1.5253548207631664E-3</c:v>
                </c:pt>
                <c:pt idx="1">
                  <c:v>0.19227418482164965</c:v>
                </c:pt>
                <c:pt idx="2">
                  <c:v>6.1136465762050762E-4</c:v>
                </c:pt>
                <c:pt idx="3">
                  <c:v>0</c:v>
                </c:pt>
                <c:pt idx="4">
                  <c:v>0.77502086281894134</c:v>
                </c:pt>
                <c:pt idx="5">
                  <c:v>3.0568232881025382E-2</c:v>
                </c:pt>
              </c:numCache>
            </c:numRef>
          </c:val>
          <c:extLst>
            <c:ext xmlns:c16="http://schemas.microsoft.com/office/drawing/2014/chart" uri="{C3380CC4-5D6E-409C-BE32-E72D297353CC}">
              <c16:uniqueId val="{0000000E-4DB3-49BB-825D-8A921612CD7D}"/>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[database (Autosaved).xlsx]Public_Property_damage!PivotTable14</c:name>
    <c:fmtId val="13"/>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5.5555555555555558E-3"/>
              <c:y val="-3.24074074074074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1.3888888888888838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1.388888888888888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1.6666666666666666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1.6666666666666666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dLbl>
          <c:idx val="0"/>
          <c:layout>
            <c:manualLayout>
              <c:x val="-5.5555555555555558E-3"/>
              <c:y val="-3.24074074074074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1.3888888888888838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1.6666666666666666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dLbl>
          <c:idx val="0"/>
          <c:layout>
            <c:manualLayout>
              <c:x val="-5.5555555555555558E-3"/>
              <c:y val="-3.24074074074074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dLbl>
          <c:idx val="0"/>
          <c:layout>
            <c:manualLayout>
              <c:x val="1.3888888888888838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doughnutChart>
        <c:varyColors val="1"/>
        <c:ser>
          <c:idx val="0"/>
          <c:order val="0"/>
          <c:tx>
            <c:strRef>
              <c:f>Public_Property_damage!$B$3</c:f>
              <c:strCache>
                <c:ptCount val="1"/>
                <c:pt idx="0">
                  <c:v>Total</c:v>
                </c:pt>
              </c:strCache>
            </c:strRef>
          </c:tx>
          <c:explosion val="25"/>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5AE-45BD-A357-9C683DDA6B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5AE-45BD-A357-9C683DDA6B6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5AE-45BD-A357-9C683DDA6B6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5AE-45BD-A357-9C683DDA6B6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5AE-45BD-A357-9C683DDA6B6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5AE-45BD-A357-9C683DDA6B6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5AE-45BD-A357-9C683DDA6B66}"/>
              </c:ext>
            </c:extLst>
          </c:dPt>
          <c:dLbls>
            <c:dLbl>
              <c:idx val="0"/>
              <c:layout>
                <c:manualLayout>
                  <c:x val="-1.6666666666666666E-2"/>
                  <c:y val="2.77777777777777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5AE-45BD-A357-9C683DDA6B66}"/>
                </c:ext>
              </c:extLst>
            </c:dLbl>
            <c:dLbl>
              <c:idx val="2"/>
              <c:layout>
                <c:manualLayout>
                  <c:x val="-5.5555555555555558E-3"/>
                  <c:y val="-1.97690487358118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5AE-45BD-A357-9C683DDA6B66}"/>
                </c:ext>
              </c:extLst>
            </c:dLbl>
            <c:dLbl>
              <c:idx val="3"/>
              <c:layout>
                <c:manualLayout>
                  <c:x val="-5.8642947409351612E-3"/>
                  <c:y val="-5.55995995570979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5AE-45BD-A357-9C683DDA6B6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Public_Property_damage!$A$4:$A$10</c:f>
              <c:strCache>
                <c:ptCount val="6"/>
                <c:pt idx="0">
                  <c:v>2010</c:v>
                </c:pt>
                <c:pt idx="1">
                  <c:v>2012</c:v>
                </c:pt>
                <c:pt idx="2">
                  <c:v>2013</c:v>
                </c:pt>
                <c:pt idx="3">
                  <c:v>2014</c:v>
                </c:pt>
                <c:pt idx="4">
                  <c:v>2015</c:v>
                </c:pt>
                <c:pt idx="5">
                  <c:v>2016</c:v>
                </c:pt>
              </c:strCache>
            </c:strRef>
          </c:cat>
          <c:val>
            <c:numRef>
              <c:f>Public_Property_damage!$B$4:$B$10</c:f>
              <c:numCache>
                <c:formatCode>0.00%</c:formatCode>
                <c:ptCount val="6"/>
                <c:pt idx="0">
                  <c:v>0.13333333333333333</c:v>
                </c:pt>
                <c:pt idx="1">
                  <c:v>0.13333333333333333</c:v>
                </c:pt>
                <c:pt idx="2">
                  <c:v>0.13333333333333333</c:v>
                </c:pt>
                <c:pt idx="3">
                  <c:v>0.13333333333333333</c:v>
                </c:pt>
                <c:pt idx="4">
                  <c:v>0.26666666666666666</c:v>
                </c:pt>
                <c:pt idx="5">
                  <c:v>0.2</c:v>
                </c:pt>
              </c:numCache>
            </c:numRef>
          </c:val>
          <c:extLst>
            <c:ext xmlns:c16="http://schemas.microsoft.com/office/drawing/2014/chart" uri="{C3380CC4-5D6E-409C-BE32-E72D297353CC}">
              <c16:uniqueId val="{0000000E-A5AE-45BD-A357-9C683DDA6B66}"/>
            </c:ext>
          </c:extLst>
        </c:ser>
        <c:dLbls>
          <c:showLegendKey val="0"/>
          <c:showVal val="0"/>
          <c:showCatName val="0"/>
          <c:showSerName val="0"/>
          <c:showPercent val="0"/>
          <c:showBubbleSize val="0"/>
          <c:showLeaderLines val="1"/>
        </c:dLbls>
        <c:firstSliceAng val="178"/>
        <c:holeSize val="4"/>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3">
        <a:lumMod val="60000"/>
        <a:lumOff val="40000"/>
        <a:alpha val="12000"/>
      </a:schemeClr>
    </a:solidFill>
    <a:ln w="9525" cap="flat" cmpd="sng" algn="ctr">
      <a:noFill/>
      <a:round/>
    </a:ln>
    <a:effectLst>
      <a:outerShdw blurRad="355600" dist="50800" dir="4980000" sx="32000" sy="32000" algn="ctr" rotWithShape="0">
        <a:srgbClr val="000000">
          <a:alpha val="76000"/>
        </a:srgbClr>
      </a:outerShdw>
      <a:softEdge rad="317500"/>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AB784E7-2CE8-47A6-9F59-D58F5E1B6840}" type="datetimeFigureOut">
              <a:rPr lang="en-US" smtClean="0"/>
              <a:t>9/3/2019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B3E440B-9240-44CD-8436-3E52F9A9BE5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81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B784E7-2CE8-47A6-9F59-D58F5E1B6840}"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E440B-9240-44CD-8436-3E52F9A9BE57}" type="slidenum">
              <a:rPr lang="en-US" smtClean="0"/>
              <a:t>‹#›</a:t>
            </a:fld>
            <a:endParaRPr lang="en-US"/>
          </a:p>
        </p:txBody>
      </p:sp>
    </p:spTree>
    <p:extLst>
      <p:ext uri="{BB962C8B-B14F-4D97-AF65-F5344CB8AC3E}">
        <p14:creationId xmlns:p14="http://schemas.microsoft.com/office/powerpoint/2010/main" val="28359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784E7-2CE8-47A6-9F59-D58F5E1B6840}"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E440B-9240-44CD-8436-3E52F9A9BE5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308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784E7-2CE8-47A6-9F59-D58F5E1B6840}"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E440B-9240-44CD-8436-3E52F9A9BE5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7158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784E7-2CE8-47A6-9F59-D58F5E1B6840}"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E440B-9240-44CD-8436-3E52F9A9BE57}" type="slidenum">
              <a:rPr lang="en-US" smtClean="0"/>
              <a:t>‹#›</a:t>
            </a:fld>
            <a:endParaRPr lang="en-US"/>
          </a:p>
        </p:txBody>
      </p:sp>
    </p:spTree>
    <p:extLst>
      <p:ext uri="{BB962C8B-B14F-4D97-AF65-F5344CB8AC3E}">
        <p14:creationId xmlns:p14="http://schemas.microsoft.com/office/powerpoint/2010/main" val="1626540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784E7-2CE8-47A6-9F59-D58F5E1B6840}"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E440B-9240-44CD-8436-3E52F9A9BE5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8543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784E7-2CE8-47A6-9F59-D58F5E1B6840}"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E440B-9240-44CD-8436-3E52F9A9BE5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6514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784E7-2CE8-47A6-9F59-D58F5E1B6840}"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E440B-9240-44CD-8436-3E52F9A9BE5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261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784E7-2CE8-47A6-9F59-D58F5E1B6840}"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E440B-9240-44CD-8436-3E52F9A9BE5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574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B784E7-2CE8-47A6-9F59-D58F5E1B6840}"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E440B-9240-44CD-8436-3E52F9A9BE57}" type="slidenum">
              <a:rPr lang="en-US" smtClean="0"/>
              <a:t>‹#›</a:t>
            </a:fld>
            <a:endParaRPr lang="en-US"/>
          </a:p>
        </p:txBody>
      </p:sp>
    </p:spTree>
    <p:extLst>
      <p:ext uri="{BB962C8B-B14F-4D97-AF65-F5344CB8AC3E}">
        <p14:creationId xmlns:p14="http://schemas.microsoft.com/office/powerpoint/2010/main" val="208630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784E7-2CE8-47A6-9F59-D58F5E1B6840}"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E440B-9240-44CD-8436-3E52F9A9BE5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689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B784E7-2CE8-47A6-9F59-D58F5E1B6840}"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E440B-9240-44CD-8436-3E52F9A9BE57}" type="slidenum">
              <a:rPr lang="en-US" smtClean="0"/>
              <a:t>‹#›</a:t>
            </a:fld>
            <a:endParaRPr lang="en-US"/>
          </a:p>
        </p:txBody>
      </p:sp>
    </p:spTree>
    <p:extLst>
      <p:ext uri="{BB962C8B-B14F-4D97-AF65-F5344CB8AC3E}">
        <p14:creationId xmlns:p14="http://schemas.microsoft.com/office/powerpoint/2010/main" val="28377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B784E7-2CE8-47A6-9F59-D58F5E1B6840}"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E440B-9240-44CD-8436-3E52F9A9BE5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45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B784E7-2CE8-47A6-9F59-D58F5E1B6840}"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E440B-9240-44CD-8436-3E52F9A9BE5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57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784E7-2CE8-47A6-9F59-D58F5E1B6840}" type="datetimeFigureOut">
              <a:rPr lang="en-US" smtClean="0"/>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E440B-9240-44CD-8436-3E52F9A9BE57}" type="slidenum">
              <a:rPr lang="en-US" smtClean="0"/>
              <a:t>‹#›</a:t>
            </a:fld>
            <a:endParaRPr lang="en-US"/>
          </a:p>
        </p:txBody>
      </p:sp>
    </p:spTree>
    <p:extLst>
      <p:ext uri="{BB962C8B-B14F-4D97-AF65-F5344CB8AC3E}">
        <p14:creationId xmlns:p14="http://schemas.microsoft.com/office/powerpoint/2010/main" val="149090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B784E7-2CE8-47A6-9F59-D58F5E1B6840}"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E440B-9240-44CD-8436-3E52F9A9BE5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2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B784E7-2CE8-47A6-9F59-D58F5E1B6840}"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E440B-9240-44CD-8436-3E52F9A9BE57}" type="slidenum">
              <a:rPr lang="en-US" smtClean="0"/>
              <a:t>‹#›</a:t>
            </a:fld>
            <a:endParaRPr lang="en-US"/>
          </a:p>
        </p:txBody>
      </p:sp>
    </p:spTree>
    <p:extLst>
      <p:ext uri="{BB962C8B-B14F-4D97-AF65-F5344CB8AC3E}">
        <p14:creationId xmlns:p14="http://schemas.microsoft.com/office/powerpoint/2010/main" val="142871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B784E7-2CE8-47A6-9F59-D58F5E1B6840}" type="datetimeFigureOut">
              <a:rPr lang="en-US" smtClean="0"/>
              <a:t>9/3/2019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3E440B-9240-44CD-8436-3E52F9A9BE57}" type="slidenum">
              <a:rPr lang="en-US" smtClean="0"/>
              <a:t>‹#›</a:t>
            </a:fld>
            <a:endParaRPr lang="en-US"/>
          </a:p>
        </p:txBody>
      </p:sp>
    </p:spTree>
    <p:extLst>
      <p:ext uri="{BB962C8B-B14F-4D97-AF65-F5344CB8AC3E}">
        <p14:creationId xmlns:p14="http://schemas.microsoft.com/office/powerpoint/2010/main" val="260711009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2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4851" y="296215"/>
            <a:ext cx="11449318" cy="553791"/>
          </a:xfrm>
        </p:spPr>
        <p:txBody>
          <a:bodyPr>
            <a:normAutofit fontScale="90000"/>
          </a:bodyPr>
          <a:lstStyle/>
          <a:p>
            <a:r>
              <a:rPr lang="en-US" sz="3200" b="1" dirty="0"/>
              <a:t>Oil Pipeline Accidents(2010-2017)</a:t>
            </a:r>
          </a:p>
        </p:txBody>
      </p:sp>
      <p:sp>
        <p:nvSpPr>
          <p:cNvPr id="3" name="Subtitle 2"/>
          <p:cNvSpPr>
            <a:spLocks noGrp="1"/>
          </p:cNvSpPr>
          <p:nvPr>
            <p:ph type="subTitle" idx="1"/>
          </p:nvPr>
        </p:nvSpPr>
        <p:spPr>
          <a:xfrm>
            <a:off x="463640" y="978795"/>
            <a:ext cx="11449317" cy="5515378"/>
          </a:xfrm>
        </p:spPr>
        <p:txBody>
          <a:bodyPr/>
          <a:lstStyle/>
          <a:p>
            <a:pPr algn="l"/>
            <a:r>
              <a:rPr lang="en-US" b="1" dirty="0"/>
              <a:t>Objectives </a:t>
            </a:r>
            <a:r>
              <a:rPr lang="en-US" dirty="0"/>
              <a:t>: </a:t>
            </a:r>
          </a:p>
          <a:p>
            <a:pPr marL="342900" indent="-342900" algn="l">
              <a:buFont typeface="Wingdings" panose="05000000000000000000" pitchFamily="2" charset="2"/>
              <a:buChar char="v"/>
            </a:pPr>
            <a:r>
              <a:rPr lang="en-US" dirty="0"/>
              <a:t>Number of accidents happened in a Year.</a:t>
            </a:r>
          </a:p>
          <a:p>
            <a:pPr marL="342900" indent="-342900" algn="l">
              <a:buFont typeface="Wingdings" panose="05000000000000000000" pitchFamily="2" charset="2"/>
              <a:buChar char="v"/>
            </a:pPr>
            <a:r>
              <a:rPr lang="en-US" dirty="0"/>
              <a:t> Causes of Accidents.</a:t>
            </a:r>
          </a:p>
          <a:p>
            <a:pPr marL="342900" indent="-342900" algn="l">
              <a:buFont typeface="Wingdings" panose="05000000000000000000" pitchFamily="2" charset="2"/>
              <a:buChar char="v"/>
            </a:pPr>
            <a:r>
              <a:rPr lang="en-US" dirty="0"/>
              <a:t> Number of men/women injured in an accident .</a:t>
            </a:r>
          </a:p>
          <a:p>
            <a:pPr marL="342900" indent="-342900" algn="l">
              <a:buFont typeface="Wingdings" panose="05000000000000000000" pitchFamily="2" charset="2"/>
              <a:buChar char="v"/>
            </a:pPr>
            <a:r>
              <a:rPr lang="en-US" dirty="0"/>
              <a:t> Various property losses due to Accidents</a:t>
            </a:r>
          </a:p>
          <a:p>
            <a:pPr marL="342900" indent="-342900" algn="l">
              <a:buFont typeface="Wingdings" panose="05000000000000000000" pitchFamily="2" charset="2"/>
              <a:buChar char="v"/>
            </a:pPr>
            <a:r>
              <a:rPr lang="en-US" dirty="0"/>
              <a:t>  Accidents based on Pipeline Location</a:t>
            </a:r>
          </a:p>
          <a:p>
            <a:pPr marL="342900" indent="-342900" algn="l">
              <a:buFont typeface="Wingdings" panose="05000000000000000000" pitchFamily="2" charset="2"/>
              <a:buChar char="v"/>
            </a:pPr>
            <a:r>
              <a:rPr lang="en-US" dirty="0"/>
              <a:t>  Country/City wise Accidents</a:t>
            </a:r>
          </a:p>
          <a:p>
            <a:pPr algn="l"/>
            <a:endParaRPr lang="en-US" dirty="0"/>
          </a:p>
          <a:p>
            <a:pPr marL="342900" indent="-342900" algn="l">
              <a:buFont typeface="Wingdings" panose="05000000000000000000" pitchFamily="2" charset="2"/>
              <a:buChar char="v"/>
            </a:pPr>
            <a:endParaRPr lang="en-US" dirty="0"/>
          </a:p>
        </p:txBody>
      </p:sp>
      <p:pic>
        <p:nvPicPr>
          <p:cNvPr id="4" name="Picture 3"/>
          <p:cNvPicPr>
            <a:picLocks noChangeAspect="1"/>
          </p:cNvPicPr>
          <p:nvPr/>
        </p:nvPicPr>
        <p:blipFill>
          <a:blip r:embed="rId2"/>
          <a:stretch>
            <a:fillRect/>
          </a:stretch>
        </p:blipFill>
        <p:spPr>
          <a:xfrm>
            <a:off x="9394031" y="5527120"/>
            <a:ext cx="2071687" cy="764885"/>
          </a:xfrm>
          <a:prstGeom prst="rect">
            <a:avLst/>
          </a:prstGeom>
          <a:effectLst>
            <a:innerShdw blurRad="114300">
              <a:prstClr val="black"/>
            </a:innerShdw>
          </a:effectLst>
        </p:spPr>
      </p:pic>
      <p:sp>
        <p:nvSpPr>
          <p:cNvPr id="5" name="TextBox 4"/>
          <p:cNvSpPr txBox="1"/>
          <p:nvPr/>
        </p:nvSpPr>
        <p:spPr>
          <a:xfrm>
            <a:off x="9501188" y="5157788"/>
            <a:ext cx="1857375" cy="369332"/>
          </a:xfrm>
          <a:prstGeom prst="rect">
            <a:avLst/>
          </a:prstGeom>
          <a:noFill/>
        </p:spPr>
        <p:txBody>
          <a:bodyPr wrap="square" rtlCol="0">
            <a:spAutoFit/>
          </a:bodyPr>
          <a:lstStyle/>
          <a:p>
            <a:r>
              <a:rPr lang="en-US" b="1" dirty="0"/>
              <a:t>Source Of Data</a:t>
            </a:r>
          </a:p>
        </p:txBody>
      </p:sp>
    </p:spTree>
    <p:extLst>
      <p:ext uri="{BB962C8B-B14F-4D97-AF65-F5344CB8AC3E}">
        <p14:creationId xmlns:p14="http://schemas.microsoft.com/office/powerpoint/2010/main" val="351697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57" name="Group 56"/>
          <p:cNvGrpSpPr/>
          <p:nvPr/>
        </p:nvGrpSpPr>
        <p:grpSpPr>
          <a:xfrm rot="7200000">
            <a:off x="6376323" y="2768643"/>
            <a:ext cx="1522181" cy="2504565"/>
            <a:chOff x="4866180" y="855901"/>
            <a:chExt cx="1522181" cy="2504565"/>
          </a:xfrm>
        </p:grpSpPr>
        <p:sp>
          <p:nvSpPr>
            <p:cNvPr id="58" name="Freeform 57"/>
            <p:cNvSpPr/>
            <p:nvPr/>
          </p:nvSpPr>
          <p:spPr>
            <a:xfrm rot="1042251">
              <a:off x="5150151" y="855901"/>
              <a:ext cx="1170308" cy="1156346"/>
            </a:xfrm>
            <a:custGeom>
              <a:avLst/>
              <a:gdLst>
                <a:gd name="connsiteX0" fmla="*/ 412795 w 1170308"/>
                <a:gd name="connsiteY0" fmla="*/ 27537 h 1156346"/>
                <a:gd name="connsiteX1" fmla="*/ 1147011 w 1170308"/>
                <a:gd name="connsiteY1" fmla="*/ 402378 h 1156346"/>
                <a:gd name="connsiteX2" fmla="*/ 1170308 w 1170308"/>
                <a:gd name="connsiteY2" fmla="*/ 516923 h 1156346"/>
                <a:gd name="connsiteX3" fmla="*/ 1170160 w 1170308"/>
                <a:gd name="connsiteY3" fmla="*/ 557934 h 1156346"/>
                <a:gd name="connsiteX4" fmla="*/ 1164789 w 1170308"/>
                <a:gd name="connsiteY4" fmla="*/ 592767 h 1156346"/>
                <a:gd name="connsiteX5" fmla="*/ 1154459 w 1170308"/>
                <a:gd name="connsiteY5" fmla="*/ 705644 h 1156346"/>
                <a:gd name="connsiteX6" fmla="*/ 1147344 w 1170308"/>
                <a:gd name="connsiteY6" fmla="*/ 740267 h 1156346"/>
                <a:gd name="connsiteX7" fmla="*/ 757298 w 1170308"/>
                <a:gd name="connsiteY7" fmla="*/ 1128810 h 1156346"/>
                <a:gd name="connsiteX8" fmla="*/ 69214 w 1170308"/>
                <a:gd name="connsiteY8" fmla="*/ 861370 h 1156346"/>
                <a:gd name="connsiteX9" fmla="*/ 25255 w 1170308"/>
                <a:gd name="connsiteY9" fmla="*/ 759027 h 1156346"/>
                <a:gd name="connsiteX10" fmla="*/ 22560 w 1170308"/>
                <a:gd name="connsiteY10" fmla="*/ 748112 h 1156346"/>
                <a:gd name="connsiteX11" fmla="*/ 2618 w 1170308"/>
                <a:gd name="connsiteY11" fmla="*/ 621550 h 1156346"/>
                <a:gd name="connsiteX12" fmla="*/ 0 w 1170308"/>
                <a:gd name="connsiteY12" fmla="*/ 579741 h 1156346"/>
                <a:gd name="connsiteX13" fmla="*/ 196 w 1170308"/>
                <a:gd name="connsiteY13" fmla="*/ 525821 h 1156346"/>
                <a:gd name="connsiteX14" fmla="*/ 412795 w 1170308"/>
                <a:gd name="connsiteY14" fmla="*/ 27537 h 115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0308" h="1156346">
                  <a:moveTo>
                    <a:pt x="412795" y="27537"/>
                  </a:moveTo>
                  <a:cubicBezTo>
                    <a:pt x="723160" y="-69552"/>
                    <a:pt x="1051879" y="98270"/>
                    <a:pt x="1147011" y="402378"/>
                  </a:cubicBezTo>
                  <a:cubicBezTo>
                    <a:pt x="1158902" y="440392"/>
                    <a:pt x="1166581" y="478735"/>
                    <a:pt x="1170308" y="516923"/>
                  </a:cubicBezTo>
                  <a:lnTo>
                    <a:pt x="1170160" y="557934"/>
                  </a:lnTo>
                  <a:lnTo>
                    <a:pt x="1164789" y="592767"/>
                  </a:lnTo>
                  <a:lnTo>
                    <a:pt x="1154459" y="705644"/>
                  </a:lnTo>
                  <a:lnTo>
                    <a:pt x="1147344" y="740267"/>
                  </a:lnTo>
                  <a:cubicBezTo>
                    <a:pt x="1092174" y="918330"/>
                    <a:pt x="951276" y="1068129"/>
                    <a:pt x="757298" y="1128810"/>
                  </a:cubicBezTo>
                  <a:cubicBezTo>
                    <a:pt x="485729" y="1213763"/>
                    <a:pt x="200107" y="1095893"/>
                    <a:pt x="69214" y="861370"/>
                  </a:cubicBezTo>
                  <a:lnTo>
                    <a:pt x="25255" y="759027"/>
                  </a:lnTo>
                  <a:lnTo>
                    <a:pt x="22560" y="748112"/>
                  </a:lnTo>
                  <a:cubicBezTo>
                    <a:pt x="13887" y="705349"/>
                    <a:pt x="7229" y="663109"/>
                    <a:pt x="2618" y="621550"/>
                  </a:cubicBezTo>
                  <a:lnTo>
                    <a:pt x="0" y="579741"/>
                  </a:lnTo>
                  <a:lnTo>
                    <a:pt x="196" y="525821"/>
                  </a:lnTo>
                  <a:cubicBezTo>
                    <a:pt x="23683" y="301502"/>
                    <a:pt x="180022" y="100353"/>
                    <a:pt x="412795" y="27537"/>
                  </a:cubicBezTo>
                  <a:close/>
                </a:path>
              </a:pathLst>
            </a:custGeom>
            <a:solidFill>
              <a:srgbClr val="B4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042251">
              <a:off x="5478009" y="1668282"/>
              <a:ext cx="899559" cy="1692184"/>
            </a:xfrm>
            <a:custGeom>
              <a:avLst/>
              <a:gdLst>
                <a:gd name="connsiteX0" fmla="*/ 512850 w 899559"/>
                <a:gd name="connsiteY0" fmla="*/ 0 h 1692184"/>
                <a:gd name="connsiteX1" fmla="*/ 506206 w 899559"/>
                <a:gd name="connsiteY1" fmla="*/ 72603 h 1692184"/>
                <a:gd name="connsiteX2" fmla="*/ 500423 w 899559"/>
                <a:gd name="connsiteY2" fmla="*/ 263599 h 1692184"/>
                <a:gd name="connsiteX3" fmla="*/ 828516 w 899559"/>
                <a:gd name="connsiteY3" fmla="*/ 1584508 h 1692184"/>
                <a:gd name="connsiteX4" fmla="*/ 899559 w 899559"/>
                <a:gd name="connsiteY4" fmla="*/ 1692184 h 1692184"/>
                <a:gd name="connsiteX5" fmla="*/ 790989 w 899559"/>
                <a:gd name="connsiteY5" fmla="*/ 1635999 h 1692184"/>
                <a:gd name="connsiteX6" fmla="*/ 58912 w 899559"/>
                <a:gd name="connsiteY6" fmla="*/ 735439 h 1692184"/>
                <a:gd name="connsiteX7" fmla="*/ 16452 w 899559"/>
                <a:gd name="connsiteY7" fmla="*/ 567157 h 1692184"/>
                <a:gd name="connsiteX8" fmla="*/ 0 w 899559"/>
                <a:gd name="connsiteY8" fmla="*/ 446286 h 1692184"/>
                <a:gd name="connsiteX9" fmla="*/ 13522 w 899559"/>
                <a:gd name="connsiteY9" fmla="*/ 445685 h 1692184"/>
                <a:gd name="connsiteX10" fmla="*/ 115689 w 899559"/>
                <a:gd name="connsiteY10" fmla="*/ 423166 h 1692184"/>
                <a:gd name="connsiteX11" fmla="*/ 505735 w 899559"/>
                <a:gd name="connsiteY11" fmla="*/ 34623 h 1692184"/>
                <a:gd name="connsiteX12" fmla="*/ 512850 w 899559"/>
                <a:gd name="connsiteY12" fmla="*/ 0 h 169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559" h="1692184">
                  <a:moveTo>
                    <a:pt x="512850" y="0"/>
                  </a:moveTo>
                  <a:lnTo>
                    <a:pt x="506206" y="72603"/>
                  </a:lnTo>
                  <a:cubicBezTo>
                    <a:pt x="502382" y="135401"/>
                    <a:pt x="500423" y="199118"/>
                    <a:pt x="500423" y="263599"/>
                  </a:cubicBezTo>
                  <a:cubicBezTo>
                    <a:pt x="500423" y="779447"/>
                    <a:pt x="625804" y="1246458"/>
                    <a:pt x="828516" y="1584508"/>
                  </a:cubicBezTo>
                  <a:lnTo>
                    <a:pt x="899559" y="1692184"/>
                  </a:lnTo>
                  <a:lnTo>
                    <a:pt x="790989" y="1635999"/>
                  </a:lnTo>
                  <a:cubicBezTo>
                    <a:pt x="447251" y="1436567"/>
                    <a:pt x="181172" y="1126269"/>
                    <a:pt x="58912" y="735439"/>
                  </a:cubicBezTo>
                  <a:cubicBezTo>
                    <a:pt x="41446" y="679606"/>
                    <a:pt x="27329" y="623452"/>
                    <a:pt x="16452" y="567157"/>
                  </a:cubicBezTo>
                  <a:lnTo>
                    <a:pt x="0" y="446286"/>
                  </a:lnTo>
                  <a:lnTo>
                    <a:pt x="13522" y="445685"/>
                  </a:lnTo>
                  <a:cubicBezTo>
                    <a:pt x="47578" y="441235"/>
                    <a:pt x="81743" y="433785"/>
                    <a:pt x="115689" y="423166"/>
                  </a:cubicBezTo>
                  <a:cubicBezTo>
                    <a:pt x="309668" y="362485"/>
                    <a:pt x="450565" y="212686"/>
                    <a:pt x="505735" y="34623"/>
                  </a:cubicBezTo>
                  <a:lnTo>
                    <a:pt x="512850" y="0"/>
                  </a:lnTo>
                  <a:close/>
                </a:path>
              </a:pathLst>
            </a:custGeom>
            <a:solidFill>
              <a:srgbClr val="CC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rot="1042251">
              <a:off x="4866180" y="1629159"/>
              <a:ext cx="1522181" cy="1648301"/>
            </a:xfrm>
            <a:custGeom>
              <a:avLst/>
              <a:gdLst>
                <a:gd name="connsiteX0" fmla="*/ 0 w 1522181"/>
                <a:gd name="connsiteY0" fmla="*/ 0 h 1648301"/>
                <a:gd name="connsiteX1" fmla="*/ 43959 w 1522181"/>
                <a:gd name="connsiteY1" fmla="*/ 102343 h 1648301"/>
                <a:gd name="connsiteX2" fmla="*/ 528369 w 1522181"/>
                <a:gd name="connsiteY2" fmla="*/ 396815 h 1648301"/>
                <a:gd name="connsiteX3" fmla="*/ 616354 w 1522181"/>
                <a:gd name="connsiteY3" fmla="*/ 392903 h 1648301"/>
                <a:gd name="connsiteX4" fmla="*/ 632806 w 1522181"/>
                <a:gd name="connsiteY4" fmla="*/ 513774 h 1648301"/>
                <a:gd name="connsiteX5" fmla="*/ 675266 w 1522181"/>
                <a:gd name="connsiteY5" fmla="*/ 682056 h 1648301"/>
                <a:gd name="connsiteX6" fmla="*/ 1407343 w 1522181"/>
                <a:gd name="connsiteY6" fmla="*/ 1582616 h 1648301"/>
                <a:gd name="connsiteX7" fmla="*/ 1515913 w 1522181"/>
                <a:gd name="connsiteY7" fmla="*/ 1638801 h 1648301"/>
                <a:gd name="connsiteX8" fmla="*/ 1522181 w 1522181"/>
                <a:gd name="connsiteY8" fmla="*/ 1648301 h 1648301"/>
                <a:gd name="connsiteX9" fmla="*/ 1460799 w 1522181"/>
                <a:gd name="connsiteY9" fmla="*/ 1629582 h 1648301"/>
                <a:gd name="connsiteX10" fmla="*/ 575667 w 1522181"/>
                <a:gd name="connsiteY10" fmla="*/ 1034686 h 1648301"/>
                <a:gd name="connsiteX11" fmla="*/ 29331 w 1522181"/>
                <a:gd name="connsiteY11" fmla="*/ 118783 h 1648301"/>
                <a:gd name="connsiteX12" fmla="*/ 0 w 1522181"/>
                <a:gd name="connsiteY12" fmla="*/ 0 h 164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2181" h="1648301">
                  <a:moveTo>
                    <a:pt x="0" y="0"/>
                  </a:moveTo>
                  <a:lnTo>
                    <a:pt x="43959" y="102343"/>
                  </a:lnTo>
                  <a:cubicBezTo>
                    <a:pt x="142129" y="278235"/>
                    <a:pt x="327334" y="388510"/>
                    <a:pt x="528369" y="396815"/>
                  </a:cubicBezTo>
                  <a:lnTo>
                    <a:pt x="616354" y="392903"/>
                  </a:lnTo>
                  <a:lnTo>
                    <a:pt x="632806" y="513774"/>
                  </a:lnTo>
                  <a:cubicBezTo>
                    <a:pt x="643683" y="570069"/>
                    <a:pt x="657800" y="626223"/>
                    <a:pt x="675266" y="682056"/>
                  </a:cubicBezTo>
                  <a:cubicBezTo>
                    <a:pt x="797526" y="1072886"/>
                    <a:pt x="1063605" y="1383184"/>
                    <a:pt x="1407343" y="1582616"/>
                  </a:cubicBezTo>
                  <a:lnTo>
                    <a:pt x="1515913" y="1638801"/>
                  </a:lnTo>
                  <a:lnTo>
                    <a:pt x="1522181" y="1648301"/>
                  </a:lnTo>
                  <a:lnTo>
                    <a:pt x="1460799" y="1629582"/>
                  </a:lnTo>
                  <a:cubicBezTo>
                    <a:pt x="1160470" y="1524571"/>
                    <a:pt x="847543" y="1321630"/>
                    <a:pt x="575667" y="1034686"/>
                  </a:cubicBezTo>
                  <a:cubicBezTo>
                    <a:pt x="303789" y="747742"/>
                    <a:pt x="118005" y="424334"/>
                    <a:pt x="29331" y="118783"/>
                  </a:cubicBez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rot="18000000">
            <a:off x="3568034" y="2249416"/>
            <a:ext cx="1522181" cy="2504565"/>
            <a:chOff x="4866180" y="855901"/>
            <a:chExt cx="1522181" cy="2504565"/>
          </a:xfrm>
        </p:grpSpPr>
        <p:sp>
          <p:nvSpPr>
            <p:cNvPr id="70" name="Freeform 69"/>
            <p:cNvSpPr/>
            <p:nvPr/>
          </p:nvSpPr>
          <p:spPr>
            <a:xfrm rot="1042251">
              <a:off x="5150151" y="855901"/>
              <a:ext cx="1170308" cy="1156346"/>
            </a:xfrm>
            <a:custGeom>
              <a:avLst/>
              <a:gdLst>
                <a:gd name="connsiteX0" fmla="*/ 412795 w 1170308"/>
                <a:gd name="connsiteY0" fmla="*/ 27537 h 1156346"/>
                <a:gd name="connsiteX1" fmla="*/ 1147011 w 1170308"/>
                <a:gd name="connsiteY1" fmla="*/ 402378 h 1156346"/>
                <a:gd name="connsiteX2" fmla="*/ 1170308 w 1170308"/>
                <a:gd name="connsiteY2" fmla="*/ 516923 h 1156346"/>
                <a:gd name="connsiteX3" fmla="*/ 1170160 w 1170308"/>
                <a:gd name="connsiteY3" fmla="*/ 557934 h 1156346"/>
                <a:gd name="connsiteX4" fmla="*/ 1164789 w 1170308"/>
                <a:gd name="connsiteY4" fmla="*/ 592767 h 1156346"/>
                <a:gd name="connsiteX5" fmla="*/ 1154459 w 1170308"/>
                <a:gd name="connsiteY5" fmla="*/ 705644 h 1156346"/>
                <a:gd name="connsiteX6" fmla="*/ 1147344 w 1170308"/>
                <a:gd name="connsiteY6" fmla="*/ 740267 h 1156346"/>
                <a:gd name="connsiteX7" fmla="*/ 757298 w 1170308"/>
                <a:gd name="connsiteY7" fmla="*/ 1128810 h 1156346"/>
                <a:gd name="connsiteX8" fmla="*/ 69214 w 1170308"/>
                <a:gd name="connsiteY8" fmla="*/ 861370 h 1156346"/>
                <a:gd name="connsiteX9" fmla="*/ 25255 w 1170308"/>
                <a:gd name="connsiteY9" fmla="*/ 759027 h 1156346"/>
                <a:gd name="connsiteX10" fmla="*/ 22560 w 1170308"/>
                <a:gd name="connsiteY10" fmla="*/ 748112 h 1156346"/>
                <a:gd name="connsiteX11" fmla="*/ 2618 w 1170308"/>
                <a:gd name="connsiteY11" fmla="*/ 621550 h 1156346"/>
                <a:gd name="connsiteX12" fmla="*/ 0 w 1170308"/>
                <a:gd name="connsiteY12" fmla="*/ 579741 h 1156346"/>
                <a:gd name="connsiteX13" fmla="*/ 196 w 1170308"/>
                <a:gd name="connsiteY13" fmla="*/ 525821 h 1156346"/>
                <a:gd name="connsiteX14" fmla="*/ 412795 w 1170308"/>
                <a:gd name="connsiteY14" fmla="*/ 27537 h 115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0308" h="1156346">
                  <a:moveTo>
                    <a:pt x="412795" y="27537"/>
                  </a:moveTo>
                  <a:cubicBezTo>
                    <a:pt x="723160" y="-69552"/>
                    <a:pt x="1051879" y="98270"/>
                    <a:pt x="1147011" y="402378"/>
                  </a:cubicBezTo>
                  <a:cubicBezTo>
                    <a:pt x="1158902" y="440392"/>
                    <a:pt x="1166581" y="478735"/>
                    <a:pt x="1170308" y="516923"/>
                  </a:cubicBezTo>
                  <a:lnTo>
                    <a:pt x="1170160" y="557934"/>
                  </a:lnTo>
                  <a:lnTo>
                    <a:pt x="1164789" y="592767"/>
                  </a:lnTo>
                  <a:lnTo>
                    <a:pt x="1154459" y="705644"/>
                  </a:lnTo>
                  <a:lnTo>
                    <a:pt x="1147344" y="740267"/>
                  </a:lnTo>
                  <a:cubicBezTo>
                    <a:pt x="1092174" y="918330"/>
                    <a:pt x="951276" y="1068129"/>
                    <a:pt x="757298" y="1128810"/>
                  </a:cubicBezTo>
                  <a:cubicBezTo>
                    <a:pt x="485729" y="1213763"/>
                    <a:pt x="200107" y="1095893"/>
                    <a:pt x="69214" y="861370"/>
                  </a:cubicBezTo>
                  <a:lnTo>
                    <a:pt x="25255" y="759027"/>
                  </a:lnTo>
                  <a:lnTo>
                    <a:pt x="22560" y="748112"/>
                  </a:lnTo>
                  <a:cubicBezTo>
                    <a:pt x="13887" y="705349"/>
                    <a:pt x="7229" y="663109"/>
                    <a:pt x="2618" y="621550"/>
                  </a:cubicBezTo>
                  <a:lnTo>
                    <a:pt x="0" y="579741"/>
                  </a:lnTo>
                  <a:lnTo>
                    <a:pt x="196" y="525821"/>
                  </a:lnTo>
                  <a:cubicBezTo>
                    <a:pt x="23683" y="301502"/>
                    <a:pt x="180022" y="100353"/>
                    <a:pt x="412795" y="27537"/>
                  </a:cubicBezTo>
                  <a:close/>
                </a:path>
              </a:pathLst>
            </a:custGeom>
            <a:solidFill>
              <a:srgbClr val="BF1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042251">
              <a:off x="5478009" y="1668282"/>
              <a:ext cx="899559" cy="1692184"/>
            </a:xfrm>
            <a:custGeom>
              <a:avLst/>
              <a:gdLst>
                <a:gd name="connsiteX0" fmla="*/ 512850 w 899559"/>
                <a:gd name="connsiteY0" fmla="*/ 0 h 1692184"/>
                <a:gd name="connsiteX1" fmla="*/ 506206 w 899559"/>
                <a:gd name="connsiteY1" fmla="*/ 72603 h 1692184"/>
                <a:gd name="connsiteX2" fmla="*/ 500423 w 899559"/>
                <a:gd name="connsiteY2" fmla="*/ 263599 h 1692184"/>
                <a:gd name="connsiteX3" fmla="*/ 828516 w 899559"/>
                <a:gd name="connsiteY3" fmla="*/ 1584508 h 1692184"/>
                <a:gd name="connsiteX4" fmla="*/ 899559 w 899559"/>
                <a:gd name="connsiteY4" fmla="*/ 1692184 h 1692184"/>
                <a:gd name="connsiteX5" fmla="*/ 790989 w 899559"/>
                <a:gd name="connsiteY5" fmla="*/ 1635999 h 1692184"/>
                <a:gd name="connsiteX6" fmla="*/ 58912 w 899559"/>
                <a:gd name="connsiteY6" fmla="*/ 735439 h 1692184"/>
                <a:gd name="connsiteX7" fmla="*/ 16452 w 899559"/>
                <a:gd name="connsiteY7" fmla="*/ 567157 h 1692184"/>
                <a:gd name="connsiteX8" fmla="*/ 0 w 899559"/>
                <a:gd name="connsiteY8" fmla="*/ 446286 h 1692184"/>
                <a:gd name="connsiteX9" fmla="*/ 13522 w 899559"/>
                <a:gd name="connsiteY9" fmla="*/ 445685 h 1692184"/>
                <a:gd name="connsiteX10" fmla="*/ 115689 w 899559"/>
                <a:gd name="connsiteY10" fmla="*/ 423166 h 1692184"/>
                <a:gd name="connsiteX11" fmla="*/ 505735 w 899559"/>
                <a:gd name="connsiteY11" fmla="*/ 34623 h 1692184"/>
                <a:gd name="connsiteX12" fmla="*/ 512850 w 899559"/>
                <a:gd name="connsiteY12" fmla="*/ 0 h 169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559" h="1692184">
                  <a:moveTo>
                    <a:pt x="512850" y="0"/>
                  </a:moveTo>
                  <a:lnTo>
                    <a:pt x="506206" y="72603"/>
                  </a:lnTo>
                  <a:cubicBezTo>
                    <a:pt x="502382" y="135401"/>
                    <a:pt x="500423" y="199118"/>
                    <a:pt x="500423" y="263599"/>
                  </a:cubicBezTo>
                  <a:cubicBezTo>
                    <a:pt x="500423" y="779447"/>
                    <a:pt x="625804" y="1246458"/>
                    <a:pt x="828516" y="1584508"/>
                  </a:cubicBezTo>
                  <a:lnTo>
                    <a:pt x="899559" y="1692184"/>
                  </a:lnTo>
                  <a:lnTo>
                    <a:pt x="790989" y="1635999"/>
                  </a:lnTo>
                  <a:cubicBezTo>
                    <a:pt x="447251" y="1436567"/>
                    <a:pt x="181172" y="1126269"/>
                    <a:pt x="58912" y="735439"/>
                  </a:cubicBezTo>
                  <a:cubicBezTo>
                    <a:pt x="41446" y="679606"/>
                    <a:pt x="27329" y="623452"/>
                    <a:pt x="16452" y="567157"/>
                  </a:cubicBezTo>
                  <a:lnTo>
                    <a:pt x="0" y="446286"/>
                  </a:lnTo>
                  <a:lnTo>
                    <a:pt x="13522" y="445685"/>
                  </a:lnTo>
                  <a:cubicBezTo>
                    <a:pt x="47578" y="441235"/>
                    <a:pt x="81743" y="433785"/>
                    <a:pt x="115689" y="423166"/>
                  </a:cubicBezTo>
                  <a:cubicBezTo>
                    <a:pt x="309668" y="362485"/>
                    <a:pt x="450565" y="212686"/>
                    <a:pt x="505735" y="34623"/>
                  </a:cubicBezTo>
                  <a:lnTo>
                    <a:pt x="512850" y="0"/>
                  </a:lnTo>
                  <a:close/>
                </a:path>
              </a:pathLst>
            </a:custGeom>
            <a:solidFill>
              <a:srgbClr val="A818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rot="1042251">
              <a:off x="4866180" y="1629159"/>
              <a:ext cx="1522181" cy="1648301"/>
            </a:xfrm>
            <a:custGeom>
              <a:avLst/>
              <a:gdLst>
                <a:gd name="connsiteX0" fmla="*/ 0 w 1522181"/>
                <a:gd name="connsiteY0" fmla="*/ 0 h 1648301"/>
                <a:gd name="connsiteX1" fmla="*/ 43959 w 1522181"/>
                <a:gd name="connsiteY1" fmla="*/ 102343 h 1648301"/>
                <a:gd name="connsiteX2" fmla="*/ 528369 w 1522181"/>
                <a:gd name="connsiteY2" fmla="*/ 396815 h 1648301"/>
                <a:gd name="connsiteX3" fmla="*/ 616354 w 1522181"/>
                <a:gd name="connsiteY3" fmla="*/ 392903 h 1648301"/>
                <a:gd name="connsiteX4" fmla="*/ 632806 w 1522181"/>
                <a:gd name="connsiteY4" fmla="*/ 513774 h 1648301"/>
                <a:gd name="connsiteX5" fmla="*/ 675266 w 1522181"/>
                <a:gd name="connsiteY5" fmla="*/ 682056 h 1648301"/>
                <a:gd name="connsiteX6" fmla="*/ 1407343 w 1522181"/>
                <a:gd name="connsiteY6" fmla="*/ 1582616 h 1648301"/>
                <a:gd name="connsiteX7" fmla="*/ 1515913 w 1522181"/>
                <a:gd name="connsiteY7" fmla="*/ 1638801 h 1648301"/>
                <a:gd name="connsiteX8" fmla="*/ 1522181 w 1522181"/>
                <a:gd name="connsiteY8" fmla="*/ 1648301 h 1648301"/>
                <a:gd name="connsiteX9" fmla="*/ 1460799 w 1522181"/>
                <a:gd name="connsiteY9" fmla="*/ 1629582 h 1648301"/>
                <a:gd name="connsiteX10" fmla="*/ 575667 w 1522181"/>
                <a:gd name="connsiteY10" fmla="*/ 1034686 h 1648301"/>
                <a:gd name="connsiteX11" fmla="*/ 29331 w 1522181"/>
                <a:gd name="connsiteY11" fmla="*/ 118783 h 1648301"/>
                <a:gd name="connsiteX12" fmla="*/ 0 w 1522181"/>
                <a:gd name="connsiteY12" fmla="*/ 0 h 164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2181" h="1648301">
                  <a:moveTo>
                    <a:pt x="0" y="0"/>
                  </a:moveTo>
                  <a:lnTo>
                    <a:pt x="43959" y="102343"/>
                  </a:lnTo>
                  <a:cubicBezTo>
                    <a:pt x="142129" y="278235"/>
                    <a:pt x="327334" y="388510"/>
                    <a:pt x="528369" y="396815"/>
                  </a:cubicBezTo>
                  <a:lnTo>
                    <a:pt x="616354" y="392903"/>
                  </a:lnTo>
                  <a:lnTo>
                    <a:pt x="632806" y="513774"/>
                  </a:lnTo>
                  <a:cubicBezTo>
                    <a:pt x="643683" y="570069"/>
                    <a:pt x="657800" y="626223"/>
                    <a:pt x="675266" y="682056"/>
                  </a:cubicBezTo>
                  <a:cubicBezTo>
                    <a:pt x="797526" y="1072886"/>
                    <a:pt x="1063605" y="1383184"/>
                    <a:pt x="1407343" y="1582616"/>
                  </a:cubicBezTo>
                  <a:lnTo>
                    <a:pt x="1515913" y="1638801"/>
                  </a:lnTo>
                  <a:lnTo>
                    <a:pt x="1522181" y="1648301"/>
                  </a:lnTo>
                  <a:lnTo>
                    <a:pt x="1460799" y="1629582"/>
                  </a:lnTo>
                  <a:cubicBezTo>
                    <a:pt x="1160470" y="1524571"/>
                    <a:pt x="847543" y="1321630"/>
                    <a:pt x="575667" y="1034686"/>
                  </a:cubicBezTo>
                  <a:cubicBezTo>
                    <a:pt x="303789" y="747742"/>
                    <a:pt x="118005" y="424334"/>
                    <a:pt x="29331" y="118783"/>
                  </a:cubicBezTo>
                  <a:lnTo>
                    <a:pt x="0" y="0"/>
                  </a:lnTo>
                  <a:close/>
                </a:path>
              </a:pathLst>
            </a:custGeom>
            <a:solidFill>
              <a:srgbClr val="C21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3306205" y="1219127"/>
            <a:ext cx="5050608" cy="5156891"/>
            <a:chOff x="4137478" y="1389665"/>
            <a:chExt cx="5050608" cy="5156891"/>
          </a:xfrm>
        </p:grpSpPr>
        <p:sp>
          <p:nvSpPr>
            <p:cNvPr id="79" name="Oval 78"/>
            <p:cNvSpPr/>
            <p:nvPr/>
          </p:nvSpPr>
          <p:spPr>
            <a:xfrm>
              <a:off x="5607217" y="2897080"/>
              <a:ext cx="2083181" cy="2069727"/>
            </a:xfrm>
            <a:prstGeom prst="ellipse">
              <a:avLst/>
            </a:prstGeom>
            <a:solidFill>
              <a:schemeClr val="tx1">
                <a:lumMod val="75000"/>
                <a:lumOff val="25000"/>
              </a:schemeClr>
            </a:solidFill>
            <a:ln>
              <a:noFill/>
            </a:ln>
            <a:effectLst>
              <a:outerShdw blurRad="88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2" name="Group 51"/>
            <p:cNvGrpSpPr/>
            <p:nvPr/>
          </p:nvGrpSpPr>
          <p:grpSpPr>
            <a:xfrm>
              <a:off x="5422462" y="1389665"/>
              <a:ext cx="1522181" cy="2504565"/>
              <a:chOff x="4866180" y="855901"/>
              <a:chExt cx="1522181" cy="2504565"/>
            </a:xfrm>
            <a:effectLst>
              <a:outerShdw blurRad="63500" sx="102000" sy="102000" algn="ctr" rotWithShape="0">
                <a:prstClr val="black">
                  <a:alpha val="40000"/>
                </a:prstClr>
              </a:outerShdw>
            </a:effectLst>
          </p:grpSpPr>
          <p:sp>
            <p:nvSpPr>
              <p:cNvPr id="25" name="Freeform 24"/>
              <p:cNvSpPr/>
              <p:nvPr/>
            </p:nvSpPr>
            <p:spPr>
              <a:xfrm rot="1042251">
                <a:off x="5150151" y="855901"/>
                <a:ext cx="1170308" cy="1156346"/>
              </a:xfrm>
              <a:custGeom>
                <a:avLst/>
                <a:gdLst>
                  <a:gd name="connsiteX0" fmla="*/ 412795 w 1170308"/>
                  <a:gd name="connsiteY0" fmla="*/ 27537 h 1156346"/>
                  <a:gd name="connsiteX1" fmla="*/ 1147011 w 1170308"/>
                  <a:gd name="connsiteY1" fmla="*/ 402378 h 1156346"/>
                  <a:gd name="connsiteX2" fmla="*/ 1170308 w 1170308"/>
                  <a:gd name="connsiteY2" fmla="*/ 516923 h 1156346"/>
                  <a:gd name="connsiteX3" fmla="*/ 1170160 w 1170308"/>
                  <a:gd name="connsiteY3" fmla="*/ 557934 h 1156346"/>
                  <a:gd name="connsiteX4" fmla="*/ 1164789 w 1170308"/>
                  <a:gd name="connsiteY4" fmla="*/ 592767 h 1156346"/>
                  <a:gd name="connsiteX5" fmla="*/ 1154459 w 1170308"/>
                  <a:gd name="connsiteY5" fmla="*/ 705644 h 1156346"/>
                  <a:gd name="connsiteX6" fmla="*/ 1147344 w 1170308"/>
                  <a:gd name="connsiteY6" fmla="*/ 740267 h 1156346"/>
                  <a:gd name="connsiteX7" fmla="*/ 757298 w 1170308"/>
                  <a:gd name="connsiteY7" fmla="*/ 1128810 h 1156346"/>
                  <a:gd name="connsiteX8" fmla="*/ 69214 w 1170308"/>
                  <a:gd name="connsiteY8" fmla="*/ 861370 h 1156346"/>
                  <a:gd name="connsiteX9" fmla="*/ 25255 w 1170308"/>
                  <a:gd name="connsiteY9" fmla="*/ 759027 h 1156346"/>
                  <a:gd name="connsiteX10" fmla="*/ 22560 w 1170308"/>
                  <a:gd name="connsiteY10" fmla="*/ 748112 h 1156346"/>
                  <a:gd name="connsiteX11" fmla="*/ 2618 w 1170308"/>
                  <a:gd name="connsiteY11" fmla="*/ 621550 h 1156346"/>
                  <a:gd name="connsiteX12" fmla="*/ 0 w 1170308"/>
                  <a:gd name="connsiteY12" fmla="*/ 579741 h 1156346"/>
                  <a:gd name="connsiteX13" fmla="*/ 196 w 1170308"/>
                  <a:gd name="connsiteY13" fmla="*/ 525821 h 1156346"/>
                  <a:gd name="connsiteX14" fmla="*/ 412795 w 1170308"/>
                  <a:gd name="connsiteY14" fmla="*/ 27537 h 115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0308" h="1156346">
                    <a:moveTo>
                      <a:pt x="412795" y="27537"/>
                    </a:moveTo>
                    <a:cubicBezTo>
                      <a:pt x="723160" y="-69552"/>
                      <a:pt x="1051879" y="98270"/>
                      <a:pt x="1147011" y="402378"/>
                    </a:cubicBezTo>
                    <a:cubicBezTo>
                      <a:pt x="1158902" y="440392"/>
                      <a:pt x="1166581" y="478735"/>
                      <a:pt x="1170308" y="516923"/>
                    </a:cubicBezTo>
                    <a:lnTo>
                      <a:pt x="1170160" y="557934"/>
                    </a:lnTo>
                    <a:lnTo>
                      <a:pt x="1164789" y="592767"/>
                    </a:lnTo>
                    <a:lnTo>
                      <a:pt x="1154459" y="705644"/>
                    </a:lnTo>
                    <a:lnTo>
                      <a:pt x="1147344" y="740267"/>
                    </a:lnTo>
                    <a:cubicBezTo>
                      <a:pt x="1092174" y="918330"/>
                      <a:pt x="951276" y="1068129"/>
                      <a:pt x="757298" y="1128810"/>
                    </a:cubicBezTo>
                    <a:cubicBezTo>
                      <a:pt x="485729" y="1213763"/>
                      <a:pt x="200107" y="1095893"/>
                      <a:pt x="69214" y="861370"/>
                    </a:cubicBezTo>
                    <a:lnTo>
                      <a:pt x="25255" y="759027"/>
                    </a:lnTo>
                    <a:lnTo>
                      <a:pt x="22560" y="748112"/>
                    </a:lnTo>
                    <a:cubicBezTo>
                      <a:pt x="13887" y="705349"/>
                      <a:pt x="7229" y="663109"/>
                      <a:pt x="2618" y="621550"/>
                    </a:cubicBezTo>
                    <a:lnTo>
                      <a:pt x="0" y="579741"/>
                    </a:lnTo>
                    <a:lnTo>
                      <a:pt x="196" y="525821"/>
                    </a:lnTo>
                    <a:cubicBezTo>
                      <a:pt x="23683" y="301502"/>
                      <a:pt x="180022" y="100353"/>
                      <a:pt x="412795" y="27537"/>
                    </a:cubicBezTo>
                    <a:close/>
                  </a:path>
                </a:pathLst>
              </a:cu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rot="1042251">
                <a:off x="5478009" y="1668282"/>
                <a:ext cx="899559" cy="1692184"/>
              </a:xfrm>
              <a:custGeom>
                <a:avLst/>
                <a:gdLst>
                  <a:gd name="connsiteX0" fmla="*/ 512850 w 899559"/>
                  <a:gd name="connsiteY0" fmla="*/ 0 h 1692184"/>
                  <a:gd name="connsiteX1" fmla="*/ 506206 w 899559"/>
                  <a:gd name="connsiteY1" fmla="*/ 72603 h 1692184"/>
                  <a:gd name="connsiteX2" fmla="*/ 500423 w 899559"/>
                  <a:gd name="connsiteY2" fmla="*/ 263599 h 1692184"/>
                  <a:gd name="connsiteX3" fmla="*/ 828516 w 899559"/>
                  <a:gd name="connsiteY3" fmla="*/ 1584508 h 1692184"/>
                  <a:gd name="connsiteX4" fmla="*/ 899559 w 899559"/>
                  <a:gd name="connsiteY4" fmla="*/ 1692184 h 1692184"/>
                  <a:gd name="connsiteX5" fmla="*/ 790989 w 899559"/>
                  <a:gd name="connsiteY5" fmla="*/ 1635999 h 1692184"/>
                  <a:gd name="connsiteX6" fmla="*/ 58912 w 899559"/>
                  <a:gd name="connsiteY6" fmla="*/ 735439 h 1692184"/>
                  <a:gd name="connsiteX7" fmla="*/ 16452 w 899559"/>
                  <a:gd name="connsiteY7" fmla="*/ 567157 h 1692184"/>
                  <a:gd name="connsiteX8" fmla="*/ 0 w 899559"/>
                  <a:gd name="connsiteY8" fmla="*/ 446286 h 1692184"/>
                  <a:gd name="connsiteX9" fmla="*/ 13522 w 899559"/>
                  <a:gd name="connsiteY9" fmla="*/ 445685 h 1692184"/>
                  <a:gd name="connsiteX10" fmla="*/ 115689 w 899559"/>
                  <a:gd name="connsiteY10" fmla="*/ 423166 h 1692184"/>
                  <a:gd name="connsiteX11" fmla="*/ 505735 w 899559"/>
                  <a:gd name="connsiteY11" fmla="*/ 34623 h 1692184"/>
                  <a:gd name="connsiteX12" fmla="*/ 512850 w 899559"/>
                  <a:gd name="connsiteY12" fmla="*/ 0 h 169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559" h="1692184">
                    <a:moveTo>
                      <a:pt x="512850" y="0"/>
                    </a:moveTo>
                    <a:lnTo>
                      <a:pt x="506206" y="72603"/>
                    </a:lnTo>
                    <a:cubicBezTo>
                      <a:pt x="502382" y="135401"/>
                      <a:pt x="500423" y="199118"/>
                      <a:pt x="500423" y="263599"/>
                    </a:cubicBezTo>
                    <a:cubicBezTo>
                      <a:pt x="500423" y="779447"/>
                      <a:pt x="625804" y="1246458"/>
                      <a:pt x="828516" y="1584508"/>
                    </a:cubicBezTo>
                    <a:lnTo>
                      <a:pt x="899559" y="1692184"/>
                    </a:lnTo>
                    <a:lnTo>
                      <a:pt x="790989" y="1635999"/>
                    </a:lnTo>
                    <a:cubicBezTo>
                      <a:pt x="447251" y="1436567"/>
                      <a:pt x="181172" y="1126269"/>
                      <a:pt x="58912" y="735439"/>
                    </a:cubicBezTo>
                    <a:cubicBezTo>
                      <a:pt x="41446" y="679606"/>
                      <a:pt x="27329" y="623452"/>
                      <a:pt x="16452" y="567157"/>
                    </a:cubicBezTo>
                    <a:lnTo>
                      <a:pt x="0" y="446286"/>
                    </a:lnTo>
                    <a:lnTo>
                      <a:pt x="13522" y="445685"/>
                    </a:lnTo>
                    <a:cubicBezTo>
                      <a:pt x="47578" y="441235"/>
                      <a:pt x="81743" y="433785"/>
                      <a:pt x="115689" y="423166"/>
                    </a:cubicBezTo>
                    <a:cubicBezTo>
                      <a:pt x="309668" y="362485"/>
                      <a:pt x="450565" y="212686"/>
                      <a:pt x="505735" y="34623"/>
                    </a:cubicBezTo>
                    <a:lnTo>
                      <a:pt x="512850" y="0"/>
                    </a:lnTo>
                    <a:close/>
                  </a:path>
                </a:pathLst>
              </a:cu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1042251">
                <a:off x="4866180" y="1629159"/>
                <a:ext cx="1522181" cy="1648301"/>
              </a:xfrm>
              <a:custGeom>
                <a:avLst/>
                <a:gdLst>
                  <a:gd name="connsiteX0" fmla="*/ 0 w 1522181"/>
                  <a:gd name="connsiteY0" fmla="*/ 0 h 1648301"/>
                  <a:gd name="connsiteX1" fmla="*/ 43959 w 1522181"/>
                  <a:gd name="connsiteY1" fmla="*/ 102343 h 1648301"/>
                  <a:gd name="connsiteX2" fmla="*/ 528369 w 1522181"/>
                  <a:gd name="connsiteY2" fmla="*/ 396815 h 1648301"/>
                  <a:gd name="connsiteX3" fmla="*/ 616354 w 1522181"/>
                  <a:gd name="connsiteY3" fmla="*/ 392903 h 1648301"/>
                  <a:gd name="connsiteX4" fmla="*/ 632806 w 1522181"/>
                  <a:gd name="connsiteY4" fmla="*/ 513774 h 1648301"/>
                  <a:gd name="connsiteX5" fmla="*/ 675266 w 1522181"/>
                  <a:gd name="connsiteY5" fmla="*/ 682056 h 1648301"/>
                  <a:gd name="connsiteX6" fmla="*/ 1407343 w 1522181"/>
                  <a:gd name="connsiteY6" fmla="*/ 1582616 h 1648301"/>
                  <a:gd name="connsiteX7" fmla="*/ 1515913 w 1522181"/>
                  <a:gd name="connsiteY7" fmla="*/ 1638801 h 1648301"/>
                  <a:gd name="connsiteX8" fmla="*/ 1522181 w 1522181"/>
                  <a:gd name="connsiteY8" fmla="*/ 1648301 h 1648301"/>
                  <a:gd name="connsiteX9" fmla="*/ 1460799 w 1522181"/>
                  <a:gd name="connsiteY9" fmla="*/ 1629582 h 1648301"/>
                  <a:gd name="connsiteX10" fmla="*/ 575667 w 1522181"/>
                  <a:gd name="connsiteY10" fmla="*/ 1034686 h 1648301"/>
                  <a:gd name="connsiteX11" fmla="*/ 29331 w 1522181"/>
                  <a:gd name="connsiteY11" fmla="*/ 118783 h 1648301"/>
                  <a:gd name="connsiteX12" fmla="*/ 0 w 1522181"/>
                  <a:gd name="connsiteY12" fmla="*/ 0 h 164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2181" h="1648301">
                    <a:moveTo>
                      <a:pt x="0" y="0"/>
                    </a:moveTo>
                    <a:lnTo>
                      <a:pt x="43959" y="102343"/>
                    </a:lnTo>
                    <a:cubicBezTo>
                      <a:pt x="142129" y="278235"/>
                      <a:pt x="327334" y="388510"/>
                      <a:pt x="528369" y="396815"/>
                    </a:cubicBezTo>
                    <a:lnTo>
                      <a:pt x="616354" y="392903"/>
                    </a:lnTo>
                    <a:lnTo>
                      <a:pt x="632806" y="513774"/>
                    </a:lnTo>
                    <a:cubicBezTo>
                      <a:pt x="643683" y="570069"/>
                      <a:pt x="657800" y="626223"/>
                      <a:pt x="675266" y="682056"/>
                    </a:cubicBezTo>
                    <a:cubicBezTo>
                      <a:pt x="797526" y="1072886"/>
                      <a:pt x="1063605" y="1383184"/>
                      <a:pt x="1407343" y="1582616"/>
                    </a:cubicBezTo>
                    <a:lnTo>
                      <a:pt x="1515913" y="1638801"/>
                    </a:lnTo>
                    <a:lnTo>
                      <a:pt x="1522181" y="1648301"/>
                    </a:lnTo>
                    <a:lnTo>
                      <a:pt x="1460799" y="1629582"/>
                    </a:lnTo>
                    <a:cubicBezTo>
                      <a:pt x="1160470" y="1524571"/>
                      <a:pt x="847543" y="1321630"/>
                      <a:pt x="575667" y="1034686"/>
                    </a:cubicBezTo>
                    <a:cubicBezTo>
                      <a:pt x="303789" y="747742"/>
                      <a:pt x="118005" y="424334"/>
                      <a:pt x="29331" y="118783"/>
                    </a:cubicBezTo>
                    <a:lnTo>
                      <a:pt x="0" y="0"/>
                    </a:lnTo>
                    <a:close/>
                  </a:path>
                </a:pathLst>
              </a:cu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rot="3600000">
              <a:off x="6744279" y="1645499"/>
              <a:ext cx="1522181" cy="2504565"/>
              <a:chOff x="4866180" y="855901"/>
              <a:chExt cx="1522181" cy="2504565"/>
            </a:xfrm>
          </p:grpSpPr>
          <p:sp>
            <p:nvSpPr>
              <p:cNvPr id="54" name="Freeform 53"/>
              <p:cNvSpPr/>
              <p:nvPr/>
            </p:nvSpPr>
            <p:spPr>
              <a:xfrm rot="1042251">
                <a:off x="5150151" y="855901"/>
                <a:ext cx="1170308" cy="1156346"/>
              </a:xfrm>
              <a:custGeom>
                <a:avLst/>
                <a:gdLst>
                  <a:gd name="connsiteX0" fmla="*/ 412795 w 1170308"/>
                  <a:gd name="connsiteY0" fmla="*/ 27537 h 1156346"/>
                  <a:gd name="connsiteX1" fmla="*/ 1147011 w 1170308"/>
                  <a:gd name="connsiteY1" fmla="*/ 402378 h 1156346"/>
                  <a:gd name="connsiteX2" fmla="*/ 1170308 w 1170308"/>
                  <a:gd name="connsiteY2" fmla="*/ 516923 h 1156346"/>
                  <a:gd name="connsiteX3" fmla="*/ 1170160 w 1170308"/>
                  <a:gd name="connsiteY3" fmla="*/ 557934 h 1156346"/>
                  <a:gd name="connsiteX4" fmla="*/ 1164789 w 1170308"/>
                  <a:gd name="connsiteY4" fmla="*/ 592767 h 1156346"/>
                  <a:gd name="connsiteX5" fmla="*/ 1154459 w 1170308"/>
                  <a:gd name="connsiteY5" fmla="*/ 705644 h 1156346"/>
                  <a:gd name="connsiteX6" fmla="*/ 1147344 w 1170308"/>
                  <a:gd name="connsiteY6" fmla="*/ 740267 h 1156346"/>
                  <a:gd name="connsiteX7" fmla="*/ 757298 w 1170308"/>
                  <a:gd name="connsiteY7" fmla="*/ 1128810 h 1156346"/>
                  <a:gd name="connsiteX8" fmla="*/ 69214 w 1170308"/>
                  <a:gd name="connsiteY8" fmla="*/ 861370 h 1156346"/>
                  <a:gd name="connsiteX9" fmla="*/ 25255 w 1170308"/>
                  <a:gd name="connsiteY9" fmla="*/ 759027 h 1156346"/>
                  <a:gd name="connsiteX10" fmla="*/ 22560 w 1170308"/>
                  <a:gd name="connsiteY10" fmla="*/ 748112 h 1156346"/>
                  <a:gd name="connsiteX11" fmla="*/ 2618 w 1170308"/>
                  <a:gd name="connsiteY11" fmla="*/ 621550 h 1156346"/>
                  <a:gd name="connsiteX12" fmla="*/ 0 w 1170308"/>
                  <a:gd name="connsiteY12" fmla="*/ 579741 h 1156346"/>
                  <a:gd name="connsiteX13" fmla="*/ 196 w 1170308"/>
                  <a:gd name="connsiteY13" fmla="*/ 525821 h 1156346"/>
                  <a:gd name="connsiteX14" fmla="*/ 412795 w 1170308"/>
                  <a:gd name="connsiteY14" fmla="*/ 27537 h 115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0308" h="1156346">
                    <a:moveTo>
                      <a:pt x="412795" y="27537"/>
                    </a:moveTo>
                    <a:cubicBezTo>
                      <a:pt x="723160" y="-69552"/>
                      <a:pt x="1051879" y="98270"/>
                      <a:pt x="1147011" y="402378"/>
                    </a:cubicBezTo>
                    <a:cubicBezTo>
                      <a:pt x="1158902" y="440392"/>
                      <a:pt x="1166581" y="478735"/>
                      <a:pt x="1170308" y="516923"/>
                    </a:cubicBezTo>
                    <a:lnTo>
                      <a:pt x="1170160" y="557934"/>
                    </a:lnTo>
                    <a:lnTo>
                      <a:pt x="1164789" y="592767"/>
                    </a:lnTo>
                    <a:lnTo>
                      <a:pt x="1154459" y="705644"/>
                    </a:lnTo>
                    <a:lnTo>
                      <a:pt x="1147344" y="740267"/>
                    </a:lnTo>
                    <a:cubicBezTo>
                      <a:pt x="1092174" y="918330"/>
                      <a:pt x="951276" y="1068129"/>
                      <a:pt x="757298" y="1128810"/>
                    </a:cubicBezTo>
                    <a:cubicBezTo>
                      <a:pt x="485729" y="1213763"/>
                      <a:pt x="200107" y="1095893"/>
                      <a:pt x="69214" y="861370"/>
                    </a:cubicBezTo>
                    <a:lnTo>
                      <a:pt x="25255" y="759027"/>
                    </a:lnTo>
                    <a:lnTo>
                      <a:pt x="22560" y="748112"/>
                    </a:lnTo>
                    <a:cubicBezTo>
                      <a:pt x="13887" y="705349"/>
                      <a:pt x="7229" y="663109"/>
                      <a:pt x="2618" y="621550"/>
                    </a:cubicBezTo>
                    <a:lnTo>
                      <a:pt x="0" y="579741"/>
                    </a:lnTo>
                    <a:lnTo>
                      <a:pt x="196" y="525821"/>
                    </a:lnTo>
                    <a:cubicBezTo>
                      <a:pt x="23683" y="301502"/>
                      <a:pt x="180022" y="100353"/>
                      <a:pt x="412795" y="27537"/>
                    </a:cubicBezTo>
                    <a:close/>
                  </a:path>
                </a:pathLst>
              </a:custGeom>
              <a:solidFill>
                <a:srgbClr val="668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042251">
                <a:off x="5478009" y="1668282"/>
                <a:ext cx="899559" cy="1692184"/>
              </a:xfrm>
              <a:custGeom>
                <a:avLst/>
                <a:gdLst>
                  <a:gd name="connsiteX0" fmla="*/ 512850 w 899559"/>
                  <a:gd name="connsiteY0" fmla="*/ 0 h 1692184"/>
                  <a:gd name="connsiteX1" fmla="*/ 506206 w 899559"/>
                  <a:gd name="connsiteY1" fmla="*/ 72603 h 1692184"/>
                  <a:gd name="connsiteX2" fmla="*/ 500423 w 899559"/>
                  <a:gd name="connsiteY2" fmla="*/ 263599 h 1692184"/>
                  <a:gd name="connsiteX3" fmla="*/ 828516 w 899559"/>
                  <a:gd name="connsiteY3" fmla="*/ 1584508 h 1692184"/>
                  <a:gd name="connsiteX4" fmla="*/ 899559 w 899559"/>
                  <a:gd name="connsiteY4" fmla="*/ 1692184 h 1692184"/>
                  <a:gd name="connsiteX5" fmla="*/ 790989 w 899559"/>
                  <a:gd name="connsiteY5" fmla="*/ 1635999 h 1692184"/>
                  <a:gd name="connsiteX6" fmla="*/ 58912 w 899559"/>
                  <a:gd name="connsiteY6" fmla="*/ 735439 h 1692184"/>
                  <a:gd name="connsiteX7" fmla="*/ 16452 w 899559"/>
                  <a:gd name="connsiteY7" fmla="*/ 567157 h 1692184"/>
                  <a:gd name="connsiteX8" fmla="*/ 0 w 899559"/>
                  <a:gd name="connsiteY8" fmla="*/ 446286 h 1692184"/>
                  <a:gd name="connsiteX9" fmla="*/ 13522 w 899559"/>
                  <a:gd name="connsiteY9" fmla="*/ 445685 h 1692184"/>
                  <a:gd name="connsiteX10" fmla="*/ 115689 w 899559"/>
                  <a:gd name="connsiteY10" fmla="*/ 423166 h 1692184"/>
                  <a:gd name="connsiteX11" fmla="*/ 505735 w 899559"/>
                  <a:gd name="connsiteY11" fmla="*/ 34623 h 1692184"/>
                  <a:gd name="connsiteX12" fmla="*/ 512850 w 899559"/>
                  <a:gd name="connsiteY12" fmla="*/ 0 h 169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559" h="1692184">
                    <a:moveTo>
                      <a:pt x="512850" y="0"/>
                    </a:moveTo>
                    <a:lnTo>
                      <a:pt x="506206" y="72603"/>
                    </a:lnTo>
                    <a:cubicBezTo>
                      <a:pt x="502382" y="135401"/>
                      <a:pt x="500423" y="199118"/>
                      <a:pt x="500423" y="263599"/>
                    </a:cubicBezTo>
                    <a:cubicBezTo>
                      <a:pt x="500423" y="779447"/>
                      <a:pt x="625804" y="1246458"/>
                      <a:pt x="828516" y="1584508"/>
                    </a:cubicBezTo>
                    <a:lnTo>
                      <a:pt x="899559" y="1692184"/>
                    </a:lnTo>
                    <a:lnTo>
                      <a:pt x="790989" y="1635999"/>
                    </a:lnTo>
                    <a:cubicBezTo>
                      <a:pt x="447251" y="1436567"/>
                      <a:pt x="181172" y="1126269"/>
                      <a:pt x="58912" y="735439"/>
                    </a:cubicBezTo>
                    <a:cubicBezTo>
                      <a:pt x="41446" y="679606"/>
                      <a:pt x="27329" y="623452"/>
                      <a:pt x="16452" y="567157"/>
                    </a:cubicBezTo>
                    <a:lnTo>
                      <a:pt x="0" y="446286"/>
                    </a:lnTo>
                    <a:lnTo>
                      <a:pt x="13522" y="445685"/>
                    </a:lnTo>
                    <a:cubicBezTo>
                      <a:pt x="47578" y="441235"/>
                      <a:pt x="81743" y="433785"/>
                      <a:pt x="115689" y="423166"/>
                    </a:cubicBezTo>
                    <a:cubicBezTo>
                      <a:pt x="309668" y="362485"/>
                      <a:pt x="450565" y="212686"/>
                      <a:pt x="505735" y="34623"/>
                    </a:cubicBezTo>
                    <a:lnTo>
                      <a:pt x="512850" y="0"/>
                    </a:lnTo>
                    <a:close/>
                  </a:path>
                </a:pathLst>
              </a:custGeom>
              <a:solidFill>
                <a:srgbClr val="698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rot="1042251">
                <a:off x="4866180" y="1629159"/>
                <a:ext cx="1522181" cy="1648301"/>
              </a:xfrm>
              <a:custGeom>
                <a:avLst/>
                <a:gdLst>
                  <a:gd name="connsiteX0" fmla="*/ 0 w 1522181"/>
                  <a:gd name="connsiteY0" fmla="*/ 0 h 1648301"/>
                  <a:gd name="connsiteX1" fmla="*/ 43959 w 1522181"/>
                  <a:gd name="connsiteY1" fmla="*/ 102343 h 1648301"/>
                  <a:gd name="connsiteX2" fmla="*/ 528369 w 1522181"/>
                  <a:gd name="connsiteY2" fmla="*/ 396815 h 1648301"/>
                  <a:gd name="connsiteX3" fmla="*/ 616354 w 1522181"/>
                  <a:gd name="connsiteY3" fmla="*/ 392903 h 1648301"/>
                  <a:gd name="connsiteX4" fmla="*/ 632806 w 1522181"/>
                  <a:gd name="connsiteY4" fmla="*/ 513774 h 1648301"/>
                  <a:gd name="connsiteX5" fmla="*/ 675266 w 1522181"/>
                  <a:gd name="connsiteY5" fmla="*/ 682056 h 1648301"/>
                  <a:gd name="connsiteX6" fmla="*/ 1407343 w 1522181"/>
                  <a:gd name="connsiteY6" fmla="*/ 1582616 h 1648301"/>
                  <a:gd name="connsiteX7" fmla="*/ 1515913 w 1522181"/>
                  <a:gd name="connsiteY7" fmla="*/ 1638801 h 1648301"/>
                  <a:gd name="connsiteX8" fmla="*/ 1522181 w 1522181"/>
                  <a:gd name="connsiteY8" fmla="*/ 1648301 h 1648301"/>
                  <a:gd name="connsiteX9" fmla="*/ 1460799 w 1522181"/>
                  <a:gd name="connsiteY9" fmla="*/ 1629582 h 1648301"/>
                  <a:gd name="connsiteX10" fmla="*/ 575667 w 1522181"/>
                  <a:gd name="connsiteY10" fmla="*/ 1034686 h 1648301"/>
                  <a:gd name="connsiteX11" fmla="*/ 29331 w 1522181"/>
                  <a:gd name="connsiteY11" fmla="*/ 118783 h 1648301"/>
                  <a:gd name="connsiteX12" fmla="*/ 0 w 1522181"/>
                  <a:gd name="connsiteY12" fmla="*/ 0 h 164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2181" h="1648301">
                    <a:moveTo>
                      <a:pt x="0" y="0"/>
                    </a:moveTo>
                    <a:lnTo>
                      <a:pt x="43959" y="102343"/>
                    </a:lnTo>
                    <a:cubicBezTo>
                      <a:pt x="142129" y="278235"/>
                      <a:pt x="327334" y="388510"/>
                      <a:pt x="528369" y="396815"/>
                    </a:cubicBezTo>
                    <a:lnTo>
                      <a:pt x="616354" y="392903"/>
                    </a:lnTo>
                    <a:lnTo>
                      <a:pt x="632806" y="513774"/>
                    </a:lnTo>
                    <a:cubicBezTo>
                      <a:pt x="643683" y="570069"/>
                      <a:pt x="657800" y="626223"/>
                      <a:pt x="675266" y="682056"/>
                    </a:cubicBezTo>
                    <a:cubicBezTo>
                      <a:pt x="797526" y="1072886"/>
                      <a:pt x="1063605" y="1383184"/>
                      <a:pt x="1407343" y="1582616"/>
                    </a:cubicBezTo>
                    <a:lnTo>
                      <a:pt x="1515913" y="1638801"/>
                    </a:lnTo>
                    <a:lnTo>
                      <a:pt x="1522181" y="1648301"/>
                    </a:lnTo>
                    <a:lnTo>
                      <a:pt x="1460799" y="1629582"/>
                    </a:lnTo>
                    <a:cubicBezTo>
                      <a:pt x="1160470" y="1524571"/>
                      <a:pt x="847543" y="1321630"/>
                      <a:pt x="575667" y="1034686"/>
                    </a:cubicBezTo>
                    <a:cubicBezTo>
                      <a:pt x="303789" y="747742"/>
                      <a:pt x="118005" y="424334"/>
                      <a:pt x="29331" y="118783"/>
                    </a:cubicBezTo>
                    <a:lnTo>
                      <a:pt x="0" y="0"/>
                    </a:lnTo>
                    <a:close/>
                  </a:path>
                </a:pathLst>
              </a:custGeom>
              <a:solidFill>
                <a:srgbClr val="7BA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rot="10800000">
              <a:off x="6358450" y="4041991"/>
              <a:ext cx="1522181" cy="2504565"/>
              <a:chOff x="4866180" y="855901"/>
              <a:chExt cx="1522181" cy="2504565"/>
            </a:xfrm>
          </p:grpSpPr>
          <p:sp>
            <p:nvSpPr>
              <p:cNvPr id="62" name="Freeform 61"/>
              <p:cNvSpPr/>
              <p:nvPr/>
            </p:nvSpPr>
            <p:spPr>
              <a:xfrm rot="1042251">
                <a:off x="5150151" y="855901"/>
                <a:ext cx="1170308" cy="1156346"/>
              </a:xfrm>
              <a:custGeom>
                <a:avLst/>
                <a:gdLst>
                  <a:gd name="connsiteX0" fmla="*/ 412795 w 1170308"/>
                  <a:gd name="connsiteY0" fmla="*/ 27537 h 1156346"/>
                  <a:gd name="connsiteX1" fmla="*/ 1147011 w 1170308"/>
                  <a:gd name="connsiteY1" fmla="*/ 402378 h 1156346"/>
                  <a:gd name="connsiteX2" fmla="*/ 1170308 w 1170308"/>
                  <a:gd name="connsiteY2" fmla="*/ 516923 h 1156346"/>
                  <a:gd name="connsiteX3" fmla="*/ 1170160 w 1170308"/>
                  <a:gd name="connsiteY3" fmla="*/ 557934 h 1156346"/>
                  <a:gd name="connsiteX4" fmla="*/ 1164789 w 1170308"/>
                  <a:gd name="connsiteY4" fmla="*/ 592767 h 1156346"/>
                  <a:gd name="connsiteX5" fmla="*/ 1154459 w 1170308"/>
                  <a:gd name="connsiteY5" fmla="*/ 705644 h 1156346"/>
                  <a:gd name="connsiteX6" fmla="*/ 1147344 w 1170308"/>
                  <a:gd name="connsiteY6" fmla="*/ 740267 h 1156346"/>
                  <a:gd name="connsiteX7" fmla="*/ 757298 w 1170308"/>
                  <a:gd name="connsiteY7" fmla="*/ 1128810 h 1156346"/>
                  <a:gd name="connsiteX8" fmla="*/ 69214 w 1170308"/>
                  <a:gd name="connsiteY8" fmla="*/ 861370 h 1156346"/>
                  <a:gd name="connsiteX9" fmla="*/ 25255 w 1170308"/>
                  <a:gd name="connsiteY9" fmla="*/ 759027 h 1156346"/>
                  <a:gd name="connsiteX10" fmla="*/ 22560 w 1170308"/>
                  <a:gd name="connsiteY10" fmla="*/ 748112 h 1156346"/>
                  <a:gd name="connsiteX11" fmla="*/ 2618 w 1170308"/>
                  <a:gd name="connsiteY11" fmla="*/ 621550 h 1156346"/>
                  <a:gd name="connsiteX12" fmla="*/ 0 w 1170308"/>
                  <a:gd name="connsiteY12" fmla="*/ 579741 h 1156346"/>
                  <a:gd name="connsiteX13" fmla="*/ 196 w 1170308"/>
                  <a:gd name="connsiteY13" fmla="*/ 525821 h 1156346"/>
                  <a:gd name="connsiteX14" fmla="*/ 412795 w 1170308"/>
                  <a:gd name="connsiteY14" fmla="*/ 27537 h 115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0308" h="1156346">
                    <a:moveTo>
                      <a:pt x="412795" y="27537"/>
                    </a:moveTo>
                    <a:cubicBezTo>
                      <a:pt x="723160" y="-69552"/>
                      <a:pt x="1051879" y="98270"/>
                      <a:pt x="1147011" y="402378"/>
                    </a:cubicBezTo>
                    <a:cubicBezTo>
                      <a:pt x="1158902" y="440392"/>
                      <a:pt x="1166581" y="478735"/>
                      <a:pt x="1170308" y="516923"/>
                    </a:cubicBezTo>
                    <a:lnTo>
                      <a:pt x="1170160" y="557934"/>
                    </a:lnTo>
                    <a:lnTo>
                      <a:pt x="1164789" y="592767"/>
                    </a:lnTo>
                    <a:lnTo>
                      <a:pt x="1154459" y="705644"/>
                    </a:lnTo>
                    <a:lnTo>
                      <a:pt x="1147344" y="740267"/>
                    </a:lnTo>
                    <a:cubicBezTo>
                      <a:pt x="1092174" y="918330"/>
                      <a:pt x="951276" y="1068129"/>
                      <a:pt x="757298" y="1128810"/>
                    </a:cubicBezTo>
                    <a:cubicBezTo>
                      <a:pt x="485729" y="1213763"/>
                      <a:pt x="200107" y="1095893"/>
                      <a:pt x="69214" y="861370"/>
                    </a:cubicBezTo>
                    <a:lnTo>
                      <a:pt x="25255" y="759027"/>
                    </a:lnTo>
                    <a:lnTo>
                      <a:pt x="22560" y="748112"/>
                    </a:lnTo>
                    <a:cubicBezTo>
                      <a:pt x="13887" y="705349"/>
                      <a:pt x="7229" y="663109"/>
                      <a:pt x="2618" y="621550"/>
                    </a:cubicBezTo>
                    <a:lnTo>
                      <a:pt x="0" y="579741"/>
                    </a:lnTo>
                    <a:lnTo>
                      <a:pt x="196" y="525821"/>
                    </a:lnTo>
                    <a:cubicBezTo>
                      <a:pt x="23683" y="301502"/>
                      <a:pt x="180022" y="100353"/>
                      <a:pt x="412795" y="27537"/>
                    </a:cubicBezTo>
                    <a:close/>
                  </a:path>
                </a:pathLst>
              </a:custGeom>
              <a:solidFill>
                <a:srgbClr val="118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042251">
                <a:off x="5478009" y="1668282"/>
                <a:ext cx="899559" cy="1692184"/>
              </a:xfrm>
              <a:custGeom>
                <a:avLst/>
                <a:gdLst>
                  <a:gd name="connsiteX0" fmla="*/ 512850 w 899559"/>
                  <a:gd name="connsiteY0" fmla="*/ 0 h 1692184"/>
                  <a:gd name="connsiteX1" fmla="*/ 506206 w 899559"/>
                  <a:gd name="connsiteY1" fmla="*/ 72603 h 1692184"/>
                  <a:gd name="connsiteX2" fmla="*/ 500423 w 899559"/>
                  <a:gd name="connsiteY2" fmla="*/ 263599 h 1692184"/>
                  <a:gd name="connsiteX3" fmla="*/ 828516 w 899559"/>
                  <a:gd name="connsiteY3" fmla="*/ 1584508 h 1692184"/>
                  <a:gd name="connsiteX4" fmla="*/ 899559 w 899559"/>
                  <a:gd name="connsiteY4" fmla="*/ 1692184 h 1692184"/>
                  <a:gd name="connsiteX5" fmla="*/ 790989 w 899559"/>
                  <a:gd name="connsiteY5" fmla="*/ 1635999 h 1692184"/>
                  <a:gd name="connsiteX6" fmla="*/ 58912 w 899559"/>
                  <a:gd name="connsiteY6" fmla="*/ 735439 h 1692184"/>
                  <a:gd name="connsiteX7" fmla="*/ 16452 w 899559"/>
                  <a:gd name="connsiteY7" fmla="*/ 567157 h 1692184"/>
                  <a:gd name="connsiteX8" fmla="*/ 0 w 899559"/>
                  <a:gd name="connsiteY8" fmla="*/ 446286 h 1692184"/>
                  <a:gd name="connsiteX9" fmla="*/ 13522 w 899559"/>
                  <a:gd name="connsiteY9" fmla="*/ 445685 h 1692184"/>
                  <a:gd name="connsiteX10" fmla="*/ 115689 w 899559"/>
                  <a:gd name="connsiteY10" fmla="*/ 423166 h 1692184"/>
                  <a:gd name="connsiteX11" fmla="*/ 505735 w 899559"/>
                  <a:gd name="connsiteY11" fmla="*/ 34623 h 1692184"/>
                  <a:gd name="connsiteX12" fmla="*/ 512850 w 899559"/>
                  <a:gd name="connsiteY12" fmla="*/ 0 h 169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559" h="1692184">
                    <a:moveTo>
                      <a:pt x="512850" y="0"/>
                    </a:moveTo>
                    <a:lnTo>
                      <a:pt x="506206" y="72603"/>
                    </a:lnTo>
                    <a:cubicBezTo>
                      <a:pt x="502382" y="135401"/>
                      <a:pt x="500423" y="199118"/>
                      <a:pt x="500423" y="263599"/>
                    </a:cubicBezTo>
                    <a:cubicBezTo>
                      <a:pt x="500423" y="779447"/>
                      <a:pt x="625804" y="1246458"/>
                      <a:pt x="828516" y="1584508"/>
                    </a:cubicBezTo>
                    <a:lnTo>
                      <a:pt x="899559" y="1692184"/>
                    </a:lnTo>
                    <a:lnTo>
                      <a:pt x="790989" y="1635999"/>
                    </a:lnTo>
                    <a:cubicBezTo>
                      <a:pt x="447251" y="1436567"/>
                      <a:pt x="181172" y="1126269"/>
                      <a:pt x="58912" y="735439"/>
                    </a:cubicBezTo>
                    <a:cubicBezTo>
                      <a:pt x="41446" y="679606"/>
                      <a:pt x="27329" y="623452"/>
                      <a:pt x="16452" y="567157"/>
                    </a:cubicBezTo>
                    <a:lnTo>
                      <a:pt x="0" y="446286"/>
                    </a:lnTo>
                    <a:lnTo>
                      <a:pt x="13522" y="445685"/>
                    </a:lnTo>
                    <a:cubicBezTo>
                      <a:pt x="47578" y="441235"/>
                      <a:pt x="81743" y="433785"/>
                      <a:pt x="115689" y="423166"/>
                    </a:cubicBezTo>
                    <a:cubicBezTo>
                      <a:pt x="309668" y="362485"/>
                      <a:pt x="450565" y="212686"/>
                      <a:pt x="505735" y="34623"/>
                    </a:cubicBezTo>
                    <a:lnTo>
                      <a:pt x="512850" y="0"/>
                    </a:lnTo>
                    <a:close/>
                  </a:path>
                </a:pathLst>
              </a:custGeom>
              <a:solidFill>
                <a:srgbClr val="149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rot="1042251">
                <a:off x="4866180" y="1629159"/>
                <a:ext cx="1522181" cy="1648301"/>
              </a:xfrm>
              <a:custGeom>
                <a:avLst/>
                <a:gdLst>
                  <a:gd name="connsiteX0" fmla="*/ 0 w 1522181"/>
                  <a:gd name="connsiteY0" fmla="*/ 0 h 1648301"/>
                  <a:gd name="connsiteX1" fmla="*/ 43959 w 1522181"/>
                  <a:gd name="connsiteY1" fmla="*/ 102343 h 1648301"/>
                  <a:gd name="connsiteX2" fmla="*/ 528369 w 1522181"/>
                  <a:gd name="connsiteY2" fmla="*/ 396815 h 1648301"/>
                  <a:gd name="connsiteX3" fmla="*/ 616354 w 1522181"/>
                  <a:gd name="connsiteY3" fmla="*/ 392903 h 1648301"/>
                  <a:gd name="connsiteX4" fmla="*/ 632806 w 1522181"/>
                  <a:gd name="connsiteY4" fmla="*/ 513774 h 1648301"/>
                  <a:gd name="connsiteX5" fmla="*/ 675266 w 1522181"/>
                  <a:gd name="connsiteY5" fmla="*/ 682056 h 1648301"/>
                  <a:gd name="connsiteX6" fmla="*/ 1407343 w 1522181"/>
                  <a:gd name="connsiteY6" fmla="*/ 1582616 h 1648301"/>
                  <a:gd name="connsiteX7" fmla="*/ 1515913 w 1522181"/>
                  <a:gd name="connsiteY7" fmla="*/ 1638801 h 1648301"/>
                  <a:gd name="connsiteX8" fmla="*/ 1522181 w 1522181"/>
                  <a:gd name="connsiteY8" fmla="*/ 1648301 h 1648301"/>
                  <a:gd name="connsiteX9" fmla="*/ 1460799 w 1522181"/>
                  <a:gd name="connsiteY9" fmla="*/ 1629582 h 1648301"/>
                  <a:gd name="connsiteX10" fmla="*/ 575667 w 1522181"/>
                  <a:gd name="connsiteY10" fmla="*/ 1034686 h 1648301"/>
                  <a:gd name="connsiteX11" fmla="*/ 29331 w 1522181"/>
                  <a:gd name="connsiteY11" fmla="*/ 118783 h 1648301"/>
                  <a:gd name="connsiteX12" fmla="*/ 0 w 1522181"/>
                  <a:gd name="connsiteY12" fmla="*/ 0 h 164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2181" h="1648301">
                    <a:moveTo>
                      <a:pt x="0" y="0"/>
                    </a:moveTo>
                    <a:lnTo>
                      <a:pt x="43959" y="102343"/>
                    </a:lnTo>
                    <a:cubicBezTo>
                      <a:pt x="142129" y="278235"/>
                      <a:pt x="327334" y="388510"/>
                      <a:pt x="528369" y="396815"/>
                    </a:cubicBezTo>
                    <a:lnTo>
                      <a:pt x="616354" y="392903"/>
                    </a:lnTo>
                    <a:lnTo>
                      <a:pt x="632806" y="513774"/>
                    </a:lnTo>
                    <a:cubicBezTo>
                      <a:pt x="643683" y="570069"/>
                      <a:pt x="657800" y="626223"/>
                      <a:pt x="675266" y="682056"/>
                    </a:cubicBezTo>
                    <a:cubicBezTo>
                      <a:pt x="797526" y="1072886"/>
                      <a:pt x="1063605" y="1383184"/>
                      <a:pt x="1407343" y="1582616"/>
                    </a:cubicBezTo>
                    <a:lnTo>
                      <a:pt x="1515913" y="1638801"/>
                    </a:lnTo>
                    <a:lnTo>
                      <a:pt x="1522181" y="1648301"/>
                    </a:lnTo>
                    <a:lnTo>
                      <a:pt x="1460799" y="1629582"/>
                    </a:lnTo>
                    <a:cubicBezTo>
                      <a:pt x="1160470" y="1524571"/>
                      <a:pt x="847543" y="1321630"/>
                      <a:pt x="575667" y="1034686"/>
                    </a:cubicBezTo>
                    <a:cubicBezTo>
                      <a:pt x="303789" y="747742"/>
                      <a:pt x="118005" y="424334"/>
                      <a:pt x="29331" y="118783"/>
                    </a:cubicBezTo>
                    <a:lnTo>
                      <a:pt x="0" y="0"/>
                    </a:lnTo>
                    <a:close/>
                  </a:path>
                </a:pathLst>
              </a:custGeom>
              <a:solidFill>
                <a:srgbClr val="18C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rot="14400000">
              <a:off x="4948475" y="3696865"/>
              <a:ext cx="1522181" cy="2504565"/>
              <a:chOff x="4866180" y="855901"/>
              <a:chExt cx="1522181" cy="2504565"/>
            </a:xfrm>
          </p:grpSpPr>
          <p:sp>
            <p:nvSpPr>
              <p:cNvPr id="66" name="Freeform 65"/>
              <p:cNvSpPr/>
              <p:nvPr/>
            </p:nvSpPr>
            <p:spPr>
              <a:xfrm rot="1042251">
                <a:off x="5150151" y="855901"/>
                <a:ext cx="1170308" cy="1156346"/>
              </a:xfrm>
              <a:custGeom>
                <a:avLst/>
                <a:gdLst>
                  <a:gd name="connsiteX0" fmla="*/ 412795 w 1170308"/>
                  <a:gd name="connsiteY0" fmla="*/ 27537 h 1156346"/>
                  <a:gd name="connsiteX1" fmla="*/ 1147011 w 1170308"/>
                  <a:gd name="connsiteY1" fmla="*/ 402378 h 1156346"/>
                  <a:gd name="connsiteX2" fmla="*/ 1170308 w 1170308"/>
                  <a:gd name="connsiteY2" fmla="*/ 516923 h 1156346"/>
                  <a:gd name="connsiteX3" fmla="*/ 1170160 w 1170308"/>
                  <a:gd name="connsiteY3" fmla="*/ 557934 h 1156346"/>
                  <a:gd name="connsiteX4" fmla="*/ 1164789 w 1170308"/>
                  <a:gd name="connsiteY4" fmla="*/ 592767 h 1156346"/>
                  <a:gd name="connsiteX5" fmla="*/ 1154459 w 1170308"/>
                  <a:gd name="connsiteY5" fmla="*/ 705644 h 1156346"/>
                  <a:gd name="connsiteX6" fmla="*/ 1147344 w 1170308"/>
                  <a:gd name="connsiteY6" fmla="*/ 740267 h 1156346"/>
                  <a:gd name="connsiteX7" fmla="*/ 757298 w 1170308"/>
                  <a:gd name="connsiteY7" fmla="*/ 1128810 h 1156346"/>
                  <a:gd name="connsiteX8" fmla="*/ 69214 w 1170308"/>
                  <a:gd name="connsiteY8" fmla="*/ 861370 h 1156346"/>
                  <a:gd name="connsiteX9" fmla="*/ 25255 w 1170308"/>
                  <a:gd name="connsiteY9" fmla="*/ 759027 h 1156346"/>
                  <a:gd name="connsiteX10" fmla="*/ 22560 w 1170308"/>
                  <a:gd name="connsiteY10" fmla="*/ 748112 h 1156346"/>
                  <a:gd name="connsiteX11" fmla="*/ 2618 w 1170308"/>
                  <a:gd name="connsiteY11" fmla="*/ 621550 h 1156346"/>
                  <a:gd name="connsiteX12" fmla="*/ 0 w 1170308"/>
                  <a:gd name="connsiteY12" fmla="*/ 579741 h 1156346"/>
                  <a:gd name="connsiteX13" fmla="*/ 196 w 1170308"/>
                  <a:gd name="connsiteY13" fmla="*/ 525821 h 1156346"/>
                  <a:gd name="connsiteX14" fmla="*/ 412795 w 1170308"/>
                  <a:gd name="connsiteY14" fmla="*/ 27537 h 115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70308" h="1156346">
                    <a:moveTo>
                      <a:pt x="412795" y="27537"/>
                    </a:moveTo>
                    <a:cubicBezTo>
                      <a:pt x="723160" y="-69552"/>
                      <a:pt x="1051879" y="98270"/>
                      <a:pt x="1147011" y="402378"/>
                    </a:cubicBezTo>
                    <a:cubicBezTo>
                      <a:pt x="1158902" y="440392"/>
                      <a:pt x="1166581" y="478735"/>
                      <a:pt x="1170308" y="516923"/>
                    </a:cubicBezTo>
                    <a:lnTo>
                      <a:pt x="1170160" y="557934"/>
                    </a:lnTo>
                    <a:lnTo>
                      <a:pt x="1164789" y="592767"/>
                    </a:lnTo>
                    <a:lnTo>
                      <a:pt x="1154459" y="705644"/>
                    </a:lnTo>
                    <a:lnTo>
                      <a:pt x="1147344" y="740267"/>
                    </a:lnTo>
                    <a:cubicBezTo>
                      <a:pt x="1092174" y="918330"/>
                      <a:pt x="951276" y="1068129"/>
                      <a:pt x="757298" y="1128810"/>
                    </a:cubicBezTo>
                    <a:cubicBezTo>
                      <a:pt x="485729" y="1213763"/>
                      <a:pt x="200107" y="1095893"/>
                      <a:pt x="69214" y="861370"/>
                    </a:cubicBezTo>
                    <a:lnTo>
                      <a:pt x="25255" y="759027"/>
                    </a:lnTo>
                    <a:lnTo>
                      <a:pt x="22560" y="748112"/>
                    </a:lnTo>
                    <a:cubicBezTo>
                      <a:pt x="13887" y="705349"/>
                      <a:pt x="7229" y="663109"/>
                      <a:pt x="2618" y="621550"/>
                    </a:cubicBezTo>
                    <a:lnTo>
                      <a:pt x="0" y="579741"/>
                    </a:lnTo>
                    <a:lnTo>
                      <a:pt x="196" y="525821"/>
                    </a:lnTo>
                    <a:cubicBezTo>
                      <a:pt x="23683" y="301502"/>
                      <a:pt x="180022" y="100353"/>
                      <a:pt x="412795" y="27537"/>
                    </a:cubicBezTo>
                    <a:close/>
                  </a:path>
                </a:pathLst>
              </a:custGeom>
              <a:solidFill>
                <a:srgbClr val="73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rot="1042251">
                <a:off x="5478009" y="1668282"/>
                <a:ext cx="899559" cy="1692184"/>
              </a:xfrm>
              <a:custGeom>
                <a:avLst/>
                <a:gdLst>
                  <a:gd name="connsiteX0" fmla="*/ 512850 w 899559"/>
                  <a:gd name="connsiteY0" fmla="*/ 0 h 1692184"/>
                  <a:gd name="connsiteX1" fmla="*/ 506206 w 899559"/>
                  <a:gd name="connsiteY1" fmla="*/ 72603 h 1692184"/>
                  <a:gd name="connsiteX2" fmla="*/ 500423 w 899559"/>
                  <a:gd name="connsiteY2" fmla="*/ 263599 h 1692184"/>
                  <a:gd name="connsiteX3" fmla="*/ 828516 w 899559"/>
                  <a:gd name="connsiteY3" fmla="*/ 1584508 h 1692184"/>
                  <a:gd name="connsiteX4" fmla="*/ 899559 w 899559"/>
                  <a:gd name="connsiteY4" fmla="*/ 1692184 h 1692184"/>
                  <a:gd name="connsiteX5" fmla="*/ 790989 w 899559"/>
                  <a:gd name="connsiteY5" fmla="*/ 1635999 h 1692184"/>
                  <a:gd name="connsiteX6" fmla="*/ 58912 w 899559"/>
                  <a:gd name="connsiteY6" fmla="*/ 735439 h 1692184"/>
                  <a:gd name="connsiteX7" fmla="*/ 16452 w 899559"/>
                  <a:gd name="connsiteY7" fmla="*/ 567157 h 1692184"/>
                  <a:gd name="connsiteX8" fmla="*/ 0 w 899559"/>
                  <a:gd name="connsiteY8" fmla="*/ 446286 h 1692184"/>
                  <a:gd name="connsiteX9" fmla="*/ 13522 w 899559"/>
                  <a:gd name="connsiteY9" fmla="*/ 445685 h 1692184"/>
                  <a:gd name="connsiteX10" fmla="*/ 115689 w 899559"/>
                  <a:gd name="connsiteY10" fmla="*/ 423166 h 1692184"/>
                  <a:gd name="connsiteX11" fmla="*/ 505735 w 899559"/>
                  <a:gd name="connsiteY11" fmla="*/ 34623 h 1692184"/>
                  <a:gd name="connsiteX12" fmla="*/ 512850 w 899559"/>
                  <a:gd name="connsiteY12" fmla="*/ 0 h 169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559" h="1692184">
                    <a:moveTo>
                      <a:pt x="512850" y="0"/>
                    </a:moveTo>
                    <a:lnTo>
                      <a:pt x="506206" y="72603"/>
                    </a:lnTo>
                    <a:cubicBezTo>
                      <a:pt x="502382" y="135401"/>
                      <a:pt x="500423" y="199118"/>
                      <a:pt x="500423" y="263599"/>
                    </a:cubicBezTo>
                    <a:cubicBezTo>
                      <a:pt x="500423" y="779447"/>
                      <a:pt x="625804" y="1246458"/>
                      <a:pt x="828516" y="1584508"/>
                    </a:cubicBezTo>
                    <a:lnTo>
                      <a:pt x="899559" y="1692184"/>
                    </a:lnTo>
                    <a:lnTo>
                      <a:pt x="790989" y="1635999"/>
                    </a:lnTo>
                    <a:cubicBezTo>
                      <a:pt x="447251" y="1436567"/>
                      <a:pt x="181172" y="1126269"/>
                      <a:pt x="58912" y="735439"/>
                    </a:cubicBezTo>
                    <a:cubicBezTo>
                      <a:pt x="41446" y="679606"/>
                      <a:pt x="27329" y="623452"/>
                      <a:pt x="16452" y="567157"/>
                    </a:cubicBezTo>
                    <a:lnTo>
                      <a:pt x="0" y="446286"/>
                    </a:lnTo>
                    <a:lnTo>
                      <a:pt x="13522" y="445685"/>
                    </a:lnTo>
                    <a:cubicBezTo>
                      <a:pt x="47578" y="441235"/>
                      <a:pt x="81743" y="433785"/>
                      <a:pt x="115689" y="423166"/>
                    </a:cubicBezTo>
                    <a:cubicBezTo>
                      <a:pt x="309668" y="362485"/>
                      <a:pt x="450565" y="212686"/>
                      <a:pt x="505735" y="34623"/>
                    </a:cubicBezTo>
                    <a:lnTo>
                      <a:pt x="512850" y="0"/>
                    </a:lnTo>
                    <a:close/>
                  </a:path>
                </a:pathLst>
              </a:custGeom>
              <a:solidFill>
                <a:srgbClr val="7137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042251">
                <a:off x="4866180" y="1629159"/>
                <a:ext cx="1522181" cy="1648301"/>
              </a:xfrm>
              <a:custGeom>
                <a:avLst/>
                <a:gdLst>
                  <a:gd name="connsiteX0" fmla="*/ 0 w 1522181"/>
                  <a:gd name="connsiteY0" fmla="*/ 0 h 1648301"/>
                  <a:gd name="connsiteX1" fmla="*/ 43959 w 1522181"/>
                  <a:gd name="connsiteY1" fmla="*/ 102343 h 1648301"/>
                  <a:gd name="connsiteX2" fmla="*/ 528369 w 1522181"/>
                  <a:gd name="connsiteY2" fmla="*/ 396815 h 1648301"/>
                  <a:gd name="connsiteX3" fmla="*/ 616354 w 1522181"/>
                  <a:gd name="connsiteY3" fmla="*/ 392903 h 1648301"/>
                  <a:gd name="connsiteX4" fmla="*/ 632806 w 1522181"/>
                  <a:gd name="connsiteY4" fmla="*/ 513774 h 1648301"/>
                  <a:gd name="connsiteX5" fmla="*/ 675266 w 1522181"/>
                  <a:gd name="connsiteY5" fmla="*/ 682056 h 1648301"/>
                  <a:gd name="connsiteX6" fmla="*/ 1407343 w 1522181"/>
                  <a:gd name="connsiteY6" fmla="*/ 1582616 h 1648301"/>
                  <a:gd name="connsiteX7" fmla="*/ 1515913 w 1522181"/>
                  <a:gd name="connsiteY7" fmla="*/ 1638801 h 1648301"/>
                  <a:gd name="connsiteX8" fmla="*/ 1522181 w 1522181"/>
                  <a:gd name="connsiteY8" fmla="*/ 1648301 h 1648301"/>
                  <a:gd name="connsiteX9" fmla="*/ 1460799 w 1522181"/>
                  <a:gd name="connsiteY9" fmla="*/ 1629582 h 1648301"/>
                  <a:gd name="connsiteX10" fmla="*/ 575667 w 1522181"/>
                  <a:gd name="connsiteY10" fmla="*/ 1034686 h 1648301"/>
                  <a:gd name="connsiteX11" fmla="*/ 29331 w 1522181"/>
                  <a:gd name="connsiteY11" fmla="*/ 118783 h 1648301"/>
                  <a:gd name="connsiteX12" fmla="*/ 0 w 1522181"/>
                  <a:gd name="connsiteY12" fmla="*/ 0 h 1648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2181" h="1648301">
                    <a:moveTo>
                      <a:pt x="0" y="0"/>
                    </a:moveTo>
                    <a:lnTo>
                      <a:pt x="43959" y="102343"/>
                    </a:lnTo>
                    <a:cubicBezTo>
                      <a:pt x="142129" y="278235"/>
                      <a:pt x="327334" y="388510"/>
                      <a:pt x="528369" y="396815"/>
                    </a:cubicBezTo>
                    <a:lnTo>
                      <a:pt x="616354" y="392903"/>
                    </a:lnTo>
                    <a:lnTo>
                      <a:pt x="632806" y="513774"/>
                    </a:lnTo>
                    <a:cubicBezTo>
                      <a:pt x="643683" y="570069"/>
                      <a:pt x="657800" y="626223"/>
                      <a:pt x="675266" y="682056"/>
                    </a:cubicBezTo>
                    <a:cubicBezTo>
                      <a:pt x="797526" y="1072886"/>
                      <a:pt x="1063605" y="1383184"/>
                      <a:pt x="1407343" y="1582616"/>
                    </a:cubicBezTo>
                    <a:lnTo>
                      <a:pt x="1515913" y="1638801"/>
                    </a:lnTo>
                    <a:lnTo>
                      <a:pt x="1522181" y="1648301"/>
                    </a:lnTo>
                    <a:lnTo>
                      <a:pt x="1460799" y="1629582"/>
                    </a:lnTo>
                    <a:cubicBezTo>
                      <a:pt x="1160470" y="1524571"/>
                      <a:pt x="847543" y="1321630"/>
                      <a:pt x="575667" y="1034686"/>
                    </a:cubicBezTo>
                    <a:cubicBezTo>
                      <a:pt x="303789" y="747742"/>
                      <a:pt x="118005" y="424334"/>
                      <a:pt x="29331" y="118783"/>
                    </a:cubicBezTo>
                    <a:lnTo>
                      <a:pt x="0" y="0"/>
                    </a:lnTo>
                    <a:close/>
                  </a:path>
                </a:pathLst>
              </a:custGeom>
              <a:solidFill>
                <a:srgbClr val="8341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Oval 72"/>
            <p:cNvSpPr/>
            <p:nvPr/>
          </p:nvSpPr>
          <p:spPr>
            <a:xfrm>
              <a:off x="5802199" y="1478914"/>
              <a:ext cx="990652" cy="971427"/>
            </a:xfrm>
            <a:prstGeom prst="ellipse">
              <a:avLst/>
            </a:prstGeom>
            <a:solidFill>
              <a:schemeClr val="bg1">
                <a:lumMod val="95000"/>
              </a:schemeClr>
            </a:solidFill>
            <a:ln>
              <a:noFill/>
            </a:ln>
            <a:effectLst>
              <a:outerShdw blurRad="139700" sx="102000" sy="102000" algn="c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647857" y="2158384"/>
              <a:ext cx="990652" cy="988996"/>
            </a:xfrm>
            <a:prstGeom prst="ellipse">
              <a:avLst/>
            </a:prstGeom>
            <a:solidFill>
              <a:schemeClr val="bg1">
                <a:lumMod val="95000"/>
              </a:schemeClr>
            </a:solidFill>
            <a:ln>
              <a:noFill/>
            </a:ln>
            <a:effectLst>
              <a:outerShdw blurRad="139700" sx="102000" sy="102000" algn="c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75" name="Oval 74"/>
            <p:cNvSpPr/>
            <p:nvPr/>
          </p:nvSpPr>
          <p:spPr>
            <a:xfrm>
              <a:off x="8011320" y="4128179"/>
              <a:ext cx="990652" cy="994816"/>
            </a:xfrm>
            <a:prstGeom prst="ellipse">
              <a:avLst/>
            </a:prstGeom>
            <a:solidFill>
              <a:schemeClr val="bg1">
                <a:lumMod val="95000"/>
              </a:schemeClr>
            </a:solidFill>
            <a:ln>
              <a:noFill/>
            </a:ln>
            <a:effectLst>
              <a:outerShdw blurRad="139700" sx="102000" sy="102000" algn="c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510242" y="5479720"/>
              <a:ext cx="1000608" cy="978609"/>
            </a:xfrm>
            <a:prstGeom prst="ellipse">
              <a:avLst/>
            </a:prstGeom>
            <a:solidFill>
              <a:schemeClr val="bg1">
                <a:lumMod val="95000"/>
              </a:schemeClr>
            </a:solidFill>
            <a:ln>
              <a:noFill/>
            </a:ln>
            <a:effectLst>
              <a:outerShdw blurRad="139700" sx="102000" sy="102000" algn="c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577886" y="4694491"/>
              <a:ext cx="990652" cy="1004961"/>
            </a:xfrm>
            <a:prstGeom prst="ellipse">
              <a:avLst/>
            </a:prstGeom>
            <a:solidFill>
              <a:schemeClr val="bg1">
                <a:lumMod val="95000"/>
              </a:schemeClr>
            </a:solidFill>
            <a:ln>
              <a:noFill/>
            </a:ln>
            <a:effectLst>
              <a:outerShdw blurRad="139700" sx="102000" sy="102000" algn="c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137478" y="2745387"/>
              <a:ext cx="984270" cy="992468"/>
            </a:xfrm>
            <a:prstGeom prst="ellipse">
              <a:avLst/>
            </a:prstGeom>
            <a:solidFill>
              <a:schemeClr val="bg1">
                <a:lumMod val="95000"/>
              </a:schemeClr>
            </a:solidFill>
            <a:ln>
              <a:noFill/>
            </a:ln>
            <a:effectLst>
              <a:outerShdw blurRad="139700" sx="102000" sy="102000" algn="c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577886" y="4715532"/>
              <a:ext cx="990652" cy="975728"/>
            </a:xfrm>
            <a:prstGeom prst="ellipse">
              <a:avLst/>
            </a:prstGeom>
            <a:solidFill>
              <a:schemeClr val="bg1">
                <a:lumMod val="95000"/>
              </a:schemeClr>
            </a:solidFill>
            <a:ln>
              <a:noFill/>
            </a:ln>
            <a:effectLst>
              <a:outerShdw blurRad="139700" sx="102000" sy="102000" algn="c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001515" y="3270153"/>
              <a:ext cx="1325629" cy="1351706"/>
            </a:xfrm>
            <a:prstGeom prst="ellipse">
              <a:avLst/>
            </a:prstGeom>
            <a:solidFill>
              <a:schemeClr val="bg1">
                <a:lumMod val="85000"/>
              </a:schemeClr>
            </a:solidFill>
            <a:ln>
              <a:noFill/>
            </a:ln>
            <a:effectLst>
              <a:outerShdw blurRad="88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3" name="TextBox 82"/>
            <p:cNvSpPr txBox="1"/>
            <p:nvPr/>
          </p:nvSpPr>
          <p:spPr>
            <a:xfrm>
              <a:off x="6221959" y="3490436"/>
              <a:ext cx="1026943" cy="523220"/>
            </a:xfrm>
            <a:prstGeom prst="rect">
              <a:avLst/>
            </a:prstGeom>
            <a:noFill/>
          </p:spPr>
          <p:txBody>
            <a:bodyPr wrap="square" rtlCol="0">
              <a:spAutoFit/>
            </a:bodyPr>
            <a:lstStyle/>
            <a:p>
              <a:r>
                <a:rPr lang="en-US" sz="1400" dirty="0">
                  <a:latin typeface="Bahnschrift SemiBold" panose="020B0502040204020203" pitchFamily="34" charset="0"/>
                </a:rPr>
                <a:t>Pipeline </a:t>
              </a:r>
            </a:p>
            <a:p>
              <a:r>
                <a:rPr lang="en-US" sz="1400" dirty="0">
                  <a:latin typeface="Bahnschrift SemiBold" panose="020B0502040204020203" pitchFamily="34" charset="0"/>
                </a:rPr>
                <a:t>Accidents</a:t>
              </a:r>
            </a:p>
          </p:txBody>
        </p:sp>
        <p:sp>
          <p:nvSpPr>
            <p:cNvPr id="85" name="TextBox 84"/>
            <p:cNvSpPr txBox="1"/>
            <p:nvPr/>
          </p:nvSpPr>
          <p:spPr>
            <a:xfrm>
              <a:off x="6049241" y="1674831"/>
              <a:ext cx="1026943" cy="276999"/>
            </a:xfrm>
            <a:prstGeom prst="rect">
              <a:avLst/>
            </a:prstGeom>
            <a:noFill/>
          </p:spPr>
          <p:txBody>
            <a:bodyPr wrap="square" rtlCol="0">
              <a:spAutoFit/>
            </a:bodyPr>
            <a:lstStyle/>
            <a:p>
              <a:r>
                <a:rPr lang="en-US" sz="1200" dirty="0">
                  <a:latin typeface="Bahnschrift SemiBold" panose="020B0502040204020203" pitchFamily="34" charset="0"/>
                </a:rPr>
                <a:t>Year</a:t>
              </a:r>
            </a:p>
          </p:txBody>
        </p:sp>
        <p:sp>
          <p:nvSpPr>
            <p:cNvPr id="88" name="TextBox 87"/>
            <p:cNvSpPr txBox="1"/>
            <p:nvPr/>
          </p:nvSpPr>
          <p:spPr>
            <a:xfrm>
              <a:off x="7762968" y="2331985"/>
              <a:ext cx="1026943" cy="461665"/>
            </a:xfrm>
            <a:prstGeom prst="rect">
              <a:avLst/>
            </a:prstGeom>
            <a:noFill/>
          </p:spPr>
          <p:txBody>
            <a:bodyPr wrap="square" rtlCol="0">
              <a:spAutoFit/>
            </a:bodyPr>
            <a:lstStyle/>
            <a:p>
              <a:r>
                <a:rPr lang="en-US" sz="1200" dirty="0">
                  <a:latin typeface="Bahnschrift SemiBold" panose="020B0502040204020203" pitchFamily="34" charset="0"/>
                </a:rPr>
                <a:t>City and Country</a:t>
              </a:r>
            </a:p>
          </p:txBody>
        </p:sp>
        <p:sp>
          <p:nvSpPr>
            <p:cNvPr id="89" name="TextBox 88"/>
            <p:cNvSpPr txBox="1"/>
            <p:nvPr/>
          </p:nvSpPr>
          <p:spPr>
            <a:xfrm>
              <a:off x="8161143" y="4344860"/>
              <a:ext cx="1026943" cy="276999"/>
            </a:xfrm>
            <a:prstGeom prst="rect">
              <a:avLst/>
            </a:prstGeom>
            <a:noFill/>
          </p:spPr>
          <p:txBody>
            <a:bodyPr wrap="square" rtlCol="0">
              <a:spAutoFit/>
            </a:bodyPr>
            <a:lstStyle/>
            <a:p>
              <a:r>
                <a:rPr lang="en-US" sz="1200" dirty="0">
                  <a:latin typeface="Bahnschrift SemiBold" panose="020B0502040204020203" pitchFamily="34" charset="0"/>
                </a:rPr>
                <a:t>Causes</a:t>
              </a:r>
            </a:p>
          </p:txBody>
        </p:sp>
        <p:sp>
          <p:nvSpPr>
            <p:cNvPr id="90" name="TextBox 89"/>
            <p:cNvSpPr txBox="1"/>
            <p:nvPr/>
          </p:nvSpPr>
          <p:spPr>
            <a:xfrm>
              <a:off x="6665157" y="5706068"/>
              <a:ext cx="1026943" cy="276999"/>
            </a:xfrm>
            <a:prstGeom prst="rect">
              <a:avLst/>
            </a:prstGeom>
            <a:noFill/>
          </p:spPr>
          <p:txBody>
            <a:bodyPr wrap="square" rtlCol="0">
              <a:spAutoFit/>
            </a:bodyPr>
            <a:lstStyle/>
            <a:p>
              <a:r>
                <a:rPr lang="en-US" sz="1200" dirty="0">
                  <a:latin typeface="Bahnschrift SemiBold" panose="020B0502040204020203" pitchFamily="34" charset="0"/>
                </a:rPr>
                <a:t>Loss</a:t>
              </a:r>
            </a:p>
          </p:txBody>
        </p:sp>
        <p:sp>
          <p:nvSpPr>
            <p:cNvPr id="91" name="TextBox 90"/>
            <p:cNvSpPr txBox="1"/>
            <p:nvPr/>
          </p:nvSpPr>
          <p:spPr>
            <a:xfrm>
              <a:off x="4730407" y="4822745"/>
              <a:ext cx="1026943" cy="461665"/>
            </a:xfrm>
            <a:prstGeom prst="rect">
              <a:avLst/>
            </a:prstGeom>
            <a:noFill/>
          </p:spPr>
          <p:txBody>
            <a:bodyPr wrap="square" rtlCol="0">
              <a:spAutoFit/>
            </a:bodyPr>
            <a:lstStyle/>
            <a:p>
              <a:r>
                <a:rPr lang="en-US" sz="1200" dirty="0">
                  <a:latin typeface="Bahnschrift SemiBold" panose="020B0502040204020203" pitchFamily="34" charset="0"/>
                </a:rPr>
                <a:t>Injured</a:t>
              </a:r>
            </a:p>
            <a:p>
              <a:r>
                <a:rPr lang="en-US" sz="1200" dirty="0">
                  <a:latin typeface="Bahnschrift SemiBold" panose="020B0502040204020203" pitchFamily="34" charset="0"/>
                </a:rPr>
                <a:t>(M/F)</a:t>
              </a:r>
            </a:p>
          </p:txBody>
        </p:sp>
        <p:sp>
          <p:nvSpPr>
            <p:cNvPr id="93" name="TextBox 92"/>
            <p:cNvSpPr txBox="1"/>
            <p:nvPr/>
          </p:nvSpPr>
          <p:spPr>
            <a:xfrm>
              <a:off x="4251279" y="2897080"/>
              <a:ext cx="849483" cy="461665"/>
            </a:xfrm>
            <a:prstGeom prst="rect">
              <a:avLst/>
            </a:prstGeom>
            <a:noFill/>
          </p:spPr>
          <p:txBody>
            <a:bodyPr wrap="square" rtlCol="0">
              <a:spAutoFit/>
            </a:bodyPr>
            <a:lstStyle/>
            <a:p>
              <a:r>
                <a:rPr lang="en-US" sz="1200" dirty="0">
                  <a:latin typeface="Bahnschrift SemiBold" panose="020B0502040204020203" pitchFamily="34" charset="0"/>
                </a:rPr>
                <a:t>Pipeline </a:t>
              </a:r>
            </a:p>
            <a:p>
              <a:r>
                <a:rPr lang="en-US" sz="1200" dirty="0">
                  <a:latin typeface="Bahnschrift SemiBold" panose="020B0502040204020203" pitchFamily="34" charset="0"/>
                </a:rPr>
                <a:t>Location</a:t>
              </a:r>
            </a:p>
          </p:txBody>
        </p: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089" y="5292075"/>
              <a:ext cx="340698" cy="340698"/>
            </a:xfrm>
            <a:prstGeom prst="rect">
              <a:avLst/>
            </a:prstGeom>
            <a:ln>
              <a:solidFill>
                <a:schemeClr val="tx1"/>
              </a:solidFill>
            </a:ln>
          </p:spPr>
        </p:pic>
        <p:pic>
          <p:nvPicPr>
            <p:cNvPr id="97" name="Picture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8812" y="1922913"/>
              <a:ext cx="430928" cy="420015"/>
            </a:xfrm>
            <a:prstGeom prst="rect">
              <a:avLst/>
            </a:prstGeom>
          </p:spPr>
        </p:pic>
        <p:pic>
          <p:nvPicPr>
            <p:cNvPr id="98" name="Picture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1109" y="4633112"/>
              <a:ext cx="287957" cy="410856"/>
            </a:xfrm>
            <a:prstGeom prst="rect">
              <a:avLst/>
            </a:prstGeom>
          </p:spPr>
        </p:pic>
        <p:pic>
          <p:nvPicPr>
            <p:cNvPr id="99" name="Picture 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2851" y="5997966"/>
              <a:ext cx="513472" cy="385762"/>
            </a:xfrm>
            <a:prstGeom prst="rect">
              <a:avLst/>
            </a:prstGeom>
          </p:spPr>
        </p:pic>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11112" y="2735644"/>
              <a:ext cx="500063" cy="349835"/>
            </a:xfrm>
            <a:prstGeom prst="rect">
              <a:avLst/>
            </a:prstGeom>
          </p:spPr>
        </p:pic>
        <p:pic>
          <p:nvPicPr>
            <p:cNvPr id="101" name="Picture 10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44087" y="3307182"/>
              <a:ext cx="425119" cy="375346"/>
            </a:xfrm>
            <a:prstGeom prst="rect">
              <a:avLst/>
            </a:prstGeom>
          </p:spPr>
        </p:pic>
        <p:pic>
          <p:nvPicPr>
            <p:cNvPr id="102" name="Picture 1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38083" y="4007480"/>
              <a:ext cx="511520" cy="376722"/>
            </a:xfrm>
            <a:prstGeom prst="rect">
              <a:avLst/>
            </a:prstGeom>
            <a:effectLst>
              <a:glow rad="127000">
                <a:schemeClr val="tx1"/>
              </a:glow>
            </a:effectLst>
          </p:spPr>
        </p:pic>
      </p:grpSp>
      <p:sp>
        <p:nvSpPr>
          <p:cNvPr id="103" name="TextBox 102"/>
          <p:cNvSpPr txBox="1"/>
          <p:nvPr/>
        </p:nvSpPr>
        <p:spPr>
          <a:xfrm>
            <a:off x="132228" y="23175"/>
            <a:ext cx="6537393" cy="461665"/>
          </a:xfrm>
          <a:prstGeom prst="rect">
            <a:avLst/>
          </a:prstGeom>
          <a:noFill/>
        </p:spPr>
        <p:txBody>
          <a:bodyPr wrap="square" rtlCol="0">
            <a:spAutoFit/>
          </a:bodyPr>
          <a:lstStyle/>
          <a:p>
            <a:r>
              <a:rPr lang="en-US" sz="2400" dirty="0">
                <a:latin typeface="Bahnschrift SemiBold" panose="020B0502040204020203" pitchFamily="34" charset="0"/>
              </a:rPr>
              <a:t>Executive Summary on Oil Pipeline Accidents</a:t>
            </a:r>
          </a:p>
        </p:txBody>
      </p:sp>
      <p:sp>
        <p:nvSpPr>
          <p:cNvPr id="105" name="TextBox 104"/>
          <p:cNvSpPr txBox="1"/>
          <p:nvPr/>
        </p:nvSpPr>
        <p:spPr>
          <a:xfrm>
            <a:off x="5746787" y="742118"/>
            <a:ext cx="2257245" cy="646331"/>
          </a:xfrm>
          <a:prstGeom prst="rect">
            <a:avLst/>
          </a:prstGeom>
          <a:noFill/>
        </p:spPr>
        <p:txBody>
          <a:bodyPr wrap="square" rtlCol="0">
            <a:spAutoFit/>
          </a:bodyPr>
          <a:lstStyle/>
          <a:p>
            <a:r>
              <a:rPr lang="en-US" sz="1200" dirty="0">
                <a:latin typeface="Bahnschrift SemiBold" panose="020B0502040204020203" pitchFamily="34" charset="0"/>
              </a:rPr>
              <a:t>Accidents shown according to the years i.e (2010-2017) .In 2015 Accidents are more</a:t>
            </a:r>
          </a:p>
        </p:txBody>
      </p:sp>
      <p:sp>
        <p:nvSpPr>
          <p:cNvPr id="106" name="TextBox 105"/>
          <p:cNvSpPr txBox="1"/>
          <p:nvPr/>
        </p:nvSpPr>
        <p:spPr>
          <a:xfrm>
            <a:off x="7843157" y="2112304"/>
            <a:ext cx="2257245" cy="461665"/>
          </a:xfrm>
          <a:prstGeom prst="rect">
            <a:avLst/>
          </a:prstGeom>
          <a:noFill/>
        </p:spPr>
        <p:txBody>
          <a:bodyPr wrap="square" rtlCol="0">
            <a:spAutoFit/>
          </a:bodyPr>
          <a:lstStyle/>
          <a:p>
            <a:r>
              <a:rPr lang="en-US" sz="1200" dirty="0">
                <a:latin typeface="Bahnschrift SemiBold" panose="020B0502040204020203" pitchFamily="34" charset="0"/>
              </a:rPr>
              <a:t>In Adams country ,more number of accidents occurred.</a:t>
            </a:r>
          </a:p>
        </p:txBody>
      </p:sp>
      <p:sp>
        <p:nvSpPr>
          <p:cNvPr id="107" name="TextBox 106"/>
          <p:cNvSpPr txBox="1"/>
          <p:nvPr/>
        </p:nvSpPr>
        <p:spPr>
          <a:xfrm>
            <a:off x="8191208" y="4001529"/>
            <a:ext cx="2257245" cy="646331"/>
          </a:xfrm>
          <a:prstGeom prst="rect">
            <a:avLst/>
          </a:prstGeom>
          <a:noFill/>
        </p:spPr>
        <p:txBody>
          <a:bodyPr wrap="square" rtlCol="0">
            <a:spAutoFit/>
          </a:bodyPr>
          <a:lstStyle/>
          <a:p>
            <a:r>
              <a:rPr lang="en-US" sz="1200" dirty="0">
                <a:latin typeface="Bahnschrift SemiBold" panose="020B0502040204020203" pitchFamily="34" charset="0"/>
              </a:rPr>
              <a:t>Due to internal and equipment failure ,Accidents happened more</a:t>
            </a:r>
          </a:p>
        </p:txBody>
      </p:sp>
      <p:sp>
        <p:nvSpPr>
          <p:cNvPr id="108" name="TextBox 107"/>
          <p:cNvSpPr txBox="1"/>
          <p:nvPr/>
        </p:nvSpPr>
        <p:spPr>
          <a:xfrm>
            <a:off x="6728271" y="5799016"/>
            <a:ext cx="2257245" cy="646331"/>
          </a:xfrm>
          <a:prstGeom prst="rect">
            <a:avLst/>
          </a:prstGeom>
          <a:noFill/>
        </p:spPr>
        <p:txBody>
          <a:bodyPr wrap="square" rtlCol="0">
            <a:spAutoFit/>
          </a:bodyPr>
          <a:lstStyle/>
          <a:p>
            <a:r>
              <a:rPr lang="en-US" sz="1200" dirty="0">
                <a:latin typeface="Bahnschrift SemiBold" panose="020B0502040204020203" pitchFamily="34" charset="0"/>
              </a:rPr>
              <a:t>Losses like environmental loss ,public and private property loss occurred more .</a:t>
            </a:r>
          </a:p>
        </p:txBody>
      </p:sp>
      <p:sp>
        <p:nvSpPr>
          <p:cNvPr id="109" name="TextBox 108"/>
          <p:cNvSpPr txBox="1"/>
          <p:nvPr/>
        </p:nvSpPr>
        <p:spPr>
          <a:xfrm>
            <a:off x="1824935" y="4815904"/>
            <a:ext cx="1858975" cy="646331"/>
          </a:xfrm>
          <a:prstGeom prst="rect">
            <a:avLst/>
          </a:prstGeom>
          <a:noFill/>
        </p:spPr>
        <p:txBody>
          <a:bodyPr wrap="square" rtlCol="0">
            <a:spAutoFit/>
          </a:bodyPr>
          <a:lstStyle/>
          <a:p>
            <a:r>
              <a:rPr lang="en-US" sz="1200" dirty="0">
                <a:latin typeface="Bahnschrift SemiBold" panose="020B0502040204020203" pitchFamily="34" charset="0"/>
              </a:rPr>
              <a:t>Percentage o f injuries is more for female than male</a:t>
            </a:r>
          </a:p>
        </p:txBody>
      </p:sp>
      <p:sp>
        <p:nvSpPr>
          <p:cNvPr id="110" name="TextBox 109"/>
          <p:cNvSpPr txBox="1"/>
          <p:nvPr/>
        </p:nvSpPr>
        <p:spPr>
          <a:xfrm>
            <a:off x="1493571" y="2200639"/>
            <a:ext cx="2257245" cy="646331"/>
          </a:xfrm>
          <a:prstGeom prst="rect">
            <a:avLst/>
          </a:prstGeom>
          <a:noFill/>
        </p:spPr>
        <p:txBody>
          <a:bodyPr wrap="square" rtlCol="0">
            <a:spAutoFit/>
          </a:bodyPr>
          <a:lstStyle/>
          <a:p>
            <a:r>
              <a:rPr lang="en-US" sz="1200" dirty="0">
                <a:latin typeface="Bahnschrift SemiBold" panose="020B0502040204020203" pitchFamily="34" charset="0"/>
              </a:rPr>
              <a:t>Accidents  bases on pipeline location . In Onshore more accidents happened </a:t>
            </a:r>
          </a:p>
        </p:txBody>
      </p:sp>
      <p:sp>
        <p:nvSpPr>
          <p:cNvPr id="2" name="TextBox 1">
            <a:extLst>
              <a:ext uri="{FF2B5EF4-FFF2-40B4-BE49-F238E27FC236}">
                <a16:creationId xmlns:a16="http://schemas.microsoft.com/office/drawing/2014/main" id="{69478F33-5A8E-4B7C-AC15-31A9A36E55C5}"/>
              </a:ext>
            </a:extLst>
          </p:cNvPr>
          <p:cNvSpPr txBox="1"/>
          <p:nvPr/>
        </p:nvSpPr>
        <p:spPr>
          <a:xfrm>
            <a:off x="224728" y="6483022"/>
            <a:ext cx="6020183" cy="246221"/>
          </a:xfrm>
          <a:prstGeom prst="rect">
            <a:avLst/>
          </a:prstGeom>
          <a:noFill/>
        </p:spPr>
        <p:txBody>
          <a:bodyPr wrap="square" rtlCol="0">
            <a:spAutoFit/>
          </a:bodyPr>
          <a:lstStyle/>
          <a:p>
            <a:r>
              <a:rPr lang="en-AU" sz="1000" b="1" dirty="0"/>
              <a:t>Link :  https://drive.google.com/drive/folders/1Fgu7_xw2b2rl5I2lNwGfVx_xgs8TTniL?usp=sharing</a:t>
            </a:r>
          </a:p>
        </p:txBody>
      </p:sp>
    </p:spTree>
    <p:extLst>
      <p:ext uri="{BB962C8B-B14F-4D97-AF65-F5344CB8AC3E}">
        <p14:creationId xmlns:p14="http://schemas.microsoft.com/office/powerpoint/2010/main" val="332366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0" fill="hold"/>
                                        <p:tgtEl>
                                          <p:spTgt spid="57"/>
                                        </p:tgtEl>
                                        <p:attrNameLst>
                                          <p:attrName>ppt_w</p:attrName>
                                        </p:attrNameLst>
                                      </p:cBhvr>
                                      <p:tavLst>
                                        <p:tav tm="0">
                                          <p:val>
                                            <p:fltVal val="0"/>
                                          </p:val>
                                        </p:tav>
                                        <p:tav tm="100000">
                                          <p:val>
                                            <p:strVal val="#ppt_w"/>
                                          </p:val>
                                        </p:tav>
                                      </p:tavLst>
                                    </p:anim>
                                    <p:anim calcmode="lin" valueType="num">
                                      <p:cBhvr>
                                        <p:cTn id="8" dur="1000" fill="hold"/>
                                        <p:tgtEl>
                                          <p:spTgt spid="57"/>
                                        </p:tgtEl>
                                        <p:attrNameLst>
                                          <p:attrName>ppt_h</p:attrName>
                                        </p:attrNameLst>
                                      </p:cBhvr>
                                      <p:tavLst>
                                        <p:tav tm="0">
                                          <p:val>
                                            <p:fltVal val="0"/>
                                          </p:val>
                                        </p:tav>
                                        <p:tav tm="100000">
                                          <p:val>
                                            <p:strVal val="#ppt_h"/>
                                          </p:val>
                                        </p:tav>
                                      </p:tavLst>
                                    </p:anim>
                                    <p:anim calcmode="lin" valueType="num">
                                      <p:cBhvr>
                                        <p:cTn id="9" dur="1000" fill="hold"/>
                                        <p:tgtEl>
                                          <p:spTgt spid="57"/>
                                        </p:tgtEl>
                                        <p:attrNameLst>
                                          <p:attrName>style.rotation</p:attrName>
                                        </p:attrNameLst>
                                      </p:cBhvr>
                                      <p:tavLst>
                                        <p:tav tm="0">
                                          <p:val>
                                            <p:fltVal val="90"/>
                                          </p:val>
                                        </p:tav>
                                        <p:tav tm="100000">
                                          <p:val>
                                            <p:fltVal val="0"/>
                                          </p:val>
                                        </p:tav>
                                      </p:tavLst>
                                    </p:anim>
                                    <p:animEffect transition="in" filter="fade">
                                      <p:cBhvr>
                                        <p:cTn id="10" dur="1000"/>
                                        <p:tgtEl>
                                          <p:spTgt spid="57"/>
                                        </p:tgtEl>
                                      </p:cBhvr>
                                    </p:animEffect>
                                  </p:childTnLst>
                                </p:cTn>
                              </p:par>
                              <p:par>
                                <p:cTn id="11" presetID="3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anim calcmode="lin" valueType="num">
                                      <p:cBhvr>
                                        <p:cTn id="13" dur="1000" fill="hold"/>
                                        <p:tgtEl>
                                          <p:spTgt spid="69"/>
                                        </p:tgtEl>
                                        <p:attrNameLst>
                                          <p:attrName>ppt_w</p:attrName>
                                        </p:attrNameLst>
                                      </p:cBhvr>
                                      <p:tavLst>
                                        <p:tav tm="0">
                                          <p:val>
                                            <p:fltVal val="0"/>
                                          </p:val>
                                        </p:tav>
                                        <p:tav tm="100000">
                                          <p:val>
                                            <p:strVal val="#ppt_w"/>
                                          </p:val>
                                        </p:tav>
                                      </p:tavLst>
                                    </p:anim>
                                    <p:anim calcmode="lin" valueType="num">
                                      <p:cBhvr>
                                        <p:cTn id="14" dur="1000" fill="hold"/>
                                        <p:tgtEl>
                                          <p:spTgt spid="69"/>
                                        </p:tgtEl>
                                        <p:attrNameLst>
                                          <p:attrName>ppt_h</p:attrName>
                                        </p:attrNameLst>
                                      </p:cBhvr>
                                      <p:tavLst>
                                        <p:tav tm="0">
                                          <p:val>
                                            <p:fltVal val="0"/>
                                          </p:val>
                                        </p:tav>
                                        <p:tav tm="100000">
                                          <p:val>
                                            <p:strVal val="#ppt_h"/>
                                          </p:val>
                                        </p:tav>
                                      </p:tavLst>
                                    </p:anim>
                                    <p:anim calcmode="lin" valueType="num">
                                      <p:cBhvr>
                                        <p:cTn id="15" dur="1000" fill="hold"/>
                                        <p:tgtEl>
                                          <p:spTgt spid="69"/>
                                        </p:tgtEl>
                                        <p:attrNameLst>
                                          <p:attrName>style.rotation</p:attrName>
                                        </p:attrNameLst>
                                      </p:cBhvr>
                                      <p:tavLst>
                                        <p:tav tm="0">
                                          <p:val>
                                            <p:fltVal val="90"/>
                                          </p:val>
                                        </p:tav>
                                        <p:tav tm="100000">
                                          <p:val>
                                            <p:fltVal val="0"/>
                                          </p:val>
                                        </p:tav>
                                      </p:tavLst>
                                    </p:anim>
                                    <p:animEffect transition="in" filter="fade">
                                      <p:cBhvr>
                                        <p:cTn id="16" dur="1000"/>
                                        <p:tgtEl>
                                          <p:spTgt spid="69"/>
                                        </p:tgtEl>
                                      </p:cBhvr>
                                    </p:animEffect>
                                  </p:childTnLst>
                                </p:cTn>
                              </p:par>
                              <p:par>
                                <p:cTn id="17" presetID="31" presetClass="entr" presetSubtype="0"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p:cTn id="19" dur="1000" fill="hold"/>
                                        <p:tgtEl>
                                          <p:spTgt spid="111"/>
                                        </p:tgtEl>
                                        <p:attrNameLst>
                                          <p:attrName>ppt_w</p:attrName>
                                        </p:attrNameLst>
                                      </p:cBhvr>
                                      <p:tavLst>
                                        <p:tav tm="0">
                                          <p:val>
                                            <p:fltVal val="0"/>
                                          </p:val>
                                        </p:tav>
                                        <p:tav tm="100000">
                                          <p:val>
                                            <p:strVal val="#ppt_w"/>
                                          </p:val>
                                        </p:tav>
                                      </p:tavLst>
                                    </p:anim>
                                    <p:anim calcmode="lin" valueType="num">
                                      <p:cBhvr>
                                        <p:cTn id="20" dur="1000" fill="hold"/>
                                        <p:tgtEl>
                                          <p:spTgt spid="111"/>
                                        </p:tgtEl>
                                        <p:attrNameLst>
                                          <p:attrName>ppt_h</p:attrName>
                                        </p:attrNameLst>
                                      </p:cBhvr>
                                      <p:tavLst>
                                        <p:tav tm="0">
                                          <p:val>
                                            <p:fltVal val="0"/>
                                          </p:val>
                                        </p:tav>
                                        <p:tav tm="100000">
                                          <p:val>
                                            <p:strVal val="#ppt_h"/>
                                          </p:val>
                                        </p:tav>
                                      </p:tavLst>
                                    </p:anim>
                                    <p:anim calcmode="lin" valueType="num">
                                      <p:cBhvr>
                                        <p:cTn id="21" dur="1000" fill="hold"/>
                                        <p:tgtEl>
                                          <p:spTgt spid="111"/>
                                        </p:tgtEl>
                                        <p:attrNameLst>
                                          <p:attrName>style.rotation</p:attrName>
                                        </p:attrNameLst>
                                      </p:cBhvr>
                                      <p:tavLst>
                                        <p:tav tm="0">
                                          <p:val>
                                            <p:fltVal val="90"/>
                                          </p:val>
                                        </p:tav>
                                        <p:tav tm="100000">
                                          <p:val>
                                            <p:fltVal val="0"/>
                                          </p:val>
                                        </p:tav>
                                      </p:tavLst>
                                    </p:anim>
                                    <p:animEffect transition="in" filter="fade">
                                      <p:cBhvr>
                                        <p:cTn id="22" dur="1000"/>
                                        <p:tgtEl>
                                          <p:spTgt spid="111"/>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03"/>
                                        </p:tgtEl>
                                        <p:attrNameLst>
                                          <p:attrName>style.visibility</p:attrName>
                                        </p:attrNameLst>
                                      </p:cBhvr>
                                      <p:to>
                                        <p:strVal val="visible"/>
                                      </p:to>
                                    </p:set>
                                    <p:anim calcmode="lin" valueType="num">
                                      <p:cBhvr>
                                        <p:cTn id="25" dur="1000" fill="hold"/>
                                        <p:tgtEl>
                                          <p:spTgt spid="103"/>
                                        </p:tgtEl>
                                        <p:attrNameLst>
                                          <p:attrName>ppt_w</p:attrName>
                                        </p:attrNameLst>
                                      </p:cBhvr>
                                      <p:tavLst>
                                        <p:tav tm="0">
                                          <p:val>
                                            <p:fltVal val="0"/>
                                          </p:val>
                                        </p:tav>
                                        <p:tav tm="100000">
                                          <p:val>
                                            <p:strVal val="#ppt_w"/>
                                          </p:val>
                                        </p:tav>
                                      </p:tavLst>
                                    </p:anim>
                                    <p:anim calcmode="lin" valueType="num">
                                      <p:cBhvr>
                                        <p:cTn id="26" dur="1000" fill="hold"/>
                                        <p:tgtEl>
                                          <p:spTgt spid="103"/>
                                        </p:tgtEl>
                                        <p:attrNameLst>
                                          <p:attrName>ppt_h</p:attrName>
                                        </p:attrNameLst>
                                      </p:cBhvr>
                                      <p:tavLst>
                                        <p:tav tm="0">
                                          <p:val>
                                            <p:fltVal val="0"/>
                                          </p:val>
                                        </p:tav>
                                        <p:tav tm="100000">
                                          <p:val>
                                            <p:strVal val="#ppt_h"/>
                                          </p:val>
                                        </p:tav>
                                      </p:tavLst>
                                    </p:anim>
                                    <p:anim calcmode="lin" valueType="num">
                                      <p:cBhvr>
                                        <p:cTn id="27" dur="1000" fill="hold"/>
                                        <p:tgtEl>
                                          <p:spTgt spid="103"/>
                                        </p:tgtEl>
                                        <p:attrNameLst>
                                          <p:attrName>style.rotation</p:attrName>
                                        </p:attrNameLst>
                                      </p:cBhvr>
                                      <p:tavLst>
                                        <p:tav tm="0">
                                          <p:val>
                                            <p:fltVal val="90"/>
                                          </p:val>
                                        </p:tav>
                                        <p:tav tm="100000">
                                          <p:val>
                                            <p:fltVal val="0"/>
                                          </p:val>
                                        </p:tav>
                                      </p:tavLst>
                                    </p:anim>
                                    <p:animEffect transition="in" filter="fade">
                                      <p:cBhvr>
                                        <p:cTn id="28" dur="1000"/>
                                        <p:tgtEl>
                                          <p:spTgt spid="10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05"/>
                                        </p:tgtEl>
                                        <p:attrNameLst>
                                          <p:attrName>style.visibility</p:attrName>
                                        </p:attrNameLst>
                                      </p:cBhvr>
                                      <p:to>
                                        <p:strVal val="visible"/>
                                      </p:to>
                                    </p:set>
                                    <p:anim calcmode="lin" valueType="num">
                                      <p:cBhvr>
                                        <p:cTn id="31" dur="1000" fill="hold"/>
                                        <p:tgtEl>
                                          <p:spTgt spid="105"/>
                                        </p:tgtEl>
                                        <p:attrNameLst>
                                          <p:attrName>ppt_w</p:attrName>
                                        </p:attrNameLst>
                                      </p:cBhvr>
                                      <p:tavLst>
                                        <p:tav tm="0">
                                          <p:val>
                                            <p:fltVal val="0"/>
                                          </p:val>
                                        </p:tav>
                                        <p:tav tm="100000">
                                          <p:val>
                                            <p:strVal val="#ppt_w"/>
                                          </p:val>
                                        </p:tav>
                                      </p:tavLst>
                                    </p:anim>
                                    <p:anim calcmode="lin" valueType="num">
                                      <p:cBhvr>
                                        <p:cTn id="32" dur="1000" fill="hold"/>
                                        <p:tgtEl>
                                          <p:spTgt spid="105"/>
                                        </p:tgtEl>
                                        <p:attrNameLst>
                                          <p:attrName>ppt_h</p:attrName>
                                        </p:attrNameLst>
                                      </p:cBhvr>
                                      <p:tavLst>
                                        <p:tav tm="0">
                                          <p:val>
                                            <p:fltVal val="0"/>
                                          </p:val>
                                        </p:tav>
                                        <p:tav tm="100000">
                                          <p:val>
                                            <p:strVal val="#ppt_h"/>
                                          </p:val>
                                        </p:tav>
                                      </p:tavLst>
                                    </p:anim>
                                    <p:anim calcmode="lin" valueType="num">
                                      <p:cBhvr>
                                        <p:cTn id="33" dur="1000" fill="hold"/>
                                        <p:tgtEl>
                                          <p:spTgt spid="105"/>
                                        </p:tgtEl>
                                        <p:attrNameLst>
                                          <p:attrName>style.rotation</p:attrName>
                                        </p:attrNameLst>
                                      </p:cBhvr>
                                      <p:tavLst>
                                        <p:tav tm="0">
                                          <p:val>
                                            <p:fltVal val="90"/>
                                          </p:val>
                                        </p:tav>
                                        <p:tav tm="100000">
                                          <p:val>
                                            <p:fltVal val="0"/>
                                          </p:val>
                                        </p:tav>
                                      </p:tavLst>
                                    </p:anim>
                                    <p:animEffect transition="in" filter="fade">
                                      <p:cBhvr>
                                        <p:cTn id="34" dur="1000"/>
                                        <p:tgtEl>
                                          <p:spTgt spid="105"/>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anim calcmode="lin" valueType="num">
                                      <p:cBhvr>
                                        <p:cTn id="37" dur="1000" fill="hold"/>
                                        <p:tgtEl>
                                          <p:spTgt spid="106"/>
                                        </p:tgtEl>
                                        <p:attrNameLst>
                                          <p:attrName>ppt_w</p:attrName>
                                        </p:attrNameLst>
                                      </p:cBhvr>
                                      <p:tavLst>
                                        <p:tav tm="0">
                                          <p:val>
                                            <p:fltVal val="0"/>
                                          </p:val>
                                        </p:tav>
                                        <p:tav tm="100000">
                                          <p:val>
                                            <p:strVal val="#ppt_w"/>
                                          </p:val>
                                        </p:tav>
                                      </p:tavLst>
                                    </p:anim>
                                    <p:anim calcmode="lin" valueType="num">
                                      <p:cBhvr>
                                        <p:cTn id="38" dur="1000" fill="hold"/>
                                        <p:tgtEl>
                                          <p:spTgt spid="106"/>
                                        </p:tgtEl>
                                        <p:attrNameLst>
                                          <p:attrName>ppt_h</p:attrName>
                                        </p:attrNameLst>
                                      </p:cBhvr>
                                      <p:tavLst>
                                        <p:tav tm="0">
                                          <p:val>
                                            <p:fltVal val="0"/>
                                          </p:val>
                                        </p:tav>
                                        <p:tav tm="100000">
                                          <p:val>
                                            <p:strVal val="#ppt_h"/>
                                          </p:val>
                                        </p:tav>
                                      </p:tavLst>
                                    </p:anim>
                                    <p:anim calcmode="lin" valueType="num">
                                      <p:cBhvr>
                                        <p:cTn id="39" dur="1000" fill="hold"/>
                                        <p:tgtEl>
                                          <p:spTgt spid="106"/>
                                        </p:tgtEl>
                                        <p:attrNameLst>
                                          <p:attrName>style.rotation</p:attrName>
                                        </p:attrNameLst>
                                      </p:cBhvr>
                                      <p:tavLst>
                                        <p:tav tm="0">
                                          <p:val>
                                            <p:fltVal val="90"/>
                                          </p:val>
                                        </p:tav>
                                        <p:tav tm="100000">
                                          <p:val>
                                            <p:fltVal val="0"/>
                                          </p:val>
                                        </p:tav>
                                      </p:tavLst>
                                    </p:anim>
                                    <p:animEffect transition="in" filter="fade">
                                      <p:cBhvr>
                                        <p:cTn id="40" dur="1000"/>
                                        <p:tgtEl>
                                          <p:spTgt spid="106"/>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07"/>
                                        </p:tgtEl>
                                        <p:attrNameLst>
                                          <p:attrName>style.visibility</p:attrName>
                                        </p:attrNameLst>
                                      </p:cBhvr>
                                      <p:to>
                                        <p:strVal val="visible"/>
                                      </p:to>
                                    </p:set>
                                    <p:anim calcmode="lin" valueType="num">
                                      <p:cBhvr>
                                        <p:cTn id="43" dur="1000" fill="hold"/>
                                        <p:tgtEl>
                                          <p:spTgt spid="107"/>
                                        </p:tgtEl>
                                        <p:attrNameLst>
                                          <p:attrName>ppt_w</p:attrName>
                                        </p:attrNameLst>
                                      </p:cBhvr>
                                      <p:tavLst>
                                        <p:tav tm="0">
                                          <p:val>
                                            <p:fltVal val="0"/>
                                          </p:val>
                                        </p:tav>
                                        <p:tav tm="100000">
                                          <p:val>
                                            <p:strVal val="#ppt_w"/>
                                          </p:val>
                                        </p:tav>
                                      </p:tavLst>
                                    </p:anim>
                                    <p:anim calcmode="lin" valueType="num">
                                      <p:cBhvr>
                                        <p:cTn id="44" dur="1000" fill="hold"/>
                                        <p:tgtEl>
                                          <p:spTgt spid="107"/>
                                        </p:tgtEl>
                                        <p:attrNameLst>
                                          <p:attrName>ppt_h</p:attrName>
                                        </p:attrNameLst>
                                      </p:cBhvr>
                                      <p:tavLst>
                                        <p:tav tm="0">
                                          <p:val>
                                            <p:fltVal val="0"/>
                                          </p:val>
                                        </p:tav>
                                        <p:tav tm="100000">
                                          <p:val>
                                            <p:strVal val="#ppt_h"/>
                                          </p:val>
                                        </p:tav>
                                      </p:tavLst>
                                    </p:anim>
                                    <p:anim calcmode="lin" valueType="num">
                                      <p:cBhvr>
                                        <p:cTn id="45" dur="1000" fill="hold"/>
                                        <p:tgtEl>
                                          <p:spTgt spid="107"/>
                                        </p:tgtEl>
                                        <p:attrNameLst>
                                          <p:attrName>style.rotation</p:attrName>
                                        </p:attrNameLst>
                                      </p:cBhvr>
                                      <p:tavLst>
                                        <p:tav tm="0">
                                          <p:val>
                                            <p:fltVal val="90"/>
                                          </p:val>
                                        </p:tav>
                                        <p:tav tm="100000">
                                          <p:val>
                                            <p:fltVal val="0"/>
                                          </p:val>
                                        </p:tav>
                                      </p:tavLst>
                                    </p:anim>
                                    <p:animEffect transition="in" filter="fade">
                                      <p:cBhvr>
                                        <p:cTn id="46" dur="1000"/>
                                        <p:tgtEl>
                                          <p:spTgt spid="107"/>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1000" fill="hold"/>
                                        <p:tgtEl>
                                          <p:spTgt spid="108"/>
                                        </p:tgtEl>
                                        <p:attrNameLst>
                                          <p:attrName>ppt_w</p:attrName>
                                        </p:attrNameLst>
                                      </p:cBhvr>
                                      <p:tavLst>
                                        <p:tav tm="0">
                                          <p:val>
                                            <p:fltVal val="0"/>
                                          </p:val>
                                        </p:tav>
                                        <p:tav tm="100000">
                                          <p:val>
                                            <p:strVal val="#ppt_w"/>
                                          </p:val>
                                        </p:tav>
                                      </p:tavLst>
                                    </p:anim>
                                    <p:anim calcmode="lin" valueType="num">
                                      <p:cBhvr>
                                        <p:cTn id="50" dur="1000" fill="hold"/>
                                        <p:tgtEl>
                                          <p:spTgt spid="108"/>
                                        </p:tgtEl>
                                        <p:attrNameLst>
                                          <p:attrName>ppt_h</p:attrName>
                                        </p:attrNameLst>
                                      </p:cBhvr>
                                      <p:tavLst>
                                        <p:tav tm="0">
                                          <p:val>
                                            <p:fltVal val="0"/>
                                          </p:val>
                                        </p:tav>
                                        <p:tav tm="100000">
                                          <p:val>
                                            <p:strVal val="#ppt_h"/>
                                          </p:val>
                                        </p:tav>
                                      </p:tavLst>
                                    </p:anim>
                                    <p:anim calcmode="lin" valueType="num">
                                      <p:cBhvr>
                                        <p:cTn id="51" dur="1000" fill="hold"/>
                                        <p:tgtEl>
                                          <p:spTgt spid="108"/>
                                        </p:tgtEl>
                                        <p:attrNameLst>
                                          <p:attrName>style.rotation</p:attrName>
                                        </p:attrNameLst>
                                      </p:cBhvr>
                                      <p:tavLst>
                                        <p:tav tm="0">
                                          <p:val>
                                            <p:fltVal val="90"/>
                                          </p:val>
                                        </p:tav>
                                        <p:tav tm="100000">
                                          <p:val>
                                            <p:fltVal val="0"/>
                                          </p:val>
                                        </p:tav>
                                      </p:tavLst>
                                    </p:anim>
                                    <p:animEffect transition="in" filter="fade">
                                      <p:cBhvr>
                                        <p:cTn id="52" dur="1000"/>
                                        <p:tgtEl>
                                          <p:spTgt spid="108"/>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09"/>
                                        </p:tgtEl>
                                        <p:attrNameLst>
                                          <p:attrName>style.visibility</p:attrName>
                                        </p:attrNameLst>
                                      </p:cBhvr>
                                      <p:to>
                                        <p:strVal val="visible"/>
                                      </p:to>
                                    </p:set>
                                    <p:anim calcmode="lin" valueType="num">
                                      <p:cBhvr>
                                        <p:cTn id="55" dur="1000" fill="hold"/>
                                        <p:tgtEl>
                                          <p:spTgt spid="109"/>
                                        </p:tgtEl>
                                        <p:attrNameLst>
                                          <p:attrName>ppt_w</p:attrName>
                                        </p:attrNameLst>
                                      </p:cBhvr>
                                      <p:tavLst>
                                        <p:tav tm="0">
                                          <p:val>
                                            <p:fltVal val="0"/>
                                          </p:val>
                                        </p:tav>
                                        <p:tav tm="100000">
                                          <p:val>
                                            <p:strVal val="#ppt_w"/>
                                          </p:val>
                                        </p:tav>
                                      </p:tavLst>
                                    </p:anim>
                                    <p:anim calcmode="lin" valueType="num">
                                      <p:cBhvr>
                                        <p:cTn id="56" dur="1000" fill="hold"/>
                                        <p:tgtEl>
                                          <p:spTgt spid="109"/>
                                        </p:tgtEl>
                                        <p:attrNameLst>
                                          <p:attrName>ppt_h</p:attrName>
                                        </p:attrNameLst>
                                      </p:cBhvr>
                                      <p:tavLst>
                                        <p:tav tm="0">
                                          <p:val>
                                            <p:fltVal val="0"/>
                                          </p:val>
                                        </p:tav>
                                        <p:tav tm="100000">
                                          <p:val>
                                            <p:strVal val="#ppt_h"/>
                                          </p:val>
                                        </p:tav>
                                      </p:tavLst>
                                    </p:anim>
                                    <p:anim calcmode="lin" valueType="num">
                                      <p:cBhvr>
                                        <p:cTn id="57" dur="1000" fill="hold"/>
                                        <p:tgtEl>
                                          <p:spTgt spid="109"/>
                                        </p:tgtEl>
                                        <p:attrNameLst>
                                          <p:attrName>style.rotation</p:attrName>
                                        </p:attrNameLst>
                                      </p:cBhvr>
                                      <p:tavLst>
                                        <p:tav tm="0">
                                          <p:val>
                                            <p:fltVal val="90"/>
                                          </p:val>
                                        </p:tav>
                                        <p:tav tm="100000">
                                          <p:val>
                                            <p:fltVal val="0"/>
                                          </p:val>
                                        </p:tav>
                                      </p:tavLst>
                                    </p:anim>
                                    <p:animEffect transition="in" filter="fade">
                                      <p:cBhvr>
                                        <p:cTn id="58" dur="1000"/>
                                        <p:tgtEl>
                                          <p:spTgt spid="10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10"/>
                                        </p:tgtEl>
                                        <p:attrNameLst>
                                          <p:attrName>style.visibility</p:attrName>
                                        </p:attrNameLst>
                                      </p:cBhvr>
                                      <p:to>
                                        <p:strVal val="visible"/>
                                      </p:to>
                                    </p:set>
                                    <p:anim calcmode="lin" valueType="num">
                                      <p:cBhvr>
                                        <p:cTn id="61" dur="1000" fill="hold"/>
                                        <p:tgtEl>
                                          <p:spTgt spid="110"/>
                                        </p:tgtEl>
                                        <p:attrNameLst>
                                          <p:attrName>ppt_w</p:attrName>
                                        </p:attrNameLst>
                                      </p:cBhvr>
                                      <p:tavLst>
                                        <p:tav tm="0">
                                          <p:val>
                                            <p:fltVal val="0"/>
                                          </p:val>
                                        </p:tav>
                                        <p:tav tm="100000">
                                          <p:val>
                                            <p:strVal val="#ppt_w"/>
                                          </p:val>
                                        </p:tav>
                                      </p:tavLst>
                                    </p:anim>
                                    <p:anim calcmode="lin" valueType="num">
                                      <p:cBhvr>
                                        <p:cTn id="62" dur="1000" fill="hold"/>
                                        <p:tgtEl>
                                          <p:spTgt spid="110"/>
                                        </p:tgtEl>
                                        <p:attrNameLst>
                                          <p:attrName>ppt_h</p:attrName>
                                        </p:attrNameLst>
                                      </p:cBhvr>
                                      <p:tavLst>
                                        <p:tav tm="0">
                                          <p:val>
                                            <p:fltVal val="0"/>
                                          </p:val>
                                        </p:tav>
                                        <p:tav tm="100000">
                                          <p:val>
                                            <p:strVal val="#ppt_h"/>
                                          </p:val>
                                        </p:tav>
                                      </p:tavLst>
                                    </p:anim>
                                    <p:anim calcmode="lin" valueType="num">
                                      <p:cBhvr>
                                        <p:cTn id="63" dur="1000" fill="hold"/>
                                        <p:tgtEl>
                                          <p:spTgt spid="110"/>
                                        </p:tgtEl>
                                        <p:attrNameLst>
                                          <p:attrName>style.rotation</p:attrName>
                                        </p:attrNameLst>
                                      </p:cBhvr>
                                      <p:tavLst>
                                        <p:tav tm="0">
                                          <p:val>
                                            <p:fltVal val="90"/>
                                          </p:val>
                                        </p:tav>
                                        <p:tav tm="100000">
                                          <p:val>
                                            <p:fltVal val="0"/>
                                          </p:val>
                                        </p:tav>
                                      </p:tavLst>
                                    </p:anim>
                                    <p:animEffect transition="in" filter="fade">
                                      <p:cBhvr>
                                        <p:cTn id="64"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5" grpId="0"/>
      <p:bldP spid="106" grpId="0"/>
      <p:bldP spid="107" grpId="0"/>
      <p:bldP spid="108" grpId="0"/>
      <p:bldP spid="109" grpId="0"/>
      <p:bldP spid="110"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2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226406952"/>
              </p:ext>
            </p:extLst>
          </p:nvPr>
        </p:nvGraphicFramePr>
        <p:xfrm>
          <a:off x="694871" y="54350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3023232416"/>
              </p:ext>
            </p:extLst>
          </p:nvPr>
        </p:nvGraphicFramePr>
        <p:xfrm>
          <a:off x="6543674" y="54350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76949936"/>
              </p:ext>
            </p:extLst>
          </p:nvPr>
        </p:nvGraphicFramePr>
        <p:xfrm>
          <a:off x="603703" y="4114800"/>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1067655177"/>
              </p:ext>
            </p:extLst>
          </p:nvPr>
        </p:nvGraphicFramePr>
        <p:xfrm>
          <a:off x="7165976" y="3726151"/>
          <a:ext cx="4572000" cy="32479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p:cNvGraphicFramePr>
          <p:nvPr>
            <p:extLst>
              <p:ext uri="{D42A27DB-BD31-4B8C-83A1-F6EECF244321}">
                <p14:modId xmlns:p14="http://schemas.microsoft.com/office/powerpoint/2010/main" val="407726303"/>
              </p:ext>
            </p:extLst>
          </p:nvPr>
        </p:nvGraphicFramePr>
        <p:xfrm>
          <a:off x="5303384" y="3230208"/>
          <a:ext cx="4981575" cy="3751150"/>
        </p:xfrm>
        <a:graphic>
          <a:graphicData uri="http://schemas.openxmlformats.org/drawingml/2006/chart">
            <c:chart xmlns:c="http://schemas.openxmlformats.org/drawingml/2006/chart" xmlns:r="http://schemas.openxmlformats.org/officeDocument/2006/relationships" r:id="rId6"/>
          </a:graphicData>
        </a:graphic>
      </p:graphicFrame>
      <p:sp>
        <p:nvSpPr>
          <p:cNvPr id="3" name="TextBox 2"/>
          <p:cNvSpPr txBox="1"/>
          <p:nvPr/>
        </p:nvSpPr>
        <p:spPr>
          <a:xfrm>
            <a:off x="464457" y="174171"/>
            <a:ext cx="3410857" cy="369332"/>
          </a:xfrm>
          <a:prstGeom prst="rect">
            <a:avLst/>
          </a:prstGeom>
          <a:noFill/>
        </p:spPr>
        <p:txBody>
          <a:bodyPr wrap="square" rtlCol="0">
            <a:spAutoFit/>
          </a:bodyPr>
          <a:lstStyle/>
          <a:p>
            <a:r>
              <a:rPr lang="en-US" dirty="0"/>
              <a:t>Year-Wise Accidents</a:t>
            </a:r>
          </a:p>
        </p:txBody>
      </p:sp>
      <p:sp>
        <p:nvSpPr>
          <p:cNvPr id="8" name="TextBox 7"/>
          <p:cNvSpPr txBox="1"/>
          <p:nvPr/>
        </p:nvSpPr>
        <p:spPr>
          <a:xfrm>
            <a:off x="5849257" y="174171"/>
            <a:ext cx="3410857" cy="369332"/>
          </a:xfrm>
          <a:prstGeom prst="rect">
            <a:avLst/>
          </a:prstGeom>
          <a:noFill/>
        </p:spPr>
        <p:txBody>
          <a:bodyPr wrap="square" rtlCol="0">
            <a:spAutoFit/>
          </a:bodyPr>
          <a:lstStyle/>
          <a:p>
            <a:r>
              <a:rPr lang="en-US" dirty="0"/>
              <a:t>Country Wise Accidents</a:t>
            </a:r>
          </a:p>
        </p:txBody>
      </p:sp>
      <p:sp>
        <p:nvSpPr>
          <p:cNvPr id="9" name="TextBox 8"/>
          <p:cNvSpPr txBox="1"/>
          <p:nvPr/>
        </p:nvSpPr>
        <p:spPr>
          <a:xfrm>
            <a:off x="609600" y="3541485"/>
            <a:ext cx="3410857" cy="369332"/>
          </a:xfrm>
          <a:prstGeom prst="rect">
            <a:avLst/>
          </a:prstGeom>
          <a:noFill/>
        </p:spPr>
        <p:txBody>
          <a:bodyPr wrap="square" rtlCol="0">
            <a:spAutoFit/>
          </a:bodyPr>
          <a:lstStyle/>
          <a:p>
            <a:r>
              <a:rPr lang="en-US" dirty="0"/>
              <a:t>Country Wise Accidents</a:t>
            </a:r>
          </a:p>
        </p:txBody>
      </p:sp>
      <p:sp>
        <p:nvSpPr>
          <p:cNvPr id="10" name="TextBox 9"/>
          <p:cNvSpPr txBox="1"/>
          <p:nvPr/>
        </p:nvSpPr>
        <p:spPr>
          <a:xfrm>
            <a:off x="6458857" y="3215695"/>
            <a:ext cx="3410857" cy="369332"/>
          </a:xfrm>
          <a:prstGeom prst="rect">
            <a:avLst/>
          </a:prstGeom>
          <a:noFill/>
        </p:spPr>
        <p:txBody>
          <a:bodyPr wrap="square" rtlCol="0">
            <a:spAutoFit/>
          </a:bodyPr>
          <a:lstStyle/>
          <a:p>
            <a:r>
              <a:rPr lang="en-US" dirty="0"/>
              <a:t>Accident Cause Category</a:t>
            </a:r>
          </a:p>
        </p:txBody>
      </p:sp>
    </p:spTree>
    <p:extLst>
      <p:ext uri="{BB962C8B-B14F-4D97-AF65-F5344CB8AC3E}">
        <p14:creationId xmlns:p14="http://schemas.microsoft.com/office/powerpoint/2010/main" val="355431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484138980"/>
              </p:ext>
            </p:extLst>
          </p:nvPr>
        </p:nvGraphicFramePr>
        <p:xfrm>
          <a:off x="533626" y="572532"/>
          <a:ext cx="45529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3365089120"/>
              </p:ext>
            </p:extLst>
          </p:nvPr>
        </p:nvGraphicFramePr>
        <p:xfrm>
          <a:off x="6372226" y="471489"/>
          <a:ext cx="4762500" cy="27289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a:graphicFrameLocks/>
          </p:cNvGraphicFramePr>
          <p:nvPr>
            <p:extLst>
              <p:ext uri="{D42A27DB-BD31-4B8C-83A1-F6EECF244321}">
                <p14:modId xmlns:p14="http://schemas.microsoft.com/office/powerpoint/2010/main" val="2488090265"/>
              </p:ext>
            </p:extLst>
          </p:nvPr>
        </p:nvGraphicFramePr>
        <p:xfrm>
          <a:off x="3652837" y="354330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667657" y="203200"/>
            <a:ext cx="4746172" cy="369332"/>
          </a:xfrm>
          <a:prstGeom prst="rect">
            <a:avLst/>
          </a:prstGeom>
          <a:noFill/>
        </p:spPr>
        <p:txBody>
          <a:bodyPr wrap="square" rtlCol="0">
            <a:spAutoFit/>
          </a:bodyPr>
          <a:lstStyle/>
          <a:p>
            <a:r>
              <a:rPr lang="en-US" dirty="0"/>
              <a:t>Accident Sub-Category Cause</a:t>
            </a:r>
          </a:p>
        </p:txBody>
      </p:sp>
      <p:sp>
        <p:nvSpPr>
          <p:cNvPr id="6" name="TextBox 5"/>
          <p:cNvSpPr txBox="1"/>
          <p:nvPr/>
        </p:nvSpPr>
        <p:spPr>
          <a:xfrm>
            <a:off x="5675085" y="203200"/>
            <a:ext cx="4746172" cy="369332"/>
          </a:xfrm>
          <a:prstGeom prst="rect">
            <a:avLst/>
          </a:prstGeom>
          <a:noFill/>
        </p:spPr>
        <p:txBody>
          <a:bodyPr wrap="square" rtlCol="0">
            <a:spAutoFit/>
          </a:bodyPr>
          <a:lstStyle/>
          <a:p>
            <a:r>
              <a:rPr lang="en-US" dirty="0"/>
              <a:t>Men/Women Injuries</a:t>
            </a:r>
          </a:p>
        </p:txBody>
      </p:sp>
      <p:sp>
        <p:nvSpPr>
          <p:cNvPr id="8" name="TextBox 7"/>
          <p:cNvSpPr txBox="1"/>
          <p:nvPr/>
        </p:nvSpPr>
        <p:spPr>
          <a:xfrm>
            <a:off x="2837541" y="4615541"/>
            <a:ext cx="4746172" cy="369332"/>
          </a:xfrm>
          <a:prstGeom prst="rect">
            <a:avLst/>
          </a:prstGeom>
          <a:noFill/>
        </p:spPr>
        <p:txBody>
          <a:bodyPr wrap="square" rtlCol="0">
            <a:spAutoFit/>
          </a:bodyPr>
          <a:lstStyle/>
          <a:p>
            <a:r>
              <a:rPr lang="en-US" dirty="0"/>
              <a:t>Net Loss</a:t>
            </a:r>
          </a:p>
        </p:txBody>
      </p:sp>
    </p:spTree>
    <p:extLst>
      <p:ext uri="{BB962C8B-B14F-4D97-AF65-F5344CB8AC3E}">
        <p14:creationId xmlns:p14="http://schemas.microsoft.com/office/powerpoint/2010/main" val="37446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2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222433480"/>
              </p:ext>
            </p:extLst>
          </p:nvPr>
        </p:nvGraphicFramePr>
        <p:xfrm>
          <a:off x="114300" y="642938"/>
          <a:ext cx="5143500" cy="30146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1502968585"/>
              </p:ext>
            </p:extLst>
          </p:nvPr>
        </p:nvGraphicFramePr>
        <p:xfrm>
          <a:off x="6338888" y="714375"/>
          <a:ext cx="4572000" cy="275748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33829" y="319314"/>
            <a:ext cx="3193142" cy="369332"/>
          </a:xfrm>
          <a:prstGeom prst="rect">
            <a:avLst/>
          </a:prstGeom>
          <a:noFill/>
        </p:spPr>
        <p:txBody>
          <a:bodyPr wrap="square" rtlCol="0">
            <a:spAutoFit/>
          </a:bodyPr>
          <a:lstStyle/>
          <a:p>
            <a:r>
              <a:rPr lang="en-US" dirty="0"/>
              <a:t>Public/Private Property Damage </a:t>
            </a:r>
          </a:p>
        </p:txBody>
      </p:sp>
      <p:sp>
        <p:nvSpPr>
          <p:cNvPr id="6" name="TextBox 5"/>
          <p:cNvSpPr txBox="1"/>
          <p:nvPr/>
        </p:nvSpPr>
        <p:spPr>
          <a:xfrm>
            <a:off x="6487886" y="319314"/>
            <a:ext cx="3193142" cy="369332"/>
          </a:xfrm>
          <a:prstGeom prst="rect">
            <a:avLst/>
          </a:prstGeom>
          <a:noFill/>
        </p:spPr>
        <p:txBody>
          <a:bodyPr wrap="square" rtlCol="0">
            <a:spAutoFit/>
          </a:bodyPr>
          <a:lstStyle/>
          <a:p>
            <a:pPr algn="ctr"/>
            <a:r>
              <a:rPr lang="en-US" dirty="0"/>
              <a:t>Enviromental Damage </a:t>
            </a:r>
          </a:p>
        </p:txBody>
      </p:sp>
      <p:sp>
        <p:nvSpPr>
          <p:cNvPr id="7" name="TextBox 6"/>
          <p:cNvSpPr txBox="1"/>
          <p:nvPr/>
        </p:nvSpPr>
        <p:spPr>
          <a:xfrm>
            <a:off x="0" y="4572000"/>
            <a:ext cx="3193142" cy="369332"/>
          </a:xfrm>
          <a:prstGeom prst="rect">
            <a:avLst/>
          </a:prstGeom>
          <a:noFill/>
        </p:spPr>
        <p:txBody>
          <a:bodyPr wrap="square" rtlCol="0">
            <a:spAutoFit/>
          </a:bodyPr>
          <a:lstStyle/>
          <a:p>
            <a:endParaRPr lang="en-US" dirty="0"/>
          </a:p>
        </p:txBody>
      </p:sp>
      <p:sp>
        <p:nvSpPr>
          <p:cNvPr id="8" name="TextBox 7"/>
          <p:cNvSpPr txBox="1"/>
          <p:nvPr/>
        </p:nvSpPr>
        <p:spPr>
          <a:xfrm>
            <a:off x="333829" y="4937917"/>
            <a:ext cx="3193142" cy="369332"/>
          </a:xfrm>
          <a:prstGeom prst="rect">
            <a:avLst/>
          </a:prstGeom>
          <a:noFill/>
        </p:spPr>
        <p:txBody>
          <a:bodyPr wrap="square" rtlCol="0">
            <a:spAutoFit/>
          </a:bodyPr>
          <a:lstStyle/>
          <a:p>
            <a:pPr algn="ctr"/>
            <a:r>
              <a:rPr lang="en-US" dirty="0"/>
              <a:t>Pipeline Location </a:t>
            </a:r>
          </a:p>
        </p:txBody>
      </p:sp>
      <p:graphicFrame>
        <p:nvGraphicFramePr>
          <p:cNvPr id="9" name="Chart 8"/>
          <p:cNvGraphicFramePr>
            <a:graphicFrameLocks/>
          </p:cNvGraphicFramePr>
          <p:nvPr>
            <p:extLst>
              <p:ext uri="{D42A27DB-BD31-4B8C-83A1-F6EECF244321}">
                <p14:modId xmlns:p14="http://schemas.microsoft.com/office/powerpoint/2010/main" val="2449937140"/>
              </p:ext>
            </p:extLst>
          </p:nvPr>
        </p:nvGraphicFramePr>
        <p:xfrm>
          <a:off x="3393140" y="3684494"/>
          <a:ext cx="5979459" cy="29943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0254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2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463640" y="517130"/>
            <a:ext cx="2902857" cy="461665"/>
          </a:xfrm>
          <a:prstGeom prst="rect">
            <a:avLst/>
          </a:prstGeom>
          <a:noFill/>
        </p:spPr>
        <p:txBody>
          <a:bodyPr wrap="square" rtlCol="0">
            <a:spAutoFit/>
          </a:bodyPr>
          <a:lstStyle/>
          <a:p>
            <a:r>
              <a:rPr lang="en-US" sz="2400" dirty="0">
                <a:latin typeface="Bahnschrift SemiBold" panose="020B0502040204020203" pitchFamily="34" charset="0"/>
              </a:rPr>
              <a:t>Conclusion </a:t>
            </a:r>
          </a:p>
        </p:txBody>
      </p:sp>
      <p:sp>
        <p:nvSpPr>
          <p:cNvPr id="7" name="Subtitle 2"/>
          <p:cNvSpPr txBox="1">
            <a:spLocks/>
          </p:cNvSpPr>
          <p:nvPr/>
        </p:nvSpPr>
        <p:spPr>
          <a:xfrm>
            <a:off x="463640" y="978795"/>
            <a:ext cx="11449317" cy="551537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endParaRPr lang="en-US" dirty="0"/>
          </a:p>
          <a:p>
            <a:pPr marL="342900" indent="-342900">
              <a:buFont typeface="Wingdings" panose="05000000000000000000" pitchFamily="2" charset="2"/>
              <a:buChar char="v"/>
            </a:pPr>
            <a:r>
              <a:rPr lang="en-US" dirty="0"/>
              <a:t> Based on the analysis, in  the year 2015  more accidents have occurred in ADAMS country where pipeline location is Onshore , also we can see Female injuries are more and the main cause is due to material/equipment failure .  </a:t>
            </a:r>
          </a:p>
          <a:p>
            <a:pPr marL="342900" indent="-342900">
              <a:buFont typeface="Wingdings" panose="05000000000000000000" pitchFamily="2" charset="2"/>
              <a:buChar char="v"/>
            </a:pPr>
            <a:r>
              <a:rPr lang="en-US" dirty="0"/>
              <a:t> Hence to avoid these kind of accidents , it is highly recommended to  focus more on the material/equipment used before making it live .</a:t>
            </a:r>
          </a:p>
          <a:p>
            <a:pPr marL="342900" indent="-342900">
              <a:buFont typeface="Wingdings" panose="05000000000000000000" pitchFamily="2" charset="2"/>
              <a:buChar char="v"/>
            </a:pPr>
            <a:r>
              <a:rPr lang="en-US" dirty="0"/>
              <a:t>Also  according to the analysis men employees who worked in restricted areas had survived more than female hence we should avoid female employees to work in danger zones or restricted areas as if any accident happens it is very difficult for them to overcome that situation . </a:t>
            </a:r>
          </a:p>
          <a:p>
            <a:pPr marL="0" indent="0">
              <a:buNone/>
            </a:pPr>
            <a:r>
              <a:rPr lang="en-US" dirty="0"/>
              <a:t>   </a:t>
            </a:r>
          </a:p>
          <a:p>
            <a:pPr marL="0" indent="0">
              <a:buNone/>
            </a:pPr>
            <a:r>
              <a:rPr lang="en-US" dirty="0"/>
              <a:t>                                                            </a:t>
            </a:r>
          </a:p>
          <a:p>
            <a:endParaRPr lang="en-US" dirty="0"/>
          </a:p>
          <a:p>
            <a:pPr marL="342900" indent="-342900">
              <a:buFont typeface="Wingdings" panose="05000000000000000000" pitchFamily="2" charset="2"/>
              <a:buChar char="v"/>
            </a:pPr>
            <a:endParaRPr lang="en-US" dirty="0"/>
          </a:p>
        </p:txBody>
      </p:sp>
    </p:spTree>
    <p:extLst>
      <p:ext uri="{BB962C8B-B14F-4D97-AF65-F5344CB8AC3E}">
        <p14:creationId xmlns:p14="http://schemas.microsoft.com/office/powerpoint/2010/main" val="27804445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Integral</Template>
  <TotalTime>1664</TotalTime>
  <Words>327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 SemiBold</vt:lpstr>
      <vt:lpstr>Garamond</vt:lpstr>
      <vt:lpstr>Wingdings</vt:lpstr>
      <vt:lpstr>Organic</vt:lpstr>
      <vt:lpstr>Oil Pipeline Accidents(2010-2017)</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Pipeline Accidents(2010-2017)</dc:title>
  <dc:creator>hp</dc:creator>
  <cp:lastModifiedBy>Shahid, Mohammad Abdul</cp:lastModifiedBy>
  <cp:revision>68</cp:revision>
  <dcterms:created xsi:type="dcterms:W3CDTF">2019-08-31T11:17:02Z</dcterms:created>
  <dcterms:modified xsi:type="dcterms:W3CDTF">2019-09-03T06:07:43Z</dcterms:modified>
</cp:coreProperties>
</file>