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67" r:id="rId6"/>
    <p:sldId id="266" r:id="rId7"/>
    <p:sldId id="261" r:id="rId8"/>
    <p:sldId id="262" r:id="rId9"/>
    <p:sldId id="264" r:id="rId10"/>
    <p:sldId id="258" r:id="rId11"/>
    <p:sldId id="259" r:id="rId12"/>
    <p:sldId id="260" r:id="rId13"/>
    <p:sldId id="268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B88F-2B07-4884-802F-D5E1F5B66E8F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759-B7D4-4E90-92E7-D8DF6A4A3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40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B88F-2B07-4884-802F-D5E1F5B66E8F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759-B7D4-4E90-92E7-D8DF6A4A3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70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B88F-2B07-4884-802F-D5E1F5B66E8F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759-B7D4-4E90-92E7-D8DF6A4A3A86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2511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B88F-2B07-4884-802F-D5E1F5B66E8F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759-B7D4-4E90-92E7-D8DF6A4A3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963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B88F-2B07-4884-802F-D5E1F5B66E8F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759-B7D4-4E90-92E7-D8DF6A4A3A8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324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B88F-2B07-4884-802F-D5E1F5B66E8F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759-B7D4-4E90-92E7-D8DF6A4A3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839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B88F-2B07-4884-802F-D5E1F5B66E8F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759-B7D4-4E90-92E7-D8DF6A4A3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676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B88F-2B07-4884-802F-D5E1F5B66E8F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759-B7D4-4E90-92E7-D8DF6A4A3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59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B88F-2B07-4884-802F-D5E1F5B66E8F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759-B7D4-4E90-92E7-D8DF6A4A3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3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B88F-2B07-4884-802F-D5E1F5B66E8F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759-B7D4-4E90-92E7-D8DF6A4A3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82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B88F-2B07-4884-802F-D5E1F5B66E8F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759-B7D4-4E90-92E7-D8DF6A4A3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B88F-2B07-4884-802F-D5E1F5B66E8F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759-B7D4-4E90-92E7-D8DF6A4A3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43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B88F-2B07-4884-802F-D5E1F5B66E8F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759-B7D4-4E90-92E7-D8DF6A4A3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8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B88F-2B07-4884-802F-D5E1F5B66E8F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759-B7D4-4E90-92E7-D8DF6A4A3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6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B88F-2B07-4884-802F-D5E1F5B66E8F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759-B7D4-4E90-92E7-D8DF6A4A3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94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B88F-2B07-4884-802F-D5E1F5B66E8F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759-B7D4-4E90-92E7-D8DF6A4A3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02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B88F-2B07-4884-802F-D5E1F5B66E8F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884759-B7D4-4E90-92E7-D8DF6A4A3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24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29DD4-36B4-06E8-E1CB-37437677C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Event Sourcing</a:t>
            </a:r>
          </a:p>
        </p:txBody>
      </p:sp>
    </p:spTree>
    <p:extLst>
      <p:ext uri="{BB962C8B-B14F-4D97-AF65-F5344CB8AC3E}">
        <p14:creationId xmlns:p14="http://schemas.microsoft.com/office/powerpoint/2010/main" val="230309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B6B97-A09F-F907-82F0-ADA95FC0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 Model Class </a:t>
            </a:r>
            <a:r>
              <a:rPr lang="de-DE" dirty="0" err="1"/>
              <a:t>Diagram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0D397A-34CF-8442-B60F-E174DD6AA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0932" y="732886"/>
            <a:ext cx="4704043" cy="5392228"/>
          </a:xfrm>
        </p:spPr>
      </p:pic>
    </p:spTree>
    <p:extLst>
      <p:ext uri="{BB962C8B-B14F-4D97-AF65-F5344CB8AC3E}">
        <p14:creationId xmlns:p14="http://schemas.microsoft.com/office/powerpoint/2010/main" val="154412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E973B-B775-D268-22B4-78D4F278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Schema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D18EED7-6CFE-325D-DAEB-4E079986B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882" y="2424672"/>
            <a:ext cx="7154273" cy="3353268"/>
          </a:xfrm>
        </p:spPr>
      </p:pic>
    </p:spTree>
    <p:extLst>
      <p:ext uri="{BB962C8B-B14F-4D97-AF65-F5344CB8AC3E}">
        <p14:creationId xmlns:p14="http://schemas.microsoft.com/office/powerpoint/2010/main" val="80582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00350-0368-20AF-44CE-61B1E898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 Table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E9A9824-93A4-CBD6-1731-71C10C251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81" y="5163517"/>
            <a:ext cx="10515600" cy="1201180"/>
          </a:xfrm>
          <a:effectLst>
            <a:outerShdw blurRad="50800" dist="50800" dir="5400000" algn="ctr" rotWithShape="0">
              <a:srgbClr val="000000">
                <a:alpha val="70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7BA8197-5D3B-644A-C286-77474F666200}"/>
              </a:ext>
            </a:extLst>
          </p:cNvPr>
          <p:cNvSpPr txBox="1"/>
          <p:nvPr/>
        </p:nvSpPr>
        <p:spPr>
          <a:xfrm>
            <a:off x="5231875" y="829560"/>
            <a:ext cx="49019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CREATE TABLE </a:t>
            </a:r>
            <a:r>
              <a:rPr lang="en-US" dirty="0" err="1"/>
              <a:t>EventEntity</a:t>
            </a:r>
            <a:r>
              <a:rPr lang="en-US" dirty="0"/>
              <a:t> ( </a:t>
            </a:r>
          </a:p>
          <a:p>
            <a:r>
              <a:rPr lang="en-US" dirty="0"/>
              <a:t>id </a:t>
            </a:r>
            <a:r>
              <a:rPr lang="en-US" dirty="0">
                <a:solidFill>
                  <a:srgbClr val="FFC000"/>
                </a:solidFill>
              </a:rPr>
              <a:t>UUID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PRIMARY KEY</a:t>
            </a:r>
            <a:r>
              <a:rPr lang="en-US" dirty="0"/>
              <a:t>, </a:t>
            </a:r>
          </a:p>
          <a:p>
            <a:r>
              <a:rPr lang="en-US" dirty="0" err="1"/>
              <a:t>aggregate_id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VARCHAR</a:t>
            </a:r>
            <a:r>
              <a:rPr lang="en-US" dirty="0"/>
              <a:t>(255), </a:t>
            </a:r>
          </a:p>
          <a:p>
            <a:r>
              <a:rPr lang="en-US" dirty="0" err="1"/>
              <a:t>event_type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VARCHAR</a:t>
            </a:r>
            <a:r>
              <a:rPr lang="en-US" dirty="0"/>
              <a:t>(255), </a:t>
            </a:r>
          </a:p>
          <a:p>
            <a:r>
              <a:rPr lang="en-US" dirty="0" err="1"/>
              <a:t>event_version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INT</a:t>
            </a:r>
            <a:r>
              <a:rPr lang="en-US" dirty="0"/>
              <a:t>, </a:t>
            </a:r>
          </a:p>
          <a:p>
            <a:r>
              <a:rPr lang="en-US" dirty="0" err="1"/>
              <a:t>event_data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TEXT</a:t>
            </a:r>
            <a:r>
              <a:rPr lang="en-US" dirty="0"/>
              <a:t>, </a:t>
            </a:r>
          </a:p>
          <a:p>
            <a:r>
              <a:rPr lang="en-US" dirty="0" err="1"/>
              <a:t>created_at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TIMESTAMP</a:t>
            </a:r>
            <a:r>
              <a:rPr lang="en-US" dirty="0"/>
              <a:t>, </a:t>
            </a:r>
          </a:p>
          <a:p>
            <a:r>
              <a:rPr lang="en-US" dirty="0"/>
              <a:t>version </a:t>
            </a:r>
            <a:r>
              <a:rPr lang="en-US" dirty="0">
                <a:solidFill>
                  <a:srgbClr val="FFC000"/>
                </a:solidFill>
              </a:rPr>
              <a:t>BIGINT</a:t>
            </a:r>
            <a:r>
              <a:rPr lang="en-US" dirty="0"/>
              <a:t> </a:t>
            </a:r>
          </a:p>
          <a:p>
            <a:r>
              <a:rPr lang="en-US" dirty="0"/>
              <a:t>);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50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437A5-FCE1-19AD-B48F-2046157D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2D49726-C48E-3BF1-A2DD-2A8195985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539" y="131996"/>
            <a:ext cx="3757654" cy="619724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12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Command: </a:t>
            </a:r>
            <a:r>
              <a:rPr lang="en-US" sz="1200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DepositMoney</a:t>
            </a:r>
            <a:endParaRPr lang="de-DE" sz="1200" kern="1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Command Type: "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DepositMoney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endParaRPr lang="de-DE" sz="1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Aggregate ID: "12345"</a:t>
            </a:r>
            <a:endParaRPr lang="de-DE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Amount: 100</a:t>
            </a:r>
            <a:endParaRPr lang="de-DE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Aggregate (</a:t>
            </a:r>
            <a:r>
              <a:rPr lang="en-US" sz="1200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BankAccount</a:t>
            </a:r>
            <a:r>
              <a:rPr lang="en-US" sz="12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de-DE" sz="12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Applies logic: Ensure amount &gt; 0</a:t>
            </a:r>
            <a:endParaRPr lang="de-DE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Emits Event: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MoneyDepositedEvent</a:t>
            </a:r>
            <a:endParaRPr lang="en-US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Event Store</a:t>
            </a:r>
            <a:endParaRPr lang="de-DE" sz="12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Append Event:</a:t>
            </a:r>
            <a:endParaRPr lang="de-DE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de-DE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"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eventType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MoneyDepositedEvent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  <a:endParaRPr lang="de-DE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"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aggregateId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": "12345",</a:t>
            </a:r>
            <a:endParaRPr lang="de-DE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"amount": 100,</a:t>
            </a:r>
            <a:endParaRPr lang="de-DE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"timestamp": "2024-11-29T10:00:00Z"</a:t>
            </a:r>
            <a:endParaRPr lang="de-DE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de-DE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de-DE" sz="1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4850C06-E051-8E21-88A2-103240BA7C32}"/>
              </a:ext>
            </a:extLst>
          </p:cNvPr>
          <p:cNvSpPr txBox="1"/>
          <p:nvPr/>
        </p:nvSpPr>
        <p:spPr>
          <a:xfrm>
            <a:off x="7498079" y="246490"/>
            <a:ext cx="4492487" cy="2170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Projection: </a:t>
            </a:r>
            <a:r>
              <a:rPr lang="en-US" sz="1200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AccountBalance</a:t>
            </a:r>
            <a:endParaRPr lang="de-DE" sz="12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Reacts to "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MoneyDeposited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event.</a:t>
            </a:r>
            <a:endParaRPr lang="de-DE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Updates Balance: Balance += 100</a:t>
            </a:r>
            <a:endParaRPr lang="de-DE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Query</a:t>
            </a:r>
            <a:endParaRPr lang="de-DE" sz="12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Reads balance from `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AccountBalance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` projection.</a:t>
            </a:r>
            <a:endParaRPr lang="de-DE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566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E1D2B-2233-81D9-4986-CCC1D5E4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Snapshotting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60A021B-322E-E09E-91C6-DEA58E99F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204135"/>
            <a:ext cx="8596312" cy="3794342"/>
          </a:xfrm>
        </p:spPr>
      </p:pic>
    </p:spTree>
    <p:extLst>
      <p:ext uri="{BB962C8B-B14F-4D97-AF65-F5344CB8AC3E}">
        <p14:creationId xmlns:p14="http://schemas.microsoft.com/office/powerpoint/2010/main" val="999712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3471B-C59F-3FFA-DDA7-3158ADB0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598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A8303-8E29-6AF0-6D93-1A7248CE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49D03E-D51B-AEA3-6D33-6AC70188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Components of Event Sourcing</a:t>
            </a:r>
            <a:endParaRPr lang="de-DE" dirty="0"/>
          </a:p>
          <a:p>
            <a:r>
              <a:rPr lang="de-DE" dirty="0"/>
              <a:t>Short Intro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sourcing</a:t>
            </a:r>
            <a:r>
              <a:rPr lang="de-DE" dirty="0"/>
              <a:t> High-Level Workflow</a:t>
            </a:r>
          </a:p>
          <a:p>
            <a:r>
              <a:rPr lang="de-DE" dirty="0" err="1"/>
              <a:t>Credit</a:t>
            </a:r>
            <a:r>
              <a:rPr lang="de-DE" dirty="0"/>
              <a:t> </a:t>
            </a:r>
            <a:r>
              <a:rPr lang="de-DE" dirty="0" err="1"/>
              <a:t>UseCase</a:t>
            </a:r>
            <a:r>
              <a:rPr lang="de-DE" dirty="0"/>
              <a:t> Event</a:t>
            </a:r>
          </a:p>
          <a:p>
            <a:r>
              <a:rPr lang="de-DE" dirty="0"/>
              <a:t>Event Sourcing Model</a:t>
            </a:r>
          </a:p>
          <a:p>
            <a:r>
              <a:rPr lang="de-DE" dirty="0"/>
              <a:t>Event Sourcing Database</a:t>
            </a:r>
          </a:p>
          <a:p>
            <a:r>
              <a:rPr lang="de-DE" dirty="0"/>
              <a:t>Events Abstract</a:t>
            </a:r>
          </a:p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151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DB9CD-E913-0CB2-5C40-4DEF2B2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 of Event Sourcing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D519D9-3330-F334-7153-CE113149A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35819"/>
            <a:ext cx="9786583" cy="525781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Store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specialized 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system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all events are stored chronologically and immutably.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Serves as the source of truth.</a:t>
            </a:r>
          </a:p>
          <a:p>
            <a:pPr marL="1085850"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events for a banking system: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AccountCreated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MoneyDeposited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MoneyWithdrawn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Events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Represent 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something that 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happened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domain.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time-stamped.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Aggregates</a:t>
            </a:r>
          </a:p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Aggregates are domain objects that encapsulate 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ensure consistency within a 	bounded 	context.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Handle commands and produce events.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Example: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BankAccount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aggregate could 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DepositMoney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and 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MoneyDeposited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event.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de-DE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endParaRPr lang="de-D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intentions to perform an action in the system (e.g., "Deposit $100"). 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59C979-1E11-6044-6E82-8FED23AF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99" y="5638630"/>
            <a:ext cx="272453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0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9E774-01BB-5691-D518-C023808F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 of Event Sourcing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1B3FF-30BF-A895-AD1F-3739F1ECF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894"/>
            <a:ext cx="8596668" cy="5072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</a:t>
            </a: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Handlers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commands, validate them, and delegate the processing to the appropriate aggregate.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Example workflow:</a:t>
            </a:r>
          </a:p>
          <a:p>
            <a:pPr lvl="2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DepositMoney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command.</a:t>
            </a:r>
          </a:p>
          <a:p>
            <a:pPr lvl="2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Validate: Ensure the account exists and the amount is positive.</a:t>
            </a:r>
          </a:p>
          <a:p>
            <a:pPr lvl="2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Output: Emit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MoneyDeposited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event.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Handlers</a:t>
            </a:r>
          </a:p>
          <a:p>
            <a:pPr marL="685800"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to events and execute side effects.</a:t>
            </a:r>
          </a:p>
          <a:p>
            <a:pPr marL="685800"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AccountSummaryProjection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might update the current balance whenever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MoneyDeposited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MoneyWithdrawn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is emitted.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1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de-DE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Projections</a:t>
            </a: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(Read Models)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data structures optimized for queries, updated by processing the event stream.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AccountBalance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projection for quick balance checks.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TransactionHistory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projection for user reports.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22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D878B-00CA-C489-CD40-14B1EFFB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High-Level Workflow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0A268AD-8515-04E8-FEFB-6DC398372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792" y="2160588"/>
            <a:ext cx="407245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9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A42B0-5BD3-0360-4C27-5E13C88A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High-Level Workflow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51D4CA-A055-BD09-BECD-3000D93F39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258816"/>
            <a:ext cx="9164541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Command: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alt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</a:t>
            </a:r>
            <a:r>
              <a:rPr lang="en-US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intentions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perform an action in the system</a:t>
            </a:r>
            <a:r>
              <a:rPr lang="de-DE" altLang="de-DE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DepositMoney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(„ Geld einzahlen“))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2 -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Command: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</a:t>
            </a:r>
            <a:r>
              <a:rPr lang="de-DE" alt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de-DE" alt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de-DE" alt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lang="de-DE" alt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e-DE" alt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alt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de-DE" alt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satisfies</a:t>
            </a:r>
            <a:r>
              <a:rPr lang="de-DE" alt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de-DE" altLang="de-DE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de-DE" sz="1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de-DE" alt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3 -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Command via Aggregate: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The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emits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4 - Store Events in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Event Store: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The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appended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chronological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5 - Update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Projections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alt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Projections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subscribe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update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derived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6 - Query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Projections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Read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projections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replaying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Generate optimized views or summaries of events, making querying and reporting efficient.</a:t>
            </a:r>
            <a:endParaRPr lang="de-DE" altLang="de-DE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28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4985D-E401-828C-2B82-8712AAE3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High-Level Workflow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B02DFB1-536C-5D47-45B2-8C0143BE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372" y="1227939"/>
            <a:ext cx="6144482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8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E0911-F2FA-E63E-3543-655DA312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4B4C254-DED7-306B-1BBB-0BB41370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813" y="2160588"/>
            <a:ext cx="6524411" cy="3881437"/>
          </a:xfrm>
        </p:spPr>
      </p:pic>
    </p:spTree>
    <p:extLst>
      <p:ext uri="{BB962C8B-B14F-4D97-AF65-F5344CB8AC3E}">
        <p14:creationId xmlns:p14="http://schemas.microsoft.com/office/powerpoint/2010/main" val="229630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75991-681D-3C75-66D4-5239241E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Credit</a:t>
            </a:r>
            <a:r>
              <a:rPr lang="de-DE" dirty="0"/>
              <a:t> </a:t>
            </a:r>
            <a:r>
              <a:rPr lang="de-DE" dirty="0" err="1"/>
              <a:t>UseCase</a:t>
            </a:r>
            <a:r>
              <a:rPr lang="de-DE" dirty="0"/>
              <a:t> Event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D6741F8-B546-EE33-713A-387A8CA53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632001"/>
            <a:ext cx="8596312" cy="2938611"/>
          </a:xfrm>
        </p:spPr>
      </p:pic>
    </p:spTree>
    <p:extLst>
      <p:ext uri="{BB962C8B-B14F-4D97-AF65-F5344CB8AC3E}">
        <p14:creationId xmlns:p14="http://schemas.microsoft.com/office/powerpoint/2010/main" val="1499300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603</Words>
  <Application>Microsoft Office PowerPoint</Application>
  <PresentationFormat>Breitbild</PresentationFormat>
  <Paragraphs>98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Facette</vt:lpstr>
      <vt:lpstr>Event Sourcing</vt:lpstr>
      <vt:lpstr>Agenda</vt:lpstr>
      <vt:lpstr>Core Components of Event Sourcing</vt:lpstr>
      <vt:lpstr>Core Components of Event Sourcing</vt:lpstr>
      <vt:lpstr>High-Level Workflow</vt:lpstr>
      <vt:lpstr>High-Level Workflow</vt:lpstr>
      <vt:lpstr>High-Level Workflow</vt:lpstr>
      <vt:lpstr>example</vt:lpstr>
      <vt:lpstr>Credit UseCase Event</vt:lpstr>
      <vt:lpstr>Event Model Class Diagram</vt:lpstr>
      <vt:lpstr>Database Schema</vt:lpstr>
      <vt:lpstr>Event Table</vt:lpstr>
      <vt:lpstr>Example</vt:lpstr>
      <vt:lpstr>Snapshotting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Sourcing</dc:title>
  <dc:creator>Mohammad Abouhlal</dc:creator>
  <cp:lastModifiedBy>Mohammad Abouhlal</cp:lastModifiedBy>
  <cp:revision>3</cp:revision>
  <dcterms:created xsi:type="dcterms:W3CDTF">2024-11-28T15:05:02Z</dcterms:created>
  <dcterms:modified xsi:type="dcterms:W3CDTF">2024-11-29T13:58:49Z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b69475-382c-4c7a-b21d-8ca64eeef1bd_Enabled">
    <vt:lpwstr>true</vt:lpwstr>
  </property>
  <property fmtid="{D5CDD505-2E9C-101B-9397-08002B2CF9AE}" pid="3" name="MSIP_Label_ecb69475-382c-4c7a-b21d-8ca64eeef1bd_SetDate">
    <vt:lpwstr>2024-11-28T15:48:10Z</vt:lpwstr>
  </property>
  <property fmtid="{D5CDD505-2E9C-101B-9397-08002B2CF9AE}" pid="4" name="MSIP_Label_ecb69475-382c-4c7a-b21d-8ca64eeef1bd_Method">
    <vt:lpwstr>Standard</vt:lpwstr>
  </property>
  <property fmtid="{D5CDD505-2E9C-101B-9397-08002B2CF9AE}" pid="5" name="MSIP_Label_ecb69475-382c-4c7a-b21d-8ca64eeef1bd_Name">
    <vt:lpwstr>Eviden For Internal Use - All Employees</vt:lpwstr>
  </property>
  <property fmtid="{D5CDD505-2E9C-101B-9397-08002B2CF9AE}" pid="6" name="MSIP_Label_ecb69475-382c-4c7a-b21d-8ca64eeef1bd_SiteId">
    <vt:lpwstr>7d1c7785-2d8a-437d-b842-1ed5d8fbe00a</vt:lpwstr>
  </property>
  <property fmtid="{D5CDD505-2E9C-101B-9397-08002B2CF9AE}" pid="7" name="MSIP_Label_ecb69475-382c-4c7a-b21d-8ca64eeef1bd_ActionId">
    <vt:lpwstr>0acd56c5-dde9-4a67-8c31-5950bad0f153</vt:lpwstr>
  </property>
  <property fmtid="{D5CDD505-2E9C-101B-9397-08002B2CF9AE}" pid="8" name="MSIP_Label_ecb69475-382c-4c7a-b21d-8ca64eeef1bd_ContentBits">
    <vt:lpwstr>0</vt:lpwstr>
  </property>
</Properties>
</file>