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nton"/>
      <p:regular r:id="rId30"/>
    </p:embeddedFont>
    <p:embeddedFont>
      <p:font typeface="DM Sans Medium"/>
      <p:regular r:id="rId31"/>
      <p:bold r:id="rId32"/>
      <p:italic r:id="rId33"/>
      <p:boldItalic r:id="rId34"/>
    </p:embeddedFon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DM Sans SemiBold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DM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DMSansSemiBold-bold.fntdata"/><Relationship Id="rId43" Type="http://schemas.openxmlformats.org/officeDocument/2006/relationships/font" Target="fonts/DMSansSemiBold-regular.fntdata"/><Relationship Id="rId46" Type="http://schemas.openxmlformats.org/officeDocument/2006/relationships/font" Target="fonts/DMSansSemiBold-boldItalic.fntdata"/><Relationship Id="rId45" Type="http://schemas.openxmlformats.org/officeDocument/2006/relationships/font" Target="fonts/DM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Medium-regular.fntdata"/><Relationship Id="rId30" Type="http://schemas.openxmlformats.org/officeDocument/2006/relationships/font" Target="fonts/Anton-regular.fntdata"/><Relationship Id="rId33" Type="http://schemas.openxmlformats.org/officeDocument/2006/relationships/font" Target="fonts/DMSansMedium-italic.fntdata"/><Relationship Id="rId32" Type="http://schemas.openxmlformats.org/officeDocument/2006/relationships/font" Target="fonts/DMSansMedium-bold.fntdata"/><Relationship Id="rId35" Type="http://schemas.openxmlformats.org/officeDocument/2006/relationships/font" Target="fonts/RobotoThin-regular.fntdata"/><Relationship Id="rId34" Type="http://schemas.openxmlformats.org/officeDocument/2006/relationships/font" Target="fonts/DMSansMedium-boldItalic.fntdata"/><Relationship Id="rId37" Type="http://schemas.openxmlformats.org/officeDocument/2006/relationships/font" Target="fonts/RobotoThin-italic.fntdata"/><Relationship Id="rId36" Type="http://schemas.openxmlformats.org/officeDocument/2006/relationships/font" Target="fonts/RobotoThin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Thin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DMSans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DMSans-italic.fntdata"/><Relationship Id="rId52" Type="http://schemas.openxmlformats.org/officeDocument/2006/relationships/font" Target="fonts/DM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DM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e0eea9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e0eea9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6bcb764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6bcb764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6bcb764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6bcb764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e2dbe87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1e2dbe87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e2dbe875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1e2dbe875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e0eea9d3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e0eea9d3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e2dbe875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e2dbe875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e0eea9d3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1e0eea9d3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1e0eea9d3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1e0eea9d3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e0eea9d3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1e0eea9d3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e0eea9d32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e0eea9d3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6bcb764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6bcb764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1e0eea9d3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1e0eea9d3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e0eea9d32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e0eea9d32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21482fff20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21482fff20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1e2dbe87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1e2dbe87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1482ff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1482ff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1482fff20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1482fff20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1482fff2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1482fff2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e2dbe875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e2dbe875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1449cba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21449cba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21449cb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21449cb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6bcb764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6bcb764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845375" y="4716000"/>
            <a:ext cx="54534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 Medium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subTitle"/>
          </p:nvPr>
        </p:nvSpPr>
        <p:spPr>
          <a:xfrm>
            <a:off x="5830275" y="125600"/>
            <a:ext cx="3188100" cy="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5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5704625" y="278000"/>
            <a:ext cx="33138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/>
          <p:nvPr>
            <p:ph idx="3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>
            <p:ph idx="2" type="pic"/>
          </p:nvPr>
        </p:nvSpPr>
        <p:spPr>
          <a:xfrm>
            <a:off x="2642425" y="1096825"/>
            <a:ext cx="3859200" cy="2408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8" name="Google Shape;68;p1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125700" y="2780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3" type="title"/>
          </p:nvPr>
        </p:nvSpPr>
        <p:spPr>
          <a:xfrm>
            <a:off x="125700" y="3507625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6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>
  <p:cSld name="CUSTOM_15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 type="twoColTx">
  <p:cSld name="TITLE_AND_TWO_COLUMNS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922700" y="1089300"/>
            <a:ext cx="7306800" cy="24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nton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1845375" y="3298800"/>
            <a:ext cx="1468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439350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5830425" y="3298800"/>
            <a:ext cx="2265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cxnSp>
        <p:nvCxnSpPr>
          <p:cNvPr id="82" name="Google Shape;82;p1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8"/>
          <p:cNvSpPr txBox="1"/>
          <p:nvPr>
            <p:ph idx="4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ONE_COLUMN_TEXT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>
            <p:ph idx="2" type="pic"/>
          </p:nvPr>
        </p:nvSpPr>
        <p:spPr>
          <a:xfrm>
            <a:off x="3182100" y="0"/>
            <a:ext cx="5961900" cy="47112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251400" y="1855525"/>
            <a:ext cx="22653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251400" y="927750"/>
            <a:ext cx="22653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94" name="Google Shape;94;p1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CUSTOM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0" name="Google Shape;100;p20"/>
          <p:cNvSpPr/>
          <p:nvPr>
            <p:ph idx="3" type="pic"/>
          </p:nvPr>
        </p:nvSpPr>
        <p:spPr>
          <a:xfrm>
            <a:off x="125700" y="125600"/>
            <a:ext cx="8892600" cy="4585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>
            <p:ph idx="2" type="pic"/>
          </p:nvPr>
        </p:nvSpPr>
        <p:spPr>
          <a:xfrm>
            <a:off x="125700" y="2041425"/>
            <a:ext cx="55815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/>
          <p:nvPr>
            <p:ph idx="3" type="pic"/>
          </p:nvPr>
        </p:nvSpPr>
        <p:spPr>
          <a:xfrm>
            <a:off x="5827725" y="2041425"/>
            <a:ext cx="31932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1"/>
          <p:cNvSpPr/>
          <p:nvPr>
            <p:ph idx="4" type="pic"/>
          </p:nvPr>
        </p:nvSpPr>
        <p:spPr>
          <a:xfrm>
            <a:off x="120525" y="125600"/>
            <a:ext cx="3193200" cy="1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/>
          <p:nvPr>
            <p:ph idx="5" type="pic"/>
          </p:nvPr>
        </p:nvSpPr>
        <p:spPr>
          <a:xfrm>
            <a:off x="3436750" y="125600"/>
            <a:ext cx="5581500" cy="1789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7" name="Google Shape;107;p2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chart">
  <p:cSld name="CUSTOM_2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25700" y="522600"/>
            <a:ext cx="3840300" cy="17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ton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125700" y="2455838"/>
            <a:ext cx="30822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125700" y="3501075"/>
            <a:ext cx="30624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cxnSp>
        <p:nvCxnSpPr>
          <p:cNvPr id="115" name="Google Shape;115;p2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2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3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439375" y="141600"/>
            <a:ext cx="54534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25825" y="659000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125825" y="1377775"/>
            <a:ext cx="2516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24" name="Google Shape;124;p2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Goals">
  <p:cSld name="CUSTOM_4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>
            <p:ph idx="2" type="pic"/>
          </p:nvPr>
        </p:nvSpPr>
        <p:spPr>
          <a:xfrm>
            <a:off x="125700" y="921925"/>
            <a:ext cx="8892300" cy="263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642375" y="3632600"/>
            <a:ext cx="3859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3" type="body"/>
          </p:nvPr>
        </p:nvSpPr>
        <p:spPr>
          <a:xfrm>
            <a:off x="6627325" y="3632600"/>
            <a:ext cx="2391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4" type="subTitle"/>
          </p:nvPr>
        </p:nvSpPr>
        <p:spPr>
          <a:xfrm>
            <a:off x="125700" y="366695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125700" y="125600"/>
            <a:ext cx="87669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5" name="Google Shape;135;p2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4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6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1" name="Google Shape;141;p25"/>
          <p:cNvSpPr/>
          <p:nvPr>
            <p:ph idx="2" type="pic"/>
          </p:nvPr>
        </p:nvSpPr>
        <p:spPr>
          <a:xfrm>
            <a:off x="125700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5"/>
          <p:cNvSpPr/>
          <p:nvPr>
            <p:ph idx="3" type="pic"/>
          </p:nvPr>
        </p:nvSpPr>
        <p:spPr>
          <a:xfrm>
            <a:off x="2393673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5"/>
          <p:cNvSpPr/>
          <p:nvPr>
            <p:ph idx="4" type="pic"/>
          </p:nvPr>
        </p:nvSpPr>
        <p:spPr>
          <a:xfrm>
            <a:off x="4661539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5"/>
          <p:cNvSpPr/>
          <p:nvPr>
            <p:ph idx="5" type="pic"/>
          </p:nvPr>
        </p:nvSpPr>
        <p:spPr>
          <a:xfrm>
            <a:off x="6929405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5" name="Google Shape;145;p2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125700" y="1362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8" type="subTitle"/>
          </p:nvPr>
        </p:nvSpPr>
        <p:spPr>
          <a:xfrm>
            <a:off x="125700" y="4077300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9" type="title"/>
          </p:nvPr>
        </p:nvSpPr>
        <p:spPr>
          <a:xfrm>
            <a:off x="23936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3" type="subTitle"/>
          </p:nvPr>
        </p:nvSpPr>
        <p:spPr>
          <a:xfrm>
            <a:off x="23936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4" type="title"/>
          </p:nvPr>
        </p:nvSpPr>
        <p:spPr>
          <a:xfrm>
            <a:off x="46615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5" type="subTitle"/>
          </p:nvPr>
        </p:nvSpPr>
        <p:spPr>
          <a:xfrm>
            <a:off x="46615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6" type="title"/>
          </p:nvPr>
        </p:nvSpPr>
        <p:spPr>
          <a:xfrm>
            <a:off x="6929425" y="1378200"/>
            <a:ext cx="20889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7" type="subTitle"/>
          </p:nvPr>
        </p:nvSpPr>
        <p:spPr>
          <a:xfrm>
            <a:off x="6929425" y="4091034"/>
            <a:ext cx="2088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7"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61" name="Google Shape;161;p2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6"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68" name="Google Shape;168;p2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">
  <p:cSld name="CUSTOM_8"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8"/>
          <p:cNvCxnSpPr/>
          <p:nvPr/>
        </p:nvCxnSpPr>
        <p:spPr>
          <a:xfrm>
            <a:off x="125725" y="1460150"/>
            <a:ext cx="8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8"/>
          <p:cNvSpPr txBox="1"/>
          <p:nvPr>
            <p:ph type="title"/>
          </p:nvPr>
        </p:nvSpPr>
        <p:spPr>
          <a:xfrm>
            <a:off x="133150" y="125600"/>
            <a:ext cx="41052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2" type="title"/>
          </p:nvPr>
        </p:nvSpPr>
        <p:spPr>
          <a:xfrm>
            <a:off x="121500" y="1544925"/>
            <a:ext cx="1598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2516675" y="1544925"/>
            <a:ext cx="17157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4" type="title"/>
          </p:nvPr>
        </p:nvSpPr>
        <p:spPr>
          <a:xfrm>
            <a:off x="4907700" y="1544925"/>
            <a:ext cx="1719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5" type="title"/>
          </p:nvPr>
        </p:nvSpPr>
        <p:spPr>
          <a:xfrm>
            <a:off x="7300884" y="1544925"/>
            <a:ext cx="1715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121500" y="3443500"/>
            <a:ext cx="14682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6" type="subTitle"/>
          </p:nvPr>
        </p:nvSpPr>
        <p:spPr>
          <a:xfrm>
            <a:off x="2513725" y="3443500"/>
            <a:ext cx="15867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7" type="subTitle"/>
          </p:nvPr>
        </p:nvSpPr>
        <p:spPr>
          <a:xfrm>
            <a:off x="4912111" y="3443500"/>
            <a:ext cx="15798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8" type="subTitle"/>
          </p:nvPr>
        </p:nvSpPr>
        <p:spPr>
          <a:xfrm>
            <a:off x="7300884" y="3443500"/>
            <a:ext cx="1581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7300884" y="3813050"/>
            <a:ext cx="1715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122450" y="3813050"/>
            <a:ext cx="1592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2514752" y="3813050"/>
            <a:ext cx="17208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4912596" y="3813050"/>
            <a:ext cx="17130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87" name="Google Shape;187;p2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>
            <p:ph idx="16" type="subTitle"/>
          </p:nvPr>
        </p:nvSpPr>
        <p:spPr>
          <a:xfrm>
            <a:off x="125725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eps">
  <p:cSld name="CUSTOM_10">
    <p:bg>
      <p:bgPr>
        <a:solidFill>
          <a:schemeClr val="dk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6627325" y="125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503337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body"/>
          </p:nvPr>
        </p:nvSpPr>
        <p:spPr>
          <a:xfrm>
            <a:off x="6627300" y="17662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5033350" y="1766188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body"/>
          </p:nvPr>
        </p:nvSpPr>
        <p:spPr>
          <a:xfrm>
            <a:off x="6627300" y="34068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5033350" y="3406775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99" name="Google Shape;199;p2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9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02" name="Google Shape;202;p29"/>
          <p:cNvCxnSpPr/>
          <p:nvPr/>
        </p:nvCxnSpPr>
        <p:spPr>
          <a:xfrm>
            <a:off x="1888263" y="1208900"/>
            <a:ext cx="2414400" cy="893700"/>
          </a:xfrm>
          <a:prstGeom prst="curvedConnector3">
            <a:avLst>
              <a:gd fmla="val 64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3" name="Google Shape;203;p29"/>
          <p:cNvSpPr/>
          <p:nvPr>
            <p:ph idx="9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9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578300" y="2304300"/>
            <a:ext cx="73143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125750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2" type="subTitle"/>
          </p:nvPr>
        </p:nvSpPr>
        <p:spPr>
          <a:xfrm>
            <a:off x="1845425" y="125600"/>
            <a:ext cx="15939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3" type="body"/>
          </p:nvPr>
        </p:nvSpPr>
        <p:spPr>
          <a:xfrm>
            <a:off x="125700" y="730550"/>
            <a:ext cx="15939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4" type="body"/>
          </p:nvPr>
        </p:nvSpPr>
        <p:spPr>
          <a:xfrm>
            <a:off x="1845375" y="730550"/>
            <a:ext cx="14682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CUSTOM_11">
    <p:bg>
      <p:bgPr>
        <a:solidFill>
          <a:schemeClr val="lt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>
            <p:ph idx="2" type="pic"/>
          </p:nvPr>
        </p:nvSpPr>
        <p:spPr>
          <a:xfrm>
            <a:off x="251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1"/>
          <p:cNvSpPr/>
          <p:nvPr>
            <p:ph idx="3" type="pic"/>
          </p:nvPr>
        </p:nvSpPr>
        <p:spPr>
          <a:xfrm>
            <a:off x="2455067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1"/>
          <p:cNvSpPr/>
          <p:nvPr>
            <p:ph idx="4" type="pic"/>
          </p:nvPr>
        </p:nvSpPr>
        <p:spPr>
          <a:xfrm>
            <a:off x="4658734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1"/>
          <p:cNvSpPr/>
          <p:nvPr>
            <p:ph idx="5" type="pic"/>
          </p:nvPr>
        </p:nvSpPr>
        <p:spPr>
          <a:xfrm>
            <a:off x="6862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39825" y="140075"/>
            <a:ext cx="39708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251400" y="3420138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6" type="subTitle"/>
          </p:nvPr>
        </p:nvSpPr>
        <p:spPr>
          <a:xfrm>
            <a:off x="2455145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7" type="subTitle"/>
          </p:nvPr>
        </p:nvSpPr>
        <p:spPr>
          <a:xfrm>
            <a:off x="4658867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8" type="subTitle"/>
          </p:nvPr>
        </p:nvSpPr>
        <p:spPr>
          <a:xfrm>
            <a:off x="6862588" y="3433871"/>
            <a:ext cx="20298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1" name="Google Shape;221;p3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1"/>
          <p:cNvSpPr txBox="1"/>
          <p:nvPr>
            <p:ph idx="9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4" type="body"/>
          </p:nvPr>
        </p:nvSpPr>
        <p:spPr>
          <a:xfrm>
            <a:off x="252125" y="3753975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15" type="body"/>
          </p:nvPr>
        </p:nvSpPr>
        <p:spPr>
          <a:xfrm>
            <a:off x="3218350" y="7418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16" type="body"/>
          </p:nvPr>
        </p:nvSpPr>
        <p:spPr>
          <a:xfrm>
            <a:off x="3218350" y="8720875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7" type="body"/>
          </p:nvPr>
        </p:nvSpPr>
        <p:spPr>
          <a:xfrm>
            <a:off x="24550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18" type="body"/>
          </p:nvPr>
        </p:nvSpPr>
        <p:spPr>
          <a:xfrm>
            <a:off x="465872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idx="19" type="body"/>
          </p:nvPr>
        </p:nvSpPr>
        <p:spPr>
          <a:xfrm>
            <a:off x="6862375" y="3753963"/>
            <a:ext cx="20301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">
  <p:cSld name="CUSTOM_12"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129375" y="52520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cxnSp>
        <p:nvCxnSpPr>
          <p:cNvPr id="236" name="Google Shape;236;p32"/>
          <p:cNvCxnSpPr/>
          <p:nvPr/>
        </p:nvCxnSpPr>
        <p:spPr>
          <a:xfrm>
            <a:off x="-5675" y="1923692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-5675" y="3319846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2"/>
          <p:cNvSpPr txBox="1"/>
          <p:nvPr>
            <p:ph idx="3" type="title"/>
          </p:nvPr>
        </p:nvSpPr>
        <p:spPr>
          <a:xfrm>
            <a:off x="129375" y="1926150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39" name="Google Shape;239;p32"/>
          <p:cNvSpPr txBox="1"/>
          <p:nvPr>
            <p:ph idx="4" type="title"/>
          </p:nvPr>
        </p:nvSpPr>
        <p:spPr>
          <a:xfrm>
            <a:off x="129375" y="3317475"/>
            <a:ext cx="31806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40" name="Google Shape;240;p32"/>
          <p:cNvSpPr txBox="1"/>
          <p:nvPr>
            <p:ph idx="5" type="subTitle"/>
          </p:nvPr>
        </p:nvSpPr>
        <p:spPr>
          <a:xfrm>
            <a:off x="3687875" y="52755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6" type="subTitle"/>
          </p:nvPr>
        </p:nvSpPr>
        <p:spPr>
          <a:xfrm>
            <a:off x="3687875" y="19237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7" type="subTitle"/>
          </p:nvPr>
        </p:nvSpPr>
        <p:spPr>
          <a:xfrm>
            <a:off x="3687875" y="3317400"/>
            <a:ext cx="5461800" cy="13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Achievements">
  <p:cSld name="CUSTOM_18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29375" y="5252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47" name="Google Shape;247;p33"/>
          <p:cNvCxnSpPr/>
          <p:nvPr/>
        </p:nvCxnSpPr>
        <p:spPr>
          <a:xfrm>
            <a:off x="-5675" y="15729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3"/>
          <p:cNvSpPr txBox="1"/>
          <p:nvPr>
            <p:ph idx="2" type="title"/>
          </p:nvPr>
        </p:nvSpPr>
        <p:spPr>
          <a:xfrm>
            <a:off x="129375" y="15751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3" type="title"/>
          </p:nvPr>
        </p:nvSpPr>
        <p:spPr>
          <a:xfrm>
            <a:off x="129375" y="262275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50" name="Google Shape;250;p33"/>
          <p:cNvCxnSpPr/>
          <p:nvPr/>
        </p:nvCxnSpPr>
        <p:spPr>
          <a:xfrm>
            <a:off x="-5675" y="36683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3686104" y="5275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4" type="subTitle"/>
          </p:nvPr>
        </p:nvSpPr>
        <p:spPr>
          <a:xfrm>
            <a:off x="3686104" y="15728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5" type="subTitle"/>
          </p:nvPr>
        </p:nvSpPr>
        <p:spPr>
          <a:xfrm>
            <a:off x="3686104" y="262275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6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55" name="Google Shape;255;p3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3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7" name="Google Shape;257;p33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58" name="Google Shape;258;p33"/>
          <p:cNvCxnSpPr/>
          <p:nvPr/>
        </p:nvCxnSpPr>
        <p:spPr>
          <a:xfrm>
            <a:off x="-11400" y="5252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-5700" y="26206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3"/>
          <p:cNvSpPr txBox="1"/>
          <p:nvPr>
            <p:ph idx="9" type="title"/>
          </p:nvPr>
        </p:nvSpPr>
        <p:spPr>
          <a:xfrm>
            <a:off x="125700" y="3672700"/>
            <a:ext cx="3180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3" type="subTitle"/>
          </p:nvPr>
        </p:nvSpPr>
        <p:spPr>
          <a:xfrm>
            <a:off x="3684200" y="3672700"/>
            <a:ext cx="28296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14" type="subTitle"/>
          </p:nvPr>
        </p:nvSpPr>
        <p:spPr>
          <a:xfrm>
            <a:off x="6628933" y="5242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3" name="Google Shape;263;p33"/>
          <p:cNvSpPr txBox="1"/>
          <p:nvPr>
            <p:ph idx="15" type="subTitle"/>
          </p:nvPr>
        </p:nvSpPr>
        <p:spPr>
          <a:xfrm>
            <a:off x="6628933" y="15694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4" name="Google Shape;264;p33"/>
          <p:cNvSpPr txBox="1"/>
          <p:nvPr>
            <p:ph idx="16" type="subTitle"/>
          </p:nvPr>
        </p:nvSpPr>
        <p:spPr>
          <a:xfrm>
            <a:off x="6628933" y="261942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17" type="subTitle"/>
          </p:nvPr>
        </p:nvSpPr>
        <p:spPr>
          <a:xfrm>
            <a:off x="6627326" y="3669375"/>
            <a:ext cx="23895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s">
  <p:cSld name="CUSTOM_13"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3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4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34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34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34"/>
          <p:cNvSpPr txBox="1"/>
          <p:nvPr>
            <p:ph type="title"/>
          </p:nvPr>
        </p:nvSpPr>
        <p:spPr>
          <a:xfrm>
            <a:off x="129375" y="851075"/>
            <a:ext cx="39813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73" name="Google Shape;273;p34"/>
          <p:cNvSpPr txBox="1"/>
          <p:nvPr>
            <p:ph idx="4" type="subTitle"/>
          </p:nvPr>
        </p:nvSpPr>
        <p:spPr>
          <a:xfrm>
            <a:off x="5704625" y="125600"/>
            <a:ext cx="33138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u="sng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4" name="Google Shape;274;p34"/>
          <p:cNvSpPr txBox="1"/>
          <p:nvPr>
            <p:ph idx="5" type="subTitle"/>
          </p:nvPr>
        </p:nvSpPr>
        <p:spPr>
          <a:xfrm>
            <a:off x="5704625" y="727050"/>
            <a:ext cx="3313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4"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3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5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type="title"/>
          </p:nvPr>
        </p:nvSpPr>
        <p:spPr>
          <a:xfrm>
            <a:off x="133150" y="506600"/>
            <a:ext cx="4105200" cy="22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5"/>
          <p:cNvSpPr txBox="1"/>
          <p:nvPr>
            <p:ph idx="4" type="body"/>
          </p:nvPr>
        </p:nvSpPr>
        <p:spPr>
          <a:xfrm>
            <a:off x="5823300" y="36118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84" name="Google Shape;284;p35"/>
          <p:cNvSpPr txBox="1"/>
          <p:nvPr>
            <p:ph idx="5" type="body"/>
          </p:nvPr>
        </p:nvSpPr>
        <p:spPr>
          <a:xfrm>
            <a:off x="5823300" y="2959400"/>
            <a:ext cx="30693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atement">
  <p:cSld name="CUSTOM_17"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5700" y="655300"/>
            <a:ext cx="8899800" cy="31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6508650" y="3276875"/>
            <a:ext cx="25026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288" name="Google Shape;288;p3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>
            <p:ph idx="2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0" name="Google Shape;290;p36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1" name="Google Shape;291;p36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5" name="Google Shape;29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1" name="Google Shape;32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2" name="Google Shape;32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3" name="Google Shape;32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0" name="Google Shape;340;p4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1" name="Google Shape;341;p4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2" name="Google Shape;342;p4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5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58" name="Google Shape;358;p5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60" name="Google Shape;360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1" name="Google Shape;361;p5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5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5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1" name="Google Shape;371;p5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5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5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5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1" name="Google Shape;381;p5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5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5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0" name="Google Shape;390;p5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3" name="Google Shape;393;p5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5" name="Google Shape;39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5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9" name="Google Shape;399;p5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5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5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5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5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5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5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5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22700" y="404350"/>
            <a:ext cx="7306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22700" y="3046200"/>
            <a:ext cx="7970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E46962"/>
          </p15:clr>
        </p15:guide>
        <p15:guide id="2" pos="581">
          <p15:clr>
            <a:srgbClr val="E46962"/>
          </p15:clr>
        </p15:guide>
        <p15:guide id="3" pos="660">
          <p15:clr>
            <a:srgbClr val="E46962"/>
          </p15:clr>
        </p15:guide>
        <p15:guide id="4" pos="1083">
          <p15:clr>
            <a:srgbClr val="E46962"/>
          </p15:clr>
        </p15:guide>
        <p15:guide id="5" pos="1162">
          <p15:clr>
            <a:srgbClr val="E46962"/>
          </p15:clr>
        </p15:guide>
        <p15:guide id="6" pos="1585">
          <p15:clr>
            <a:srgbClr val="E46962"/>
          </p15:clr>
        </p15:guide>
        <p15:guide id="7" pos="1664">
          <p15:clr>
            <a:srgbClr val="E46962"/>
          </p15:clr>
        </p15:guide>
        <p15:guide id="8" pos="2087">
          <p15:clr>
            <a:srgbClr val="E46962"/>
          </p15:clr>
        </p15:guide>
        <p15:guide id="9" pos="2167">
          <p15:clr>
            <a:srgbClr val="E46962"/>
          </p15:clr>
        </p15:guide>
        <p15:guide id="10" pos="2589">
          <p15:clr>
            <a:srgbClr val="E46962"/>
          </p15:clr>
        </p15:guide>
        <p15:guide id="11" pos="2669">
          <p15:clr>
            <a:srgbClr val="E46962"/>
          </p15:clr>
        </p15:guide>
        <p15:guide id="12" pos="3091">
          <p15:clr>
            <a:srgbClr val="E46962"/>
          </p15:clr>
        </p15:guide>
        <p15:guide id="13" pos="3171">
          <p15:clr>
            <a:srgbClr val="E46962"/>
          </p15:clr>
        </p15:guide>
        <p15:guide id="14" pos="79">
          <p15:clr>
            <a:srgbClr val="E46962"/>
          </p15:clr>
        </p15:guide>
        <p15:guide id="15" pos="5681">
          <p15:clr>
            <a:srgbClr val="E46962"/>
          </p15:clr>
        </p15:guide>
        <p15:guide id="16" pos="5602">
          <p15:clr>
            <a:srgbClr val="E46962"/>
          </p15:clr>
        </p15:guide>
        <p15:guide id="17" pos="3593">
          <p15:clr>
            <a:srgbClr val="E46962"/>
          </p15:clr>
        </p15:guide>
        <p15:guide id="18" pos="3673">
          <p15:clr>
            <a:srgbClr val="E46962"/>
          </p15:clr>
        </p15:guide>
        <p15:guide id="19" pos="4096">
          <p15:clr>
            <a:srgbClr val="E46962"/>
          </p15:clr>
        </p15:guide>
        <p15:guide id="20" pos="4175">
          <p15:clr>
            <a:srgbClr val="E46962"/>
          </p15:clr>
        </p15:guide>
        <p15:guide id="21" pos="4598">
          <p15:clr>
            <a:srgbClr val="E46962"/>
          </p15:clr>
        </p15:guide>
        <p15:guide id="22" pos="4677">
          <p15:clr>
            <a:srgbClr val="E46962"/>
          </p15:clr>
        </p15:guide>
        <p15:guide id="23" pos="5100">
          <p15:clr>
            <a:srgbClr val="E46962"/>
          </p15:clr>
        </p15:guide>
        <p15:guide id="24" pos="5184">
          <p15:clr>
            <a:srgbClr val="E46962"/>
          </p15:clr>
        </p15:guide>
        <p15:guide id="25" orient="horz" pos="79">
          <p15:clr>
            <a:srgbClr val="E46962"/>
          </p15:clr>
        </p15:guide>
        <p15:guide id="26" orient="horz" pos="3161">
          <p15:clr>
            <a:srgbClr val="E46962"/>
          </p15:clr>
        </p15:guide>
        <p15:guide id="27" orient="horz" pos="29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110" l="0" r="0" t="9110"/>
          <a:stretch/>
        </p:blipFill>
        <p:spPr>
          <a:xfrm>
            <a:off x="75" y="0"/>
            <a:ext cx="9144003" cy="5143499"/>
          </a:xfrm>
          <a:prstGeom prst="rect">
            <a:avLst/>
          </a:prstGeom>
        </p:spPr>
      </p:pic>
      <p:sp>
        <p:nvSpPr>
          <p:cNvPr id="420" name="Google Shape;420;p58"/>
          <p:cNvSpPr txBox="1"/>
          <p:nvPr>
            <p:ph type="title"/>
          </p:nvPr>
        </p:nvSpPr>
        <p:spPr>
          <a:xfrm>
            <a:off x="922700" y="1184950"/>
            <a:ext cx="7626600" cy="26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Predicting the number of people injured in NYC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/>
        </p:nvSpPr>
        <p:spPr>
          <a:xfrm>
            <a:off x="315963" y="371750"/>
            <a:ext cx="15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Tools</a:t>
            </a:r>
            <a:endParaRPr sz="4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1" name="Google Shape;51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00" y="1498450"/>
            <a:ext cx="7496899" cy="21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380975"/>
            <a:ext cx="5747000" cy="40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8"/>
          <p:cNvSpPr txBox="1"/>
          <p:nvPr/>
        </p:nvSpPr>
        <p:spPr>
          <a:xfrm>
            <a:off x="251400" y="1690600"/>
            <a:ext cx="256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Heatmap</a:t>
            </a:r>
            <a:endParaRPr sz="4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213" y="222325"/>
            <a:ext cx="5512224" cy="35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9"/>
          <p:cNvSpPr txBox="1"/>
          <p:nvPr/>
        </p:nvSpPr>
        <p:spPr>
          <a:xfrm>
            <a:off x="219675" y="4329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Time Series Analysis</a:t>
            </a:r>
            <a:endParaRPr/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00" y="3871500"/>
            <a:ext cx="8298400" cy="5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/>
        </p:nvSpPr>
        <p:spPr>
          <a:xfrm>
            <a:off x="345375" y="110442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Pie-chart of injury categories</a:t>
            </a:r>
            <a:endParaRPr/>
          </a:p>
        </p:txBody>
      </p:sp>
      <p:pic>
        <p:nvPicPr>
          <p:cNvPr id="530" name="Google Shape;5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75" y="521675"/>
            <a:ext cx="4493004" cy="35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/>
          <p:nvPr>
            <p:ph type="title"/>
          </p:nvPr>
        </p:nvSpPr>
        <p:spPr>
          <a:xfrm>
            <a:off x="132800" y="412650"/>
            <a:ext cx="7955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Encoding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71"/>
          <p:cNvSpPr txBox="1"/>
          <p:nvPr>
            <p:ph idx="15" type="body"/>
          </p:nvPr>
        </p:nvSpPr>
        <p:spPr>
          <a:xfrm>
            <a:off x="3218350" y="7418600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1"/>
          <p:cNvSpPr txBox="1"/>
          <p:nvPr>
            <p:ph idx="16" type="body"/>
          </p:nvPr>
        </p:nvSpPr>
        <p:spPr>
          <a:xfrm>
            <a:off x="3218350" y="8720875"/>
            <a:ext cx="23910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1"/>
          <p:cNvSpPr txBox="1"/>
          <p:nvPr>
            <p:ph idx="1" type="subTitle"/>
          </p:nvPr>
        </p:nvSpPr>
        <p:spPr>
          <a:xfrm>
            <a:off x="125700" y="1416563"/>
            <a:ext cx="202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Found columns with non-</a:t>
            </a:r>
            <a:r>
              <a:rPr lang="en">
                <a:solidFill>
                  <a:schemeClr val="dk1"/>
                </a:solidFill>
              </a:rPr>
              <a:t>numerical</a:t>
            </a:r>
            <a:r>
              <a:rPr lang="en">
                <a:solidFill>
                  <a:schemeClr val="dk1"/>
                </a:solidFill>
              </a:rPr>
              <a:t> values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9" name="Google Shape;539;p71"/>
          <p:cNvSpPr txBox="1"/>
          <p:nvPr>
            <p:ph idx="6" type="subTitle"/>
          </p:nvPr>
        </p:nvSpPr>
        <p:spPr>
          <a:xfrm>
            <a:off x="2877845" y="1416571"/>
            <a:ext cx="2029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Choose Right Categorical Feature Encoding Technique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71"/>
          <p:cNvSpPr txBox="1"/>
          <p:nvPr>
            <p:ph idx="7" type="subTitle"/>
          </p:nvPr>
        </p:nvSpPr>
        <p:spPr>
          <a:xfrm>
            <a:off x="6409417" y="1416571"/>
            <a:ext cx="202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Finding a Model to Train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71"/>
          <p:cNvSpPr txBox="1"/>
          <p:nvPr>
            <p:ph idx="17" type="body"/>
          </p:nvPr>
        </p:nvSpPr>
        <p:spPr>
          <a:xfrm>
            <a:off x="2877700" y="2071937"/>
            <a:ext cx="20301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One-hot encoding: Best for nominal variables with no inherent order. It creates binary columns for each category, making it suitable for most machine learning algorithms.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is a versatile technique suitable for most scenarios, especially with low-cardinality categorical variables.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2" name="Google Shape;54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3" name="Google Shape;543;p71"/>
          <p:cNvCxnSpPr>
            <a:stCxn id="538" idx="2"/>
          </p:cNvCxnSpPr>
          <p:nvPr/>
        </p:nvCxnSpPr>
        <p:spPr>
          <a:xfrm rot="-5400000">
            <a:off x="1707300" y="995663"/>
            <a:ext cx="469800" cy="1603200"/>
          </a:xfrm>
          <a:prstGeom prst="curvedConnector4">
            <a:avLst>
              <a:gd fmla="val -50686" name="adj1"/>
              <a:gd fmla="val 6315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4" name="Google Shape;544;p71"/>
          <p:cNvCxnSpPr/>
          <p:nvPr/>
        </p:nvCxnSpPr>
        <p:spPr>
          <a:xfrm rot="-5400000">
            <a:off x="5238850" y="1030625"/>
            <a:ext cx="469800" cy="1603200"/>
          </a:xfrm>
          <a:prstGeom prst="curvedConnector4">
            <a:avLst>
              <a:gd fmla="val 18290" name="adj1"/>
              <a:gd fmla="val 6315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45" name="Google Shape;54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0" y="3515875"/>
            <a:ext cx="4405025" cy="9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222976"/>
            <a:ext cx="4405015" cy="15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/>
        </p:nvSpPr>
        <p:spPr>
          <a:xfrm>
            <a:off x="1442750" y="125600"/>
            <a:ext cx="279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Balanced</a:t>
            </a:r>
            <a:endParaRPr sz="600"/>
          </a:p>
        </p:txBody>
      </p:sp>
      <p:pic>
        <p:nvPicPr>
          <p:cNvPr id="552" name="Google Shape;55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8" y="826200"/>
            <a:ext cx="5301274" cy="15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2"/>
          <p:cNvSpPr txBox="1"/>
          <p:nvPr/>
        </p:nvSpPr>
        <p:spPr>
          <a:xfrm>
            <a:off x="5110725" y="2294800"/>
            <a:ext cx="290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Unb</a:t>
            </a:r>
            <a:r>
              <a:rPr lang="en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alanced</a:t>
            </a:r>
            <a:endParaRPr sz="600"/>
          </a:p>
        </p:txBody>
      </p:sp>
      <p:pic>
        <p:nvPicPr>
          <p:cNvPr id="554" name="Google Shape;55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63" y="2965296"/>
            <a:ext cx="5736726" cy="168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"/>
          <p:cNvSpPr txBox="1"/>
          <p:nvPr>
            <p:ph type="title"/>
          </p:nvPr>
        </p:nvSpPr>
        <p:spPr>
          <a:xfrm>
            <a:off x="922700" y="1089300"/>
            <a:ext cx="7306800" cy="24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Training the Model</a:t>
            </a:r>
            <a:endParaRPr sz="7500"/>
          </a:p>
        </p:txBody>
      </p:sp>
      <p:sp>
        <p:nvSpPr>
          <p:cNvPr id="560" name="Google Shape;560;p73"/>
          <p:cNvSpPr txBox="1"/>
          <p:nvPr>
            <p:ph idx="1" type="subTitle"/>
          </p:nvPr>
        </p:nvSpPr>
        <p:spPr>
          <a:xfrm>
            <a:off x="1845375" y="3678350"/>
            <a:ext cx="15414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 Regression</a:t>
            </a:r>
            <a:endParaRPr sz="1100"/>
          </a:p>
        </p:txBody>
      </p:sp>
      <p:sp>
        <p:nvSpPr>
          <p:cNvPr id="561" name="Google Shape;561;p73"/>
          <p:cNvSpPr txBox="1"/>
          <p:nvPr>
            <p:ph idx="4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62" name="Google Shape;562;p73"/>
          <p:cNvSpPr txBox="1"/>
          <p:nvPr>
            <p:ph idx="1" type="subTitle"/>
          </p:nvPr>
        </p:nvSpPr>
        <p:spPr>
          <a:xfrm>
            <a:off x="3616625" y="3678350"/>
            <a:ext cx="19083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 Forest Regressor</a:t>
            </a:r>
            <a:endParaRPr sz="1100"/>
          </a:p>
        </p:txBody>
      </p:sp>
      <p:sp>
        <p:nvSpPr>
          <p:cNvPr id="563" name="Google Shape;563;p73"/>
          <p:cNvSpPr txBox="1"/>
          <p:nvPr>
            <p:ph idx="1" type="subTitle"/>
          </p:nvPr>
        </p:nvSpPr>
        <p:spPr>
          <a:xfrm>
            <a:off x="5910600" y="3678350"/>
            <a:ext cx="13170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AutoML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"/>
          <p:cNvSpPr txBox="1"/>
          <p:nvPr>
            <p:ph idx="14" type="body"/>
          </p:nvPr>
        </p:nvSpPr>
        <p:spPr>
          <a:xfrm>
            <a:off x="2578975" y="2851348"/>
            <a:ext cx="1720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Next I tried using different model to check if i would obtain similar results.</a:t>
            </a:r>
            <a:endParaRPr/>
          </a:p>
        </p:txBody>
      </p:sp>
      <p:sp>
        <p:nvSpPr>
          <p:cNvPr id="569" name="Google Shape;569;p74"/>
          <p:cNvSpPr txBox="1"/>
          <p:nvPr>
            <p:ph type="title"/>
          </p:nvPr>
        </p:nvSpPr>
        <p:spPr>
          <a:xfrm>
            <a:off x="133150" y="125600"/>
            <a:ext cx="5301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Steps/Timeline</a:t>
            </a:r>
            <a:endParaRPr/>
          </a:p>
        </p:txBody>
      </p:sp>
      <p:sp>
        <p:nvSpPr>
          <p:cNvPr id="570" name="Google Shape;570;p74"/>
          <p:cNvSpPr txBox="1"/>
          <p:nvPr>
            <p:ph idx="2" type="title"/>
          </p:nvPr>
        </p:nvSpPr>
        <p:spPr>
          <a:xfrm>
            <a:off x="121500" y="1544925"/>
            <a:ext cx="1598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71" name="Google Shape;571;p74"/>
          <p:cNvSpPr txBox="1"/>
          <p:nvPr>
            <p:ph idx="3" type="title"/>
          </p:nvPr>
        </p:nvSpPr>
        <p:spPr>
          <a:xfrm>
            <a:off x="2640325" y="1544925"/>
            <a:ext cx="19317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Random forest regression</a:t>
            </a:r>
            <a:endParaRPr/>
          </a:p>
        </p:txBody>
      </p:sp>
      <p:sp>
        <p:nvSpPr>
          <p:cNvPr id="572" name="Google Shape;572;p74"/>
          <p:cNvSpPr txBox="1"/>
          <p:nvPr>
            <p:ph idx="13" type="body"/>
          </p:nvPr>
        </p:nvSpPr>
        <p:spPr>
          <a:xfrm>
            <a:off x="181450" y="2485675"/>
            <a:ext cx="1592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Started by using Linear </a:t>
            </a:r>
            <a:r>
              <a:rPr lang="en"/>
              <a:t>regression</a:t>
            </a:r>
            <a:r>
              <a:rPr lang="en"/>
              <a:t> to obtain initial results to unders how would the model </a:t>
            </a:r>
            <a:r>
              <a:rPr lang="en"/>
              <a:t>perform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 initial results were:</a:t>
            </a:r>
            <a:endParaRPr/>
          </a:p>
        </p:txBody>
      </p:sp>
      <p:pic>
        <p:nvPicPr>
          <p:cNvPr id="573" name="Google Shape;57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0" y="3378950"/>
            <a:ext cx="2279075" cy="4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4"/>
          <p:cNvPicPr preferRelativeResize="0"/>
          <p:nvPr/>
        </p:nvPicPr>
        <p:blipFill rotWithShape="1">
          <a:blip r:embed="rId4">
            <a:alphaModFix/>
          </a:blip>
          <a:srcRect b="-85164" l="-78434" r="88466" t="100000"/>
          <a:stretch/>
        </p:blipFill>
        <p:spPr>
          <a:xfrm>
            <a:off x="152400" y="3965450"/>
            <a:ext cx="2661600" cy="5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4"/>
          <p:cNvPicPr preferRelativeResize="0"/>
          <p:nvPr/>
        </p:nvPicPr>
        <p:blipFill rotWithShape="1">
          <a:blip r:embed="rId4">
            <a:alphaModFix/>
          </a:blip>
          <a:srcRect b="25020" l="0" r="11047" t="0"/>
          <a:stretch/>
        </p:blipFill>
        <p:spPr>
          <a:xfrm>
            <a:off x="2516675" y="3378950"/>
            <a:ext cx="2547098" cy="4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4"/>
          <p:cNvSpPr/>
          <p:nvPr/>
        </p:nvSpPr>
        <p:spPr>
          <a:xfrm>
            <a:off x="5173725" y="2806125"/>
            <a:ext cx="1406100" cy="25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7" name="Google Shape;577;p74"/>
          <p:cNvSpPr txBox="1"/>
          <p:nvPr>
            <p:ph idx="4" type="title"/>
          </p:nvPr>
        </p:nvSpPr>
        <p:spPr>
          <a:xfrm>
            <a:off x="5579025" y="2341950"/>
            <a:ext cx="17196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578" name="Google Shape;578;p74"/>
          <p:cNvSpPr txBox="1"/>
          <p:nvPr>
            <p:ph idx="2" type="title"/>
          </p:nvPr>
        </p:nvSpPr>
        <p:spPr>
          <a:xfrm>
            <a:off x="7156475" y="1764175"/>
            <a:ext cx="15981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AutoML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dataset</a:t>
            </a:r>
            <a:endParaRPr/>
          </a:p>
        </p:txBody>
      </p:sp>
      <p:sp>
        <p:nvSpPr>
          <p:cNvPr id="579" name="Google Shape;579;p74"/>
          <p:cNvSpPr txBox="1"/>
          <p:nvPr>
            <p:ph idx="13" type="body"/>
          </p:nvPr>
        </p:nvSpPr>
        <p:spPr>
          <a:xfrm>
            <a:off x="7206600" y="3009725"/>
            <a:ext cx="15921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After reviewing the dataset, I </a:t>
            </a:r>
            <a:r>
              <a:rPr lang="en"/>
              <a:t>found</a:t>
            </a:r>
            <a:r>
              <a:rPr lang="en"/>
              <a:t> that the </a:t>
            </a:r>
            <a:r>
              <a:rPr lang="en"/>
              <a:t>ratio</a:t>
            </a:r>
            <a:r>
              <a:rPr lang="en"/>
              <a:t> of injured to non-injured is </a:t>
            </a:r>
            <a:r>
              <a:rPr lang="en"/>
              <a:t>approx</a:t>
            </a:r>
            <a:r>
              <a:rPr lang="en"/>
              <a:t>. 1:4.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 result in this case might be biased, so we changed the ratio to 1:2 by deleting records.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Then using AutoML to check if there are better 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5"/>
          <p:cNvSpPr txBox="1"/>
          <p:nvPr>
            <p:ph idx="1" type="subTitle"/>
          </p:nvPr>
        </p:nvSpPr>
        <p:spPr>
          <a:xfrm>
            <a:off x="125700" y="2455838"/>
            <a:ext cx="3082200" cy="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Stackedensemble</a:t>
            </a:r>
            <a:endParaRPr/>
          </a:p>
        </p:txBody>
      </p:sp>
      <p:sp>
        <p:nvSpPr>
          <p:cNvPr id="585" name="Google Shape;585;p75"/>
          <p:cNvSpPr txBox="1"/>
          <p:nvPr>
            <p:ph idx="2" type="body"/>
          </p:nvPr>
        </p:nvSpPr>
        <p:spPr>
          <a:xfrm>
            <a:off x="125700" y="3501075"/>
            <a:ext cx="30624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H2O AutoML choose Stackedensemble as the </a:t>
            </a:r>
            <a:r>
              <a:rPr lang="en"/>
              <a:t>most</a:t>
            </a:r>
            <a:r>
              <a:rPr lang="en"/>
              <a:t> </a:t>
            </a:r>
            <a:r>
              <a:rPr lang="en"/>
              <a:t>appropriate</a:t>
            </a:r>
            <a:r>
              <a:rPr lang="en"/>
              <a:t> for our dataset and provided the following results:</a:t>
            </a:r>
            <a:endParaRPr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86" name="Google Shape;586;p75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AutoML</a:t>
            </a:r>
            <a:endParaRPr/>
          </a:p>
        </p:txBody>
      </p:sp>
      <p:pic>
        <p:nvPicPr>
          <p:cNvPr id="587" name="Google Shape;58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75" y="1139225"/>
            <a:ext cx="35718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5"/>
          <p:cNvSpPr txBox="1"/>
          <p:nvPr>
            <p:ph idx="1" type="subTitle"/>
          </p:nvPr>
        </p:nvSpPr>
        <p:spPr>
          <a:xfrm>
            <a:off x="6627325" y="3818300"/>
            <a:ext cx="1850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 prediction</a:t>
            </a:r>
            <a:endParaRPr sz="1700"/>
          </a:p>
        </p:txBody>
      </p:sp>
      <p:pic>
        <p:nvPicPr>
          <p:cNvPr id="589" name="Google Shape;58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400" y="1759750"/>
            <a:ext cx="1219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6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595" name="Google Shape;59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25" y="660775"/>
            <a:ext cx="4629624" cy="325553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6"/>
          <p:cNvSpPr txBox="1"/>
          <p:nvPr>
            <p:ph idx="2" type="body"/>
          </p:nvPr>
        </p:nvSpPr>
        <p:spPr>
          <a:xfrm>
            <a:off x="5831275" y="660775"/>
            <a:ext cx="29007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residuals are highly concentrated around 0, with very few outliers.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A narrow peak around 0 suggests the model is highly accurate for most predictions.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Outliers (residuals far from 0) may indicate specific cases where the model struggled, possibly due to noise in the data or unmodeled complexity.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residuals are tightly concentrated around 0, meaning predictions are accurate for most data points.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9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3">
            <a:alphaModFix/>
          </a:blip>
          <a:srcRect b="29240" l="30147" r="23635" t="15474"/>
          <a:stretch/>
        </p:blipFill>
        <p:spPr>
          <a:xfrm>
            <a:off x="2847288" y="418450"/>
            <a:ext cx="5714674" cy="38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9"/>
          <p:cNvSpPr txBox="1"/>
          <p:nvPr/>
        </p:nvSpPr>
        <p:spPr>
          <a:xfrm>
            <a:off x="439375" y="13188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Project Plan</a:t>
            </a:r>
            <a:endParaRPr sz="4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7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02" name="Google Shape;602;p77"/>
          <p:cNvSpPr txBox="1"/>
          <p:nvPr>
            <p:ph idx="2" type="body"/>
          </p:nvPr>
        </p:nvSpPr>
        <p:spPr>
          <a:xfrm>
            <a:off x="5831275" y="660775"/>
            <a:ext cx="29007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There is some clustering of residuals around specific predicted values.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Residuals are mostly centered around 0.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clustering suggests the model predicts certain ranges (e.g., 0.4, 0.6, 1.0) more consistently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model performs well overall but shows systematic clustering at certain ranges of predicted values.</a:t>
            </a:r>
            <a:endParaRPr/>
          </a:p>
        </p:txBody>
      </p:sp>
      <p:pic>
        <p:nvPicPr>
          <p:cNvPr id="603" name="Google Shape;60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75" y="660775"/>
            <a:ext cx="5526474" cy="340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8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09" name="Google Shape;609;p78"/>
          <p:cNvSpPr txBox="1"/>
          <p:nvPr>
            <p:ph idx="2" type="body"/>
          </p:nvPr>
        </p:nvSpPr>
        <p:spPr>
          <a:xfrm>
            <a:off x="5831275" y="660775"/>
            <a:ext cx="29007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points deviate from the red diagonal line, especially at the tails.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This suggests the residuals are not perfectly normally distributed, with some outliers or skewness.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The clustering suggests the model predicts certain ranges (e.g., 0.4, 0.6, 1.0) more consistently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/>
              <a:t>Residuals deviate from normality, which may not be a major issue but suggests there could be some outliers or complexities not fully captured by the model.</a:t>
            </a:r>
            <a:endParaRPr/>
          </a:p>
        </p:txBody>
      </p:sp>
      <p:pic>
        <p:nvPicPr>
          <p:cNvPr id="610" name="Google Shape;61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25" y="555125"/>
            <a:ext cx="50863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0" y="125600"/>
            <a:ext cx="8880600" cy="4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ETL(Extract-Transform-Load)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(Data Sources)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NYC Weather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Extracted from visual crossing (CSV format).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Traffic Volume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:Extracted from NYC Open Data (CSV format).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NYC Accidents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Extracted from NYC Open Data (CSV format).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Transform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Cleaning: </a:t>
            </a:r>
            <a:r>
              <a:rPr b="1" lang="en" sz="1000">
                <a:latin typeface="Arial"/>
                <a:ea typeface="Arial"/>
                <a:cs typeface="Arial"/>
                <a:sym typeface="Arial"/>
              </a:rPr>
              <a:t>Null Handling, Outlier Detection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Standardization: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Used Min-Max Scaling to scale numerical columns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a range of [0, 1].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Ensures all features have consistent scaling for downstream tasks.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Integration: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We joined the datasets using date as the linking attribute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Load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(Target System)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cleaned and transformed data were loaded into MySql Database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MySQL Workbench tool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How did we import the data into the target system?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Datawarehouse.png - Wikipedia" id="616" name="Google Shape;61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50" y="1454350"/>
            <a:ext cx="4208151" cy="28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0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0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0"/>
          <p:cNvSpPr txBox="1"/>
          <p:nvPr/>
        </p:nvSpPr>
        <p:spPr>
          <a:xfrm>
            <a:off x="3363850" y="16483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2664000" y="54375"/>
            <a:ext cx="38160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125700" y="791875"/>
            <a:ext cx="86892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Schema Integration: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0" lang="en" sz="900">
                <a:latin typeface="Arial"/>
                <a:ea typeface="Arial"/>
                <a:cs typeface="Arial"/>
                <a:sym typeface="Arial"/>
              </a:rPr>
              <a:t>Global Scheme for NYC Weather, Traffic, and Accidents tables</a:t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0" lang="en" sz="900">
                <a:latin typeface="Arial"/>
                <a:ea typeface="Arial"/>
                <a:cs typeface="Arial"/>
                <a:sym typeface="Arial"/>
              </a:rPr>
              <a:t>We combined the datasets by using the date column as the common key across the weather, traffic, and accident tables.</a:t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900">
                <a:latin typeface="Arial"/>
                <a:ea typeface="Arial"/>
                <a:cs typeface="Arial"/>
                <a:sym typeface="Arial"/>
              </a:rPr>
              <a:t> </a:t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grpSp>
        <p:nvGrpSpPr>
          <p:cNvPr id="435" name="Google Shape;435;p60"/>
          <p:cNvGrpSpPr/>
          <p:nvPr/>
        </p:nvGrpSpPr>
        <p:grpSpPr>
          <a:xfrm>
            <a:off x="184325" y="2638027"/>
            <a:ext cx="5957975" cy="894546"/>
            <a:chOff x="1593000" y="2208139"/>
            <a:chExt cx="5957975" cy="861300"/>
          </a:xfrm>
        </p:grpSpPr>
        <p:sp>
          <p:nvSpPr>
            <p:cNvPr id="436" name="Google Shape;436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</a:rPr>
                <a:t>Traffic Table Attributes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42" name="Google Shape;442;p60"/>
            <p:cNvSpPr/>
            <p:nvPr/>
          </p:nvSpPr>
          <p:spPr>
            <a:xfrm>
              <a:off x="4387850" y="2208139"/>
              <a:ext cx="2971200" cy="8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D</a:t>
              </a:r>
              <a:r>
                <a:rPr lang="en" sz="900">
                  <a:solidFill>
                    <a:srgbClr val="A7291E"/>
                  </a:solidFill>
                </a:rPr>
                <a:t>ate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traffic_id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hourly volumes(24 columns)(e.g hour_12am_1am, hour_1am_2am, hour_2am_3am….)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60"/>
          <p:cNvGrpSpPr/>
          <p:nvPr/>
        </p:nvGrpSpPr>
        <p:grpSpPr>
          <a:xfrm>
            <a:off x="184313" y="2110986"/>
            <a:ext cx="5957975" cy="643500"/>
            <a:chOff x="1593000" y="2322568"/>
            <a:chExt cx="5957975" cy="643500"/>
          </a:xfrm>
        </p:grpSpPr>
        <p:sp>
          <p:nvSpPr>
            <p:cNvPr id="444" name="Google Shape;444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</a:rPr>
                <a:t>Accident Table Attributes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50" name="Google Shape;450;p6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C</a:t>
              </a:r>
              <a:r>
                <a:rPr lang="en" sz="900">
                  <a:solidFill>
                    <a:srgbClr val="A7291E"/>
                  </a:solidFill>
                </a:rPr>
                <a:t>rashdate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 Zipcode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 num_persons_killed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 num_persons_injured etc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1" name="Google Shape;451;p60"/>
          <p:cNvGrpSpPr/>
          <p:nvPr/>
        </p:nvGrpSpPr>
        <p:grpSpPr>
          <a:xfrm>
            <a:off x="184313" y="1467409"/>
            <a:ext cx="5957975" cy="643566"/>
            <a:chOff x="1593000" y="2322568"/>
            <a:chExt cx="5957975" cy="643566"/>
          </a:xfrm>
        </p:grpSpPr>
        <p:sp>
          <p:nvSpPr>
            <p:cNvPr id="452" name="Google Shape;452;p6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</a:rPr>
                <a:t>Weather Table Attributes</a:t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1593000" y="2323450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>
              <a:off x="4387863" y="2323834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D</a:t>
              </a:r>
              <a:r>
                <a:rPr lang="en" sz="900">
                  <a:solidFill>
                    <a:srgbClr val="A7291E"/>
                  </a:solidFill>
                </a:rPr>
                <a:t>atetime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Tempmax , Temp min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 Snow</a:t>
              </a:r>
              <a:endParaRPr sz="900">
                <a:solidFill>
                  <a:srgbClr val="A7291E"/>
                </a:solidFill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900">
                  <a:solidFill>
                    <a:srgbClr val="A7291E"/>
                  </a:solidFill>
                </a:rPr>
                <a:t>Windspeed etc.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>
            <p:ph idx="1" type="body"/>
          </p:nvPr>
        </p:nvSpPr>
        <p:spPr>
          <a:xfrm>
            <a:off x="171200" y="195575"/>
            <a:ext cx="6027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Relation(ER):</a:t>
            </a:r>
            <a:endParaRPr/>
          </a:p>
        </p:txBody>
      </p:sp>
      <p:pic>
        <p:nvPicPr>
          <p:cNvPr id="464" name="Google Shape;4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24" y="125600"/>
            <a:ext cx="7431562" cy="439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idx="1" type="body"/>
          </p:nvPr>
        </p:nvSpPr>
        <p:spPr>
          <a:xfrm>
            <a:off x="72075" y="412925"/>
            <a:ext cx="8747100" cy="4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Mapping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Column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Source Tables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nyc_weather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traffic_volume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nyc_accidents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Mapped Attribute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is used as the common key to link all tables. It ensures that data from different sources (weather, traffic, and accidents) corresponds to the same day.</a:t>
            </a:r>
            <a:endParaRPr b="0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Mapping Weather Attributes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Source Table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nyc_weather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Mapped Attributes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tempmin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minimum_temperature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Represents the lowest temperature recorded on a given day.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windspeed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average_wind_speed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Maps wind speed values to a unified attribute in the global schema.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snow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snowfall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Denotes the amount of snow recorded.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Mapping Accident Attributes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Source Table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nyc_accidents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Mapped Attributes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latitude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longitude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Combines latitude and longitude into a single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coordinates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attribute for geospatial analysis.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zip_code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lang="en" sz="1100">
                <a:latin typeface="Roboto Mono"/>
                <a:ea typeface="Roboto Mono"/>
                <a:cs typeface="Roboto Mono"/>
                <a:sym typeface="Roboto Mono"/>
              </a:rPr>
              <a:t>accident_area_code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: Standardizes naming for ZIP codes related to accident locations.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2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2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2"/>
          <p:cNvSpPr txBox="1"/>
          <p:nvPr>
            <p:ph idx="5" type="subTitle"/>
          </p:nvPr>
        </p:nvSpPr>
        <p:spPr>
          <a:xfrm>
            <a:off x="8315400" y="4733250"/>
            <a:ext cx="702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2"/>
          <p:cNvSpPr txBox="1"/>
          <p:nvPr/>
        </p:nvSpPr>
        <p:spPr>
          <a:xfrm>
            <a:off x="2379625" y="0"/>
            <a:ext cx="424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Data Mapping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3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3"/>
          <p:cNvSpPr txBox="1"/>
          <p:nvPr>
            <p:ph idx="5" type="subTitle"/>
          </p:nvPr>
        </p:nvSpPr>
        <p:spPr>
          <a:xfrm>
            <a:off x="55700" y="1986850"/>
            <a:ext cx="34611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High Correlation with Another Column: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b="0" lang="en" sz="1000">
                <a:latin typeface="Arial"/>
                <a:ea typeface="Arial"/>
                <a:cs typeface="Arial"/>
                <a:sym typeface="Arial"/>
              </a:rPr>
              <a:t>Highly correlated variables (e.g., </a:t>
            </a:r>
            <a:r>
              <a:rPr b="0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tempmax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tempmin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) are redundant. Drop one (e.g., keep </a:t>
            </a:r>
            <a:r>
              <a:rPr b="0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) to reduce dimensionality.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Low Correlation with All Other Variables: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b="0" lang="en" sz="1000">
                <a:latin typeface="Arial"/>
                <a:ea typeface="Arial"/>
                <a:cs typeface="Arial"/>
                <a:sym typeface="Arial"/>
              </a:rPr>
              <a:t>Columns with weak correlations (close to 0), like </a:t>
            </a:r>
            <a:r>
              <a:rPr b="0"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 CODE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, likely don't contribute and can be dropped.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00" y="125600"/>
            <a:ext cx="5437975" cy="44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3"/>
          <p:cNvSpPr txBox="1"/>
          <p:nvPr/>
        </p:nvSpPr>
        <p:spPr>
          <a:xfrm>
            <a:off x="582750" y="260375"/>
            <a:ext cx="30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Correlation Matrix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>
            <p:ph idx="1" type="body"/>
          </p:nvPr>
        </p:nvSpPr>
        <p:spPr>
          <a:xfrm>
            <a:off x="319925" y="1141000"/>
            <a:ext cx="46449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Null Handling: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Row Removal: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Removed rows with missing values that represented only 1% of the dataset, ensuring minimal impact on overall analysis.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Imputation: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For the temperature_avg column, missing values were imputed using averages from previous years to preserve temporal trends and continuity.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Outlier Detection: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Used histograms to get an idea of how the 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is 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Identified outliers using the Interquartile Range (IQR) method.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Decided that IQR was not ideal for this dataset due to its skewness.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99th percentile capping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to limit extreme values while retaining data integrity.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</p:txBody>
      </p:sp>
      <p:sp>
        <p:nvSpPr>
          <p:cNvPr id="488" name="Google Shape;488;p64"/>
          <p:cNvSpPr txBox="1"/>
          <p:nvPr>
            <p:ph idx="5" type="subTitle"/>
          </p:nvPr>
        </p:nvSpPr>
        <p:spPr>
          <a:xfrm>
            <a:off x="1270525" y="125600"/>
            <a:ext cx="46449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latin typeface="Anton"/>
                <a:ea typeface="Anton"/>
                <a:cs typeface="Anton"/>
                <a:sym typeface="Anton"/>
              </a:rPr>
              <a:t>Data Cleaning </a:t>
            </a:r>
            <a:endParaRPr b="0" sz="4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489" name="Google Shape;4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00" y="200350"/>
            <a:ext cx="2839100" cy="22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4"/>
          <p:cNvPicPr preferRelativeResize="0"/>
          <p:nvPr/>
        </p:nvPicPr>
        <p:blipFill rotWithShape="1">
          <a:blip r:embed="rId4">
            <a:alphaModFix/>
          </a:blip>
          <a:srcRect b="777" l="1274" r="2172" t="777"/>
          <a:stretch/>
        </p:blipFill>
        <p:spPr>
          <a:xfrm>
            <a:off x="5604525" y="2580988"/>
            <a:ext cx="2741250" cy="20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>
            <p:ph idx="1" type="body"/>
          </p:nvPr>
        </p:nvSpPr>
        <p:spPr>
          <a:xfrm>
            <a:off x="125700" y="1011500"/>
            <a:ext cx="53604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Normalization: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Min-Max Scaling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to scale numerical columns to a range of [0, 1].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Ensures all features have consistent scaling for downstream tasks.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Categorization: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Factor Group and Vehicle Group: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Consolidated detailed categories into 5 broader, high-level categories for interpretability and dimensionality reduction.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Time of Day: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Transformed time into categorical bins (e.g., "Morning," "Afternoon," "Night") for temporal analysis.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Different Scaling Functions: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b="0" lang="en" sz="1000">
                <a:latin typeface="Arial"/>
                <a:ea typeface="Arial"/>
                <a:cs typeface="Arial"/>
                <a:sym typeface="Arial"/>
              </a:rPr>
              <a:t>Experimented with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Z-Score Scaling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Max-Abs Scaling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Robust Scaling</a:t>
            </a:r>
            <a:r>
              <a:rPr b="0" lang="en" sz="1000">
                <a:latin typeface="Arial"/>
                <a:ea typeface="Arial"/>
                <a:cs typeface="Arial"/>
                <a:sym typeface="Arial"/>
              </a:rPr>
              <a:t> to explore various approaches for handling numerical data.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600"/>
          </a:p>
        </p:txBody>
      </p:sp>
      <p:sp>
        <p:nvSpPr>
          <p:cNvPr id="496" name="Google Shape;496;p65"/>
          <p:cNvSpPr txBox="1"/>
          <p:nvPr>
            <p:ph idx="5" type="subTitle"/>
          </p:nvPr>
        </p:nvSpPr>
        <p:spPr>
          <a:xfrm>
            <a:off x="1650700" y="125600"/>
            <a:ext cx="5931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latin typeface="Anton"/>
                <a:ea typeface="Anton"/>
                <a:cs typeface="Anton"/>
                <a:sym typeface="Anton"/>
              </a:rPr>
              <a:t>Data Transformation</a:t>
            </a:r>
            <a:endParaRPr b="0" sz="4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497" name="Google Shape;4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325" y="1060313"/>
            <a:ext cx="2684249" cy="25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6"/>
          <p:cNvSpPr txBox="1"/>
          <p:nvPr>
            <p:ph type="title"/>
          </p:nvPr>
        </p:nvSpPr>
        <p:spPr>
          <a:xfrm>
            <a:off x="922700" y="1089300"/>
            <a:ext cx="4398300" cy="21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Dashboard</a:t>
            </a:r>
            <a:endParaRPr sz="7500"/>
          </a:p>
        </p:txBody>
      </p:sp>
      <p:sp>
        <p:nvSpPr>
          <p:cNvPr id="503" name="Google Shape;503;p66"/>
          <p:cNvSpPr txBox="1"/>
          <p:nvPr>
            <p:ph idx="4" type="subTitle"/>
          </p:nvPr>
        </p:nvSpPr>
        <p:spPr>
          <a:xfrm>
            <a:off x="4038300" y="2571750"/>
            <a:ext cx="1593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6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COMP333</a:t>
            </a:r>
            <a:endParaRPr/>
          </a:p>
        </p:txBody>
      </p:sp>
      <p:pic>
        <p:nvPicPr>
          <p:cNvPr id="505" name="Google Shape;50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13" y="1039888"/>
            <a:ext cx="2261225" cy="22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Proposal">
  <a:themeElements>
    <a:clrScheme name="Simple Light">
      <a:dk1>
        <a:srgbClr val="000000"/>
      </a:dk1>
      <a:lt1>
        <a:srgbClr val="FFFFFF"/>
      </a:lt1>
      <a:dk2>
        <a:srgbClr val="FCEB00"/>
      </a:dk2>
      <a:lt2>
        <a:srgbClr val="000000"/>
      </a:lt2>
      <a:accent1>
        <a:srgbClr val="D9D9D9"/>
      </a:accent1>
      <a:accent2>
        <a:srgbClr val="999999"/>
      </a:accent2>
      <a:accent3>
        <a:srgbClr val="525252"/>
      </a:accent3>
      <a:accent4>
        <a:srgbClr val="EFEFEF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