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Roboto Slab Bold" charset="1" panose="00000000000000000000"/>
      <p:regular r:id="rId11"/>
    </p:embeddedFont>
    <p:embeddedFont>
      <p:font typeface="Roboto Slab" charset="1" panose="00000000000000000000"/>
      <p:regular r:id="rId12"/>
    </p:embeddedFont>
    <p:embeddedFont>
      <p:font typeface="Roboto Bold" charset="1" panose="02000000000000000000"/>
      <p:regular r:id="rId13"/>
    </p:embeddedFont>
    <p:embeddedFont>
      <p:font typeface="Roboto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21025" y="1316637"/>
            <a:ext cx="2220400" cy="2307050"/>
            <a:chOff x="0" y="0"/>
            <a:chExt cx="2960533" cy="30760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2397" cy="3037967"/>
            </a:xfrm>
            <a:custGeom>
              <a:avLst/>
              <a:gdLst/>
              <a:ahLst/>
              <a:cxnLst/>
              <a:rect r="r" b="b" t="t" l="l"/>
              <a:pathLst>
                <a:path h="3037967" w="2922397">
                  <a:moveTo>
                    <a:pt x="0" y="3037967"/>
                  </a:moveTo>
                  <a:lnTo>
                    <a:pt x="0" y="38100"/>
                  </a:lnTo>
                  <a:cubicBezTo>
                    <a:pt x="0" y="17018"/>
                    <a:pt x="17018" y="0"/>
                    <a:pt x="38100" y="0"/>
                  </a:cubicBezTo>
                  <a:lnTo>
                    <a:pt x="2922397" y="0"/>
                  </a:lnTo>
                  <a:lnTo>
                    <a:pt x="2922397" y="76200"/>
                  </a:lnTo>
                  <a:lnTo>
                    <a:pt x="38100" y="76200"/>
                  </a:lnTo>
                  <a:lnTo>
                    <a:pt x="38100" y="38100"/>
                  </a:lnTo>
                  <a:lnTo>
                    <a:pt x="76200" y="38100"/>
                  </a:lnTo>
                  <a:lnTo>
                    <a:pt x="76200" y="3037967"/>
                  </a:lnTo>
                  <a:close/>
                </a:path>
              </a:pathLst>
            </a:custGeom>
            <a:solidFill>
              <a:srgbClr val="8BC34A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3817200" y="6584831"/>
            <a:ext cx="2220400" cy="2307050"/>
            <a:chOff x="0" y="0"/>
            <a:chExt cx="2960533" cy="30760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22397" cy="3037967"/>
            </a:xfrm>
            <a:custGeom>
              <a:avLst/>
              <a:gdLst/>
              <a:ahLst/>
              <a:cxnLst/>
              <a:rect r="r" b="b" t="t" l="l"/>
              <a:pathLst>
                <a:path h="3037967" w="2922397">
                  <a:moveTo>
                    <a:pt x="0" y="3037967"/>
                  </a:moveTo>
                  <a:lnTo>
                    <a:pt x="0" y="38100"/>
                  </a:lnTo>
                  <a:cubicBezTo>
                    <a:pt x="0" y="17018"/>
                    <a:pt x="17018" y="0"/>
                    <a:pt x="38100" y="0"/>
                  </a:cubicBezTo>
                  <a:lnTo>
                    <a:pt x="2922397" y="0"/>
                  </a:lnTo>
                  <a:lnTo>
                    <a:pt x="2922397" y="76200"/>
                  </a:lnTo>
                  <a:lnTo>
                    <a:pt x="38100" y="76200"/>
                  </a:lnTo>
                  <a:lnTo>
                    <a:pt x="38100" y="38100"/>
                  </a:lnTo>
                  <a:lnTo>
                    <a:pt x="76200" y="38100"/>
                  </a:lnTo>
                  <a:lnTo>
                    <a:pt x="76200" y="3037967"/>
                  </a:lnTo>
                  <a:close/>
                </a:path>
              </a:pathLst>
            </a:custGeom>
            <a:solidFill>
              <a:srgbClr val="8BC34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360600" y="3242292"/>
            <a:ext cx="11566800" cy="3008858"/>
            <a:chOff x="0" y="0"/>
            <a:chExt cx="15422400" cy="40118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422400" cy="4011811"/>
            </a:xfrm>
            <a:custGeom>
              <a:avLst/>
              <a:gdLst/>
              <a:ahLst/>
              <a:cxnLst/>
              <a:rect r="r" b="b" t="t" l="l"/>
              <a:pathLst>
                <a:path h="4011811" w="15422400">
                  <a:moveTo>
                    <a:pt x="0" y="0"/>
                  </a:moveTo>
                  <a:lnTo>
                    <a:pt x="15422400" y="0"/>
                  </a:lnTo>
                  <a:lnTo>
                    <a:pt x="15422400" y="4011811"/>
                  </a:lnTo>
                  <a:lnTo>
                    <a:pt x="0" y="4011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5422400" cy="402133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b="true" sz="6000">
                  <a:solidFill>
                    <a:srgbClr val="FFFFFF"/>
                  </a:solidFill>
                  <a:latin typeface="Roboto Slab Bold"/>
                  <a:ea typeface="Roboto Slab Bold"/>
                  <a:cs typeface="Roboto Slab Bold"/>
                  <a:sym typeface="Roboto Slab Bold"/>
                </a:rPr>
                <a:t>AI-Powered Collections StrategyAI-Powered Collections System Workflow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800" y="916050"/>
            <a:ext cx="16736400" cy="1372200"/>
            <a:chOff x="0" y="0"/>
            <a:chExt cx="22315200" cy="182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315201" cy="1829600"/>
            </a:xfrm>
            <a:custGeom>
              <a:avLst/>
              <a:gdLst/>
              <a:ahLst/>
              <a:cxnLst/>
              <a:rect r="r" b="b" t="t" l="l"/>
              <a:pathLst>
                <a:path h="1829600" w="22315201">
                  <a:moveTo>
                    <a:pt x="0" y="0"/>
                  </a:moveTo>
                  <a:lnTo>
                    <a:pt x="22315201" y="0"/>
                  </a:lnTo>
                  <a:lnTo>
                    <a:pt x="22315201" y="1829600"/>
                  </a:lnTo>
                  <a:lnTo>
                    <a:pt x="0" y="182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2315200" cy="18391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How the System Works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682445"/>
            <a:ext cx="16154660" cy="3239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6446" indent="-488223" lvl="1">
              <a:lnSpc>
                <a:spcPts val="4309"/>
              </a:lnSpc>
              <a:buFont typeface="Arial"/>
              <a:buChar char="•"/>
            </a:pPr>
            <a:r>
              <a:rPr lang="en-US" b="true" sz="312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Input Data</a:t>
            </a:r>
            <a:r>
              <a:rPr lang="en-US" sz="312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Demographics, credit scores, loan balances, missed payments, account tenure, monthly payment behavior.</a:t>
            </a:r>
          </a:p>
          <a:p>
            <a:pPr algn="l" marL="976645" indent="-488322" lvl="1">
              <a:lnSpc>
                <a:spcPts val="4309"/>
              </a:lnSpc>
              <a:buFont typeface="Arial"/>
              <a:buChar char="•"/>
            </a:pPr>
            <a:r>
              <a:rPr lang="en-US" b="true" sz="312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Decisio Logic</a:t>
            </a:r>
            <a:r>
              <a:rPr lang="en-US" sz="312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Predictive ML model to identify high-risk delinquency accounts.?</a:t>
            </a:r>
          </a:p>
          <a:p>
            <a:pPr algn="l" marL="976645" indent="-488322" lvl="1">
              <a:lnSpc>
                <a:spcPts val="4309"/>
              </a:lnSpc>
              <a:buFont typeface="Arial"/>
              <a:buChar char="•"/>
            </a:pPr>
            <a:r>
              <a:rPr lang="en-US" b="true" sz="312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Actions</a:t>
            </a:r>
            <a:r>
              <a:rPr lang="en-US" sz="312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:Segment customers, trigger targeted collections strategies (SMS reminders, restructuring offers, human agent follow-up) ?</a:t>
            </a:r>
          </a:p>
          <a:p>
            <a:pPr algn="l" marL="976645" indent="-488322" lvl="1">
              <a:lnSpc>
                <a:spcPts val="4309"/>
              </a:lnSpc>
              <a:buFont typeface="Arial"/>
              <a:buChar char="•"/>
            </a:pPr>
            <a:r>
              <a:rPr lang="en-US" b="true" sz="312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Learning</a:t>
            </a:r>
            <a:r>
              <a:rPr lang="en-US" sz="312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 Model retrained monthly with new outcomes and behavior data.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800" y="916050"/>
            <a:ext cx="16736400" cy="1372200"/>
            <a:chOff x="0" y="0"/>
            <a:chExt cx="22315200" cy="182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315201" cy="1829600"/>
            </a:xfrm>
            <a:custGeom>
              <a:avLst/>
              <a:gdLst/>
              <a:ahLst/>
              <a:cxnLst/>
              <a:rect r="r" b="b" t="t" l="l"/>
              <a:pathLst>
                <a:path h="1829600" w="22315201">
                  <a:moveTo>
                    <a:pt x="0" y="0"/>
                  </a:moveTo>
                  <a:lnTo>
                    <a:pt x="22315201" y="0"/>
                  </a:lnTo>
                  <a:lnTo>
                    <a:pt x="22315201" y="1829600"/>
                  </a:lnTo>
                  <a:lnTo>
                    <a:pt x="0" y="182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2315200" cy="18391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Role of Agentic AI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5800" y="3851148"/>
            <a:ext cx="14495769" cy="5638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4"/>
              </a:lnSpc>
            </a:pPr>
            <a:r>
              <a:rPr lang="en-US" sz="322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Autonomous FunctionsHuman Oversight Needed</a:t>
            </a:r>
          </a:p>
          <a:p>
            <a:pPr algn="l">
              <a:lnSpc>
                <a:spcPts val="4454"/>
              </a:lnSpc>
            </a:pPr>
            <a:r>
              <a:rPr lang="en-US" sz="322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Real-time risk scoring</a:t>
            </a:r>
          </a:p>
          <a:p>
            <a:pPr algn="l">
              <a:lnSpc>
                <a:spcPts val="4454"/>
              </a:lnSpc>
            </a:pPr>
            <a:r>
              <a:rPr lang="en-US" sz="322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Handling disputed cases</a:t>
            </a:r>
          </a:p>
          <a:p>
            <a:pPr algn="l">
              <a:lnSpc>
                <a:spcPts val="4454"/>
              </a:lnSpc>
            </a:pPr>
            <a:r>
              <a:rPr lang="en-US" sz="322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Automated message delivery (SMS/email)</a:t>
            </a:r>
          </a:p>
          <a:p>
            <a:pPr algn="l">
              <a:lnSpc>
                <a:spcPts val="4454"/>
              </a:lnSpc>
            </a:pPr>
            <a:r>
              <a:rPr lang="en-US" sz="322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escalation decisions</a:t>
            </a:r>
          </a:p>
          <a:p>
            <a:pPr algn="l">
              <a:lnSpc>
                <a:spcPts val="4454"/>
              </a:lnSpc>
            </a:pPr>
            <a:r>
              <a:rPr lang="en-US" sz="322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Routine follow-up for low-risk segments</a:t>
            </a:r>
          </a:p>
          <a:p>
            <a:pPr algn="l">
              <a:lnSpc>
                <a:spcPts val="4454"/>
              </a:lnSpc>
            </a:pPr>
            <a:r>
              <a:rPr lang="en-US" sz="322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System performance audits</a:t>
            </a:r>
          </a:p>
          <a:p>
            <a:pPr algn="l">
              <a:lnSpc>
                <a:spcPts val="4454"/>
              </a:lnSpc>
            </a:pPr>
            <a:r>
              <a:rPr lang="en-US" sz="322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Retraining the model on new data monthly</a:t>
            </a:r>
          </a:p>
          <a:p>
            <a:pPr algn="l">
              <a:lnSpc>
                <a:spcPts val="4454"/>
              </a:lnSpc>
            </a:pPr>
            <a:r>
              <a:rPr lang="en-US" sz="322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Reviewing fairness metrics quarterly</a:t>
            </a:r>
          </a:p>
          <a:p>
            <a:pPr algn="l">
              <a:lnSpc>
                <a:spcPts val="445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75800" y="2666867"/>
            <a:ext cx="15571800" cy="88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3"/>
              </a:lnSpc>
              <a:spcBef>
                <a:spcPct val="0"/>
              </a:spcBef>
            </a:pPr>
            <a:r>
              <a:rPr lang="en-US" sz="5786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Agentic AI — Autonomy vs Human Oversight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800" y="916050"/>
            <a:ext cx="16736400" cy="1372200"/>
            <a:chOff x="0" y="0"/>
            <a:chExt cx="22315200" cy="182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315201" cy="1829600"/>
            </a:xfrm>
            <a:custGeom>
              <a:avLst/>
              <a:gdLst/>
              <a:ahLst/>
              <a:cxnLst/>
              <a:rect r="r" b="b" t="t" l="l"/>
              <a:pathLst>
                <a:path h="1829600" w="22315201">
                  <a:moveTo>
                    <a:pt x="0" y="0"/>
                  </a:moveTo>
                  <a:lnTo>
                    <a:pt x="22315201" y="0"/>
                  </a:lnTo>
                  <a:lnTo>
                    <a:pt x="22315201" y="1829600"/>
                  </a:lnTo>
                  <a:lnTo>
                    <a:pt x="0" y="182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2315200" cy="18391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Responsible AI Guardrails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05750" y="4129824"/>
            <a:ext cx="16553550" cy="276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16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Fairness</a:t>
            </a:r>
            <a:r>
              <a:rPr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Regular bias audits across gender, age, and income groups.</a:t>
            </a:r>
          </a:p>
          <a:p>
            <a:pPr algn="l" marL="690881" indent="-345440" lvl="1">
              <a:lnSpc>
                <a:spcPts val="4416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Explainability</a:t>
            </a:r>
            <a:r>
              <a:rPr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Use interpretable models (e.g., SHAP) to justify decisions.</a:t>
            </a:r>
          </a:p>
          <a:p>
            <a:pPr algn="l" marL="690881" indent="-345440" lvl="1">
              <a:lnSpc>
                <a:spcPts val="4416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Compliance</a:t>
            </a:r>
            <a:r>
              <a:rPr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Align with GDPR and local data protection laws.</a:t>
            </a:r>
          </a:p>
          <a:p>
            <a:pPr algn="l" marL="690881" indent="-345440" lvl="1">
              <a:lnSpc>
                <a:spcPts val="4416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Transparency</a:t>
            </a:r>
            <a:r>
              <a:rPr lang="en-US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Log decision rationale for each customer contact.</a:t>
            </a:r>
          </a:p>
          <a:p>
            <a:pPr algn="l">
              <a:lnSpc>
                <a:spcPts val="441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75800" y="2780412"/>
            <a:ext cx="1247060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Ensuring Responsible AI Practices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800" y="916050"/>
            <a:ext cx="16736400" cy="1372200"/>
            <a:chOff x="0" y="0"/>
            <a:chExt cx="22315200" cy="182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315201" cy="1829600"/>
            </a:xfrm>
            <a:custGeom>
              <a:avLst/>
              <a:gdLst/>
              <a:ahLst/>
              <a:cxnLst/>
              <a:rect r="r" b="b" t="t" l="l"/>
              <a:pathLst>
                <a:path h="1829600" w="22315201">
                  <a:moveTo>
                    <a:pt x="0" y="0"/>
                  </a:moveTo>
                  <a:lnTo>
                    <a:pt x="22315201" y="0"/>
                  </a:lnTo>
                  <a:lnTo>
                    <a:pt x="22315201" y="1829600"/>
                  </a:lnTo>
                  <a:lnTo>
                    <a:pt x="0" y="182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2315200" cy="18391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Expected Business Impact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75800" y="3134662"/>
            <a:ext cx="15181440" cy="3030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9"/>
              </a:lnSpc>
            </a:pPr>
            <a:r>
              <a:rPr lang="en-US" sz="2934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Business KPIs:</a:t>
            </a:r>
          </a:p>
          <a:p>
            <a:pPr algn="l" marL="633614" indent="-316807" lvl="1">
              <a:lnSpc>
                <a:spcPts val="4049"/>
              </a:lnSpc>
              <a:buFont typeface="Arial"/>
              <a:buChar char="•"/>
            </a:pPr>
            <a:r>
              <a:rPr lang="en-US" sz="293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Reduce delinquency rate by 20% in 6 months.</a:t>
            </a:r>
          </a:p>
          <a:p>
            <a:pPr algn="l" marL="633614" indent="-316807" lvl="1">
              <a:lnSpc>
                <a:spcPts val="4049"/>
              </a:lnSpc>
              <a:buFont typeface="Arial"/>
              <a:buChar char="•"/>
            </a:pPr>
            <a:r>
              <a:rPr lang="en-US" sz="293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Decrease collection costs by 25%.</a:t>
            </a:r>
          </a:p>
          <a:p>
            <a:pPr algn="l" marL="633614" indent="-316807" lvl="1">
              <a:lnSpc>
                <a:spcPts val="4049"/>
              </a:lnSpc>
              <a:buFont typeface="Arial"/>
              <a:buChar char="•"/>
            </a:pPr>
            <a:r>
              <a:rPr lang="en-US" sz="293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Improve agent productivity (focus on high-risk cases).</a:t>
            </a:r>
          </a:p>
          <a:p>
            <a:pPr algn="l" marL="633614" indent="-316807" lvl="1">
              <a:lnSpc>
                <a:spcPts val="4049"/>
              </a:lnSpc>
              <a:buFont typeface="Arial"/>
              <a:buChar char="•"/>
            </a:pPr>
            <a:r>
              <a:rPr lang="en-US" sz="293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Increase recovery rate from mid-risk accounts.</a:t>
            </a:r>
          </a:p>
          <a:p>
            <a:pPr algn="l">
              <a:lnSpc>
                <a:spcPts val="404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75800" y="6228291"/>
            <a:ext cx="15181440" cy="301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9"/>
              </a:lnSpc>
            </a:pPr>
            <a:r>
              <a:rPr lang="en-US" sz="2934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Customer Outcomes:</a:t>
            </a:r>
          </a:p>
          <a:p>
            <a:pPr algn="l" marL="633614" indent="-316807" lvl="1">
              <a:lnSpc>
                <a:spcPts val="4049"/>
              </a:lnSpc>
              <a:buFont typeface="Arial"/>
              <a:buChar char="•"/>
            </a:pPr>
            <a:r>
              <a:rPr lang="en-US" sz="293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Fairer and more empathetic collections.</a:t>
            </a:r>
          </a:p>
          <a:p>
            <a:pPr algn="l" marL="633614" indent="-316807" lvl="1">
              <a:lnSpc>
                <a:spcPts val="4049"/>
              </a:lnSpc>
              <a:buFont typeface="Arial"/>
              <a:buChar char="•"/>
            </a:pPr>
            <a:r>
              <a:rPr lang="en-US" sz="293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Customized repayment options for struggling customers.</a:t>
            </a:r>
          </a:p>
          <a:p>
            <a:pPr algn="l" marL="633614" indent="-316807" lvl="1">
              <a:lnSpc>
                <a:spcPts val="4049"/>
              </a:lnSpc>
              <a:buFont typeface="Arial"/>
              <a:buChar char="•"/>
            </a:pPr>
            <a:r>
              <a:rPr lang="en-US" sz="293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Improved credit education and communication.</a:t>
            </a:r>
          </a:p>
          <a:p>
            <a:pPr algn="l" marL="633614" indent="-316807" lvl="1">
              <a:lnSpc>
                <a:spcPts val="4049"/>
              </a:lnSpc>
              <a:buFont typeface="Arial"/>
              <a:buChar char="•"/>
            </a:pPr>
            <a:r>
              <a:rPr lang="en-US" sz="293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Transparent interaction with human fallback.</a:t>
            </a:r>
          </a:p>
          <a:p>
            <a:pPr algn="l">
              <a:lnSpc>
                <a:spcPts val="404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DAGoO3beL58</dc:identifier>
  <dcterms:modified xsi:type="dcterms:W3CDTF">2011-08-01T06:04:30Z</dcterms:modified>
  <cp:revision>1</cp:revision>
  <dc:title>Routine follow-up for low-risk segments</dc:title>
</cp:coreProperties>
</file>