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F13"/>
    <a:srgbClr val="2C451B"/>
    <a:srgbClr val="88BC64"/>
    <a:srgbClr val="5E8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34CF-3EC6-4D1A-AFC0-A0C789294A77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AC13-C776-43D6-8CC7-640DE669B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9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CDC-7FA1-68EF-6A97-1B04C177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91A15-FC51-8818-81C6-50D96FDB3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44E63-99FE-4A2F-76DB-D225CDF23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17F2-5CF3-453A-B623-FE4C3A145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8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367D-D4C9-D067-83BF-4794D10D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FC38E-4A98-6DDA-C371-0C7A40CCB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08260-14F6-A518-3CBE-AEFB9C512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8DE59-01E9-4A3E-C7A1-8A9B119BF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2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21E1D-2D00-FC5B-AB8A-8627A1BB9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82ACF-FE11-9779-BC51-FCFE91DBE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ABD68-C5EE-1574-0053-7F0CD4360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465C-E49E-B945-5F1F-225DAC7E1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9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4053A-A1D3-4D5D-EE6C-FFC14465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96E95-FB78-AF63-25F0-A2233466E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E983F-2274-053A-2405-874FFAB88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C0B03-F715-9899-9C12-ADC317AC3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04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C9195-C44F-F7FB-B936-9FB45AD9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96C90-9B4B-1290-7A8F-42051B997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293E20-CD3E-7630-14B7-45C9EE9EB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DD75-00C8-A522-855F-09E6C764A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7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99EF7-EC2D-BA0F-71C7-FEAFA43E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A394-4D48-2847-0104-DE0D1D852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AD922-D30B-4F2D-9650-6F96E3BA3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8A85-316A-E170-3615-D1029FAC5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0FDD-9766-BA70-ED94-D8D4A2B64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D582-9430-2E27-7351-EF9147E4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15FA-67BF-70C9-91EE-3CC7D493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D2F0-21E9-E99C-19DA-5AB25DC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F8E2-7EDC-8E45-0C24-378D04ED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0B66-484C-6855-084D-075B494B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F7D0-6436-44D9-DDAB-4A79E4EE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621E-0272-5882-53E0-8CBFA31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4A4F-3A80-E757-E7AD-F180919D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04A0-3403-3575-079D-C2C0402B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35210-C253-E403-D8A2-3F113EC4C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098B8-7EF2-BAC1-1287-3CE7C782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0336-B5C4-F3D4-D768-9C66A0A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5CC3-6AE2-DE1F-5310-58AEBD8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9C3-9AB8-42F5-6C38-F6B1CA0D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A955-A10F-D136-2D5B-237BC782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6B91-2519-8B51-CFAB-E21268D4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951F-DEE0-E4CA-78C3-5FD6944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A17D-B2B8-E8A8-9E02-D53304B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DA9-274B-94D4-52A0-F89C605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651F-FEB3-6E9D-7389-E34C4270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6AFA-AC21-6F6B-DF52-1735B0BBA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2668-99B3-006F-F67B-6AB51D36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0807-D63C-F89A-B8A2-96AD6A0A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1E74-2618-1726-1849-7CD7E6C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0DA-5E41-45BF-9B03-0C83608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6015-2BC7-9FF4-BB66-5300C1BB5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8996-1755-C636-DB4C-78B78394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11A1-4BBB-0844-205A-D298AAE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4DFA-99A2-2447-771D-839AACA1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EACC-EF80-8605-252F-2B0437D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E3F6-DA94-689A-8A9B-12254B77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88C4-4F47-4D2F-FEB2-2B5A4559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21B96-A782-02E6-5733-08146312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EF699-45F2-0AF1-C6C9-974C78226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41DCD-B438-1A92-DEEA-B906B7D1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16CF2-6B3E-6A18-BF12-9BAB301A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94111-FD51-2DF8-6684-3D8A1864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B640-B3E7-6813-44EF-BBFCB57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0688-24B2-03B3-0BCC-F6B37A6F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A4276-522B-5D7F-EDDE-B998C4AC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12015-035F-C618-606D-98EAB5E4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0198-569B-4E21-FA12-2A112102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5BF77-E200-A133-E868-9244CAD9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72018-D673-7843-85D8-B45A72E4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64D4-4BA2-1849-9726-74DC0492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9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6042-3E7F-974B-8E64-788384B2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C6F4-33A7-8E0F-2661-1FC7E4CD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00FB-16A3-23B0-ACA2-294187C1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2079-C127-E0DA-3858-26C252B4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4DFD6-0D9B-9263-8648-8054EE3D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4AD26-DDF6-C23A-4B5A-CB132BF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5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FB13-8356-6CC1-25CC-15A92B63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A61B-64F1-BDD0-42C9-82EB58A79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DF456-162D-26CC-BFBD-4A15A179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55B9-7199-4A2D-1B6B-46DDD57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AA23D-157F-3341-976B-B6EC7498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4F5E-489B-1685-3CE5-A45B1B8C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F1D9-94D1-F0D1-0957-1DD4CF93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1F1A-B565-3632-0920-973B77B6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5A29-DC47-9F29-D3DB-F12F8CBB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FD15-DDBD-4FD8-8880-6FE0BBC54D9B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CD00-AEE6-33F7-52EE-8E14A82F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8E0F-3589-AA24-1293-85E20245B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2F5CF87-99FC-D9F4-5542-39B2A5FB0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3D528594-6D5F-63FA-6D33-1BC560C9AA55}"/>
              </a:ext>
            </a:extLst>
          </p:cNvPr>
          <p:cNvSpPr txBox="1"/>
          <p:nvPr/>
        </p:nvSpPr>
        <p:spPr>
          <a:xfrm>
            <a:off x="371473" y="93214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E298A19-6E81-6290-ABE4-57379240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4446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D07E6E29-7F9E-C658-AF99-47518E36E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6D2DA507-3BC2-793D-EE04-581A275D4B7A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307231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E984A-F101-A811-C55C-EEC36C9E3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DC74F66-B9AD-A625-03F8-DECE2818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C9E9AEA-F9B1-9100-EF14-EC6E64D6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3EB4CED-AB18-FE2F-1062-98056CC3535A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F42C5-4FDC-A758-5114-054741B003D0}"/>
              </a:ext>
            </a:extLst>
          </p:cNvPr>
          <p:cNvSpPr txBox="1"/>
          <p:nvPr/>
        </p:nvSpPr>
        <p:spPr>
          <a:xfrm>
            <a:off x="117612" y="1663564"/>
            <a:ext cx="11912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IN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99483A0-3D4B-00AE-435C-56FCE4C154BA}"/>
              </a:ext>
            </a:extLst>
          </p:cNvPr>
          <p:cNvSpPr txBox="1"/>
          <p:nvPr/>
        </p:nvSpPr>
        <p:spPr>
          <a:xfrm>
            <a:off x="117612" y="29053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0BC0BB-58ED-19E5-56DE-0F3616FE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80" y="3488767"/>
            <a:ext cx="10401045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Transactions Performance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section focuses on evaluating the overall health and effectiveness of sales operations by tracking: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Sales</a:t>
            </a:r>
            <a:r>
              <a:rPr lang="en-US" dirty="0">
                <a:solidFill>
                  <a:schemeClr val="bg1"/>
                </a:solidFill>
              </a:rPr>
              <a:t>: Total revenue generated before tax.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Total Quantity</a:t>
            </a:r>
            <a:r>
              <a:rPr lang="en-US" dirty="0">
                <a:solidFill>
                  <a:schemeClr val="bg1"/>
                </a:solidFill>
              </a:rPr>
              <a:t>: The cumulative number of products sold.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Avg Order Value</a:t>
            </a:r>
            <a:r>
              <a:rPr lang="en-US" dirty="0">
                <a:solidFill>
                  <a:schemeClr val="bg1"/>
                </a:solidFill>
              </a:rPr>
              <a:t>: The average revenue per transaction, excluding tax.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A368F6-D586-83E9-10A2-9C961B45549D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930503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648EB-6BD3-2DA5-FD46-140EA50F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1371EBA-C9BB-ACA1-796C-391C9078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530211EB-2A07-5474-FE04-D67FD707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E8BAA7-7511-ED79-33C6-696BF931FCF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2BF8B10-5981-FE47-682E-F49621B727C2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4FD46D-1D90-9177-98E8-E4EA6B88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053259"/>
            <a:ext cx="10401045" cy="395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Customer Purchase Behavior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Understanding how customers interact with the business is critical. This section highlights: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Total Customers</a:t>
            </a:r>
            <a:r>
              <a:rPr lang="en-US" sz="1600" dirty="0">
                <a:solidFill>
                  <a:schemeClr val="bg1"/>
                </a:solidFill>
              </a:rPr>
              <a:t>: The count of unique buyers.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Single Order Customers</a:t>
            </a:r>
            <a:r>
              <a:rPr lang="en-US" sz="1600" dirty="0">
                <a:solidFill>
                  <a:schemeClr val="bg1"/>
                </a:solidFill>
              </a:rPr>
              <a:t>: Customers who placed only one order.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Customers</a:t>
            </a:r>
            <a:r>
              <a:rPr lang="en-US" sz="1600" dirty="0">
                <a:solidFill>
                  <a:schemeClr val="bg1"/>
                </a:solidFill>
              </a:rPr>
              <a:t>: Customers with more than one order, indicating loyalty.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Retention &amp; Value KPIs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To evaluate long-term growth and customer value, this section includes: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Lifetime Value (LTV)</a:t>
            </a:r>
            <a:r>
              <a:rPr lang="en-US" sz="1600" dirty="0">
                <a:solidFill>
                  <a:schemeClr val="bg1"/>
                </a:solidFill>
              </a:rPr>
              <a:t>: The total revenue generated by a customer over 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Rate</a:t>
            </a:r>
            <a:r>
              <a:rPr lang="en-US" sz="1600" dirty="0">
                <a:solidFill>
                  <a:schemeClr val="bg1"/>
                </a:solidFill>
              </a:rPr>
              <a:t>: The percentage of customers who return to make another purchase.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Purchase Frequency</a:t>
            </a:r>
            <a:r>
              <a:rPr lang="en-US" sz="1600" dirty="0">
                <a:solidFill>
                  <a:schemeClr val="bg1"/>
                </a:solidFill>
              </a:rPr>
              <a:t>: How often customers place orders, on average.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1A3CF47-6218-3F38-3382-F45CC4399E55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2719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A6C766-0370-D577-D92C-9B0CDF73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F0C3C29-57F3-7A5D-983A-8AB55D1B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740920B-FA56-35F1-CA08-5B9F438B9244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01470AB-646A-8724-632E-D0FBA3F7180D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880D2-C645-C558-2520-6DAFDCA8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AAADD5F-B7A1-DEFC-8407-FFE76AD2B3E7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2C69C-8272-9326-34D4-52F2A80D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485145"/>
            <a:ext cx="10401045" cy="38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Regional Overview - Province and Cities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Filled Map (Province-Level)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Display province-wise performance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color saturation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Changes dynamically with the measure selector.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Bubble Map / Density Map (City Level)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Visually represent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or customer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 a more granular level.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Bubble Size or Heat Intensity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Driven by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Tooltip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Shows all key metrics (Net Sales, Quantity, Total Customers, Repeat Customers).</a:t>
            </a:r>
          </a:p>
          <a:p>
            <a: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Bar Chart (City-Level Performance)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Compare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top-performing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KPI.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Descending order by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Interacts with slicers/filters and responds to the KPI selector.</a:t>
            </a:r>
          </a:p>
        </p:txBody>
      </p:sp>
    </p:spTree>
    <p:extLst>
      <p:ext uri="{BB962C8B-B14F-4D97-AF65-F5344CB8AC3E}">
        <p14:creationId xmlns:p14="http://schemas.microsoft.com/office/powerpoint/2010/main" val="2162797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24DCF-9E18-B681-8771-59270BF0C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3E4D4D1-CCA3-68E0-36B1-09AE9AEA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38DB107C-5893-1162-339A-F20E947FBF58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5A4F498-C428-6477-9781-40900DB6B62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680813-C92B-2E86-842B-A1AF48EC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D893B7F-5513-02B5-849E-F3B7C1439670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30C88-FE59-D256-D20A-20293CF5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537107"/>
            <a:ext cx="104010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Trend Over 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Area Chart – Trend by Day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Show the </a:t>
            </a:r>
            <a:r>
              <a:rPr lang="en-US" sz="1600" b="1" dirty="0">
                <a:solidFill>
                  <a:schemeClr val="bg1"/>
                </a:solidFill>
              </a:rPr>
              <a:t>daily trend</a:t>
            </a:r>
            <a:r>
              <a:rPr lang="en-US" sz="1600" dirty="0">
                <a:solidFill>
                  <a:schemeClr val="bg1"/>
                </a:solidFill>
              </a:rPr>
              <a:t> of the selected measure (e.g., daily Net Sales or daily Repeat Customers).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Interactivity</a:t>
            </a:r>
            <a:r>
              <a:rPr lang="en-US" sz="1600" dirty="0">
                <a:solidFill>
                  <a:schemeClr val="bg1"/>
                </a:solidFill>
              </a:rPr>
              <a:t>: Changes dynamically based on the selected measure.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Bar Chart or Line Chart – Trend by Hour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Display </a:t>
            </a:r>
            <a:r>
              <a:rPr lang="en-US" sz="1600" b="1" dirty="0">
                <a:solidFill>
                  <a:schemeClr val="bg1"/>
                </a:solidFill>
              </a:rPr>
              <a:t>sales or customer activity by hour of the day</a:t>
            </a:r>
            <a:r>
              <a:rPr lang="en-US" sz="1600" dirty="0">
                <a:solidFill>
                  <a:schemeClr val="bg1"/>
                </a:solidFill>
              </a:rPr>
              <a:t> (e.g., 0–23 </a:t>
            </a:r>
            <a:r>
              <a:rPr lang="en-US" sz="1600" dirty="0" err="1">
                <a:solidFill>
                  <a:schemeClr val="bg1"/>
                </a:solidFill>
              </a:rPr>
              <a:t>hrs</a:t>
            </a:r>
            <a:r>
              <a:rPr lang="en-US" sz="1600" dirty="0">
                <a:solidFill>
                  <a:schemeClr val="bg1"/>
                </a:solidFill>
              </a:rPr>
              <a:t>), revealing peak activity periods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Use Case: </a:t>
            </a:r>
            <a:r>
              <a:rPr lang="en-US" sz="1600" dirty="0">
                <a:solidFill>
                  <a:schemeClr val="bg1"/>
                </a:solidFill>
              </a:rPr>
              <a:t>Helps understand time-of-day behavior, useful for marketing or operational timing decisions.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F0940AB8-41CE-72F6-E787-2132E6E6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19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92198-E117-B76A-6D8D-BA6E5252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8760FD0-0501-737A-3476-C71426D4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98F75B4D-BB2D-1BCA-4C3D-652354C66F0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7552EE-24C9-473F-2B00-2A379E2B8DCC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352EFE-A6A0-07B3-89DE-2793908F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8B7EA81F-7691-12F9-0EA8-DA6F680047CB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08928-9CA2-C962-6661-E9C99765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612625"/>
            <a:ext cx="10401045" cy="269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3. Gateway Payment Method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and least used payment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preferences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regions or campaigns.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4. Product Type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Determine which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 types generate the highest revenue and order volume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Understand 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engagement varies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different product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C88E8016-E68C-4581-9191-38E7B114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6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7E568-F532-40EA-D690-C7B5F020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FCAF03D-9893-2AD5-B791-ACF53122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BA245D8-5A5F-A0D3-F8BF-67F2135780CB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B67BDD5-5235-CB48-1BED-958CBA99BE5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9393B4-520E-79E7-01E8-BF4E6572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EE4E096-29C3-235B-D5E5-253A7D37545F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476BE980-794F-5EAE-6900-1FBDD443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1CEE5E-7854-5CC9-C970-9BFBD3FCF9FA}"/>
              </a:ext>
            </a:extLst>
          </p:cNvPr>
          <p:cNvSpPr txBox="1"/>
          <p:nvPr/>
        </p:nvSpPr>
        <p:spPr>
          <a:xfrm>
            <a:off x="262828" y="2818825"/>
            <a:ext cx="11129071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dedicated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display transaction-level or detailed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drill through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from summary visuals (like charts and KPIs) to see underlying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 users to explore data at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granular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such as individual orders, customers, or product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 explain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summary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validate aggregated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raw data.</a:t>
            </a:r>
          </a:p>
        </p:txBody>
      </p:sp>
    </p:spTree>
    <p:extLst>
      <p:ext uri="{BB962C8B-B14F-4D97-AF65-F5344CB8AC3E}">
        <p14:creationId xmlns:p14="http://schemas.microsoft.com/office/powerpoint/2010/main" val="1921544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731</Words>
  <Application>Microsoft Office PowerPoint</Application>
  <PresentationFormat>Widescreen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Mohammad Ali Sk</cp:lastModifiedBy>
  <cp:revision>12</cp:revision>
  <dcterms:created xsi:type="dcterms:W3CDTF">2025-05-11T09:17:40Z</dcterms:created>
  <dcterms:modified xsi:type="dcterms:W3CDTF">2025-05-24T04:03:05Z</dcterms:modified>
</cp:coreProperties>
</file>