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 Slab"/>
      <p:regular r:id="rId19"/>
      <p:bold r:id="rId20"/>
    </p:embeddedFont>
    <p:embeddedFont>
      <p:font typeface="Roboto"/>
      <p:regular r:id="rId21"/>
      <p:bold r:id="rId22"/>
      <p:italic r:id="rId23"/>
      <p:boldItalic r:id="rId24"/>
    </p:embeddedFont>
    <p:embeddedFont>
      <p:font typeface="Alexandria"/>
      <p:regular r:id="rId25"/>
      <p:bold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Slab-bold.fntdata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Alexandria-bold.fntdata"/><Relationship Id="rId25" Type="http://schemas.openxmlformats.org/officeDocument/2006/relationships/font" Target="fonts/Alexandria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Slab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c6f75fce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c6f75fce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9178b8c21e_1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9178b8c21e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9178b8c21e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9178b8c21e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9178b8c21e_1_1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9178b8c21e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c6f75fceb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c6f75fceb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6f75fce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6f75fce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6f75fceb_0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6f75fce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c6f75fce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c6f75fce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c6f75fceb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c6f75fceb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9178b8c21e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9178b8c21e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9178b8c21e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9178b8c21e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9178b8c21e_1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9178b8c21e_1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9178b8c21e_1_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9178b8c21e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787725" y="1020725"/>
            <a:ext cx="5700900" cy="223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BERT</a:t>
            </a:r>
            <a:r>
              <a:rPr lang="en" sz="3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en" sz="2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Pre-training of Deep Bidirectional Transformers for Language Understanding</a:t>
            </a:r>
            <a:endParaRPr sz="2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0" y="2839325"/>
            <a:ext cx="5783400" cy="19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Submitted by:</a:t>
            </a:r>
            <a:endParaRPr sz="1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Mohammad Aman Ullah Khan</a:t>
            </a:r>
            <a:endParaRPr sz="1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ID: 19301139, Course: CSE 438, </a:t>
            </a:r>
            <a:endParaRPr sz="1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Department of Computer Science &amp; Engineering.</a:t>
            </a:r>
            <a:endParaRPr sz="1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          Submitted to: Mr. Annajiat Alim Rasel </a:t>
            </a:r>
            <a:r>
              <a:rPr lang="en" sz="1500"/>
              <a:t>Sir</a:t>
            </a:r>
            <a:endParaRPr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pic>
        <p:nvPicPr>
          <p:cNvPr id="65" name="Google Shape;6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05175" y="0"/>
            <a:ext cx="1738824" cy="1595374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3"/>
          <p:cNvSpPr txBox="1"/>
          <p:nvPr/>
        </p:nvSpPr>
        <p:spPr>
          <a:xfrm>
            <a:off x="8386775" y="4599600"/>
            <a:ext cx="609600" cy="5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highlight>
                  <a:srgbClr val="0B5394"/>
                </a:highlight>
                <a:latin typeface="Alexandria"/>
                <a:ea typeface="Alexandria"/>
                <a:cs typeface="Alexandria"/>
                <a:sym typeface="Alexandria"/>
              </a:rPr>
              <a:t>01</a:t>
            </a:r>
            <a:r>
              <a:rPr b="1" lang="en" sz="2400">
                <a:solidFill>
                  <a:schemeClr val="dk1"/>
                </a:solidFill>
                <a:highlight>
                  <a:srgbClr val="0B5394"/>
                </a:highlight>
                <a:latin typeface="Alexandria"/>
                <a:ea typeface="Alexandria"/>
                <a:cs typeface="Alexandria"/>
                <a:sym typeface="Alexandria"/>
              </a:rPr>
              <a:t>   </a:t>
            </a:r>
            <a:endParaRPr b="1" sz="2400">
              <a:solidFill>
                <a:schemeClr val="dk1"/>
              </a:solidFill>
              <a:highlight>
                <a:srgbClr val="0B5394"/>
              </a:highlight>
              <a:latin typeface="Alexandria"/>
              <a:ea typeface="Alexandria"/>
              <a:cs typeface="Alexandria"/>
              <a:sym typeface="Alexandr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/>
          <p:nvPr>
            <p:ph type="title"/>
          </p:nvPr>
        </p:nvSpPr>
        <p:spPr>
          <a:xfrm>
            <a:off x="387900" y="685800"/>
            <a:ext cx="8368200" cy="102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        State-of-the-Art NLP Language Models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2"/>
          <p:cNvSpPr txBox="1"/>
          <p:nvPr>
            <p:ph idx="1" type="body"/>
          </p:nvPr>
        </p:nvSpPr>
        <p:spPr>
          <a:xfrm>
            <a:off x="186900" y="1252275"/>
            <a:ext cx="8647500" cy="3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300"/>
              <a:t>ELMo: Embeddings from Language Models</a:t>
            </a:r>
            <a:endParaRPr b="1" sz="13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300"/>
              <a:t>Bidirectional LSTM-based contextualized word representations.</a:t>
            </a:r>
            <a:endParaRPr sz="13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300"/>
              <a:t>Enhanced performance in sentiment analysis, named entity recognition, and question answering.</a:t>
            </a:r>
            <a:endParaRPr sz="13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300"/>
              <a:t>GPT: Generic Pre-trained Transformer</a:t>
            </a:r>
            <a:endParaRPr b="1" sz="13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300"/>
              <a:t>Transformer-based architecture.</a:t>
            </a:r>
            <a:endParaRPr sz="13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300"/>
              <a:t>Pre-trained on extensive text corpora.</a:t>
            </a:r>
            <a:endParaRPr sz="13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300"/>
              <a:t>Achieves cutting-edge results in text completion, summarization, and question answering.</a:t>
            </a:r>
            <a:endParaRPr sz="13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300"/>
              <a:t>XLNet: eXtreme Multi-task Learning via Adversarial Training</a:t>
            </a:r>
            <a:endParaRPr b="1" sz="13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300"/>
              <a:t>Transformer-based design.</a:t>
            </a:r>
            <a:endParaRPr sz="13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300"/>
              <a:t>Pre-trained on substantial text data.</a:t>
            </a:r>
            <a:endParaRPr sz="13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300"/>
              <a:t>Demonstrates excellence in text categorization, question answering, and natural language inference.</a:t>
            </a:r>
            <a:endParaRPr sz="13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300"/>
              <a:t>Common Traits</a:t>
            </a:r>
            <a:endParaRPr b="1" sz="13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300"/>
              <a:t>Pre-trained with vast datasets.</a:t>
            </a:r>
            <a:endParaRPr sz="13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300"/>
              <a:t>Employ advanced techniques like attention mechanisms, dropout, and multi-task learning.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2"/>
          <p:cNvSpPr txBox="1"/>
          <p:nvPr/>
        </p:nvSpPr>
        <p:spPr>
          <a:xfrm>
            <a:off x="8386775" y="4599600"/>
            <a:ext cx="609600" cy="5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highlight>
                  <a:srgbClr val="0B5394"/>
                </a:highlight>
                <a:latin typeface="Alexandria"/>
                <a:ea typeface="Alexandria"/>
                <a:cs typeface="Alexandria"/>
                <a:sym typeface="Alexandria"/>
              </a:rPr>
              <a:t>10</a:t>
            </a:r>
            <a:r>
              <a:rPr b="1" lang="en" sz="2400">
                <a:solidFill>
                  <a:schemeClr val="dk1"/>
                </a:solidFill>
                <a:highlight>
                  <a:srgbClr val="0B5394"/>
                </a:highlight>
                <a:latin typeface="Alexandria"/>
                <a:ea typeface="Alexandria"/>
                <a:cs typeface="Alexandria"/>
                <a:sym typeface="Alexandria"/>
              </a:rPr>
              <a:t>   </a:t>
            </a:r>
            <a:endParaRPr b="1" sz="2400">
              <a:solidFill>
                <a:schemeClr val="dk1"/>
              </a:solidFill>
              <a:highlight>
                <a:srgbClr val="0B5394"/>
              </a:highlight>
              <a:latin typeface="Alexandria"/>
              <a:ea typeface="Alexandria"/>
              <a:cs typeface="Alexandria"/>
              <a:sym typeface="Alexandr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23"/>
          <p:cNvPicPr preferRelativeResize="0"/>
          <p:nvPr/>
        </p:nvPicPr>
        <p:blipFill rotWithShape="1">
          <a:blip r:embed="rId3">
            <a:alphaModFix/>
          </a:blip>
          <a:srcRect b="12356" l="930" r="-929" t="16010"/>
          <a:stretch/>
        </p:blipFill>
        <p:spPr>
          <a:xfrm>
            <a:off x="0" y="-487233"/>
            <a:ext cx="9351373" cy="5630734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3"/>
          <p:cNvSpPr txBox="1"/>
          <p:nvPr/>
        </p:nvSpPr>
        <p:spPr>
          <a:xfrm>
            <a:off x="8386775" y="4599600"/>
            <a:ext cx="609600" cy="5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highlight>
                  <a:srgbClr val="0B5394"/>
                </a:highlight>
                <a:latin typeface="Alexandria"/>
                <a:ea typeface="Alexandria"/>
                <a:cs typeface="Alexandria"/>
                <a:sym typeface="Alexandria"/>
              </a:rPr>
              <a:t>1</a:t>
            </a:r>
            <a:r>
              <a:rPr b="1" lang="en" sz="2400">
                <a:solidFill>
                  <a:schemeClr val="dk1"/>
                </a:solidFill>
                <a:highlight>
                  <a:srgbClr val="0B5394"/>
                </a:highlight>
                <a:latin typeface="Alexandria"/>
                <a:ea typeface="Alexandria"/>
                <a:cs typeface="Alexandria"/>
                <a:sym typeface="Alexandria"/>
              </a:rPr>
              <a:t>1   </a:t>
            </a:r>
            <a:endParaRPr b="1" sz="2400">
              <a:solidFill>
                <a:schemeClr val="dk1"/>
              </a:solidFill>
              <a:highlight>
                <a:srgbClr val="0B5394"/>
              </a:highlight>
              <a:latin typeface="Alexandria"/>
              <a:ea typeface="Alexandria"/>
              <a:cs typeface="Alexandria"/>
              <a:sym typeface="Alexandri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idx="4294967295" type="title"/>
          </p:nvPr>
        </p:nvSpPr>
        <p:spPr>
          <a:xfrm>
            <a:off x="311700" y="783625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Applications of BERT</a:t>
            </a:r>
            <a:endParaRPr/>
          </a:p>
        </p:txBody>
      </p:sp>
      <p:cxnSp>
        <p:nvCxnSpPr>
          <p:cNvPr id="151" name="Google Shape;151;p24"/>
          <p:cNvCxnSpPr/>
          <p:nvPr/>
        </p:nvCxnSpPr>
        <p:spPr>
          <a:xfrm>
            <a:off x="418675" y="1811883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2" name="Google Shape;152;p24"/>
          <p:cNvSpPr txBox="1"/>
          <p:nvPr>
            <p:ph idx="4294967295" type="body"/>
          </p:nvPr>
        </p:nvSpPr>
        <p:spPr>
          <a:xfrm>
            <a:off x="311700" y="1916325"/>
            <a:ext cx="4155900" cy="27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BERT powers various NLP tasks: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Named entity recognition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Biomedical entity recognition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Sentiment analysis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Next-sentence prediction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Paraphrasing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Question-answering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Reading comprehension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500"/>
          </a:p>
        </p:txBody>
      </p:sp>
      <p:cxnSp>
        <p:nvCxnSpPr>
          <p:cNvPr id="153" name="Google Shape;153;p24"/>
          <p:cNvCxnSpPr/>
          <p:nvPr/>
        </p:nvCxnSpPr>
        <p:spPr>
          <a:xfrm>
            <a:off x="5012725" y="1811883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4" name="Google Shape;154;p24"/>
          <p:cNvSpPr txBox="1"/>
          <p:nvPr>
            <p:ph idx="4294967295" type="body"/>
          </p:nvPr>
        </p:nvSpPr>
        <p:spPr>
          <a:xfrm>
            <a:off x="5130900" y="1605675"/>
            <a:ext cx="3831300" cy="332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/>
              <a:t>Context Matters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/>
              <a:t>BERT excels at understanding context.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/>
              <a:t>Consider both sides of each word.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/>
              <a:t>Cross-Industry Impact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/>
              <a:t>Enhances decision-making and automation.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/>
              <a:t>Applied in healthcare, banking, e-commerce, and more.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/>
              <a:t>Multilingual Support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/>
              <a:t>Available in 103 languages.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55" name="Google Shape;155;p24"/>
          <p:cNvPicPr preferRelativeResize="0"/>
          <p:nvPr/>
        </p:nvPicPr>
        <p:blipFill rotWithShape="1">
          <a:blip r:embed="rId3">
            <a:alphaModFix/>
          </a:blip>
          <a:srcRect b="2664" l="26875" r="27064" t="2844"/>
          <a:stretch/>
        </p:blipFill>
        <p:spPr>
          <a:xfrm>
            <a:off x="3288900" y="2003725"/>
            <a:ext cx="1842000" cy="2125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4"/>
          <p:cNvSpPr txBox="1"/>
          <p:nvPr/>
        </p:nvSpPr>
        <p:spPr>
          <a:xfrm>
            <a:off x="8386775" y="4599600"/>
            <a:ext cx="609600" cy="5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highlight>
                  <a:srgbClr val="0B5394"/>
                </a:highlight>
                <a:latin typeface="Alexandria"/>
                <a:ea typeface="Alexandria"/>
                <a:cs typeface="Alexandria"/>
                <a:sym typeface="Alexandria"/>
              </a:rPr>
              <a:t>12</a:t>
            </a:r>
            <a:r>
              <a:rPr b="1" lang="en" sz="2400">
                <a:solidFill>
                  <a:schemeClr val="dk1"/>
                </a:solidFill>
                <a:highlight>
                  <a:srgbClr val="0B5394"/>
                </a:highlight>
                <a:latin typeface="Alexandria"/>
                <a:ea typeface="Alexandria"/>
                <a:cs typeface="Alexandria"/>
                <a:sym typeface="Alexandria"/>
              </a:rPr>
              <a:t>   </a:t>
            </a:r>
            <a:endParaRPr b="1" sz="2400">
              <a:solidFill>
                <a:schemeClr val="dk1"/>
              </a:solidFill>
              <a:highlight>
                <a:srgbClr val="0B5394"/>
              </a:highlight>
              <a:latin typeface="Alexandria"/>
              <a:ea typeface="Alexandria"/>
              <a:cs typeface="Alexandria"/>
              <a:sym typeface="Alexandri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 txBox="1"/>
          <p:nvPr>
            <p:ph type="title"/>
          </p:nvPr>
        </p:nvSpPr>
        <p:spPr>
          <a:xfrm>
            <a:off x="490250" y="526350"/>
            <a:ext cx="8070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                   </a:t>
            </a:r>
            <a:r>
              <a:rPr lang="en" sz="3100"/>
              <a:t>Thank you so much. </a:t>
            </a:r>
            <a:endParaRPr sz="3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          Any questions, feel free to ask.</a:t>
            </a:r>
            <a:endParaRPr sz="3100"/>
          </a:p>
        </p:txBody>
      </p:sp>
      <p:sp>
        <p:nvSpPr>
          <p:cNvPr id="162" name="Google Shape;162;p25"/>
          <p:cNvSpPr txBox="1"/>
          <p:nvPr/>
        </p:nvSpPr>
        <p:spPr>
          <a:xfrm>
            <a:off x="8386775" y="4599600"/>
            <a:ext cx="609600" cy="5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highlight>
                  <a:srgbClr val="0B5394"/>
                </a:highlight>
                <a:latin typeface="Alexandria"/>
                <a:ea typeface="Alexandria"/>
                <a:cs typeface="Alexandria"/>
                <a:sym typeface="Alexandria"/>
              </a:rPr>
              <a:t>13</a:t>
            </a:r>
            <a:r>
              <a:rPr b="1" lang="en" sz="2400">
                <a:solidFill>
                  <a:schemeClr val="dk1"/>
                </a:solidFill>
                <a:highlight>
                  <a:srgbClr val="0B5394"/>
                </a:highlight>
                <a:latin typeface="Alexandria"/>
                <a:ea typeface="Alexandria"/>
                <a:cs typeface="Alexandria"/>
                <a:sym typeface="Alexandria"/>
              </a:rPr>
              <a:t>   </a:t>
            </a:r>
            <a:endParaRPr b="1" sz="2400">
              <a:solidFill>
                <a:schemeClr val="dk1"/>
              </a:solidFill>
              <a:highlight>
                <a:srgbClr val="0B5394"/>
              </a:highlight>
              <a:latin typeface="Alexandria"/>
              <a:ea typeface="Alexandria"/>
              <a:cs typeface="Alexandria"/>
              <a:sym typeface="Alexandr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idx="2" type="body"/>
          </p:nvPr>
        </p:nvSpPr>
        <p:spPr>
          <a:xfrm>
            <a:off x="4572000" y="1105450"/>
            <a:ext cx="4280700" cy="382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What is BERT?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Limitations of current techniques.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Significance for Large Training Data for BERT.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Masked Language Model (MLM).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Next Sentence Prediction (NSP).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Transformer Encoders.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State-of-the-Art NLP Language Models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Difference in pre-training model architectures.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Applications of BERT.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Question &amp; Answer Session.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2" name="Google Shape;72;p14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73" name="Google Shape;73;p14"/>
          <p:cNvSpPr txBox="1"/>
          <p:nvPr/>
        </p:nvSpPr>
        <p:spPr>
          <a:xfrm>
            <a:off x="8386775" y="4599600"/>
            <a:ext cx="609600" cy="5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highlight>
                  <a:srgbClr val="0B5394"/>
                </a:highlight>
                <a:latin typeface="Alexandria"/>
                <a:ea typeface="Alexandria"/>
                <a:cs typeface="Alexandria"/>
                <a:sym typeface="Alexandria"/>
              </a:rPr>
              <a:t>02   </a:t>
            </a:r>
            <a:endParaRPr b="1" sz="2400">
              <a:solidFill>
                <a:schemeClr val="dk1"/>
              </a:solidFill>
              <a:highlight>
                <a:srgbClr val="0B5394"/>
              </a:highlight>
              <a:latin typeface="Alexandria"/>
              <a:ea typeface="Alexandria"/>
              <a:cs typeface="Alexandria"/>
              <a:sym typeface="Alexandr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idx="4294967295" type="title"/>
          </p:nvPr>
        </p:nvSpPr>
        <p:spPr>
          <a:xfrm>
            <a:off x="311700" y="49125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What is BERT?</a:t>
            </a:r>
            <a:endParaRPr/>
          </a:p>
        </p:txBody>
      </p:sp>
      <p:cxnSp>
        <p:nvCxnSpPr>
          <p:cNvPr id="79" name="Google Shape;79;p15"/>
          <p:cNvCxnSpPr/>
          <p:nvPr/>
        </p:nvCxnSpPr>
        <p:spPr>
          <a:xfrm>
            <a:off x="418675" y="1811883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0" name="Google Shape;80;p15"/>
          <p:cNvCxnSpPr/>
          <p:nvPr/>
        </p:nvCxnSpPr>
        <p:spPr>
          <a:xfrm>
            <a:off x="5012725" y="1811883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1" name="Google Shape;81;p15"/>
          <p:cNvSpPr txBox="1"/>
          <p:nvPr>
            <p:ph idx="4294967295" type="body"/>
          </p:nvPr>
        </p:nvSpPr>
        <p:spPr>
          <a:xfrm>
            <a:off x="374550" y="1878425"/>
            <a:ext cx="5088600" cy="28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Propose a new pre-training objective so that a deep bidirectional transformer can be trained.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• </a:t>
            </a:r>
            <a:r>
              <a:rPr lang="en" sz="1600"/>
              <a:t>The "masked language model" (MLM): the objective is to predict the original word of a masked word based only on its context.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• </a:t>
            </a:r>
            <a:r>
              <a:rPr lang="en" sz="1600"/>
              <a:t>"Next sentence prediction"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Contextual Comprehension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• BERT uses surrounding text to disambiguate words and understand context.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82" name="Google Shape;82;p15"/>
          <p:cNvPicPr preferRelativeResize="0"/>
          <p:nvPr/>
        </p:nvPicPr>
        <p:blipFill rotWithShape="1">
          <a:blip r:embed="rId3">
            <a:alphaModFix/>
          </a:blip>
          <a:srcRect b="0" l="23979" r="23697" t="0"/>
          <a:stretch/>
        </p:blipFill>
        <p:spPr>
          <a:xfrm>
            <a:off x="5919040" y="1924325"/>
            <a:ext cx="2560986" cy="2753101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5"/>
          <p:cNvSpPr txBox="1"/>
          <p:nvPr/>
        </p:nvSpPr>
        <p:spPr>
          <a:xfrm>
            <a:off x="8386775" y="4599600"/>
            <a:ext cx="609600" cy="5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highlight>
                  <a:srgbClr val="0B5394"/>
                </a:highlight>
                <a:latin typeface="Alexandria"/>
                <a:ea typeface="Alexandria"/>
                <a:cs typeface="Alexandria"/>
                <a:sym typeface="Alexandria"/>
              </a:rPr>
              <a:t>03   </a:t>
            </a:r>
            <a:endParaRPr b="1" sz="2400">
              <a:solidFill>
                <a:schemeClr val="dk1"/>
              </a:solidFill>
              <a:highlight>
                <a:srgbClr val="0B5394"/>
              </a:highlight>
              <a:latin typeface="Alexandria"/>
              <a:ea typeface="Alexandria"/>
              <a:cs typeface="Alexandria"/>
              <a:sym typeface="Alexandr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Limitations of current techniques</a:t>
            </a:r>
            <a:endParaRPr/>
          </a:p>
        </p:txBody>
      </p:sp>
      <p:sp>
        <p:nvSpPr>
          <p:cNvPr id="89" name="Google Shape;89;p16"/>
          <p:cNvSpPr txBox="1"/>
          <p:nvPr>
            <p:ph idx="1" type="body"/>
          </p:nvPr>
        </p:nvSpPr>
        <p:spPr>
          <a:xfrm>
            <a:off x="387900" y="1489825"/>
            <a:ext cx="5660100" cy="33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Language models in pre-training are unidirectional, it process text in only one direction, either left-to-right or right-to-left.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• OpenAl GPT used left-to-right architecture.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• ELMo concatenates forward and backward language models.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Solution</a:t>
            </a:r>
            <a:r>
              <a:rPr lang="en"/>
              <a:t>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BERT: Bidirectional Encoder Representations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Transformers.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30175" y="1792725"/>
            <a:ext cx="2459500" cy="24595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6"/>
          <p:cNvSpPr txBox="1"/>
          <p:nvPr/>
        </p:nvSpPr>
        <p:spPr>
          <a:xfrm>
            <a:off x="8386775" y="4599600"/>
            <a:ext cx="609600" cy="5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highlight>
                  <a:srgbClr val="0B5394"/>
                </a:highlight>
                <a:latin typeface="Alexandria"/>
                <a:ea typeface="Alexandria"/>
                <a:cs typeface="Alexandria"/>
                <a:sym typeface="Alexandria"/>
              </a:rPr>
              <a:t>04   </a:t>
            </a:r>
            <a:endParaRPr b="1" sz="2400">
              <a:solidFill>
                <a:schemeClr val="dk1"/>
              </a:solidFill>
              <a:highlight>
                <a:srgbClr val="0B5394"/>
              </a:highlight>
              <a:latin typeface="Alexandria"/>
              <a:ea typeface="Alexandria"/>
              <a:cs typeface="Alexandria"/>
              <a:sym typeface="Alexandri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4572000" y="813100"/>
            <a:ext cx="4426800" cy="401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Training Duration and Scaling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Training on such a large dataset is time-consuming.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BERT's training was made possible by: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The novel Transformer architecture.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Utilization of TPUs (Tensor Processing Units), Google's custom circuits designed for large ML models.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Remarkably, 64 TPUs trained BERT in just 4 days.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Meeting Computational Demands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As BERT gained popularity, there was an increasing demand for smaller models to fit into less powerful devices.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In response, 23 smaller BERT models were released in March 2020.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p17"/>
          <p:cNvSpPr txBox="1"/>
          <p:nvPr>
            <p:ph type="title"/>
          </p:nvPr>
        </p:nvSpPr>
        <p:spPr>
          <a:xfrm>
            <a:off x="182725" y="889075"/>
            <a:ext cx="4389300" cy="376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Large Amounts of Training Data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BERT's success is attributed to its training on a massive dataset.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A dataset containing a staggering 3.3 billion words has been instrumental in BERT's achievements.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The Data Sources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BERT was specifically trained on: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Wikipedia (~2.5 billion words)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Google’s BooksCorpus (~800 million words)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These diverse and extensive informational datasets contribute to BERT's profound knowledge.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" name="Google Shape;98;p17"/>
          <p:cNvSpPr txBox="1"/>
          <p:nvPr>
            <p:ph type="title"/>
          </p:nvPr>
        </p:nvSpPr>
        <p:spPr>
          <a:xfrm>
            <a:off x="311700" y="33595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Significance for Large Training Data for BERT</a:t>
            </a:r>
            <a:endParaRPr sz="2800"/>
          </a:p>
        </p:txBody>
      </p:sp>
      <p:sp>
        <p:nvSpPr>
          <p:cNvPr id="99" name="Google Shape;99;p17"/>
          <p:cNvSpPr txBox="1"/>
          <p:nvPr/>
        </p:nvSpPr>
        <p:spPr>
          <a:xfrm>
            <a:off x="8386775" y="4599600"/>
            <a:ext cx="609600" cy="5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highlight>
                  <a:srgbClr val="0B5394"/>
                </a:highlight>
                <a:latin typeface="Alexandria"/>
                <a:ea typeface="Alexandria"/>
                <a:cs typeface="Alexandria"/>
                <a:sym typeface="Alexandria"/>
              </a:rPr>
              <a:t>05   </a:t>
            </a:r>
            <a:endParaRPr b="1" sz="2400">
              <a:solidFill>
                <a:schemeClr val="dk1"/>
              </a:solidFill>
              <a:highlight>
                <a:srgbClr val="0B5394"/>
              </a:highlight>
              <a:latin typeface="Alexandria"/>
              <a:ea typeface="Alexandria"/>
              <a:cs typeface="Alexandria"/>
              <a:sym typeface="Alexandr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Masked Language Model (MLM)</a:t>
            </a:r>
            <a:endParaRPr/>
          </a:p>
        </p:txBody>
      </p:sp>
      <p:sp>
        <p:nvSpPr>
          <p:cNvPr id="105" name="Google Shape;105;p18"/>
          <p:cNvSpPr txBox="1"/>
          <p:nvPr>
            <p:ph idx="1" type="body"/>
          </p:nvPr>
        </p:nvSpPr>
        <p:spPr>
          <a:xfrm>
            <a:off x="205175" y="1480700"/>
            <a:ext cx="56145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300"/>
              <a:t>MLM in BERT</a:t>
            </a:r>
            <a:endParaRPr sz="13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300"/>
              <a:t>MLM is a vital component of BERT's pre-training process.</a:t>
            </a:r>
            <a:endParaRPr sz="13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300"/>
              <a:t>It plays a crucial role in enhancing language understanding.</a:t>
            </a:r>
            <a:endParaRPr sz="13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300"/>
              <a:t>Bidirectional Learning</a:t>
            </a:r>
            <a:endParaRPr sz="13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300"/>
              <a:t>MLM enables BERT to learn bidirectionally from text.</a:t>
            </a:r>
            <a:endParaRPr sz="13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300"/>
              <a:t>Achieved by masking (hiding) words within sentences.</a:t>
            </a:r>
            <a:endParaRPr sz="13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300"/>
              <a:t>Contextual Prediction</a:t>
            </a:r>
            <a:endParaRPr sz="13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300"/>
              <a:t>BERT predicts masked words using context from both sides.</a:t>
            </a:r>
            <a:endParaRPr sz="13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300"/>
              <a:t>A revolutionary approach in natural language understanding.</a:t>
            </a:r>
            <a:endParaRPr sz="13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300"/>
              <a:t>Boosting NLP Performance</a:t>
            </a:r>
            <a:endParaRPr sz="13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300"/>
              <a:t>MLM contributes to BERT's deep knowledge of language.</a:t>
            </a:r>
            <a:endParaRPr sz="13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300"/>
              <a:t>It empowers BERT to excel in a wide range of NLP tasks.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8975" y="1724988"/>
            <a:ext cx="3019525" cy="2663481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8"/>
          <p:cNvSpPr txBox="1"/>
          <p:nvPr/>
        </p:nvSpPr>
        <p:spPr>
          <a:xfrm>
            <a:off x="8386775" y="4599600"/>
            <a:ext cx="609600" cy="5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highlight>
                  <a:srgbClr val="0B5394"/>
                </a:highlight>
                <a:latin typeface="Alexandria"/>
                <a:ea typeface="Alexandria"/>
                <a:cs typeface="Alexandria"/>
                <a:sym typeface="Alexandria"/>
              </a:rPr>
              <a:t>06   </a:t>
            </a:r>
            <a:endParaRPr b="1" sz="2400">
              <a:solidFill>
                <a:schemeClr val="dk1"/>
              </a:solidFill>
              <a:highlight>
                <a:srgbClr val="0B5394"/>
              </a:highlight>
              <a:latin typeface="Alexandria"/>
              <a:ea typeface="Alexandria"/>
              <a:cs typeface="Alexandria"/>
              <a:sym typeface="Alexandr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Next Sentence Prediction (NSP)</a:t>
            </a:r>
            <a:endParaRPr/>
          </a:p>
        </p:txBody>
      </p:sp>
      <p:sp>
        <p:nvSpPr>
          <p:cNvPr id="113" name="Google Shape;113;p19"/>
          <p:cNvSpPr txBox="1"/>
          <p:nvPr>
            <p:ph idx="1" type="body"/>
          </p:nvPr>
        </p:nvSpPr>
        <p:spPr>
          <a:xfrm>
            <a:off x="205175" y="1480700"/>
            <a:ext cx="5669100" cy="324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/>
              <a:t>What is NSP?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/>
              <a:t>NSP is a fundamental component of BERT's training process.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/>
              <a:t>Sentence-Level Comprehension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/>
              <a:t>contextual relationships between sentences.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/>
              <a:t>Goes beyond understanding isolated sentences.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/>
              <a:t>Predicting Sentence Pairs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/>
              <a:t>BERT predicts whether a given sentence logically follows another.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/>
              <a:t>Trains the model to understand sentence-level context and coherence.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/>
              <a:t>Real-Life Analogy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/>
              <a:t>Comparable to how humans connect ideas in conversations or stories.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/>
              <a:t>Enhancing Language Understanding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/>
              <a:t>Ability to comprehend discourse, making it more contextually aware.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p19"/>
          <p:cNvPicPr preferRelativeResize="0"/>
          <p:nvPr/>
        </p:nvPicPr>
        <p:blipFill rotWithShape="1">
          <a:blip r:embed="rId3">
            <a:alphaModFix/>
          </a:blip>
          <a:srcRect b="16287" l="14005" r="13984" t="3635"/>
          <a:stretch/>
        </p:blipFill>
        <p:spPr>
          <a:xfrm>
            <a:off x="6093625" y="1721125"/>
            <a:ext cx="2603725" cy="2669377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9"/>
          <p:cNvSpPr txBox="1"/>
          <p:nvPr/>
        </p:nvSpPr>
        <p:spPr>
          <a:xfrm>
            <a:off x="8386775" y="4599600"/>
            <a:ext cx="609600" cy="5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highlight>
                  <a:srgbClr val="0B5394"/>
                </a:highlight>
                <a:latin typeface="Alexandria"/>
                <a:ea typeface="Alexandria"/>
                <a:cs typeface="Alexandria"/>
                <a:sym typeface="Alexandria"/>
              </a:rPr>
              <a:t>07   </a:t>
            </a:r>
            <a:endParaRPr b="1" sz="2400">
              <a:solidFill>
                <a:schemeClr val="dk1"/>
              </a:solidFill>
              <a:highlight>
                <a:srgbClr val="0B5394"/>
              </a:highlight>
              <a:latin typeface="Alexandria"/>
              <a:ea typeface="Alexandria"/>
              <a:cs typeface="Alexandria"/>
              <a:sym typeface="Alexandr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Transformer Encoders</a:t>
            </a:r>
            <a:endParaRPr/>
          </a:p>
        </p:txBody>
      </p:sp>
      <p:sp>
        <p:nvSpPr>
          <p:cNvPr id="121" name="Google Shape;121;p20"/>
          <p:cNvSpPr txBox="1"/>
          <p:nvPr>
            <p:ph idx="1" type="body"/>
          </p:nvPr>
        </p:nvSpPr>
        <p:spPr>
          <a:xfrm>
            <a:off x="128975" y="1252100"/>
            <a:ext cx="6171600" cy="324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000"/>
              <a:t>Transformer in NLP</a:t>
            </a:r>
            <a:endParaRPr sz="10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000"/>
              <a:t>Transformer is an attention-based architecture for Natural Language Processing (NLP).</a:t>
            </a:r>
            <a:endParaRPr sz="10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000"/>
              <a:t>BERT's Foundation</a:t>
            </a:r>
            <a:r>
              <a:rPr lang="en" sz="1000"/>
              <a:t>: BERT, or Bidirectional Encoder Representations from Transformers, </a:t>
            </a:r>
            <a:endParaRPr sz="10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is a multi-layer bidirectional transformer encoder.</a:t>
            </a:r>
            <a:endParaRPr sz="10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000"/>
              <a:t>Two Components</a:t>
            </a:r>
            <a:endParaRPr sz="10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000"/>
              <a:t>Transformer consists of two main components:</a:t>
            </a:r>
            <a:endParaRPr sz="1000"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000"/>
              <a:t>Encoding component.</a:t>
            </a:r>
            <a:endParaRPr sz="1000"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000"/>
              <a:t>Decoding component.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2" name="Google Shape;122;p20"/>
          <p:cNvPicPr preferRelativeResize="0"/>
          <p:nvPr/>
        </p:nvPicPr>
        <p:blipFill rotWithShape="1">
          <a:blip r:embed="rId3">
            <a:alphaModFix/>
          </a:blip>
          <a:srcRect b="0" l="2808" r="0" t="5051"/>
          <a:stretch/>
        </p:blipFill>
        <p:spPr>
          <a:xfrm>
            <a:off x="6493300" y="1252100"/>
            <a:ext cx="2262800" cy="284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0"/>
          <p:cNvPicPr preferRelativeResize="0"/>
          <p:nvPr/>
        </p:nvPicPr>
        <p:blipFill rotWithShape="1">
          <a:blip r:embed="rId4">
            <a:alphaModFix/>
          </a:blip>
          <a:srcRect b="-707" l="0" r="0" t="5068"/>
          <a:stretch/>
        </p:blipFill>
        <p:spPr>
          <a:xfrm>
            <a:off x="405688" y="3090825"/>
            <a:ext cx="5894876" cy="192035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0"/>
          <p:cNvSpPr txBox="1"/>
          <p:nvPr/>
        </p:nvSpPr>
        <p:spPr>
          <a:xfrm>
            <a:off x="8386775" y="4599600"/>
            <a:ext cx="609600" cy="5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highlight>
                  <a:srgbClr val="0B5394"/>
                </a:highlight>
                <a:latin typeface="Alexandria"/>
                <a:ea typeface="Alexandria"/>
                <a:cs typeface="Alexandria"/>
                <a:sym typeface="Alexandria"/>
              </a:rPr>
              <a:t>08   </a:t>
            </a:r>
            <a:endParaRPr b="1" sz="2400">
              <a:solidFill>
                <a:schemeClr val="dk1"/>
              </a:solidFill>
              <a:highlight>
                <a:srgbClr val="0B5394"/>
              </a:highlight>
              <a:latin typeface="Alexandria"/>
              <a:ea typeface="Alexandria"/>
              <a:cs typeface="Alexandria"/>
              <a:sym typeface="Alexandr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9" name="Google Shape;129;p21"/>
          <p:cNvCxnSpPr/>
          <p:nvPr/>
        </p:nvCxnSpPr>
        <p:spPr>
          <a:xfrm>
            <a:off x="418675" y="1811883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0" name="Google Shape;130;p21"/>
          <p:cNvCxnSpPr/>
          <p:nvPr/>
        </p:nvCxnSpPr>
        <p:spPr>
          <a:xfrm>
            <a:off x="5012725" y="1811883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31" name="Google Shape;131;p21"/>
          <p:cNvPicPr preferRelativeResize="0"/>
          <p:nvPr/>
        </p:nvPicPr>
        <p:blipFill rotWithShape="1">
          <a:blip r:embed="rId3">
            <a:alphaModFix/>
          </a:blip>
          <a:srcRect b="9878" l="0" r="0" t="4592"/>
          <a:stretch/>
        </p:blipFill>
        <p:spPr>
          <a:xfrm>
            <a:off x="0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1"/>
          <p:cNvSpPr txBox="1"/>
          <p:nvPr/>
        </p:nvSpPr>
        <p:spPr>
          <a:xfrm>
            <a:off x="8386775" y="4599600"/>
            <a:ext cx="609600" cy="5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highlight>
                  <a:srgbClr val="0B5394"/>
                </a:highlight>
                <a:latin typeface="Alexandria"/>
                <a:ea typeface="Alexandria"/>
                <a:cs typeface="Alexandria"/>
                <a:sym typeface="Alexandria"/>
              </a:rPr>
              <a:t>09   </a:t>
            </a:r>
            <a:endParaRPr b="1" sz="2400">
              <a:solidFill>
                <a:schemeClr val="dk1"/>
              </a:solidFill>
              <a:highlight>
                <a:srgbClr val="0B5394"/>
              </a:highlight>
              <a:latin typeface="Alexandria"/>
              <a:ea typeface="Alexandria"/>
              <a:cs typeface="Alexandria"/>
              <a:sym typeface="Alexandr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