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86" r:id="rId2"/>
    <p:sldId id="257" r:id="rId3"/>
    <p:sldId id="306" r:id="rId4"/>
    <p:sldId id="307" r:id="rId5"/>
    <p:sldId id="298" r:id="rId6"/>
    <p:sldId id="284" r:id="rId7"/>
    <p:sldId id="285" r:id="rId8"/>
    <p:sldId id="273" r:id="rId9"/>
    <p:sldId id="297" r:id="rId10"/>
    <p:sldId id="274" r:id="rId11"/>
    <p:sldId id="299" r:id="rId12"/>
    <p:sldId id="300" r:id="rId13"/>
    <p:sldId id="301" r:id="rId14"/>
    <p:sldId id="302" r:id="rId15"/>
    <p:sldId id="294" r:id="rId16"/>
    <p:sldId id="303" r:id="rId17"/>
    <p:sldId id="304" r:id="rId18"/>
    <p:sldId id="305" r:id="rId19"/>
  </p:sldIdLst>
  <p:sldSz cx="9144000" cy="6858000" type="screen4x3"/>
  <p:notesSz cx="6858000" cy="9144000"/>
  <p:defaultTextStyle>
    <a:defPPr>
      <a:defRPr lang="hu-HU"/>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57" autoAdjust="0"/>
    <p:restoredTop sz="96187" autoAdjust="0"/>
  </p:normalViewPr>
  <p:slideViewPr>
    <p:cSldViewPr>
      <p:cViewPr varScale="1">
        <p:scale>
          <a:sx n="86" d="100"/>
          <a:sy n="86" d="100"/>
        </p:scale>
        <p:origin x="1397"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hu-HU"/>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hu-HU"/>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u-HU" noProof="0"/>
              <a:t>Mintaszöveg szerkesztése</a:t>
            </a:r>
          </a:p>
          <a:p>
            <a:pPr lvl="1"/>
            <a:r>
              <a:rPr lang="hu-HU" noProof="0"/>
              <a:t>Második szint</a:t>
            </a:r>
          </a:p>
          <a:p>
            <a:pPr lvl="2"/>
            <a:r>
              <a:rPr lang="hu-HU" noProof="0"/>
              <a:t>Harmadik szint</a:t>
            </a:r>
          </a:p>
          <a:p>
            <a:pPr lvl="3"/>
            <a:r>
              <a:rPr lang="hu-HU" noProof="0"/>
              <a:t>Negyedik szint</a:t>
            </a:r>
          </a:p>
          <a:p>
            <a:pPr lvl="4"/>
            <a:r>
              <a:rPr lang="hu-HU" noProof="0"/>
              <a:t>Ötödik szint</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hu-HU"/>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4E4A2C23-6FF9-442C-A4F8-23EEFB034A64}" type="slidenum">
              <a:rPr lang="hu-HU" altLang="hu-HU"/>
              <a:pPr/>
              <a:t>‹#›</a:t>
            </a:fld>
            <a:endParaRPr lang="hu-HU" altLang="hu-HU"/>
          </a:p>
        </p:txBody>
      </p:sp>
    </p:spTree>
    <p:extLst>
      <p:ext uri="{BB962C8B-B14F-4D97-AF65-F5344CB8AC3E}">
        <p14:creationId xmlns:p14="http://schemas.microsoft.com/office/powerpoint/2010/main" val="36220978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075CABB7-2C6F-4BAF-A062-C8948EEFA012}" type="slidenum">
              <a:rPr lang="hu-HU" altLang="hu-HU"/>
              <a:pPr>
                <a:spcBef>
                  <a:spcPct val="0"/>
                </a:spcBef>
              </a:pPr>
              <a:t>1</a:t>
            </a:fld>
            <a:endParaRPr lang="hu-HU" altLang="hu-HU"/>
          </a:p>
        </p:txBody>
      </p:sp>
      <p:sp>
        <p:nvSpPr>
          <p:cNvPr id="4099" name="Rectangle 2"/>
          <p:cNvSpPr>
            <a:spLocks noGrp="1" noRot="1" noChangeAspect="1" noChangeArrowheads="1" noTextEdit="1"/>
          </p:cNvSpPr>
          <p:nvPr>
            <p:ph type="sldImg"/>
          </p:nvPr>
        </p:nvSpPr>
        <p:spPr>
          <a:xfrm>
            <a:off x="457200" y="457200"/>
            <a:ext cx="5945188" cy="4459288"/>
          </a:xfrm>
          <a:ln/>
        </p:spPr>
      </p:sp>
      <p:sp>
        <p:nvSpPr>
          <p:cNvPr id="4100"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Oracle Database Architecture </a:t>
            </a:r>
          </a:p>
          <a:p>
            <a:pPr marL="114300" lvl="1" defTabSz="457200" eaLnBrk="1" hangingPunct="1"/>
            <a:r>
              <a:rPr lang="en-US" altLang="hu-HU"/>
              <a:t>The Oracle server is the key to information management. In general, an Oracle server must reliably manage a large amount of data in a multiuser environment so that many users can concurrently access the same data. All this must be accomplished while delivering high performance. An Oracle server must also prevent unauthorized access and provide efficient solutions for failure recovery.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DB967BB2-6F3F-4190-A5F9-5861CA4C67DE}" type="slidenum">
              <a:rPr lang="hu-HU" altLang="hu-HU"/>
              <a:pPr>
                <a:spcBef>
                  <a:spcPct val="0"/>
                </a:spcBef>
              </a:pPr>
              <a:t>13</a:t>
            </a:fld>
            <a:endParaRPr lang="hu-HU" altLang="hu-HU"/>
          </a:p>
        </p:txBody>
      </p:sp>
      <p:sp>
        <p:nvSpPr>
          <p:cNvPr id="24579" name="Rectangle 2"/>
          <p:cNvSpPr>
            <a:spLocks noGrp="1" noRot="1" noChangeAspect="1" noChangeArrowheads="1" noTextEdit="1"/>
          </p:cNvSpPr>
          <p:nvPr>
            <p:ph type="sldImg"/>
          </p:nvPr>
        </p:nvSpPr>
        <p:spPr>
          <a:xfrm>
            <a:off x="457200" y="457200"/>
            <a:ext cx="5943600" cy="4457700"/>
          </a:xfrm>
          <a:ln/>
        </p:spPr>
      </p:sp>
      <p:sp>
        <p:nvSpPr>
          <p:cNvPr id="24580"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Sequences</a:t>
            </a:r>
          </a:p>
          <a:p>
            <a:pPr marL="114300" lvl="1" defTabSz="457200" eaLnBrk="1" hangingPunct="1"/>
            <a:r>
              <a:rPr lang="en-US" altLang="hu-HU"/>
              <a:t>To retrieve the next value from a sequence, you reference it by its name; there is no association of a sequence to a table or a column.</a:t>
            </a:r>
          </a:p>
          <a:p>
            <a:pPr marL="114300" lvl="1" defTabSz="457200" eaLnBrk="1" hangingPunct="1"/>
            <a:r>
              <a:rPr lang="en-US" altLang="hu-HU"/>
              <a:t>After a given number is issued, it will not be issued again, unless the sequence is defined as cyclical. Sometimes an application requests a value it never ends up using or storing in the database. This may result in gaps in the numbers that reside in the table that they are being stored into.</a:t>
            </a:r>
          </a:p>
          <a:p>
            <a:pPr marL="114300" lvl="1" defTabSz="457200" eaLnBrk="1" hangingPunct="1"/>
            <a:r>
              <a:rPr lang="en-US" altLang="hu-HU"/>
              <a:t>Caching of sequence numbers improves performance because a set of numbers is preallocated in memory for faster access. If there is an instance failure, any cached sequence numbers are not used, which results in gaps.</a:t>
            </a:r>
          </a:p>
          <a:p>
            <a:pPr marL="114300" lvl="1" defTabSz="457200" eaLnBrk="1" hangingPunct="1"/>
            <a:r>
              <a:rPr lang="en-US" altLang="hu-HU" b="1"/>
              <a:t>Note:</a:t>
            </a:r>
            <a:r>
              <a:rPr lang="en-US" altLang="hu-HU"/>
              <a:t> If an application requires that there be no gaps, then the application should implement a custom number generator. However, this method can result in very poor performance. If you use a table to store a value, and increment that value and update the table for each request, that process would be a systemwide bottleneck. This is because every session would have to wait for that mechanism, which, to guarantee no duplicates or gaps, can handle only a single request at a time.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6CC7F55F-A888-4A79-99AF-3531779222FF}" type="slidenum">
              <a:rPr lang="hu-HU" altLang="hu-HU"/>
              <a:pPr>
                <a:spcBef>
                  <a:spcPct val="0"/>
                </a:spcBef>
              </a:pPr>
              <a:t>14</a:t>
            </a:fld>
            <a:endParaRPr lang="hu-HU" altLang="hu-HU"/>
          </a:p>
        </p:txBody>
      </p:sp>
      <p:sp>
        <p:nvSpPr>
          <p:cNvPr id="26627" name="Rectangle 2"/>
          <p:cNvSpPr>
            <a:spLocks noGrp="1" noRot="1" noChangeAspect="1" noChangeArrowheads="1" noTextEdit="1"/>
          </p:cNvSpPr>
          <p:nvPr>
            <p:ph type="sldImg"/>
          </p:nvPr>
        </p:nvSpPr>
        <p:spPr>
          <a:xfrm>
            <a:off x="457200" y="457200"/>
            <a:ext cx="5943600" cy="4457700"/>
          </a:xfrm>
          <a:ln/>
        </p:spPr>
      </p:sp>
      <p:sp>
        <p:nvSpPr>
          <p:cNvPr id="26628"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Sequences</a:t>
            </a:r>
          </a:p>
          <a:p>
            <a:pPr marL="114300" lvl="1" defTabSz="457200" eaLnBrk="1" hangingPunct="1"/>
            <a:r>
              <a:rPr lang="en-US" altLang="hu-HU"/>
              <a:t>To retrieve the next value from a sequence, you reference it by its name; there is no association of a sequence to a table or a column.</a:t>
            </a:r>
          </a:p>
          <a:p>
            <a:pPr marL="114300" lvl="1" defTabSz="457200" eaLnBrk="1" hangingPunct="1"/>
            <a:r>
              <a:rPr lang="en-US" altLang="hu-HU"/>
              <a:t>After a given number is issued, it will not be issued again, unless the sequence is defined as cyclical. Sometimes an application requests a value it never ends up using or storing in the database. This may result in gaps in the numbers that reside in the table that they are being stored into.</a:t>
            </a:r>
          </a:p>
          <a:p>
            <a:pPr marL="114300" lvl="1" defTabSz="457200" eaLnBrk="1" hangingPunct="1"/>
            <a:r>
              <a:rPr lang="en-US" altLang="hu-HU"/>
              <a:t>Caching of sequence numbers improves performance because a set of numbers is preallocated in memory for faster access. If there is an instance failure, any cached sequence numbers are not used, which results in gaps.</a:t>
            </a:r>
          </a:p>
          <a:p>
            <a:pPr marL="114300" lvl="1" defTabSz="457200" eaLnBrk="1" hangingPunct="1"/>
            <a:r>
              <a:rPr lang="en-US" altLang="hu-HU" b="1"/>
              <a:t>Note:</a:t>
            </a:r>
            <a:r>
              <a:rPr lang="en-US" altLang="hu-HU"/>
              <a:t> If an application requires that there be no gaps, then the application should implement a custom number generator. However, this method can result in very poor performance. If you use a table to store a value, and increment that value and update the table for each request, that process would be a systemwide bottleneck. This is because every session would have to wait for that mechanism, which, to guarantee no duplicates or gaps, can handle only a single request at a time.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7C327090-901B-4A73-A7E5-DC64DDB784BF}" type="slidenum">
              <a:rPr lang="hu-HU" altLang="hu-HU"/>
              <a:pPr>
                <a:spcBef>
                  <a:spcPct val="0"/>
                </a:spcBef>
              </a:pPr>
              <a:t>15</a:t>
            </a:fld>
            <a:endParaRPr lang="hu-HU" altLang="hu-HU"/>
          </a:p>
        </p:txBody>
      </p:sp>
      <p:sp>
        <p:nvSpPr>
          <p:cNvPr id="28675" name="Rectangle 2"/>
          <p:cNvSpPr>
            <a:spLocks noGrp="1" noRot="1" noChangeAspect="1" noChangeArrowheads="1" noTextEdit="1"/>
          </p:cNvSpPr>
          <p:nvPr>
            <p:ph type="sldImg"/>
          </p:nvPr>
        </p:nvSpPr>
        <p:spPr>
          <a:xfrm>
            <a:off x="457200" y="457200"/>
            <a:ext cx="5943600" cy="4457700"/>
          </a:xfrm>
          <a:ln/>
        </p:spPr>
      </p:sp>
      <p:sp>
        <p:nvSpPr>
          <p:cNvPr id="28676"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Sequences</a:t>
            </a:r>
          </a:p>
          <a:p>
            <a:pPr marL="114300" lvl="1" defTabSz="457200" eaLnBrk="1" hangingPunct="1"/>
            <a:r>
              <a:rPr lang="en-US" altLang="hu-HU"/>
              <a:t>To retrieve the next value from a sequence, you reference it by its name; there is no association of a sequence to a table or a column.</a:t>
            </a:r>
          </a:p>
          <a:p>
            <a:pPr marL="114300" lvl="1" defTabSz="457200" eaLnBrk="1" hangingPunct="1"/>
            <a:r>
              <a:rPr lang="en-US" altLang="hu-HU"/>
              <a:t>After a given number is issued, it will not be issued again, unless the sequence is defined as cyclical. Sometimes an application requests a value it never ends up using or storing in the database. This may result in gaps in the numbers that reside in the table that they are being stored into.</a:t>
            </a:r>
          </a:p>
          <a:p>
            <a:pPr marL="114300" lvl="1" defTabSz="457200" eaLnBrk="1" hangingPunct="1"/>
            <a:r>
              <a:rPr lang="en-US" altLang="hu-HU"/>
              <a:t>Caching of sequence numbers improves performance because a set of numbers is preallocated in memory for faster access. If there is an instance failure, any cached sequence numbers are not used, which results in gaps.</a:t>
            </a:r>
          </a:p>
          <a:p>
            <a:pPr marL="114300" lvl="1" defTabSz="457200" eaLnBrk="1" hangingPunct="1"/>
            <a:r>
              <a:rPr lang="en-US" altLang="hu-HU" b="1"/>
              <a:t>Note:</a:t>
            </a:r>
            <a:r>
              <a:rPr lang="en-US" altLang="hu-HU"/>
              <a:t> If an application requires that there be no gaps, then the application should implement a custom number generator. However, this method can result in very poor performance. If you use a table to store a value, and increment that value and update the table for each request, that process would be a systemwide bottleneck. This is because every session would have to wait for that mechanism, which, to guarantee no duplicates or gaps, can handle only a single request at a time.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983CF801-E9B3-475B-A32F-194D90195D45}" type="slidenum">
              <a:rPr lang="hu-HU" altLang="hu-HU"/>
              <a:pPr>
                <a:spcBef>
                  <a:spcPct val="0"/>
                </a:spcBef>
              </a:pPr>
              <a:t>16</a:t>
            </a:fld>
            <a:endParaRPr lang="hu-HU" altLang="hu-HU"/>
          </a:p>
        </p:txBody>
      </p:sp>
      <p:sp>
        <p:nvSpPr>
          <p:cNvPr id="30723" name="Rectangle 2"/>
          <p:cNvSpPr>
            <a:spLocks noGrp="1" noRot="1" noChangeAspect="1" noChangeArrowheads="1" noTextEdit="1"/>
          </p:cNvSpPr>
          <p:nvPr>
            <p:ph type="sldImg"/>
          </p:nvPr>
        </p:nvSpPr>
        <p:spPr>
          <a:xfrm>
            <a:off x="457200" y="457200"/>
            <a:ext cx="5943600" cy="4457700"/>
          </a:xfrm>
          <a:ln/>
        </p:spPr>
      </p:sp>
      <p:sp>
        <p:nvSpPr>
          <p:cNvPr id="30724"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Sequences</a:t>
            </a:r>
          </a:p>
          <a:p>
            <a:pPr marL="114300" lvl="1" defTabSz="457200" eaLnBrk="1" hangingPunct="1"/>
            <a:r>
              <a:rPr lang="en-US" altLang="hu-HU"/>
              <a:t>To retrieve the next value from a sequence, you reference it by its name; there is no association of a sequence to a table or a column.</a:t>
            </a:r>
          </a:p>
          <a:p>
            <a:pPr marL="114300" lvl="1" defTabSz="457200" eaLnBrk="1" hangingPunct="1"/>
            <a:r>
              <a:rPr lang="en-US" altLang="hu-HU"/>
              <a:t>After a given number is issued, it will not be issued again, unless the sequence is defined as cyclical. Sometimes an application requests a value it never ends up using or storing in the database. This may result in gaps in the numbers that reside in the table that they are being stored into.</a:t>
            </a:r>
          </a:p>
          <a:p>
            <a:pPr marL="114300" lvl="1" defTabSz="457200" eaLnBrk="1" hangingPunct="1"/>
            <a:r>
              <a:rPr lang="en-US" altLang="hu-HU"/>
              <a:t>Caching of sequence numbers improves performance because a set of numbers is preallocated in memory for faster access. If there is an instance failure, any cached sequence numbers are not used, which results in gaps.</a:t>
            </a:r>
          </a:p>
          <a:p>
            <a:pPr marL="114300" lvl="1" defTabSz="457200" eaLnBrk="1" hangingPunct="1"/>
            <a:r>
              <a:rPr lang="en-US" altLang="hu-HU" b="1"/>
              <a:t>Note:</a:t>
            </a:r>
            <a:r>
              <a:rPr lang="en-US" altLang="hu-HU"/>
              <a:t> If an application requires that there be no gaps, then the application should implement a custom number generator. However, this method can result in very poor performance. If you use a table to store a value, and increment that value and update the table for each request, that process would be a systemwide bottleneck. This is because every session would have to wait for that mechanism, which, to guarantee no duplicates or gaps, can handle only a single request at a time.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2D382910-F429-476E-BEB9-47A2026EE91E}" type="slidenum">
              <a:rPr lang="hu-HU" altLang="hu-HU"/>
              <a:pPr>
                <a:spcBef>
                  <a:spcPct val="0"/>
                </a:spcBef>
              </a:pPr>
              <a:t>17</a:t>
            </a:fld>
            <a:endParaRPr lang="hu-HU" altLang="hu-HU"/>
          </a:p>
        </p:txBody>
      </p:sp>
      <p:sp>
        <p:nvSpPr>
          <p:cNvPr id="32771" name="Rectangle 2"/>
          <p:cNvSpPr>
            <a:spLocks noGrp="1" noRot="1" noChangeAspect="1" noChangeArrowheads="1" noTextEdit="1"/>
          </p:cNvSpPr>
          <p:nvPr>
            <p:ph type="sldImg"/>
          </p:nvPr>
        </p:nvSpPr>
        <p:spPr>
          <a:xfrm>
            <a:off x="457200" y="457200"/>
            <a:ext cx="5943600" cy="4457700"/>
          </a:xfrm>
          <a:ln/>
        </p:spPr>
      </p:sp>
      <p:sp>
        <p:nvSpPr>
          <p:cNvPr id="32772"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Sequences</a:t>
            </a:r>
          </a:p>
          <a:p>
            <a:pPr marL="114300" lvl="1" defTabSz="457200" eaLnBrk="1" hangingPunct="1"/>
            <a:r>
              <a:rPr lang="en-US" altLang="hu-HU"/>
              <a:t>To retrieve the next value from a sequence, you reference it by its name; there is no association of a sequence to a table or a column.</a:t>
            </a:r>
          </a:p>
          <a:p>
            <a:pPr marL="114300" lvl="1" defTabSz="457200" eaLnBrk="1" hangingPunct="1"/>
            <a:r>
              <a:rPr lang="en-US" altLang="hu-HU"/>
              <a:t>After a given number is issued, it will not be issued again, unless the sequence is defined as cyclical. Sometimes an application requests a value it never ends up using or storing in the database. This may result in gaps in the numbers that reside in the table that they are being stored into.</a:t>
            </a:r>
          </a:p>
          <a:p>
            <a:pPr marL="114300" lvl="1" defTabSz="457200" eaLnBrk="1" hangingPunct="1"/>
            <a:r>
              <a:rPr lang="en-US" altLang="hu-HU"/>
              <a:t>Caching of sequence numbers improves performance because a set of numbers is preallocated in memory for faster access. If there is an instance failure, any cached sequence numbers are not used, which results in gaps.</a:t>
            </a:r>
          </a:p>
          <a:p>
            <a:pPr marL="114300" lvl="1" defTabSz="457200" eaLnBrk="1" hangingPunct="1"/>
            <a:r>
              <a:rPr lang="en-US" altLang="hu-HU" b="1"/>
              <a:t>Note:</a:t>
            </a:r>
            <a:r>
              <a:rPr lang="en-US" altLang="hu-HU"/>
              <a:t> If an application requires that there be no gaps, then the application should implement a custom number generator. However, this method can result in very poor performance. If you use a table to store a value, and increment that value and update the table for each request, that process would be a systemwide bottleneck. This is because every session would have to wait for that mechanism, which, to guarantee no duplicates or gaps, can handle only a single request at a time.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1267BCF9-FAF9-4F62-8117-A5E925CF7D2F}" type="slidenum">
              <a:rPr lang="hu-HU" altLang="hu-HU"/>
              <a:pPr>
                <a:spcBef>
                  <a:spcPct val="0"/>
                </a:spcBef>
              </a:pPr>
              <a:t>18</a:t>
            </a:fld>
            <a:endParaRPr lang="hu-HU" altLang="hu-HU"/>
          </a:p>
        </p:txBody>
      </p:sp>
      <p:sp>
        <p:nvSpPr>
          <p:cNvPr id="34819" name="Rectangle 2"/>
          <p:cNvSpPr>
            <a:spLocks noGrp="1" noRot="1" noChangeAspect="1" noChangeArrowheads="1" noTextEdit="1"/>
          </p:cNvSpPr>
          <p:nvPr>
            <p:ph type="sldImg"/>
          </p:nvPr>
        </p:nvSpPr>
        <p:spPr>
          <a:xfrm>
            <a:off x="457200" y="457200"/>
            <a:ext cx="5943600" cy="4457700"/>
          </a:xfrm>
          <a:ln/>
        </p:spPr>
      </p:sp>
      <p:sp>
        <p:nvSpPr>
          <p:cNvPr id="34820"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Sequences</a:t>
            </a:r>
          </a:p>
          <a:p>
            <a:pPr marL="114300" lvl="1" defTabSz="457200" eaLnBrk="1" hangingPunct="1"/>
            <a:r>
              <a:rPr lang="en-US" altLang="hu-HU"/>
              <a:t>To retrieve the next value from a sequence, you reference it by its name; there is no association of a sequence to a table or a column.</a:t>
            </a:r>
          </a:p>
          <a:p>
            <a:pPr marL="114300" lvl="1" defTabSz="457200" eaLnBrk="1" hangingPunct="1"/>
            <a:r>
              <a:rPr lang="en-US" altLang="hu-HU"/>
              <a:t>After a given number is issued, it will not be issued again, unless the sequence is defined as cyclical. Sometimes an application requests a value it never ends up using or storing in the database. This may result in gaps in the numbers that reside in the table that they are being stored into.</a:t>
            </a:r>
          </a:p>
          <a:p>
            <a:pPr marL="114300" lvl="1" defTabSz="457200" eaLnBrk="1" hangingPunct="1"/>
            <a:r>
              <a:rPr lang="en-US" altLang="hu-HU"/>
              <a:t>Caching of sequence numbers improves performance because a set of numbers is preallocated in memory for faster access. If there is an instance failure, any cached sequence numbers are not used, which results in gaps.</a:t>
            </a:r>
          </a:p>
          <a:p>
            <a:pPr marL="114300" lvl="1" defTabSz="457200" eaLnBrk="1" hangingPunct="1"/>
            <a:r>
              <a:rPr lang="en-US" altLang="hu-HU" b="1"/>
              <a:t>Note:</a:t>
            </a:r>
            <a:r>
              <a:rPr lang="en-US" altLang="hu-HU"/>
              <a:t> If an application requires that there be no gaps, then the application should implement a custom number generator. However, this method can result in very poor performance. If you use a table to store a value, and increment that value and update the table for each request, that process would be a systemwide bottleneck. This is because every session would have to wait for that mechanism, which, to guarantee no duplicates or gaps, can handle only a single request at a time.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5537D5C4-F818-48E9-AC02-A001DD4FF3E8}" type="slidenum">
              <a:rPr lang="hu-HU" altLang="hu-HU"/>
              <a:pPr>
                <a:spcBef>
                  <a:spcPct val="0"/>
                </a:spcBef>
              </a:pPr>
              <a:t>2</a:t>
            </a:fld>
            <a:endParaRPr lang="hu-HU" altLang="hu-HU"/>
          </a:p>
        </p:txBody>
      </p:sp>
      <p:sp>
        <p:nvSpPr>
          <p:cNvPr id="6147" name="Rectangle 2"/>
          <p:cNvSpPr>
            <a:spLocks noGrp="1" noRot="1" noChangeAspect="1" noChangeArrowheads="1" noTextEdit="1"/>
          </p:cNvSpPr>
          <p:nvPr>
            <p:ph type="sldImg"/>
          </p:nvPr>
        </p:nvSpPr>
        <p:spPr>
          <a:xfrm>
            <a:off x="457200" y="457200"/>
            <a:ext cx="5945188" cy="4459288"/>
          </a:xfrm>
          <a:ln/>
        </p:spPr>
      </p:sp>
      <p:sp>
        <p:nvSpPr>
          <p:cNvPr id="6148"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Database Structures</a:t>
            </a:r>
          </a:p>
          <a:p>
            <a:pPr marL="114300" lvl="1" defTabSz="457200" eaLnBrk="1" hangingPunct="1"/>
            <a:r>
              <a:rPr lang="en-US" altLang="hu-HU"/>
              <a:t>Each running Oracle database is associated with an Oracle instance. When a database is started on a database server, the Oracle software allocates a shared memory area called the System Global Area (SGA) and starts several Oracle background processes. This combination of the SGA and the Oracle processes is called an Oracle instance.</a:t>
            </a:r>
          </a:p>
          <a:p>
            <a:pPr marL="114300" lvl="1" defTabSz="457200" eaLnBrk="1" hangingPunct="1"/>
            <a:r>
              <a:rPr lang="en-US" altLang="hu-HU"/>
              <a:t>After starting an instance, the Oracle software associates the instance with a specific database. This is called mounting the database. The database is then ready to be opened, which makes it accessible to authorized users. Multiple instances can execute concurrently on the same computer, each accessing its own physical database.</a:t>
            </a:r>
          </a:p>
          <a:p>
            <a:pPr marL="114300" lvl="1" defTabSz="457200" eaLnBrk="1" hangingPunct="1"/>
            <a:r>
              <a:rPr lang="en-US" altLang="hu-HU"/>
              <a:t>You can look at the Oracle database architecture as various interrelated structural components.</a:t>
            </a:r>
          </a:p>
          <a:p>
            <a:pPr marL="114300" lvl="1" defTabSz="457200" eaLnBrk="1" hangingPunct="1"/>
            <a:r>
              <a:rPr lang="en-US" altLang="hu-HU">
                <a:latin typeface="Palatino-Roman" charset="0"/>
              </a:rPr>
              <a:t>An Oracle database uses memory structures and processes to manage and access the database. All memory structures exist in the main memory of the computers that constitute the database server. </a:t>
            </a:r>
            <a:r>
              <a:rPr lang="en-US" altLang="hu-HU">
                <a:latin typeface="Palatino-Bold" charset="0"/>
              </a:rPr>
              <a:t>Processes</a:t>
            </a:r>
            <a:r>
              <a:rPr lang="en-US" altLang="hu-HU" b="1">
                <a:latin typeface="Palatino-Bold" charset="0"/>
              </a:rPr>
              <a:t> </a:t>
            </a:r>
            <a:r>
              <a:rPr lang="en-US" altLang="hu-HU">
                <a:latin typeface="Palatino-Roman" charset="0"/>
              </a:rPr>
              <a:t>are jobs that work in the memory of these computers. A </a:t>
            </a:r>
            <a:r>
              <a:rPr lang="en-US" altLang="hu-HU">
                <a:latin typeface="Palatino-Bold" charset="0"/>
              </a:rPr>
              <a:t>process </a:t>
            </a:r>
            <a:r>
              <a:rPr lang="en-US" altLang="hu-HU">
                <a:latin typeface="Palatino-Roman" charset="0"/>
              </a:rPr>
              <a:t>is defined as a “thread of control” or a mechanism in an operating system that can run a series of steps.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A817677A-EA5F-4782-84AC-B2EE506FFE43}" type="slidenum">
              <a:rPr lang="hu-HU" altLang="hu-HU"/>
              <a:pPr>
                <a:spcBef>
                  <a:spcPct val="0"/>
                </a:spcBef>
              </a:pPr>
              <a:t>3</a:t>
            </a:fld>
            <a:endParaRPr lang="hu-HU" altLang="hu-HU"/>
          </a:p>
        </p:txBody>
      </p:sp>
      <p:sp>
        <p:nvSpPr>
          <p:cNvPr id="8195" name="Rectangle 2"/>
          <p:cNvSpPr>
            <a:spLocks noGrp="1" noRot="1" noChangeAspect="1" noChangeArrowheads="1" noTextEdit="1"/>
          </p:cNvSpPr>
          <p:nvPr>
            <p:ph type="sldImg"/>
          </p:nvPr>
        </p:nvSpPr>
        <p:spPr>
          <a:xfrm>
            <a:off x="457200" y="457200"/>
            <a:ext cx="5945188" cy="4459288"/>
          </a:xfrm>
          <a:ln/>
        </p:spPr>
      </p:sp>
      <p:sp>
        <p:nvSpPr>
          <p:cNvPr id="8196"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Physical Database Structure</a:t>
            </a:r>
          </a:p>
          <a:p>
            <a:pPr marL="114300" lvl="1" defTabSz="457200" eaLnBrk="1" hangingPunct="1"/>
            <a:r>
              <a:rPr lang="en-US" altLang="hu-HU"/>
              <a:t>The files that constitute an Oracle database are organized into the following:</a:t>
            </a:r>
          </a:p>
          <a:p>
            <a:pPr marL="457200" lvl="2" indent="-228600" defTabSz="457200" eaLnBrk="1" hangingPunct="1"/>
            <a:r>
              <a:rPr lang="en-US" altLang="hu-HU" b="1"/>
              <a:t>Control files:</a:t>
            </a:r>
            <a:r>
              <a:rPr lang="en-US" altLang="hu-HU"/>
              <a:t> Contain data about the database itself (that is, physical database structure information). These files are critical to the database. Without them, you cannot open data files to access the data within the database.</a:t>
            </a:r>
          </a:p>
          <a:p>
            <a:pPr marL="457200" lvl="2" indent="-228600" defTabSz="457200" eaLnBrk="1" hangingPunct="1"/>
            <a:r>
              <a:rPr lang="en-US" altLang="hu-HU" b="1"/>
              <a:t>Data files:</a:t>
            </a:r>
            <a:r>
              <a:rPr lang="en-US" altLang="hu-HU"/>
              <a:t> Contain the user or application data of the database</a:t>
            </a:r>
          </a:p>
          <a:p>
            <a:pPr marL="457200" lvl="2" indent="-228600" defTabSz="457200" eaLnBrk="1" hangingPunct="1"/>
            <a:r>
              <a:rPr lang="en-US" altLang="hu-HU" b="1"/>
              <a:t>Online redo log files:</a:t>
            </a:r>
            <a:r>
              <a:rPr lang="en-US" altLang="hu-HU"/>
              <a:t> Allow for instance recovery of the database. If the database crashes and does not lose any data files, then the instance can recover the database with the information in these files.</a:t>
            </a:r>
          </a:p>
          <a:p>
            <a:pPr marL="114300" lvl="1" defTabSz="457200" eaLnBrk="1" hangingPunct="1"/>
            <a:r>
              <a:rPr lang="en-US" altLang="hu-HU"/>
              <a:t>The following additional files are important to the successful running of the database:</a:t>
            </a:r>
          </a:p>
          <a:p>
            <a:pPr marL="457200" lvl="2" indent="-228600" defTabSz="457200" eaLnBrk="1" hangingPunct="1"/>
            <a:r>
              <a:rPr lang="en-US" altLang="hu-HU" b="1"/>
              <a:t>Parameter file:</a:t>
            </a:r>
            <a:r>
              <a:rPr lang="en-US" altLang="hu-HU"/>
              <a:t> Is used to define how the instance is configured when it starts up</a:t>
            </a:r>
          </a:p>
          <a:p>
            <a:pPr marL="457200" lvl="2" indent="-228600" defTabSz="457200" eaLnBrk="1" hangingPunct="1"/>
            <a:r>
              <a:rPr lang="en-US" altLang="hu-HU" b="1"/>
              <a:t>Password file:</a:t>
            </a:r>
            <a:r>
              <a:rPr lang="en-US" altLang="hu-HU"/>
              <a:t> Allows users to connect remotely to the database and perform administrative tasks</a:t>
            </a:r>
          </a:p>
          <a:p>
            <a:pPr marL="457200" lvl="2" indent="-228600" defTabSz="457200" eaLnBrk="1" hangingPunct="1"/>
            <a:r>
              <a:rPr lang="en-US" altLang="hu-HU" b="1"/>
              <a:t>Backup files:</a:t>
            </a:r>
            <a:r>
              <a:rPr lang="en-US" altLang="hu-HU"/>
              <a:t> </a:t>
            </a:r>
            <a:r>
              <a:rPr lang="en-US" altLang="hu-HU">
                <a:latin typeface="Palatino-Roman" charset="0"/>
              </a:rPr>
              <a:t>Are used for database recovery. You typically restore a backup file when a media failure or user error has damaged or deleted the original file.</a:t>
            </a:r>
            <a:endParaRPr lang="en-US" altLang="hu-HU"/>
          </a:p>
          <a:p>
            <a:pPr marL="457200" lvl="2" indent="-228600" defTabSz="457200" eaLnBrk="1" hangingPunct="1"/>
            <a:r>
              <a:rPr lang="en-US" altLang="hu-HU" b="1"/>
              <a:t>Archive log files:</a:t>
            </a:r>
            <a:r>
              <a:rPr lang="en-US" altLang="hu-HU"/>
              <a:t> Contain an ongoing history of the data changes (redo) that are generated by the instance. Using these files and a backup of the database, you can recover a lost data file. That is, archive logs enable the recovery of restored data files.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23DD3732-0720-46D5-A3BF-F11BD18C13E1}" type="slidenum">
              <a:rPr lang="hu-HU" altLang="hu-HU"/>
              <a:pPr>
                <a:spcBef>
                  <a:spcPct val="0"/>
                </a:spcBef>
              </a:pPr>
              <a:t>6</a:t>
            </a:fld>
            <a:endParaRPr lang="hu-HU" altLang="hu-HU"/>
          </a:p>
        </p:txBody>
      </p:sp>
      <p:sp>
        <p:nvSpPr>
          <p:cNvPr id="11267" name="Rectangle 2"/>
          <p:cNvSpPr>
            <a:spLocks noGrp="1" noRot="1" noChangeAspect="1" noChangeArrowheads="1" noTextEdit="1"/>
          </p:cNvSpPr>
          <p:nvPr>
            <p:ph type="sldImg"/>
          </p:nvPr>
        </p:nvSpPr>
        <p:spPr>
          <a:xfrm>
            <a:off x="457200" y="457200"/>
            <a:ext cx="5943600" cy="4457700"/>
          </a:xfrm>
          <a:ln/>
        </p:spPr>
      </p:sp>
      <p:sp>
        <p:nvSpPr>
          <p:cNvPr id="11268"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Data Dictionary Views</a:t>
            </a:r>
          </a:p>
          <a:p>
            <a:pPr marL="114300" lvl="1" defTabSz="457200" eaLnBrk="1" hangingPunct="1"/>
            <a:r>
              <a:rPr lang="en-US" altLang="hu-HU"/>
              <a:t>The view prefixes indicate what or how much data a given user can see. The global view of everything is accessed only by users with DBA privileges, using the </a:t>
            </a:r>
            <a:r>
              <a:rPr lang="en-US" altLang="hu-HU">
                <a:latin typeface="Courier New" pitchFamily="49" charset="0"/>
              </a:rPr>
              <a:t>DBA_</a:t>
            </a:r>
            <a:r>
              <a:rPr lang="en-US" altLang="hu-HU"/>
              <a:t> prefix. The next level of privilege is at the </a:t>
            </a:r>
            <a:r>
              <a:rPr lang="en-US" altLang="hu-HU">
                <a:latin typeface="Courier New" pitchFamily="49" charset="0"/>
              </a:rPr>
              <a:t>ALL_</a:t>
            </a:r>
            <a:r>
              <a:rPr lang="en-US" altLang="hu-HU"/>
              <a:t> prefix level, which represents all objects that the querying user is privileged to see, whether he or she owns them or not. For example, if </a:t>
            </a:r>
            <a:r>
              <a:rPr lang="en-US" altLang="hu-HU">
                <a:latin typeface="Courier New" pitchFamily="49" charset="0"/>
              </a:rPr>
              <a:t>USER_A</a:t>
            </a:r>
            <a:r>
              <a:rPr lang="en-US" altLang="hu-HU"/>
              <a:t> has been granted access to a table owned by </a:t>
            </a:r>
            <a:r>
              <a:rPr lang="en-US" altLang="hu-HU">
                <a:latin typeface="Courier New" pitchFamily="49" charset="0"/>
              </a:rPr>
              <a:t>USER_B</a:t>
            </a:r>
            <a:r>
              <a:rPr lang="en-US" altLang="hu-HU"/>
              <a:t>, then </a:t>
            </a:r>
            <a:r>
              <a:rPr lang="en-US" altLang="hu-HU">
                <a:latin typeface="Courier New" pitchFamily="49" charset="0"/>
              </a:rPr>
              <a:t>USER_A</a:t>
            </a:r>
            <a:r>
              <a:rPr lang="en-US" altLang="hu-HU"/>
              <a:t> sees that table listed in any </a:t>
            </a:r>
            <a:r>
              <a:rPr lang="en-US" altLang="hu-HU">
                <a:latin typeface="Courier New" pitchFamily="49" charset="0"/>
              </a:rPr>
              <a:t>ALL_</a:t>
            </a:r>
            <a:r>
              <a:rPr lang="en-US" altLang="hu-HU"/>
              <a:t> view dealing with table names. The </a:t>
            </a:r>
            <a:r>
              <a:rPr lang="en-US" altLang="hu-HU">
                <a:latin typeface="Courier New" pitchFamily="49" charset="0"/>
              </a:rPr>
              <a:t>USER_</a:t>
            </a:r>
            <a:r>
              <a:rPr lang="en-US" altLang="hu-HU"/>
              <a:t> prefix represents the smallest scope of visibility. This shows only those objects that the querying user owns; that is, those that are present in his or her own schema.</a:t>
            </a:r>
          </a:p>
          <a:p>
            <a:pPr defTabSz="457200" eaLnBrk="1" hangingPunct="1"/>
            <a:endParaRPr lang="en-US" altLang="hu-H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524EDA7E-17B3-4853-8ADC-A268037387A0}" type="slidenum">
              <a:rPr lang="hu-HU" altLang="hu-HU"/>
              <a:pPr>
                <a:spcBef>
                  <a:spcPct val="0"/>
                </a:spcBef>
              </a:pPr>
              <a:t>7</a:t>
            </a:fld>
            <a:endParaRPr lang="hu-HU" altLang="hu-HU"/>
          </a:p>
        </p:txBody>
      </p:sp>
      <p:sp>
        <p:nvSpPr>
          <p:cNvPr id="13315" name="Rectangle 2"/>
          <p:cNvSpPr>
            <a:spLocks noGrp="1" noRot="1" noChangeAspect="1" noChangeArrowheads="1" noTextEdit="1"/>
          </p:cNvSpPr>
          <p:nvPr>
            <p:ph type="sldImg"/>
          </p:nvPr>
        </p:nvSpPr>
        <p:spPr>
          <a:xfrm>
            <a:off x="457200" y="457200"/>
            <a:ext cx="5943600" cy="4457700"/>
          </a:xfrm>
          <a:ln/>
        </p:spPr>
      </p:sp>
      <p:sp>
        <p:nvSpPr>
          <p:cNvPr id="13316"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defTabSz="457200" eaLnBrk="1" hangingPunct="1"/>
            <a:r>
              <a:rPr lang="en-US" altLang="hu-HU"/>
              <a:t>Static Data Dictionary: Usage Examples</a:t>
            </a:r>
          </a:p>
          <a:p>
            <a:pPr marL="342900" lvl="1" indent="-228600" defTabSz="457200" eaLnBrk="1" hangingPunct="1"/>
            <a:r>
              <a:rPr lang="en-US" altLang="hu-HU"/>
              <a:t>The examples in the slide show queries that answer these questions:</a:t>
            </a:r>
          </a:p>
          <a:p>
            <a:pPr marL="457200" lvl="2" indent="-228600" defTabSz="457200" eaLnBrk="1" hangingPunct="1"/>
            <a:r>
              <a:rPr lang="en-US" altLang="hu-HU"/>
              <a:t>a.	What are the names of the tables (along with the name of the tablespace where they reside) that have been created in your schema?</a:t>
            </a:r>
          </a:p>
          <a:p>
            <a:pPr marL="457200" lvl="2" indent="-228600" defTabSz="457200" eaLnBrk="1" hangingPunct="1"/>
            <a:r>
              <a:rPr lang="en-US" altLang="hu-HU"/>
              <a:t>b.	What is the significant information about any sequences in the database that you have access to?</a:t>
            </a:r>
          </a:p>
          <a:p>
            <a:pPr marL="457200" lvl="2" indent="-228600" defTabSz="457200" eaLnBrk="1" hangingPunct="1"/>
            <a:r>
              <a:rPr lang="en-US" altLang="hu-HU"/>
              <a:t>c.	What users in this database are currently able to log in?</a:t>
            </a:r>
          </a:p>
          <a:p>
            <a:pPr marL="457200" lvl="2" indent="-228600" defTabSz="457200" eaLnBrk="1" hangingPunct="1"/>
            <a:r>
              <a:rPr lang="en-US" altLang="hu-HU"/>
              <a:t>d.	What are the columns of the </a:t>
            </a:r>
            <a:r>
              <a:rPr lang="en-US" altLang="hu-HU">
                <a:latin typeface="Courier New" pitchFamily="49" charset="0"/>
              </a:rPr>
              <a:t>DBA_INDEXES</a:t>
            </a:r>
            <a:r>
              <a:rPr lang="en-US" altLang="hu-HU"/>
              <a:t> view? This shows you what information you can view about all the indexes in the database. The following is a partial output of this command:</a:t>
            </a:r>
          </a:p>
          <a:p>
            <a:pPr marL="1123950" lvl="4" indent="-209550" defTabSz="457200" eaLnBrk="1" hangingPunct="1"/>
            <a:r>
              <a:rPr lang="en-US" altLang="hu-HU"/>
              <a:t>SQL&gt; DESCRIBE dba_indexes;</a:t>
            </a:r>
          </a:p>
          <a:p>
            <a:pPr marL="1123950" lvl="4" indent="-209550" defTabSz="457200" eaLnBrk="1" hangingPunct="1"/>
            <a:r>
              <a:rPr lang="en-US" altLang="hu-HU"/>
              <a:t> Name            Null?    Type</a:t>
            </a:r>
          </a:p>
          <a:p>
            <a:pPr marL="1123950" lvl="4" indent="-209550" defTabSz="457200" eaLnBrk="1" hangingPunct="1"/>
            <a:r>
              <a:rPr lang="en-US" altLang="hu-HU"/>
              <a:t> --------------- -------- -------------</a:t>
            </a:r>
          </a:p>
          <a:p>
            <a:pPr marL="1123950" lvl="4" indent="-209550" defTabSz="457200" eaLnBrk="1" hangingPunct="1"/>
            <a:r>
              <a:rPr lang="en-US" altLang="hu-HU"/>
              <a:t> OWNER           NOT NULL VARCHAR2(30)</a:t>
            </a:r>
          </a:p>
          <a:p>
            <a:pPr marL="1123950" lvl="4" indent="-209550" defTabSz="457200" eaLnBrk="1" hangingPunct="1"/>
            <a:r>
              <a:rPr lang="en-US" altLang="hu-HU"/>
              <a:t> INDEX_NAME      NOT NULL VARCHAR2(30)</a:t>
            </a:r>
          </a:p>
          <a:p>
            <a:pPr marL="1123950" lvl="4" indent="-209550" defTabSz="457200" eaLnBrk="1" hangingPunct="1"/>
            <a:r>
              <a:rPr lang="en-US" altLang="hu-HU"/>
              <a:t> INDEX_TYPE               VARCHAR2(27)</a:t>
            </a:r>
          </a:p>
          <a:p>
            <a:pPr marL="1123950" lvl="4" indent="-209550" defTabSz="457200" eaLnBrk="1" hangingPunct="1"/>
            <a:r>
              <a:rPr lang="en-US" altLang="hu-HU"/>
              <a:t> TABLE_OWNER     NOT NULL VARCHAR2(30)</a:t>
            </a:r>
          </a:p>
          <a:p>
            <a:pPr marL="1123950" lvl="4" indent="-209550" defTabSz="457200" eaLnBrk="1" hangingPunct="1"/>
            <a:r>
              <a:rPr lang="en-US" altLang="hu-HU"/>
              <a:t> TABLE_NAME      NOT NULL VARCHAR2(30)</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C356B336-8FD4-4D5E-ADCD-950200DFBBEA}" type="slidenum">
              <a:rPr lang="hu-HU" altLang="hu-HU"/>
              <a:pPr>
                <a:spcBef>
                  <a:spcPct val="0"/>
                </a:spcBef>
              </a:pPr>
              <a:t>8</a:t>
            </a:fld>
            <a:endParaRPr lang="hu-HU" altLang="hu-HU"/>
          </a:p>
        </p:txBody>
      </p:sp>
      <p:sp>
        <p:nvSpPr>
          <p:cNvPr id="15363" name="Rectangle 2"/>
          <p:cNvSpPr>
            <a:spLocks noGrp="1" noRot="1" noChangeAspect="1" noChangeArrowheads="1" noTextEdit="1"/>
          </p:cNvSpPr>
          <p:nvPr>
            <p:ph type="sldImg"/>
          </p:nvPr>
        </p:nvSpPr>
        <p:spPr>
          <a:xfrm>
            <a:off x="457200" y="457200"/>
            <a:ext cx="5943600" cy="4457700"/>
          </a:xfrm>
          <a:ln/>
        </p:spPr>
      </p:sp>
      <p:sp>
        <p:nvSpPr>
          <p:cNvPr id="15364"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What Is a Schema?</a:t>
            </a:r>
          </a:p>
          <a:p>
            <a:pPr marL="114300" lvl="1" defTabSz="457200" eaLnBrk="1" hangingPunct="1"/>
            <a:r>
              <a:rPr lang="en-US" altLang="hu-HU"/>
              <a:t>A schema is a collection of database objects that are owned by a particular user. Typically, for a production database, this user does not represent a person, but an application. A schema has the same name as the user that owns the schema. Schema objects are the logical structures that directly refer to database’s data. Schema objects include structures such as tables, views, and indexes. </a:t>
            </a:r>
          </a:p>
          <a:p>
            <a:pPr marL="114300" lvl="1" defTabSz="457200" eaLnBrk="1" hangingPunct="1"/>
            <a:r>
              <a:rPr lang="en-US" altLang="hu-HU"/>
              <a:t>You can create and manipulate schema objects by using SQL or Enterprise Manager. When you use Enterprise Manager, the underlying SQL is generated for you.</a:t>
            </a:r>
          </a:p>
          <a:p>
            <a:pPr marL="114300" lvl="1" defTabSz="457200" eaLnBrk="1" hangingPunct="1"/>
            <a:r>
              <a:rPr lang="en-US" altLang="hu-HU" b="1"/>
              <a:t>Note:</a:t>
            </a:r>
            <a:r>
              <a:rPr lang="en-US" altLang="hu-HU"/>
              <a:t> A schema does not necessarily have to be directly related to a single tablespace. You can define configurations such that objects in a single schema can be in different tablespaces, and a tablespace can hold objects from different schemas.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DBEF2E57-C5C0-478C-8402-9189EA2A9B18}" type="slidenum">
              <a:rPr lang="hu-HU" altLang="hu-HU"/>
              <a:pPr>
                <a:spcBef>
                  <a:spcPct val="0"/>
                </a:spcBef>
              </a:pPr>
              <a:t>10</a:t>
            </a:fld>
            <a:endParaRPr lang="hu-HU" altLang="hu-HU"/>
          </a:p>
        </p:txBody>
      </p:sp>
      <p:sp>
        <p:nvSpPr>
          <p:cNvPr id="18435" name="Rectangle 2"/>
          <p:cNvSpPr>
            <a:spLocks noGrp="1" noRot="1" noChangeAspect="1" noChangeArrowheads="1" noTextEdit="1"/>
          </p:cNvSpPr>
          <p:nvPr>
            <p:ph type="sldImg"/>
          </p:nvPr>
        </p:nvSpPr>
        <p:spPr>
          <a:xfrm>
            <a:off x="457200" y="457200"/>
            <a:ext cx="5943600" cy="4457700"/>
          </a:xfrm>
          <a:ln/>
        </p:spPr>
      </p:sp>
      <p:sp>
        <p:nvSpPr>
          <p:cNvPr id="18436"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Accessing Schema Objects</a:t>
            </a:r>
          </a:p>
          <a:p>
            <a:pPr marL="114300" lvl="1" defTabSz="457200" eaLnBrk="1" hangingPunct="1"/>
            <a:r>
              <a:rPr lang="en-US" altLang="hu-HU"/>
              <a:t>You can quickly access many types of schema objects from the Schema region of the Database Administration page.</a:t>
            </a:r>
          </a:p>
          <a:p>
            <a:pPr marL="114300" lvl="1" defTabSz="457200" eaLnBrk="1" hangingPunct="1"/>
            <a:r>
              <a:rPr lang="en-US" altLang="hu-HU"/>
              <a:t>After clicking one of the links, the Results page is displayed. In the Search region of the page, you can enter a schema name and object name to search for a specific object. In addition, you can search for other types of objects from the Search region by selecting the object type from the drop-down list. The drop-down list includes additional object types that are not shown as links on the Database Administration page.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C4F42392-071C-4BD6-88EE-AD6CD524ECB5}" type="slidenum">
              <a:rPr lang="hu-HU" altLang="hu-HU"/>
              <a:pPr>
                <a:spcBef>
                  <a:spcPct val="0"/>
                </a:spcBef>
              </a:pPr>
              <a:t>11</a:t>
            </a:fld>
            <a:endParaRPr lang="hu-HU" altLang="hu-HU"/>
          </a:p>
        </p:txBody>
      </p:sp>
      <p:sp>
        <p:nvSpPr>
          <p:cNvPr id="20483" name="Rectangle 2"/>
          <p:cNvSpPr>
            <a:spLocks noGrp="1" noRot="1" noChangeAspect="1" noChangeArrowheads="1" noTextEdit="1"/>
          </p:cNvSpPr>
          <p:nvPr>
            <p:ph type="sldImg"/>
          </p:nvPr>
        </p:nvSpPr>
        <p:spPr>
          <a:xfrm>
            <a:off x="457200" y="457200"/>
            <a:ext cx="5943600" cy="4457700"/>
          </a:xfrm>
          <a:ln/>
        </p:spPr>
      </p:sp>
      <p:sp>
        <p:nvSpPr>
          <p:cNvPr id="20484"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Sequences</a:t>
            </a:r>
          </a:p>
          <a:p>
            <a:pPr marL="114300" lvl="1" defTabSz="457200" eaLnBrk="1" hangingPunct="1"/>
            <a:r>
              <a:rPr lang="en-US" altLang="hu-HU"/>
              <a:t>To retrieve the next value from a sequence, you reference it by its name; there is no association of a sequence to a table or a column.</a:t>
            </a:r>
          </a:p>
          <a:p>
            <a:pPr marL="114300" lvl="1" defTabSz="457200" eaLnBrk="1" hangingPunct="1"/>
            <a:r>
              <a:rPr lang="en-US" altLang="hu-HU"/>
              <a:t>After a given number is issued, it will not be issued again, unless the sequence is defined as cyclical. Sometimes an application requests a value it never ends up using or storing in the database. This may result in gaps in the numbers that reside in the table that they are being stored into.</a:t>
            </a:r>
          </a:p>
          <a:p>
            <a:pPr marL="114300" lvl="1" defTabSz="457200" eaLnBrk="1" hangingPunct="1"/>
            <a:r>
              <a:rPr lang="en-US" altLang="hu-HU"/>
              <a:t>Caching of sequence numbers improves performance because a set of numbers is preallocated in memory for faster access. If there is an instance failure, any cached sequence numbers are not used, which results in gaps.</a:t>
            </a:r>
          </a:p>
          <a:p>
            <a:pPr marL="114300" lvl="1" defTabSz="457200" eaLnBrk="1" hangingPunct="1"/>
            <a:r>
              <a:rPr lang="en-US" altLang="hu-HU" b="1"/>
              <a:t>Note:</a:t>
            </a:r>
            <a:r>
              <a:rPr lang="en-US" altLang="hu-HU"/>
              <a:t> If an application requires that there be no gaps, then the application should implement a custom number generator. However, this method can result in very poor performance. If you use a table to store a value, and increment that value and update the table for each request, that process would be a systemwide bottleneck. This is because every session would have to wait for that mechanism, which, to guarantee no duplicates or gaps, can handle only a single request at a time.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D4FE2BA4-1B6D-4267-BCBA-0B10ED250263}" type="slidenum">
              <a:rPr lang="hu-HU" altLang="hu-HU"/>
              <a:pPr>
                <a:spcBef>
                  <a:spcPct val="0"/>
                </a:spcBef>
              </a:pPr>
              <a:t>12</a:t>
            </a:fld>
            <a:endParaRPr lang="hu-HU" altLang="hu-HU"/>
          </a:p>
        </p:txBody>
      </p:sp>
      <p:sp>
        <p:nvSpPr>
          <p:cNvPr id="22531" name="Rectangle 2"/>
          <p:cNvSpPr>
            <a:spLocks noGrp="1" noRot="1" noChangeAspect="1" noChangeArrowheads="1" noTextEdit="1"/>
          </p:cNvSpPr>
          <p:nvPr>
            <p:ph type="sldImg"/>
          </p:nvPr>
        </p:nvSpPr>
        <p:spPr>
          <a:xfrm>
            <a:off x="457200" y="457200"/>
            <a:ext cx="5943600" cy="4457700"/>
          </a:xfrm>
          <a:ln/>
        </p:spPr>
      </p:sp>
      <p:sp>
        <p:nvSpPr>
          <p:cNvPr id="22532"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Sequences</a:t>
            </a:r>
          </a:p>
          <a:p>
            <a:pPr marL="114300" lvl="1" defTabSz="457200" eaLnBrk="1" hangingPunct="1"/>
            <a:r>
              <a:rPr lang="en-US" altLang="hu-HU"/>
              <a:t>To retrieve the next value from a sequence, you reference it by its name; there is no association of a sequence to a table or a column.</a:t>
            </a:r>
          </a:p>
          <a:p>
            <a:pPr marL="114300" lvl="1" defTabSz="457200" eaLnBrk="1" hangingPunct="1"/>
            <a:r>
              <a:rPr lang="en-US" altLang="hu-HU"/>
              <a:t>After a given number is issued, it will not be issued again, unless the sequence is defined as cyclical. Sometimes an application requests a value it never ends up using or storing in the database. This may result in gaps in the numbers that reside in the table that they are being stored into.</a:t>
            </a:r>
          </a:p>
          <a:p>
            <a:pPr marL="114300" lvl="1" defTabSz="457200" eaLnBrk="1" hangingPunct="1"/>
            <a:r>
              <a:rPr lang="en-US" altLang="hu-HU"/>
              <a:t>Caching of sequence numbers improves performance because a set of numbers is preallocated in memory for faster access. If there is an instance failure, any cached sequence numbers are not used, which results in gaps.</a:t>
            </a:r>
          </a:p>
          <a:p>
            <a:pPr marL="114300" lvl="1" defTabSz="457200" eaLnBrk="1" hangingPunct="1"/>
            <a:r>
              <a:rPr lang="en-US" altLang="hu-HU" b="1"/>
              <a:t>Note:</a:t>
            </a:r>
            <a:r>
              <a:rPr lang="en-US" altLang="hu-HU"/>
              <a:t> If an application requires that there be no gaps, then the application should implement a custom number generator. However, this method can result in very poor performance. If you use a table to store a value, and increment that value and update the table for each request, that process would be a systemwide bottleneck. This is because every session would have to wait for that mechanism, which, to guarantee no duplicates or gaps, can handle only a single request at a time.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a:t>Mintacím szerkesztése</a:t>
            </a:r>
          </a:p>
        </p:txBody>
      </p:sp>
      <p:sp>
        <p:nvSpPr>
          <p:cNvPr id="3" name="Alcím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u-HU"/>
              <a:t>Alcím mintájának szerkesztése</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0F178D80-4AA9-4F62-8AF8-20E752E5BBFA}" type="slidenum">
              <a:rPr lang="hu-HU" altLang="hu-HU"/>
              <a:pPr/>
              <a:t>‹#›</a:t>
            </a:fld>
            <a:endParaRPr lang="hu-HU" altLang="hu-HU"/>
          </a:p>
        </p:txBody>
      </p:sp>
    </p:spTree>
    <p:extLst>
      <p:ext uri="{BB962C8B-B14F-4D97-AF65-F5344CB8AC3E}">
        <p14:creationId xmlns:p14="http://schemas.microsoft.com/office/powerpoint/2010/main" val="3665692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0B38B2EA-A034-4E4A-AA75-4FD91FD571F8}" type="slidenum">
              <a:rPr lang="hu-HU" altLang="hu-HU"/>
              <a:pPr/>
              <a:t>‹#›</a:t>
            </a:fld>
            <a:endParaRPr lang="hu-HU" altLang="hu-HU"/>
          </a:p>
        </p:txBody>
      </p:sp>
    </p:spTree>
    <p:extLst>
      <p:ext uri="{BB962C8B-B14F-4D97-AF65-F5344CB8AC3E}">
        <p14:creationId xmlns:p14="http://schemas.microsoft.com/office/powerpoint/2010/main" val="1772448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a:t>Mintacím szerkesztése</a:t>
            </a:r>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09097CFD-B6AA-4A3A-BF4E-7AD14C9159FF}" type="slidenum">
              <a:rPr lang="hu-HU" altLang="hu-HU"/>
              <a:pPr/>
              <a:t>‹#›</a:t>
            </a:fld>
            <a:endParaRPr lang="hu-HU" altLang="hu-HU"/>
          </a:p>
        </p:txBody>
      </p:sp>
    </p:spTree>
    <p:extLst>
      <p:ext uri="{BB962C8B-B14F-4D97-AF65-F5344CB8AC3E}">
        <p14:creationId xmlns:p14="http://schemas.microsoft.com/office/powerpoint/2010/main" val="3975415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1E157925-70A6-4525-BAF0-34ED6CCF89E3}" type="slidenum">
              <a:rPr lang="hu-HU" altLang="hu-HU"/>
              <a:pPr/>
              <a:t>‹#›</a:t>
            </a:fld>
            <a:endParaRPr lang="hu-HU" altLang="hu-HU"/>
          </a:p>
        </p:txBody>
      </p:sp>
    </p:spTree>
    <p:extLst>
      <p:ext uri="{BB962C8B-B14F-4D97-AF65-F5344CB8AC3E}">
        <p14:creationId xmlns:p14="http://schemas.microsoft.com/office/powerpoint/2010/main" val="1053600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a:t>Mintacím szerkesztése</a:t>
            </a:r>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u-HU"/>
              <a:t>Mintaszöveg szerkesztése</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40109656-91EB-4F20-9FBC-FF9A1D6090CD}" type="slidenum">
              <a:rPr lang="hu-HU" altLang="hu-HU"/>
              <a:pPr/>
              <a:t>‹#›</a:t>
            </a:fld>
            <a:endParaRPr lang="hu-HU" altLang="hu-HU"/>
          </a:p>
        </p:txBody>
      </p:sp>
    </p:spTree>
    <p:extLst>
      <p:ext uri="{BB962C8B-B14F-4D97-AF65-F5344CB8AC3E}">
        <p14:creationId xmlns:p14="http://schemas.microsoft.com/office/powerpoint/2010/main" val="1984662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fld id="{67ACB2AD-E56F-4C0D-8538-EAF83984F3D5}" type="slidenum">
              <a:rPr lang="hu-HU" altLang="hu-HU"/>
              <a:pPr/>
              <a:t>‹#›</a:t>
            </a:fld>
            <a:endParaRPr lang="hu-HU" altLang="hu-HU"/>
          </a:p>
        </p:txBody>
      </p:sp>
    </p:spTree>
    <p:extLst>
      <p:ext uri="{BB962C8B-B14F-4D97-AF65-F5344CB8AC3E}">
        <p14:creationId xmlns:p14="http://schemas.microsoft.com/office/powerpoint/2010/main" val="1416926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a:t>Mintacím szerkesztése</a:t>
            </a:r>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Rectangle 4"/>
          <p:cNvSpPr>
            <a:spLocks noGrp="1" noChangeArrowheads="1"/>
          </p:cNvSpPr>
          <p:nvPr>
            <p:ph type="dt" sz="half" idx="10"/>
          </p:nvPr>
        </p:nvSpPr>
        <p:spPr>
          <a:ln/>
        </p:spPr>
        <p:txBody>
          <a:bodyPr/>
          <a:lstStyle>
            <a:lvl1pPr>
              <a:defRPr/>
            </a:lvl1pPr>
          </a:lstStyle>
          <a:p>
            <a:pPr>
              <a:defRPr/>
            </a:pPr>
            <a:endParaRPr lang="hu-HU"/>
          </a:p>
        </p:txBody>
      </p:sp>
      <p:sp>
        <p:nvSpPr>
          <p:cNvPr id="8" name="Rectangle 5"/>
          <p:cNvSpPr>
            <a:spLocks noGrp="1" noChangeArrowheads="1"/>
          </p:cNvSpPr>
          <p:nvPr>
            <p:ph type="ftr" sz="quarter" idx="11"/>
          </p:nvPr>
        </p:nvSpPr>
        <p:spPr>
          <a:ln/>
        </p:spPr>
        <p:txBody>
          <a:bodyPr/>
          <a:lstStyle>
            <a:lvl1pPr>
              <a:defRPr/>
            </a:lvl1pPr>
          </a:lstStyle>
          <a:p>
            <a:pPr>
              <a:defRPr/>
            </a:pPr>
            <a:endParaRPr lang="hu-HU"/>
          </a:p>
        </p:txBody>
      </p:sp>
      <p:sp>
        <p:nvSpPr>
          <p:cNvPr id="9" name="Rectangle 6"/>
          <p:cNvSpPr>
            <a:spLocks noGrp="1" noChangeArrowheads="1"/>
          </p:cNvSpPr>
          <p:nvPr>
            <p:ph type="sldNum" sz="quarter" idx="12"/>
          </p:nvPr>
        </p:nvSpPr>
        <p:spPr>
          <a:ln/>
        </p:spPr>
        <p:txBody>
          <a:bodyPr/>
          <a:lstStyle>
            <a:lvl1pPr>
              <a:defRPr/>
            </a:lvl1pPr>
          </a:lstStyle>
          <a:p>
            <a:fld id="{94C22310-2062-4936-B56F-2297E2AD34FB}" type="slidenum">
              <a:rPr lang="hu-HU" altLang="hu-HU"/>
              <a:pPr/>
              <a:t>‹#›</a:t>
            </a:fld>
            <a:endParaRPr lang="hu-HU" altLang="hu-HU"/>
          </a:p>
        </p:txBody>
      </p:sp>
    </p:spTree>
    <p:extLst>
      <p:ext uri="{BB962C8B-B14F-4D97-AF65-F5344CB8AC3E}">
        <p14:creationId xmlns:p14="http://schemas.microsoft.com/office/powerpoint/2010/main" val="2388844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Rectangle 4"/>
          <p:cNvSpPr>
            <a:spLocks noGrp="1" noChangeArrowheads="1"/>
          </p:cNvSpPr>
          <p:nvPr>
            <p:ph type="dt" sz="half" idx="10"/>
          </p:nvPr>
        </p:nvSpPr>
        <p:spPr>
          <a:ln/>
        </p:spPr>
        <p:txBody>
          <a:bodyPr/>
          <a:lstStyle>
            <a:lvl1pPr>
              <a:defRPr/>
            </a:lvl1pPr>
          </a:lstStyle>
          <a:p>
            <a:pPr>
              <a:defRPr/>
            </a:pPr>
            <a:endParaRPr lang="hu-HU"/>
          </a:p>
        </p:txBody>
      </p:sp>
      <p:sp>
        <p:nvSpPr>
          <p:cNvPr id="4" name="Rectangle 5"/>
          <p:cNvSpPr>
            <a:spLocks noGrp="1" noChangeArrowheads="1"/>
          </p:cNvSpPr>
          <p:nvPr>
            <p:ph type="ftr" sz="quarter" idx="11"/>
          </p:nvPr>
        </p:nvSpPr>
        <p:spPr>
          <a:ln/>
        </p:spPr>
        <p:txBody>
          <a:bodyPr/>
          <a:lstStyle>
            <a:lvl1pPr>
              <a:defRPr/>
            </a:lvl1pPr>
          </a:lstStyle>
          <a:p>
            <a:pPr>
              <a:defRPr/>
            </a:pPr>
            <a:endParaRPr lang="hu-HU"/>
          </a:p>
        </p:txBody>
      </p:sp>
      <p:sp>
        <p:nvSpPr>
          <p:cNvPr id="5" name="Rectangle 6"/>
          <p:cNvSpPr>
            <a:spLocks noGrp="1" noChangeArrowheads="1"/>
          </p:cNvSpPr>
          <p:nvPr>
            <p:ph type="sldNum" sz="quarter" idx="12"/>
          </p:nvPr>
        </p:nvSpPr>
        <p:spPr>
          <a:ln/>
        </p:spPr>
        <p:txBody>
          <a:bodyPr/>
          <a:lstStyle>
            <a:lvl1pPr>
              <a:defRPr/>
            </a:lvl1pPr>
          </a:lstStyle>
          <a:p>
            <a:fld id="{9DFFCA19-8324-456D-BB59-355C3E4994DE}" type="slidenum">
              <a:rPr lang="hu-HU" altLang="hu-HU"/>
              <a:pPr/>
              <a:t>‹#›</a:t>
            </a:fld>
            <a:endParaRPr lang="hu-HU" altLang="hu-HU"/>
          </a:p>
        </p:txBody>
      </p:sp>
    </p:spTree>
    <p:extLst>
      <p:ext uri="{BB962C8B-B14F-4D97-AF65-F5344CB8AC3E}">
        <p14:creationId xmlns:p14="http://schemas.microsoft.com/office/powerpoint/2010/main" val="2301390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hu-HU"/>
          </a:p>
        </p:txBody>
      </p:sp>
      <p:sp>
        <p:nvSpPr>
          <p:cNvPr id="3" name="Rectangle 5"/>
          <p:cNvSpPr>
            <a:spLocks noGrp="1" noChangeArrowheads="1"/>
          </p:cNvSpPr>
          <p:nvPr>
            <p:ph type="ftr" sz="quarter" idx="11"/>
          </p:nvPr>
        </p:nvSpPr>
        <p:spPr>
          <a:ln/>
        </p:spPr>
        <p:txBody>
          <a:bodyPr/>
          <a:lstStyle>
            <a:lvl1pPr>
              <a:defRPr/>
            </a:lvl1pPr>
          </a:lstStyle>
          <a:p>
            <a:pPr>
              <a:defRPr/>
            </a:pPr>
            <a:endParaRPr lang="hu-HU"/>
          </a:p>
        </p:txBody>
      </p:sp>
      <p:sp>
        <p:nvSpPr>
          <p:cNvPr id="4" name="Rectangle 6"/>
          <p:cNvSpPr>
            <a:spLocks noGrp="1" noChangeArrowheads="1"/>
          </p:cNvSpPr>
          <p:nvPr>
            <p:ph type="sldNum" sz="quarter" idx="12"/>
          </p:nvPr>
        </p:nvSpPr>
        <p:spPr>
          <a:ln/>
        </p:spPr>
        <p:txBody>
          <a:bodyPr/>
          <a:lstStyle>
            <a:lvl1pPr>
              <a:defRPr/>
            </a:lvl1pPr>
          </a:lstStyle>
          <a:p>
            <a:fld id="{13417F45-6734-483A-96DA-3286CB65F4BD}" type="slidenum">
              <a:rPr lang="hu-HU" altLang="hu-HU"/>
              <a:pPr/>
              <a:t>‹#›</a:t>
            </a:fld>
            <a:endParaRPr lang="hu-HU" altLang="hu-HU"/>
          </a:p>
        </p:txBody>
      </p:sp>
    </p:spTree>
    <p:extLst>
      <p:ext uri="{BB962C8B-B14F-4D97-AF65-F5344CB8AC3E}">
        <p14:creationId xmlns:p14="http://schemas.microsoft.com/office/powerpoint/2010/main" val="2121151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a:t>Mintacím szerkesztése</a:t>
            </a:r>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fld id="{747B82D4-4246-4953-9552-39D9A81E3A21}" type="slidenum">
              <a:rPr lang="hu-HU" altLang="hu-HU"/>
              <a:pPr/>
              <a:t>‹#›</a:t>
            </a:fld>
            <a:endParaRPr lang="hu-HU" altLang="hu-HU"/>
          </a:p>
        </p:txBody>
      </p:sp>
    </p:spTree>
    <p:extLst>
      <p:ext uri="{BB962C8B-B14F-4D97-AF65-F5344CB8AC3E}">
        <p14:creationId xmlns:p14="http://schemas.microsoft.com/office/powerpoint/2010/main" val="3596914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a:t>Mintacím szerkesztése</a:t>
            </a:r>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u-HU" noProof="0"/>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fld id="{3DCBADA3-897E-485B-B987-B1E2A3932081}" type="slidenum">
              <a:rPr lang="hu-HU" altLang="hu-HU"/>
              <a:pPr/>
              <a:t>‹#›</a:t>
            </a:fld>
            <a:endParaRPr lang="hu-HU" altLang="hu-HU"/>
          </a:p>
        </p:txBody>
      </p:sp>
    </p:spTree>
    <p:extLst>
      <p:ext uri="{BB962C8B-B14F-4D97-AF65-F5344CB8AC3E}">
        <p14:creationId xmlns:p14="http://schemas.microsoft.com/office/powerpoint/2010/main" val="193489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hu-HU" altLang="hu-HU"/>
              <a:t>Mintacím szerkesztése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u-HU" altLang="hu-HU"/>
              <a:t>Mintaszöveg szerkesztése</a:t>
            </a:r>
          </a:p>
          <a:p>
            <a:pPr lvl="1"/>
            <a:r>
              <a:rPr lang="hu-HU" altLang="hu-HU"/>
              <a:t>Második szint</a:t>
            </a:r>
          </a:p>
          <a:p>
            <a:pPr lvl="2"/>
            <a:r>
              <a:rPr lang="hu-HU" altLang="hu-HU"/>
              <a:t>Harmadik szint</a:t>
            </a:r>
          </a:p>
          <a:p>
            <a:pPr lvl="3"/>
            <a:r>
              <a:rPr lang="hu-HU" altLang="hu-HU"/>
              <a:t>Negyedik szint</a:t>
            </a:r>
          </a:p>
          <a:p>
            <a:pPr lvl="4"/>
            <a:r>
              <a:rPr lang="hu-HU" altLang="hu-HU"/>
              <a:t>Ötödik szint</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hu-H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hu-H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F5CD6C82-69EF-4FF0-8B2E-F2D92D551990}" type="slidenum">
              <a:rPr lang="hu-HU" altLang="hu-HU"/>
              <a:pPr/>
              <a:t>‹#›</a:t>
            </a:fld>
            <a:endParaRPr lang="hu-HU" altLang="hu-H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defTabSz="228600" eaLnBrk="1" hangingPunct="1"/>
            <a:r>
              <a:rPr lang="en-US" altLang="hu-HU"/>
              <a:t>Oracle Database Architecture</a:t>
            </a:r>
          </a:p>
        </p:txBody>
      </p:sp>
      <p:sp>
        <p:nvSpPr>
          <p:cNvPr id="3075" name="Rectangle 3"/>
          <p:cNvSpPr>
            <a:spLocks noGrp="1" noChangeArrowheads="1"/>
          </p:cNvSpPr>
          <p:nvPr>
            <p:ph type="body" idx="1"/>
          </p:nvPr>
        </p:nvSpPr>
        <p:spPr bwMode="gray">
          <a:xfrm>
            <a:off x="863600" y="1816100"/>
            <a:ext cx="7366000" cy="2168525"/>
          </a:xfrm>
        </p:spPr>
        <p:txBody>
          <a:bodyPr/>
          <a:lstStyle/>
          <a:p>
            <a:pPr marL="0" indent="0" defTabSz="228600" eaLnBrk="1" hangingPunct="1"/>
            <a:r>
              <a:rPr lang="en-US" altLang="hu-HU" sz="2400"/>
              <a:t>An Oracle server:</a:t>
            </a:r>
          </a:p>
          <a:p>
            <a:pPr marL="571500" lvl="1" indent="-457200" defTabSz="228600" eaLnBrk="1" hangingPunct="1"/>
            <a:r>
              <a:rPr lang="en-US" altLang="hu-HU" sz="2400"/>
              <a:t>Is a database management system that provides an open, comprehensive, integrated approach to information management</a:t>
            </a:r>
          </a:p>
          <a:p>
            <a:pPr marL="571500" lvl="1" indent="-457200" defTabSz="228600" eaLnBrk="1" hangingPunct="1"/>
            <a:r>
              <a:rPr lang="en-US" altLang="hu-HU" sz="2400"/>
              <a:t>Consists of an </a:t>
            </a:r>
            <a:r>
              <a:rPr lang="en-US" altLang="hu-HU" sz="2400">
                <a:solidFill>
                  <a:schemeClr val="hlink"/>
                </a:solidFill>
              </a:rPr>
              <a:t>Oracle instance</a:t>
            </a:r>
            <a:r>
              <a:rPr lang="en-US" altLang="hu-HU" sz="2400"/>
              <a:t> and an </a:t>
            </a:r>
            <a:r>
              <a:rPr lang="en-US" altLang="hu-HU" sz="2400">
                <a:solidFill>
                  <a:schemeClr val="hlink"/>
                </a:solidFill>
              </a:rPr>
              <a:t>Oracle database</a:t>
            </a:r>
          </a:p>
        </p:txBody>
      </p:sp>
      <p:pic>
        <p:nvPicPr>
          <p:cNvPr id="3076" name="Picture 4" descr="Computer: Tower, CPU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225925" y="4364038"/>
            <a:ext cx="960438" cy="14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schema_reg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089025" y="2349500"/>
            <a:ext cx="6781800" cy="39560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7411" name="Rectangle 3"/>
          <p:cNvSpPr>
            <a:spLocks noGrp="1" noChangeArrowheads="1"/>
          </p:cNvSpPr>
          <p:nvPr>
            <p:ph type="title"/>
          </p:nvPr>
        </p:nvSpPr>
        <p:spPr/>
        <p:txBody>
          <a:bodyPr/>
          <a:lstStyle/>
          <a:p>
            <a:pPr defTabSz="228600" eaLnBrk="1" hangingPunct="1"/>
            <a:r>
              <a:rPr lang="en-US" altLang="hu-HU"/>
              <a:t>Accessing Schema Objects</a:t>
            </a:r>
          </a:p>
        </p:txBody>
      </p:sp>
      <p:pic>
        <p:nvPicPr>
          <p:cNvPr id="17412" name="Picture 4" descr="schema_region_hd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089025" y="1346200"/>
            <a:ext cx="6781800" cy="7874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7413" name="Rectangle 5"/>
          <p:cNvSpPr>
            <a:spLocks noChangeArrowheads="1"/>
          </p:cNvSpPr>
          <p:nvPr/>
        </p:nvSpPr>
        <p:spPr bwMode="gray">
          <a:xfrm>
            <a:off x="1089025" y="2286000"/>
            <a:ext cx="6781800" cy="88900"/>
          </a:xfrm>
          <a:prstGeom prst="rect">
            <a:avLst/>
          </a:prstGeom>
          <a:solidFill>
            <a:schemeClr val="bg1"/>
          </a:solidFill>
          <a:ln w="28575">
            <a:solidFill>
              <a:schemeClr val="bg1"/>
            </a:solidFill>
            <a:miter lim="800000"/>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7414" name="Rectangle 6"/>
          <p:cNvSpPr>
            <a:spLocks noChangeArrowheads="1"/>
          </p:cNvSpPr>
          <p:nvPr/>
        </p:nvSpPr>
        <p:spPr bwMode="gray">
          <a:xfrm>
            <a:off x="1089025" y="2125663"/>
            <a:ext cx="6781800" cy="88900"/>
          </a:xfrm>
          <a:prstGeom prst="rect">
            <a:avLst/>
          </a:prstGeom>
          <a:solidFill>
            <a:schemeClr val="bg1"/>
          </a:solidFill>
          <a:ln w="28575">
            <a:solidFill>
              <a:schemeClr val="bg1"/>
            </a:solidFill>
            <a:miter lim="800000"/>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7415" name="Freeform 7"/>
          <p:cNvSpPr>
            <a:spLocks/>
          </p:cNvSpPr>
          <p:nvPr/>
        </p:nvSpPr>
        <p:spPr bwMode="auto">
          <a:xfrm>
            <a:off x="1073150" y="2232025"/>
            <a:ext cx="6824663" cy="282575"/>
          </a:xfrm>
          <a:custGeom>
            <a:avLst/>
            <a:gdLst>
              <a:gd name="T0" fmla="*/ 2147483646 w 4299"/>
              <a:gd name="T1" fmla="*/ 2147483646 h 178"/>
              <a:gd name="T2" fmla="*/ 2147483646 w 4299"/>
              <a:gd name="T3" fmla="*/ 2147483646 h 178"/>
              <a:gd name="T4" fmla="*/ 2147483646 w 4299"/>
              <a:gd name="T5" fmla="*/ 2147483646 h 178"/>
              <a:gd name="T6" fmla="*/ 2147483646 w 4299"/>
              <a:gd name="T7" fmla="*/ 2147483646 h 178"/>
              <a:gd name="T8" fmla="*/ 2147483646 w 4299"/>
              <a:gd name="T9" fmla="*/ 2147483646 h 178"/>
              <a:gd name="T10" fmla="*/ 2147483646 w 4299"/>
              <a:gd name="T11" fmla="*/ 2147483646 h 178"/>
              <a:gd name="T12" fmla="*/ 2147483646 w 4299"/>
              <a:gd name="T13" fmla="*/ 2147483646 h 178"/>
              <a:gd name="T14" fmla="*/ 2147483646 w 4299"/>
              <a:gd name="T15" fmla="*/ 2147483646 h 178"/>
              <a:gd name="T16" fmla="*/ 2147483646 w 4299"/>
              <a:gd name="T17" fmla="*/ 2147483646 h 178"/>
              <a:gd name="T18" fmla="*/ 2147483646 w 4299"/>
              <a:gd name="T19" fmla="*/ 2147483646 h 178"/>
              <a:gd name="T20" fmla="*/ 2147483646 w 4299"/>
              <a:gd name="T21" fmla="*/ 2147483646 h 178"/>
              <a:gd name="T22" fmla="*/ 2147483646 w 4299"/>
              <a:gd name="T23" fmla="*/ 2147483646 h 178"/>
              <a:gd name="T24" fmla="*/ 2147483646 w 4299"/>
              <a:gd name="T25" fmla="*/ 2147483646 h 178"/>
              <a:gd name="T26" fmla="*/ 2147483646 w 4299"/>
              <a:gd name="T27" fmla="*/ 2147483646 h 178"/>
              <a:gd name="T28" fmla="*/ 2147483646 w 4299"/>
              <a:gd name="T29" fmla="*/ 2147483646 h 178"/>
              <a:gd name="T30" fmla="*/ 2147483646 w 4299"/>
              <a:gd name="T31" fmla="*/ 2147483646 h 178"/>
              <a:gd name="T32" fmla="*/ 2147483646 w 4299"/>
              <a:gd name="T33" fmla="*/ 2147483646 h 178"/>
              <a:gd name="T34" fmla="*/ 2147483646 w 4299"/>
              <a:gd name="T35" fmla="*/ 2147483646 h 178"/>
              <a:gd name="T36" fmla="*/ 2147483646 w 4299"/>
              <a:gd name="T37" fmla="*/ 2147483646 h 178"/>
              <a:gd name="T38" fmla="*/ 2147483646 w 4299"/>
              <a:gd name="T39" fmla="*/ 2147483646 h 178"/>
              <a:gd name="T40" fmla="*/ 2147483646 w 4299"/>
              <a:gd name="T41" fmla="*/ 2147483646 h 178"/>
              <a:gd name="T42" fmla="*/ 2147483646 w 4299"/>
              <a:gd name="T43" fmla="*/ 2147483646 h 178"/>
              <a:gd name="T44" fmla="*/ 2147483646 w 4299"/>
              <a:gd name="T45" fmla="*/ 2147483646 h 178"/>
              <a:gd name="T46" fmla="*/ 2147483646 w 4299"/>
              <a:gd name="T47" fmla="*/ 2147483646 h 178"/>
              <a:gd name="T48" fmla="*/ 2147483646 w 4299"/>
              <a:gd name="T49" fmla="*/ 2147483646 h 178"/>
              <a:gd name="T50" fmla="*/ 2147483646 w 4299"/>
              <a:gd name="T51" fmla="*/ 2147483646 h 178"/>
              <a:gd name="T52" fmla="*/ 2147483646 w 4299"/>
              <a:gd name="T53" fmla="*/ 2147483646 h 178"/>
              <a:gd name="T54" fmla="*/ 2147483646 w 4299"/>
              <a:gd name="T55" fmla="*/ 2147483646 h 178"/>
              <a:gd name="T56" fmla="*/ 2147483646 w 4299"/>
              <a:gd name="T57" fmla="*/ 2147483646 h 178"/>
              <a:gd name="T58" fmla="*/ 2147483646 w 4299"/>
              <a:gd name="T59" fmla="*/ 2147483646 h 178"/>
              <a:gd name="T60" fmla="*/ 2147483646 w 4299"/>
              <a:gd name="T61" fmla="*/ 2147483646 h 178"/>
              <a:gd name="T62" fmla="*/ 2147483646 w 4299"/>
              <a:gd name="T63" fmla="*/ 2147483646 h 178"/>
              <a:gd name="T64" fmla="*/ 2147483646 w 4299"/>
              <a:gd name="T65" fmla="*/ 2147483646 h 178"/>
              <a:gd name="T66" fmla="*/ 2147483646 w 4299"/>
              <a:gd name="T67" fmla="*/ 2147483646 h 178"/>
              <a:gd name="T68" fmla="*/ 2147483646 w 4299"/>
              <a:gd name="T69" fmla="*/ 2147483646 h 178"/>
              <a:gd name="T70" fmla="*/ 2147483646 w 4299"/>
              <a:gd name="T71" fmla="*/ 2147483646 h 178"/>
              <a:gd name="T72" fmla="*/ 2147483646 w 4299"/>
              <a:gd name="T73" fmla="*/ 2147483646 h 178"/>
              <a:gd name="T74" fmla="*/ 2147483646 w 4299"/>
              <a:gd name="T75" fmla="*/ 2147483646 h 178"/>
              <a:gd name="T76" fmla="*/ 2147483646 w 4299"/>
              <a:gd name="T77" fmla="*/ 2147483646 h 178"/>
              <a:gd name="T78" fmla="*/ 2147483646 w 4299"/>
              <a:gd name="T79" fmla="*/ 2147483646 h 178"/>
              <a:gd name="T80" fmla="*/ 2147483646 w 4299"/>
              <a:gd name="T81" fmla="*/ 2147483646 h 178"/>
              <a:gd name="T82" fmla="*/ 2147483646 w 4299"/>
              <a:gd name="T83" fmla="*/ 2147483646 h 178"/>
              <a:gd name="T84" fmla="*/ 2147483646 w 4299"/>
              <a:gd name="T85" fmla="*/ 2147483646 h 178"/>
              <a:gd name="T86" fmla="*/ 2147483646 w 4299"/>
              <a:gd name="T87" fmla="*/ 2147483646 h 178"/>
              <a:gd name="T88" fmla="*/ 2147483646 w 4299"/>
              <a:gd name="T89" fmla="*/ 2147483646 h 178"/>
              <a:gd name="T90" fmla="*/ 2147483646 w 4299"/>
              <a:gd name="T91" fmla="*/ 2147483646 h 17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99"/>
              <a:gd name="T139" fmla="*/ 0 h 178"/>
              <a:gd name="T140" fmla="*/ 4299 w 4299"/>
              <a:gd name="T141" fmla="*/ 178 h 17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99" h="178">
                <a:moveTo>
                  <a:pt x="1" y="50"/>
                </a:moveTo>
                <a:cubicBezTo>
                  <a:pt x="4" y="74"/>
                  <a:pt x="0" y="100"/>
                  <a:pt x="9" y="122"/>
                </a:cubicBezTo>
                <a:cubicBezTo>
                  <a:pt x="12" y="130"/>
                  <a:pt x="27" y="136"/>
                  <a:pt x="33" y="130"/>
                </a:cubicBezTo>
                <a:cubicBezTo>
                  <a:pt x="45" y="118"/>
                  <a:pt x="49" y="82"/>
                  <a:pt x="49" y="82"/>
                </a:cubicBezTo>
                <a:cubicBezTo>
                  <a:pt x="83" y="133"/>
                  <a:pt x="91" y="124"/>
                  <a:pt x="145" y="106"/>
                </a:cubicBezTo>
                <a:cubicBezTo>
                  <a:pt x="153" y="111"/>
                  <a:pt x="160" y="124"/>
                  <a:pt x="169" y="122"/>
                </a:cubicBezTo>
                <a:cubicBezTo>
                  <a:pt x="194" y="118"/>
                  <a:pt x="193" y="89"/>
                  <a:pt x="201" y="74"/>
                </a:cubicBezTo>
                <a:cubicBezTo>
                  <a:pt x="215" y="45"/>
                  <a:pt x="213" y="51"/>
                  <a:pt x="241" y="42"/>
                </a:cubicBezTo>
                <a:cubicBezTo>
                  <a:pt x="278" y="97"/>
                  <a:pt x="267" y="72"/>
                  <a:pt x="281" y="114"/>
                </a:cubicBezTo>
                <a:cubicBezTo>
                  <a:pt x="335" y="78"/>
                  <a:pt x="317" y="77"/>
                  <a:pt x="393" y="58"/>
                </a:cubicBezTo>
                <a:cubicBezTo>
                  <a:pt x="406" y="66"/>
                  <a:pt x="422" y="71"/>
                  <a:pt x="433" y="82"/>
                </a:cubicBezTo>
                <a:cubicBezTo>
                  <a:pt x="441" y="90"/>
                  <a:pt x="441" y="105"/>
                  <a:pt x="449" y="114"/>
                </a:cubicBezTo>
                <a:cubicBezTo>
                  <a:pt x="461" y="128"/>
                  <a:pt x="481" y="133"/>
                  <a:pt x="497" y="138"/>
                </a:cubicBezTo>
                <a:cubicBezTo>
                  <a:pt x="514" y="112"/>
                  <a:pt x="536" y="92"/>
                  <a:pt x="553" y="66"/>
                </a:cubicBezTo>
                <a:cubicBezTo>
                  <a:pt x="586" y="73"/>
                  <a:pt x="617" y="79"/>
                  <a:pt x="649" y="90"/>
                </a:cubicBezTo>
                <a:cubicBezTo>
                  <a:pt x="656" y="80"/>
                  <a:pt x="668" y="45"/>
                  <a:pt x="689" y="74"/>
                </a:cubicBezTo>
                <a:cubicBezTo>
                  <a:pt x="699" y="88"/>
                  <a:pt x="705" y="122"/>
                  <a:pt x="705" y="122"/>
                </a:cubicBezTo>
                <a:cubicBezTo>
                  <a:pt x="734" y="83"/>
                  <a:pt x="732" y="52"/>
                  <a:pt x="777" y="82"/>
                </a:cubicBezTo>
                <a:cubicBezTo>
                  <a:pt x="798" y="113"/>
                  <a:pt x="812" y="142"/>
                  <a:pt x="849" y="154"/>
                </a:cubicBezTo>
                <a:cubicBezTo>
                  <a:pt x="866" y="121"/>
                  <a:pt x="874" y="102"/>
                  <a:pt x="905" y="82"/>
                </a:cubicBezTo>
                <a:cubicBezTo>
                  <a:pt x="926" y="87"/>
                  <a:pt x="949" y="89"/>
                  <a:pt x="969" y="98"/>
                </a:cubicBezTo>
                <a:cubicBezTo>
                  <a:pt x="987" y="106"/>
                  <a:pt x="1017" y="130"/>
                  <a:pt x="1017" y="130"/>
                </a:cubicBezTo>
                <a:cubicBezTo>
                  <a:pt x="1033" y="125"/>
                  <a:pt x="1051" y="123"/>
                  <a:pt x="1065" y="114"/>
                </a:cubicBezTo>
                <a:cubicBezTo>
                  <a:pt x="1148" y="62"/>
                  <a:pt x="1017" y="111"/>
                  <a:pt x="1105" y="82"/>
                </a:cubicBezTo>
                <a:cubicBezTo>
                  <a:pt x="1123" y="135"/>
                  <a:pt x="1147" y="121"/>
                  <a:pt x="1201" y="114"/>
                </a:cubicBezTo>
                <a:cubicBezTo>
                  <a:pt x="1233" y="103"/>
                  <a:pt x="1246" y="90"/>
                  <a:pt x="1257" y="58"/>
                </a:cubicBezTo>
                <a:cubicBezTo>
                  <a:pt x="1265" y="61"/>
                  <a:pt x="1273" y="67"/>
                  <a:pt x="1281" y="66"/>
                </a:cubicBezTo>
                <a:cubicBezTo>
                  <a:pt x="1290" y="64"/>
                  <a:pt x="1296" y="48"/>
                  <a:pt x="1305" y="50"/>
                </a:cubicBezTo>
                <a:cubicBezTo>
                  <a:pt x="1316" y="52"/>
                  <a:pt x="1320" y="68"/>
                  <a:pt x="1329" y="74"/>
                </a:cubicBezTo>
                <a:cubicBezTo>
                  <a:pt x="1336" y="79"/>
                  <a:pt x="1345" y="79"/>
                  <a:pt x="1353" y="82"/>
                </a:cubicBezTo>
                <a:cubicBezTo>
                  <a:pt x="1385" y="114"/>
                  <a:pt x="1391" y="134"/>
                  <a:pt x="1433" y="106"/>
                </a:cubicBezTo>
                <a:cubicBezTo>
                  <a:pt x="1490" y="144"/>
                  <a:pt x="1462" y="143"/>
                  <a:pt x="1513" y="130"/>
                </a:cubicBezTo>
                <a:cubicBezTo>
                  <a:pt x="1532" y="101"/>
                  <a:pt x="1540" y="54"/>
                  <a:pt x="1577" y="42"/>
                </a:cubicBezTo>
                <a:cubicBezTo>
                  <a:pt x="1592" y="37"/>
                  <a:pt x="1609" y="37"/>
                  <a:pt x="1625" y="34"/>
                </a:cubicBezTo>
                <a:cubicBezTo>
                  <a:pt x="1633" y="37"/>
                  <a:pt x="1642" y="83"/>
                  <a:pt x="1650" y="82"/>
                </a:cubicBezTo>
                <a:cubicBezTo>
                  <a:pt x="1659" y="80"/>
                  <a:pt x="1673" y="86"/>
                  <a:pt x="1682" y="90"/>
                </a:cubicBezTo>
                <a:cubicBezTo>
                  <a:pt x="1693" y="94"/>
                  <a:pt x="1682" y="48"/>
                  <a:pt x="1689" y="58"/>
                </a:cubicBezTo>
                <a:cubicBezTo>
                  <a:pt x="1703" y="78"/>
                  <a:pt x="1718" y="85"/>
                  <a:pt x="1737" y="98"/>
                </a:cubicBezTo>
                <a:cubicBezTo>
                  <a:pt x="1740" y="87"/>
                  <a:pt x="1736" y="73"/>
                  <a:pt x="1745" y="66"/>
                </a:cubicBezTo>
                <a:cubicBezTo>
                  <a:pt x="1768" y="49"/>
                  <a:pt x="1776" y="94"/>
                  <a:pt x="1777" y="98"/>
                </a:cubicBezTo>
                <a:cubicBezTo>
                  <a:pt x="1826" y="82"/>
                  <a:pt x="1836" y="118"/>
                  <a:pt x="1873" y="146"/>
                </a:cubicBezTo>
                <a:cubicBezTo>
                  <a:pt x="1907" y="135"/>
                  <a:pt x="1918" y="111"/>
                  <a:pt x="1937" y="82"/>
                </a:cubicBezTo>
                <a:cubicBezTo>
                  <a:pt x="1968" y="113"/>
                  <a:pt x="1994" y="147"/>
                  <a:pt x="2025" y="178"/>
                </a:cubicBezTo>
                <a:cubicBezTo>
                  <a:pt x="2064" y="165"/>
                  <a:pt x="2050" y="148"/>
                  <a:pt x="2073" y="114"/>
                </a:cubicBezTo>
                <a:cubicBezTo>
                  <a:pt x="2081" y="75"/>
                  <a:pt x="2081" y="47"/>
                  <a:pt x="2121" y="34"/>
                </a:cubicBezTo>
                <a:cubicBezTo>
                  <a:pt x="2129" y="37"/>
                  <a:pt x="2137" y="42"/>
                  <a:pt x="2145" y="42"/>
                </a:cubicBezTo>
                <a:cubicBezTo>
                  <a:pt x="2153" y="42"/>
                  <a:pt x="2161" y="31"/>
                  <a:pt x="2169" y="34"/>
                </a:cubicBezTo>
                <a:cubicBezTo>
                  <a:pt x="2180" y="38"/>
                  <a:pt x="2184" y="52"/>
                  <a:pt x="2193" y="58"/>
                </a:cubicBezTo>
                <a:cubicBezTo>
                  <a:pt x="2200" y="63"/>
                  <a:pt x="2209" y="63"/>
                  <a:pt x="2217" y="66"/>
                </a:cubicBezTo>
                <a:cubicBezTo>
                  <a:pt x="2237" y="106"/>
                  <a:pt x="2246" y="111"/>
                  <a:pt x="2289" y="122"/>
                </a:cubicBezTo>
                <a:cubicBezTo>
                  <a:pt x="2305" y="133"/>
                  <a:pt x="2317" y="150"/>
                  <a:pt x="2337" y="130"/>
                </a:cubicBezTo>
                <a:cubicBezTo>
                  <a:pt x="2343" y="124"/>
                  <a:pt x="2340" y="113"/>
                  <a:pt x="2345" y="106"/>
                </a:cubicBezTo>
                <a:cubicBezTo>
                  <a:pt x="2351" y="98"/>
                  <a:pt x="2361" y="95"/>
                  <a:pt x="2369" y="90"/>
                </a:cubicBezTo>
                <a:cubicBezTo>
                  <a:pt x="2372" y="103"/>
                  <a:pt x="2372" y="117"/>
                  <a:pt x="2377" y="130"/>
                </a:cubicBezTo>
                <a:cubicBezTo>
                  <a:pt x="2380" y="139"/>
                  <a:pt x="2384" y="156"/>
                  <a:pt x="2393" y="154"/>
                </a:cubicBezTo>
                <a:cubicBezTo>
                  <a:pt x="2406" y="151"/>
                  <a:pt x="2409" y="133"/>
                  <a:pt x="2417" y="122"/>
                </a:cubicBezTo>
                <a:cubicBezTo>
                  <a:pt x="2445" y="39"/>
                  <a:pt x="2423" y="71"/>
                  <a:pt x="2441" y="98"/>
                </a:cubicBezTo>
                <a:cubicBezTo>
                  <a:pt x="2447" y="107"/>
                  <a:pt x="2457" y="114"/>
                  <a:pt x="2465" y="122"/>
                </a:cubicBezTo>
                <a:cubicBezTo>
                  <a:pt x="2476" y="117"/>
                  <a:pt x="2488" y="114"/>
                  <a:pt x="2497" y="106"/>
                </a:cubicBezTo>
                <a:cubicBezTo>
                  <a:pt x="2528" y="80"/>
                  <a:pt x="2496" y="70"/>
                  <a:pt x="2537" y="98"/>
                </a:cubicBezTo>
                <a:cubicBezTo>
                  <a:pt x="2548" y="95"/>
                  <a:pt x="2560" y="96"/>
                  <a:pt x="2569" y="90"/>
                </a:cubicBezTo>
                <a:cubicBezTo>
                  <a:pt x="2580" y="82"/>
                  <a:pt x="2581" y="63"/>
                  <a:pt x="2593" y="58"/>
                </a:cubicBezTo>
                <a:cubicBezTo>
                  <a:pt x="2603" y="54"/>
                  <a:pt x="2614" y="63"/>
                  <a:pt x="2625" y="66"/>
                </a:cubicBezTo>
                <a:cubicBezTo>
                  <a:pt x="2671" y="96"/>
                  <a:pt x="2679" y="63"/>
                  <a:pt x="2729" y="50"/>
                </a:cubicBezTo>
                <a:cubicBezTo>
                  <a:pt x="2737" y="53"/>
                  <a:pt x="2779" y="67"/>
                  <a:pt x="2785" y="66"/>
                </a:cubicBezTo>
                <a:cubicBezTo>
                  <a:pt x="2806" y="61"/>
                  <a:pt x="2821" y="41"/>
                  <a:pt x="2841" y="34"/>
                </a:cubicBezTo>
                <a:cubicBezTo>
                  <a:pt x="2881" y="47"/>
                  <a:pt x="2902" y="83"/>
                  <a:pt x="2937" y="106"/>
                </a:cubicBezTo>
                <a:cubicBezTo>
                  <a:pt x="2976" y="165"/>
                  <a:pt x="2957" y="169"/>
                  <a:pt x="2993" y="122"/>
                </a:cubicBezTo>
                <a:cubicBezTo>
                  <a:pt x="3001" y="90"/>
                  <a:pt x="3007" y="69"/>
                  <a:pt x="3025" y="42"/>
                </a:cubicBezTo>
                <a:cubicBezTo>
                  <a:pt x="3067" y="105"/>
                  <a:pt x="3048" y="105"/>
                  <a:pt x="3065" y="66"/>
                </a:cubicBezTo>
                <a:cubicBezTo>
                  <a:pt x="3070" y="55"/>
                  <a:pt x="3076" y="45"/>
                  <a:pt x="3081" y="34"/>
                </a:cubicBezTo>
                <a:cubicBezTo>
                  <a:pt x="3096" y="56"/>
                  <a:pt x="3091" y="91"/>
                  <a:pt x="3113" y="106"/>
                </a:cubicBezTo>
                <a:cubicBezTo>
                  <a:pt x="3199" y="163"/>
                  <a:pt x="3269" y="134"/>
                  <a:pt x="3393" y="138"/>
                </a:cubicBezTo>
                <a:cubicBezTo>
                  <a:pt x="3435" y="148"/>
                  <a:pt x="3442" y="141"/>
                  <a:pt x="3465" y="106"/>
                </a:cubicBezTo>
                <a:cubicBezTo>
                  <a:pt x="3468" y="87"/>
                  <a:pt x="3457" y="60"/>
                  <a:pt x="3473" y="50"/>
                </a:cubicBezTo>
                <a:cubicBezTo>
                  <a:pt x="3487" y="40"/>
                  <a:pt x="3487" y="110"/>
                  <a:pt x="3497" y="114"/>
                </a:cubicBezTo>
                <a:cubicBezTo>
                  <a:pt x="3519" y="123"/>
                  <a:pt x="3545" y="119"/>
                  <a:pt x="3569" y="122"/>
                </a:cubicBezTo>
                <a:cubicBezTo>
                  <a:pt x="3577" y="119"/>
                  <a:pt x="3585" y="114"/>
                  <a:pt x="3593" y="114"/>
                </a:cubicBezTo>
                <a:cubicBezTo>
                  <a:pt x="3601" y="114"/>
                  <a:pt x="3610" y="127"/>
                  <a:pt x="3617" y="122"/>
                </a:cubicBezTo>
                <a:cubicBezTo>
                  <a:pt x="3626" y="115"/>
                  <a:pt x="3617" y="97"/>
                  <a:pt x="3625" y="90"/>
                </a:cubicBezTo>
                <a:cubicBezTo>
                  <a:pt x="3638" y="79"/>
                  <a:pt x="3658" y="82"/>
                  <a:pt x="3673" y="74"/>
                </a:cubicBezTo>
                <a:cubicBezTo>
                  <a:pt x="3783" y="19"/>
                  <a:pt x="3642" y="48"/>
                  <a:pt x="3833" y="34"/>
                </a:cubicBezTo>
                <a:cubicBezTo>
                  <a:pt x="3884" y="0"/>
                  <a:pt x="3827" y="74"/>
                  <a:pt x="3914" y="50"/>
                </a:cubicBezTo>
                <a:cubicBezTo>
                  <a:pt x="3934" y="45"/>
                  <a:pt x="3951" y="72"/>
                  <a:pt x="3970" y="66"/>
                </a:cubicBezTo>
                <a:cubicBezTo>
                  <a:pt x="3990" y="81"/>
                  <a:pt x="4015" y="8"/>
                  <a:pt x="4033" y="26"/>
                </a:cubicBezTo>
                <a:cubicBezTo>
                  <a:pt x="4049" y="42"/>
                  <a:pt x="4041" y="69"/>
                  <a:pt x="4049" y="90"/>
                </a:cubicBezTo>
                <a:cubicBezTo>
                  <a:pt x="4058" y="114"/>
                  <a:pt x="4069" y="117"/>
                  <a:pt x="4089" y="130"/>
                </a:cubicBezTo>
                <a:cubicBezTo>
                  <a:pt x="4117" y="126"/>
                  <a:pt x="4148" y="130"/>
                  <a:pt x="4169" y="106"/>
                </a:cubicBezTo>
                <a:cubicBezTo>
                  <a:pt x="4182" y="92"/>
                  <a:pt x="4190" y="74"/>
                  <a:pt x="4201" y="58"/>
                </a:cubicBezTo>
                <a:cubicBezTo>
                  <a:pt x="4206" y="51"/>
                  <a:pt x="4203" y="40"/>
                  <a:pt x="4209" y="34"/>
                </a:cubicBezTo>
                <a:cubicBezTo>
                  <a:pt x="4215" y="28"/>
                  <a:pt x="4225" y="29"/>
                  <a:pt x="4233" y="26"/>
                </a:cubicBezTo>
                <a:cubicBezTo>
                  <a:pt x="4299" y="48"/>
                  <a:pt x="4281" y="25"/>
                  <a:pt x="4281" y="98"/>
                </a:cubicBezTo>
                <a:lnTo>
                  <a:pt x="4289" y="90"/>
                </a:lnTo>
              </a:path>
            </a:pathLst>
          </a:cu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7416" name="Freeform 8"/>
          <p:cNvSpPr>
            <a:spLocks/>
          </p:cNvSpPr>
          <p:nvPr/>
        </p:nvSpPr>
        <p:spPr bwMode="auto">
          <a:xfrm>
            <a:off x="1074738" y="2001838"/>
            <a:ext cx="6807200" cy="254000"/>
          </a:xfrm>
          <a:custGeom>
            <a:avLst/>
            <a:gdLst>
              <a:gd name="T0" fmla="*/ 0 w 4288"/>
              <a:gd name="T1" fmla="*/ 2147483646 h 160"/>
              <a:gd name="T2" fmla="*/ 2147483646 w 4288"/>
              <a:gd name="T3" fmla="*/ 2147483646 h 160"/>
              <a:gd name="T4" fmla="*/ 2147483646 w 4288"/>
              <a:gd name="T5" fmla="*/ 2147483646 h 160"/>
              <a:gd name="T6" fmla="*/ 2147483646 w 4288"/>
              <a:gd name="T7" fmla="*/ 2147483646 h 160"/>
              <a:gd name="T8" fmla="*/ 2147483646 w 4288"/>
              <a:gd name="T9" fmla="*/ 2147483646 h 160"/>
              <a:gd name="T10" fmla="*/ 2147483646 w 4288"/>
              <a:gd name="T11" fmla="*/ 2147483646 h 160"/>
              <a:gd name="T12" fmla="*/ 2147483646 w 4288"/>
              <a:gd name="T13" fmla="*/ 2147483646 h 160"/>
              <a:gd name="T14" fmla="*/ 2147483646 w 4288"/>
              <a:gd name="T15" fmla="*/ 2147483646 h 160"/>
              <a:gd name="T16" fmla="*/ 2147483646 w 4288"/>
              <a:gd name="T17" fmla="*/ 2147483646 h 160"/>
              <a:gd name="T18" fmla="*/ 2147483646 w 4288"/>
              <a:gd name="T19" fmla="*/ 2147483646 h 160"/>
              <a:gd name="T20" fmla="*/ 2147483646 w 4288"/>
              <a:gd name="T21" fmla="*/ 2147483646 h 160"/>
              <a:gd name="T22" fmla="*/ 2147483646 w 4288"/>
              <a:gd name="T23" fmla="*/ 2147483646 h 160"/>
              <a:gd name="T24" fmla="*/ 2147483646 w 4288"/>
              <a:gd name="T25" fmla="*/ 2147483646 h 160"/>
              <a:gd name="T26" fmla="*/ 2147483646 w 4288"/>
              <a:gd name="T27" fmla="*/ 2147483646 h 160"/>
              <a:gd name="T28" fmla="*/ 2147483646 w 4288"/>
              <a:gd name="T29" fmla="*/ 2147483646 h 160"/>
              <a:gd name="T30" fmla="*/ 2147483646 w 4288"/>
              <a:gd name="T31" fmla="*/ 2147483646 h 160"/>
              <a:gd name="T32" fmla="*/ 2147483646 w 4288"/>
              <a:gd name="T33" fmla="*/ 2147483646 h 160"/>
              <a:gd name="T34" fmla="*/ 2147483646 w 4288"/>
              <a:gd name="T35" fmla="*/ 2147483646 h 160"/>
              <a:gd name="T36" fmla="*/ 2147483646 w 4288"/>
              <a:gd name="T37" fmla="*/ 2147483646 h 160"/>
              <a:gd name="T38" fmla="*/ 2147483646 w 4288"/>
              <a:gd name="T39" fmla="*/ 2147483646 h 160"/>
              <a:gd name="T40" fmla="*/ 2147483646 w 4288"/>
              <a:gd name="T41" fmla="*/ 2147483646 h 160"/>
              <a:gd name="T42" fmla="*/ 2147483646 w 4288"/>
              <a:gd name="T43" fmla="*/ 2147483646 h 160"/>
              <a:gd name="T44" fmla="*/ 2147483646 w 4288"/>
              <a:gd name="T45" fmla="*/ 2147483646 h 160"/>
              <a:gd name="T46" fmla="*/ 2147483646 w 4288"/>
              <a:gd name="T47" fmla="*/ 2147483646 h 160"/>
              <a:gd name="T48" fmla="*/ 2147483646 w 4288"/>
              <a:gd name="T49" fmla="*/ 2147483646 h 160"/>
              <a:gd name="T50" fmla="*/ 2147483646 w 4288"/>
              <a:gd name="T51" fmla="*/ 2147483646 h 160"/>
              <a:gd name="T52" fmla="*/ 2147483646 w 4288"/>
              <a:gd name="T53" fmla="*/ 2147483646 h 160"/>
              <a:gd name="T54" fmla="*/ 2147483646 w 4288"/>
              <a:gd name="T55" fmla="*/ 2147483646 h 160"/>
              <a:gd name="T56" fmla="*/ 2147483646 w 4288"/>
              <a:gd name="T57" fmla="*/ 2147483646 h 160"/>
              <a:gd name="T58" fmla="*/ 2147483646 w 4288"/>
              <a:gd name="T59" fmla="*/ 2147483646 h 160"/>
              <a:gd name="T60" fmla="*/ 2147483646 w 4288"/>
              <a:gd name="T61" fmla="*/ 2147483646 h 160"/>
              <a:gd name="T62" fmla="*/ 2147483646 w 4288"/>
              <a:gd name="T63" fmla="*/ 2147483646 h 160"/>
              <a:gd name="T64" fmla="*/ 2147483646 w 4288"/>
              <a:gd name="T65" fmla="*/ 2147483646 h 160"/>
              <a:gd name="T66" fmla="*/ 2147483646 w 4288"/>
              <a:gd name="T67" fmla="*/ 2147483646 h 160"/>
              <a:gd name="T68" fmla="*/ 2147483646 w 4288"/>
              <a:gd name="T69" fmla="*/ 2147483646 h 160"/>
              <a:gd name="T70" fmla="*/ 2147483646 w 4288"/>
              <a:gd name="T71" fmla="*/ 2147483646 h 160"/>
              <a:gd name="T72" fmla="*/ 2147483646 w 4288"/>
              <a:gd name="T73" fmla="*/ 2147483646 h 160"/>
              <a:gd name="T74" fmla="*/ 2147483646 w 4288"/>
              <a:gd name="T75" fmla="*/ 2147483646 h 160"/>
              <a:gd name="T76" fmla="*/ 2147483646 w 4288"/>
              <a:gd name="T77" fmla="*/ 2147483646 h 160"/>
              <a:gd name="T78" fmla="*/ 2147483646 w 4288"/>
              <a:gd name="T79" fmla="*/ 2147483646 h 160"/>
              <a:gd name="T80" fmla="*/ 2147483646 w 4288"/>
              <a:gd name="T81" fmla="*/ 2147483646 h 160"/>
              <a:gd name="T82" fmla="*/ 2147483646 w 4288"/>
              <a:gd name="T83" fmla="*/ 2147483646 h 160"/>
              <a:gd name="T84" fmla="*/ 2147483646 w 4288"/>
              <a:gd name="T85" fmla="*/ 2147483646 h 160"/>
              <a:gd name="T86" fmla="*/ 2147483646 w 4288"/>
              <a:gd name="T87" fmla="*/ 2147483646 h 160"/>
              <a:gd name="T88" fmla="*/ 2147483646 w 4288"/>
              <a:gd name="T89" fmla="*/ 2147483646 h 160"/>
              <a:gd name="T90" fmla="*/ 2147483646 w 4288"/>
              <a:gd name="T91" fmla="*/ 2147483646 h 160"/>
              <a:gd name="T92" fmla="*/ 2147483646 w 4288"/>
              <a:gd name="T93" fmla="*/ 2147483646 h 160"/>
              <a:gd name="T94" fmla="*/ 2147483646 w 4288"/>
              <a:gd name="T95" fmla="*/ 2147483646 h 160"/>
              <a:gd name="T96" fmla="*/ 2147483646 w 4288"/>
              <a:gd name="T97" fmla="*/ 2147483646 h 160"/>
              <a:gd name="T98" fmla="*/ 2147483646 w 4288"/>
              <a:gd name="T99" fmla="*/ 2147483646 h 160"/>
              <a:gd name="T100" fmla="*/ 2147483646 w 4288"/>
              <a:gd name="T101" fmla="*/ 2147483646 h 160"/>
              <a:gd name="T102" fmla="*/ 2147483646 w 4288"/>
              <a:gd name="T103" fmla="*/ 2147483646 h 160"/>
              <a:gd name="T104" fmla="*/ 2147483646 w 4288"/>
              <a:gd name="T105" fmla="*/ 2147483646 h 160"/>
              <a:gd name="T106" fmla="*/ 2147483646 w 4288"/>
              <a:gd name="T107" fmla="*/ 0 h 160"/>
              <a:gd name="T108" fmla="*/ 2147483646 w 4288"/>
              <a:gd name="T109" fmla="*/ 2147483646 h 160"/>
              <a:gd name="T110" fmla="*/ 2147483646 w 4288"/>
              <a:gd name="T111" fmla="*/ 2147483646 h 160"/>
              <a:gd name="T112" fmla="*/ 2147483646 w 4288"/>
              <a:gd name="T113" fmla="*/ 2147483646 h 160"/>
              <a:gd name="T114" fmla="*/ 2147483646 w 4288"/>
              <a:gd name="T115" fmla="*/ 2147483646 h 160"/>
              <a:gd name="T116" fmla="*/ 2147483646 w 4288"/>
              <a:gd name="T117" fmla="*/ 2147483646 h 160"/>
              <a:gd name="T118" fmla="*/ 2147483646 w 4288"/>
              <a:gd name="T119" fmla="*/ 2147483646 h 160"/>
              <a:gd name="T120" fmla="*/ 2147483646 w 4288"/>
              <a:gd name="T121" fmla="*/ 2147483646 h 160"/>
              <a:gd name="T122" fmla="*/ 2147483646 w 4288"/>
              <a:gd name="T123" fmla="*/ 2147483646 h 16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288"/>
              <a:gd name="T187" fmla="*/ 0 h 160"/>
              <a:gd name="T188" fmla="*/ 4288 w 4288"/>
              <a:gd name="T189" fmla="*/ 160 h 16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288" h="160">
                <a:moveTo>
                  <a:pt x="0" y="80"/>
                </a:moveTo>
                <a:cubicBezTo>
                  <a:pt x="96" y="90"/>
                  <a:pt x="65" y="94"/>
                  <a:pt x="136" y="112"/>
                </a:cubicBezTo>
                <a:cubicBezTo>
                  <a:pt x="144" y="117"/>
                  <a:pt x="150" y="128"/>
                  <a:pt x="160" y="128"/>
                </a:cubicBezTo>
                <a:cubicBezTo>
                  <a:pt x="199" y="128"/>
                  <a:pt x="186" y="74"/>
                  <a:pt x="200" y="56"/>
                </a:cubicBezTo>
                <a:cubicBezTo>
                  <a:pt x="205" y="49"/>
                  <a:pt x="216" y="51"/>
                  <a:pt x="224" y="48"/>
                </a:cubicBezTo>
                <a:cubicBezTo>
                  <a:pt x="255" y="79"/>
                  <a:pt x="256" y="99"/>
                  <a:pt x="296" y="72"/>
                </a:cubicBezTo>
                <a:cubicBezTo>
                  <a:pt x="351" y="90"/>
                  <a:pt x="378" y="86"/>
                  <a:pt x="440" y="80"/>
                </a:cubicBezTo>
                <a:cubicBezTo>
                  <a:pt x="496" y="61"/>
                  <a:pt x="429" y="80"/>
                  <a:pt x="536" y="80"/>
                </a:cubicBezTo>
                <a:cubicBezTo>
                  <a:pt x="557" y="80"/>
                  <a:pt x="579" y="75"/>
                  <a:pt x="600" y="72"/>
                </a:cubicBezTo>
                <a:cubicBezTo>
                  <a:pt x="646" y="141"/>
                  <a:pt x="683" y="114"/>
                  <a:pt x="784" y="120"/>
                </a:cubicBezTo>
                <a:cubicBezTo>
                  <a:pt x="792" y="125"/>
                  <a:pt x="798" y="135"/>
                  <a:pt x="808" y="136"/>
                </a:cubicBezTo>
                <a:cubicBezTo>
                  <a:pt x="856" y="143"/>
                  <a:pt x="845" y="93"/>
                  <a:pt x="880" y="80"/>
                </a:cubicBezTo>
                <a:cubicBezTo>
                  <a:pt x="900" y="73"/>
                  <a:pt x="923" y="75"/>
                  <a:pt x="944" y="72"/>
                </a:cubicBezTo>
                <a:cubicBezTo>
                  <a:pt x="993" y="56"/>
                  <a:pt x="984" y="95"/>
                  <a:pt x="1000" y="48"/>
                </a:cubicBezTo>
                <a:cubicBezTo>
                  <a:pt x="1020" y="109"/>
                  <a:pt x="999" y="90"/>
                  <a:pt x="1048" y="104"/>
                </a:cubicBezTo>
                <a:cubicBezTo>
                  <a:pt x="1056" y="106"/>
                  <a:pt x="1064" y="109"/>
                  <a:pt x="1072" y="112"/>
                </a:cubicBezTo>
                <a:cubicBezTo>
                  <a:pt x="1085" y="109"/>
                  <a:pt x="1098" y="104"/>
                  <a:pt x="1112" y="104"/>
                </a:cubicBezTo>
                <a:cubicBezTo>
                  <a:pt x="1147" y="104"/>
                  <a:pt x="1133" y="121"/>
                  <a:pt x="1152" y="144"/>
                </a:cubicBezTo>
                <a:cubicBezTo>
                  <a:pt x="1158" y="151"/>
                  <a:pt x="1168" y="155"/>
                  <a:pt x="1176" y="160"/>
                </a:cubicBezTo>
                <a:cubicBezTo>
                  <a:pt x="1187" y="157"/>
                  <a:pt x="1199" y="158"/>
                  <a:pt x="1208" y="152"/>
                </a:cubicBezTo>
                <a:cubicBezTo>
                  <a:pt x="1243" y="129"/>
                  <a:pt x="1203" y="114"/>
                  <a:pt x="1248" y="144"/>
                </a:cubicBezTo>
                <a:cubicBezTo>
                  <a:pt x="1317" y="138"/>
                  <a:pt x="1380" y="126"/>
                  <a:pt x="1448" y="112"/>
                </a:cubicBezTo>
                <a:cubicBezTo>
                  <a:pt x="1499" y="78"/>
                  <a:pt x="1445" y="103"/>
                  <a:pt x="1496" y="112"/>
                </a:cubicBezTo>
                <a:cubicBezTo>
                  <a:pt x="1518" y="116"/>
                  <a:pt x="1555" y="87"/>
                  <a:pt x="1576" y="80"/>
                </a:cubicBezTo>
                <a:cubicBezTo>
                  <a:pt x="1629" y="98"/>
                  <a:pt x="1680" y="88"/>
                  <a:pt x="1728" y="120"/>
                </a:cubicBezTo>
                <a:cubicBezTo>
                  <a:pt x="1752" y="117"/>
                  <a:pt x="1780" y="125"/>
                  <a:pt x="1800" y="112"/>
                </a:cubicBezTo>
                <a:cubicBezTo>
                  <a:pt x="1814" y="103"/>
                  <a:pt x="1800" y="69"/>
                  <a:pt x="1816" y="64"/>
                </a:cubicBezTo>
                <a:cubicBezTo>
                  <a:pt x="1824" y="61"/>
                  <a:pt x="1832" y="59"/>
                  <a:pt x="1840" y="56"/>
                </a:cubicBezTo>
                <a:cubicBezTo>
                  <a:pt x="1859" y="59"/>
                  <a:pt x="1880" y="54"/>
                  <a:pt x="1896" y="64"/>
                </a:cubicBezTo>
                <a:cubicBezTo>
                  <a:pt x="1912" y="74"/>
                  <a:pt x="1928" y="112"/>
                  <a:pt x="1928" y="112"/>
                </a:cubicBezTo>
                <a:cubicBezTo>
                  <a:pt x="1933" y="101"/>
                  <a:pt x="1933" y="83"/>
                  <a:pt x="1944" y="80"/>
                </a:cubicBezTo>
                <a:cubicBezTo>
                  <a:pt x="1985" y="68"/>
                  <a:pt x="1981" y="105"/>
                  <a:pt x="2000" y="120"/>
                </a:cubicBezTo>
                <a:cubicBezTo>
                  <a:pt x="2025" y="140"/>
                  <a:pt x="2064" y="132"/>
                  <a:pt x="2096" y="136"/>
                </a:cubicBezTo>
                <a:cubicBezTo>
                  <a:pt x="2154" y="155"/>
                  <a:pt x="2101" y="118"/>
                  <a:pt x="2152" y="104"/>
                </a:cubicBezTo>
                <a:cubicBezTo>
                  <a:pt x="2173" y="98"/>
                  <a:pt x="2195" y="99"/>
                  <a:pt x="2216" y="96"/>
                </a:cubicBezTo>
                <a:cubicBezTo>
                  <a:pt x="2283" y="129"/>
                  <a:pt x="2250" y="134"/>
                  <a:pt x="2336" y="112"/>
                </a:cubicBezTo>
                <a:cubicBezTo>
                  <a:pt x="2380" y="68"/>
                  <a:pt x="2384" y="82"/>
                  <a:pt x="2440" y="96"/>
                </a:cubicBezTo>
                <a:cubicBezTo>
                  <a:pt x="2484" y="89"/>
                  <a:pt x="2508" y="80"/>
                  <a:pt x="2544" y="56"/>
                </a:cubicBezTo>
                <a:cubicBezTo>
                  <a:pt x="2619" y="81"/>
                  <a:pt x="2508" y="40"/>
                  <a:pt x="2592" y="88"/>
                </a:cubicBezTo>
                <a:cubicBezTo>
                  <a:pt x="2598" y="91"/>
                  <a:pt x="2662" y="104"/>
                  <a:pt x="2664" y="104"/>
                </a:cubicBezTo>
                <a:cubicBezTo>
                  <a:pt x="2707" y="147"/>
                  <a:pt x="2697" y="143"/>
                  <a:pt x="2744" y="112"/>
                </a:cubicBezTo>
                <a:cubicBezTo>
                  <a:pt x="2792" y="39"/>
                  <a:pt x="2757" y="66"/>
                  <a:pt x="2864" y="56"/>
                </a:cubicBezTo>
                <a:cubicBezTo>
                  <a:pt x="2916" y="21"/>
                  <a:pt x="2859" y="48"/>
                  <a:pt x="2912" y="64"/>
                </a:cubicBezTo>
                <a:cubicBezTo>
                  <a:pt x="2938" y="72"/>
                  <a:pt x="2965" y="69"/>
                  <a:pt x="2992" y="72"/>
                </a:cubicBezTo>
                <a:cubicBezTo>
                  <a:pt x="2997" y="83"/>
                  <a:pt x="2997" y="101"/>
                  <a:pt x="3008" y="104"/>
                </a:cubicBezTo>
                <a:cubicBezTo>
                  <a:pt x="3022" y="108"/>
                  <a:pt x="3035" y="94"/>
                  <a:pt x="3048" y="88"/>
                </a:cubicBezTo>
                <a:cubicBezTo>
                  <a:pt x="3083" y="71"/>
                  <a:pt x="3119" y="54"/>
                  <a:pt x="3152" y="32"/>
                </a:cubicBezTo>
                <a:cubicBezTo>
                  <a:pt x="3182" y="42"/>
                  <a:pt x="3194" y="62"/>
                  <a:pt x="3224" y="72"/>
                </a:cubicBezTo>
                <a:cubicBezTo>
                  <a:pt x="3232" y="64"/>
                  <a:pt x="3237" y="47"/>
                  <a:pt x="3248" y="48"/>
                </a:cubicBezTo>
                <a:cubicBezTo>
                  <a:pt x="3267" y="50"/>
                  <a:pt x="3280" y="69"/>
                  <a:pt x="3296" y="80"/>
                </a:cubicBezTo>
                <a:cubicBezTo>
                  <a:pt x="3315" y="93"/>
                  <a:pt x="3346" y="105"/>
                  <a:pt x="3368" y="112"/>
                </a:cubicBezTo>
                <a:cubicBezTo>
                  <a:pt x="3427" y="100"/>
                  <a:pt x="3397" y="112"/>
                  <a:pt x="3456" y="72"/>
                </a:cubicBezTo>
                <a:cubicBezTo>
                  <a:pt x="3464" y="67"/>
                  <a:pt x="3480" y="56"/>
                  <a:pt x="3480" y="56"/>
                </a:cubicBezTo>
                <a:cubicBezTo>
                  <a:pt x="3559" y="76"/>
                  <a:pt x="3568" y="64"/>
                  <a:pt x="3600" y="0"/>
                </a:cubicBezTo>
                <a:cubicBezTo>
                  <a:pt x="3616" y="5"/>
                  <a:pt x="3632" y="11"/>
                  <a:pt x="3648" y="16"/>
                </a:cubicBezTo>
                <a:cubicBezTo>
                  <a:pt x="3678" y="26"/>
                  <a:pt x="3728" y="64"/>
                  <a:pt x="3728" y="64"/>
                </a:cubicBezTo>
                <a:cubicBezTo>
                  <a:pt x="3806" y="59"/>
                  <a:pt x="3877" y="47"/>
                  <a:pt x="3952" y="72"/>
                </a:cubicBezTo>
                <a:cubicBezTo>
                  <a:pt x="3965" y="69"/>
                  <a:pt x="3980" y="70"/>
                  <a:pt x="3992" y="64"/>
                </a:cubicBezTo>
                <a:cubicBezTo>
                  <a:pt x="4004" y="59"/>
                  <a:pt x="4011" y="40"/>
                  <a:pt x="4024" y="40"/>
                </a:cubicBezTo>
                <a:cubicBezTo>
                  <a:pt x="4034" y="40"/>
                  <a:pt x="4032" y="58"/>
                  <a:pt x="4040" y="64"/>
                </a:cubicBezTo>
                <a:cubicBezTo>
                  <a:pt x="4060" y="80"/>
                  <a:pt x="4104" y="84"/>
                  <a:pt x="4128" y="96"/>
                </a:cubicBezTo>
                <a:cubicBezTo>
                  <a:pt x="4193" y="83"/>
                  <a:pt x="4210" y="80"/>
                  <a:pt x="4288" y="80"/>
                </a:cubicBezTo>
              </a:path>
            </a:pathLst>
          </a:cu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4638"/>
            <a:ext cx="8229600" cy="922337"/>
          </a:xfrm>
        </p:spPr>
        <p:txBody>
          <a:bodyPr/>
          <a:lstStyle/>
          <a:p>
            <a:pPr defTabSz="228600" eaLnBrk="1" hangingPunct="1"/>
            <a:r>
              <a:rPr lang="hu-HU" altLang="hu-HU"/>
              <a:t>Tables</a:t>
            </a:r>
            <a:endParaRPr lang="en-US" altLang="hu-HU"/>
          </a:p>
        </p:txBody>
      </p:sp>
      <p:sp>
        <p:nvSpPr>
          <p:cNvPr id="19459" name="Rectangle 3"/>
          <p:cNvSpPr>
            <a:spLocks noGrp="1" noChangeArrowheads="1"/>
          </p:cNvSpPr>
          <p:nvPr>
            <p:ph type="body" idx="1"/>
          </p:nvPr>
        </p:nvSpPr>
        <p:spPr>
          <a:xfrm>
            <a:off x="395288" y="1341438"/>
            <a:ext cx="8424862" cy="3240087"/>
          </a:xfrm>
        </p:spPr>
        <p:txBody>
          <a:bodyPr/>
          <a:lstStyle/>
          <a:p>
            <a:pPr marL="114300" lvl="1" indent="0" defTabSz="228600" eaLnBrk="1" hangingPunct="1">
              <a:buFontTx/>
              <a:buNone/>
            </a:pPr>
            <a:r>
              <a:rPr lang="en-US" altLang="hu-HU" sz="2000" dirty="0"/>
              <a:t>CREATE TABLE dept</a:t>
            </a:r>
            <a:endParaRPr lang="hu-HU" altLang="hu-HU" sz="2000" dirty="0"/>
          </a:p>
          <a:p>
            <a:pPr marL="114300" lvl="1" indent="0" defTabSz="228600" eaLnBrk="1" hangingPunct="1">
              <a:buFontTx/>
              <a:buNone/>
            </a:pPr>
            <a:r>
              <a:rPr lang="hu-HU" altLang="hu-HU" sz="2000" dirty="0"/>
              <a:t>  </a:t>
            </a:r>
            <a:r>
              <a:rPr lang="en-US" altLang="hu-HU" sz="2000" dirty="0"/>
              <a:t>(</a:t>
            </a:r>
            <a:r>
              <a:rPr lang="en-US" altLang="hu-HU" sz="2000" dirty="0" err="1"/>
              <a:t>deptno</a:t>
            </a:r>
            <a:r>
              <a:rPr lang="en-US" altLang="hu-HU" sz="2000" dirty="0"/>
              <a:t> NUMBER(2), </a:t>
            </a:r>
            <a:r>
              <a:rPr lang="en-US" altLang="hu-HU" sz="2000" dirty="0" err="1"/>
              <a:t>dname</a:t>
            </a:r>
            <a:r>
              <a:rPr lang="en-US" altLang="hu-HU" sz="2000" dirty="0"/>
              <a:t> VARCHAR2(42), loc VARCHAR2(39));</a:t>
            </a:r>
            <a:endParaRPr lang="hu-HU" altLang="hu-HU" sz="2000" dirty="0"/>
          </a:p>
          <a:p>
            <a:pPr marL="114300" lvl="1" indent="0" defTabSz="228600" eaLnBrk="1" hangingPunct="1">
              <a:buFontTx/>
              <a:buNone/>
            </a:pPr>
            <a:endParaRPr lang="hu-HU" altLang="hu-HU" sz="1600" dirty="0"/>
          </a:p>
          <a:p>
            <a:pPr marL="114300" lvl="1" indent="0" defTabSz="228600" eaLnBrk="1" hangingPunct="1">
              <a:buFontTx/>
              <a:buNone/>
            </a:pPr>
            <a:r>
              <a:rPr lang="en-US" altLang="hu-HU" sz="2000" dirty="0"/>
              <a:t>SELECT owner, </a:t>
            </a:r>
            <a:r>
              <a:rPr lang="en-US" altLang="hu-HU" sz="2000" dirty="0" err="1"/>
              <a:t>table_name</a:t>
            </a:r>
            <a:r>
              <a:rPr lang="en-US" altLang="hu-HU" sz="2000" dirty="0"/>
              <a:t>, </a:t>
            </a:r>
            <a:r>
              <a:rPr lang="en-US" altLang="hu-HU" sz="2000" dirty="0" err="1"/>
              <a:t>num_rows</a:t>
            </a:r>
            <a:r>
              <a:rPr lang="en-US" altLang="hu-HU" sz="2000" dirty="0"/>
              <a:t> </a:t>
            </a:r>
            <a:endParaRPr lang="hu-HU" altLang="hu-HU" sz="2000" dirty="0"/>
          </a:p>
          <a:p>
            <a:pPr marL="114300" lvl="1" indent="0" defTabSz="228600" eaLnBrk="1" hangingPunct="1">
              <a:buFontTx/>
              <a:buNone/>
            </a:pPr>
            <a:r>
              <a:rPr lang="en-US" altLang="hu-HU" sz="2000" dirty="0"/>
              <a:t>FROM </a:t>
            </a:r>
            <a:r>
              <a:rPr lang="en-US" altLang="hu-HU" sz="2000" dirty="0">
                <a:solidFill>
                  <a:srgbClr val="FF0000"/>
                </a:solidFill>
              </a:rPr>
              <a:t>DBA_TABLES</a:t>
            </a:r>
            <a:r>
              <a:rPr lang="en-US" altLang="hu-HU" sz="2000" dirty="0"/>
              <a:t> </a:t>
            </a:r>
            <a:endParaRPr lang="hu-HU" altLang="hu-HU" sz="2000" dirty="0"/>
          </a:p>
          <a:p>
            <a:pPr marL="114300" lvl="1" indent="0" defTabSz="228600" eaLnBrk="1" hangingPunct="1">
              <a:buFontTx/>
              <a:buNone/>
            </a:pPr>
            <a:r>
              <a:rPr lang="en-US" altLang="hu-HU" sz="2000" dirty="0"/>
              <a:t>WHERE owner='NIKOVITS' AND </a:t>
            </a:r>
            <a:r>
              <a:rPr lang="en-US" altLang="hu-HU" sz="2000" dirty="0" err="1"/>
              <a:t>table_name</a:t>
            </a:r>
            <a:r>
              <a:rPr lang="en-US" altLang="hu-HU" sz="2000" dirty="0"/>
              <a:t>='DEPT';</a:t>
            </a:r>
            <a:endParaRPr lang="hu-HU" altLang="hu-HU" sz="2000" dirty="0"/>
          </a:p>
          <a:p>
            <a:pPr marL="114300" lvl="1" indent="0" defTabSz="228600" eaLnBrk="1" hangingPunct="1">
              <a:buFontTx/>
              <a:buNone/>
            </a:pPr>
            <a:endParaRPr lang="hu-HU" altLang="hu-HU" sz="2000" dirty="0"/>
          </a:p>
          <a:p>
            <a:pPr marL="114300" lvl="1" indent="0" defTabSz="228600" eaLnBrk="1" hangingPunct="1">
              <a:buFontTx/>
              <a:buNone/>
            </a:pPr>
            <a:r>
              <a:rPr lang="hu-HU" altLang="hu-HU" sz="2000" dirty="0"/>
              <a:t>(!)  ANALYZE TABLE DEPT </a:t>
            </a:r>
            <a:r>
              <a:rPr lang="hu-HU" altLang="hu-HU" sz="2000" dirty="0">
                <a:solidFill>
                  <a:srgbClr val="FF0000"/>
                </a:solidFill>
              </a:rPr>
              <a:t>COMPUTE STATISTICS</a:t>
            </a:r>
            <a:r>
              <a:rPr lang="hu-HU" altLang="hu-HU" sz="2000" dirty="0"/>
              <a:t>;</a:t>
            </a:r>
          </a:p>
          <a:p>
            <a:pPr marL="114300" lvl="1" indent="0" defTabSz="228600" eaLnBrk="1" hangingPunct="1">
              <a:buFontTx/>
              <a:buNone/>
            </a:pPr>
            <a:r>
              <a:rPr lang="hu-HU" altLang="hu-HU" sz="2000" dirty="0"/>
              <a:t>(!)  </a:t>
            </a:r>
            <a:r>
              <a:rPr lang="en-US" altLang="hu-HU" sz="2000" dirty="0"/>
              <a:t>ANALYZE TABLE DEPT </a:t>
            </a:r>
            <a:r>
              <a:rPr lang="en-US" altLang="hu-HU" sz="2000" dirty="0">
                <a:solidFill>
                  <a:srgbClr val="FF0000"/>
                </a:solidFill>
              </a:rPr>
              <a:t>DELETE STATISTICS</a:t>
            </a:r>
            <a:r>
              <a:rPr lang="en-US" altLang="hu-HU" sz="2000" dirty="0"/>
              <a:t>;</a:t>
            </a:r>
          </a:p>
          <a:p>
            <a:pPr marL="114300" lvl="1" indent="0" defTabSz="228600" eaLnBrk="1" hangingPunct="1">
              <a:buFontTx/>
              <a:buNone/>
            </a:pPr>
            <a:endParaRPr lang="en-US" altLang="hu-HU" sz="1600" dirty="0"/>
          </a:p>
          <a:p>
            <a:pPr marL="114300" lvl="1" indent="0" defTabSz="228600" eaLnBrk="1" hangingPunct="1">
              <a:buFontTx/>
              <a:buNone/>
            </a:pPr>
            <a:endParaRPr lang="en-US" altLang="hu-HU" sz="2000" dirty="0"/>
          </a:p>
        </p:txBody>
      </p:sp>
      <p:pic>
        <p:nvPicPr>
          <p:cNvPr id="19460" name="Kép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4941888"/>
            <a:ext cx="333375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922337"/>
          </a:xfrm>
        </p:spPr>
        <p:txBody>
          <a:bodyPr/>
          <a:lstStyle/>
          <a:p>
            <a:pPr defTabSz="228600" eaLnBrk="1" hangingPunct="1"/>
            <a:r>
              <a:rPr lang="hu-HU" altLang="hu-HU"/>
              <a:t>Tables</a:t>
            </a:r>
            <a:endParaRPr lang="en-US" altLang="hu-HU"/>
          </a:p>
        </p:txBody>
      </p:sp>
      <p:sp>
        <p:nvSpPr>
          <p:cNvPr id="21507" name="Rectangle 3"/>
          <p:cNvSpPr>
            <a:spLocks noGrp="1" noChangeArrowheads="1"/>
          </p:cNvSpPr>
          <p:nvPr>
            <p:ph type="body" idx="1"/>
          </p:nvPr>
        </p:nvSpPr>
        <p:spPr>
          <a:xfrm>
            <a:off x="395288" y="1341438"/>
            <a:ext cx="8424862" cy="2592387"/>
          </a:xfrm>
        </p:spPr>
        <p:txBody>
          <a:bodyPr/>
          <a:lstStyle/>
          <a:p>
            <a:pPr marL="114300" lvl="1" indent="0" defTabSz="228600" eaLnBrk="1" hangingPunct="1">
              <a:buFontTx/>
              <a:buNone/>
            </a:pPr>
            <a:r>
              <a:rPr lang="en-US" altLang="hu-HU" sz="2000"/>
              <a:t>CREATE TABLE dept</a:t>
            </a:r>
            <a:endParaRPr lang="hu-HU" altLang="hu-HU" sz="2000"/>
          </a:p>
          <a:p>
            <a:pPr marL="114300" lvl="1" indent="0" defTabSz="228600" eaLnBrk="1" hangingPunct="1">
              <a:buFontTx/>
              <a:buNone/>
            </a:pPr>
            <a:r>
              <a:rPr lang="hu-HU" altLang="hu-HU" sz="2000"/>
              <a:t>   </a:t>
            </a:r>
            <a:r>
              <a:rPr lang="en-US" altLang="hu-HU" sz="2000"/>
              <a:t>(deptno NUMBER(2), dname VARCHAR2(42), loc VARCHAR2(39));</a:t>
            </a:r>
            <a:endParaRPr lang="hu-HU" altLang="hu-HU" sz="2000"/>
          </a:p>
          <a:p>
            <a:pPr marL="114300" lvl="1" indent="0" defTabSz="228600" eaLnBrk="1" hangingPunct="1">
              <a:buFontTx/>
              <a:buNone/>
            </a:pPr>
            <a:endParaRPr lang="hu-HU" altLang="hu-HU" sz="2000"/>
          </a:p>
          <a:p>
            <a:pPr marL="114300" lvl="1" indent="0" defTabSz="228600" eaLnBrk="1" hangingPunct="1">
              <a:buFontTx/>
              <a:buNone/>
            </a:pPr>
            <a:r>
              <a:rPr lang="en-US" altLang="hu-HU" sz="2000"/>
              <a:t>SELECT column_id, column_name, data_type, data_length,</a:t>
            </a:r>
            <a:br>
              <a:rPr lang="hu-HU" altLang="hu-HU" sz="2000"/>
            </a:br>
            <a:r>
              <a:rPr lang="hu-HU" altLang="hu-HU" sz="2000"/>
              <a:t>               </a:t>
            </a:r>
            <a:r>
              <a:rPr lang="en-US" altLang="hu-HU" sz="2000"/>
              <a:t>data_precision, data_scale </a:t>
            </a:r>
          </a:p>
          <a:p>
            <a:pPr marL="114300" lvl="1" indent="0" defTabSz="228600" eaLnBrk="1" hangingPunct="1">
              <a:buFontTx/>
              <a:buNone/>
            </a:pPr>
            <a:r>
              <a:rPr lang="en-US" altLang="hu-HU" sz="2000"/>
              <a:t>FROM </a:t>
            </a:r>
            <a:r>
              <a:rPr lang="en-US" altLang="hu-HU" sz="2000">
                <a:solidFill>
                  <a:srgbClr val="FF0000"/>
                </a:solidFill>
              </a:rPr>
              <a:t>DBA_TAB_COLUMNS</a:t>
            </a:r>
            <a:r>
              <a:rPr lang="en-US" altLang="hu-HU" sz="2000"/>
              <a:t> </a:t>
            </a:r>
            <a:endParaRPr lang="hu-HU" altLang="hu-HU" sz="2000"/>
          </a:p>
          <a:p>
            <a:pPr marL="114300" lvl="1" indent="0" defTabSz="228600" eaLnBrk="1" hangingPunct="1">
              <a:buFontTx/>
              <a:buNone/>
            </a:pPr>
            <a:r>
              <a:rPr lang="en-US" altLang="hu-HU" sz="2000"/>
              <a:t>WHERE owner='NIKOVITS' AND table_name='DEPT';</a:t>
            </a:r>
          </a:p>
          <a:p>
            <a:pPr marL="114300" lvl="1" indent="0" defTabSz="228600" eaLnBrk="1" hangingPunct="1">
              <a:buFontTx/>
              <a:buNone/>
            </a:pPr>
            <a:endParaRPr lang="en-US" altLang="hu-HU" sz="1600"/>
          </a:p>
          <a:p>
            <a:pPr marL="114300" lvl="1" indent="0" defTabSz="228600" eaLnBrk="1" hangingPunct="1">
              <a:buFontTx/>
              <a:buNone/>
            </a:pPr>
            <a:endParaRPr lang="en-US" altLang="hu-HU" sz="2000"/>
          </a:p>
        </p:txBody>
      </p:sp>
      <p:pic>
        <p:nvPicPr>
          <p:cNvPr id="21508" name="Kép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4365625"/>
            <a:ext cx="729297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229600" cy="922337"/>
          </a:xfrm>
        </p:spPr>
        <p:txBody>
          <a:bodyPr/>
          <a:lstStyle/>
          <a:p>
            <a:pPr defTabSz="228600" eaLnBrk="1" hangingPunct="1"/>
            <a:r>
              <a:rPr lang="hu-HU" altLang="hu-HU"/>
              <a:t>Views</a:t>
            </a:r>
            <a:endParaRPr lang="en-US" altLang="hu-HU"/>
          </a:p>
        </p:txBody>
      </p:sp>
      <p:sp>
        <p:nvSpPr>
          <p:cNvPr id="23555" name="Rectangle 3"/>
          <p:cNvSpPr>
            <a:spLocks noGrp="1" noChangeArrowheads="1"/>
          </p:cNvSpPr>
          <p:nvPr>
            <p:ph type="body" idx="1"/>
          </p:nvPr>
        </p:nvSpPr>
        <p:spPr>
          <a:xfrm>
            <a:off x="395288" y="1341438"/>
            <a:ext cx="8424862" cy="2447925"/>
          </a:xfrm>
        </p:spPr>
        <p:txBody>
          <a:bodyPr/>
          <a:lstStyle/>
          <a:p>
            <a:pPr marL="114300" lvl="1" indent="0" defTabSz="228600" eaLnBrk="1" hangingPunct="1">
              <a:buFontTx/>
              <a:buNone/>
            </a:pPr>
            <a:r>
              <a:rPr lang="en-US" altLang="hu-HU" sz="2000" dirty="0"/>
              <a:t>CREATE VIEW v1 AS </a:t>
            </a:r>
            <a:endParaRPr lang="hu-HU" altLang="hu-HU" sz="2000" dirty="0"/>
          </a:p>
          <a:p>
            <a:pPr marL="114300" lvl="1" indent="0" defTabSz="228600" eaLnBrk="1" hangingPunct="1">
              <a:buFontTx/>
              <a:buNone/>
            </a:pPr>
            <a:r>
              <a:rPr lang="en-US" altLang="hu-HU" sz="2000" dirty="0"/>
              <a:t>SELECT </a:t>
            </a:r>
            <a:r>
              <a:rPr lang="en-US" altLang="hu-HU" sz="2000" dirty="0" err="1"/>
              <a:t>deptno</a:t>
            </a:r>
            <a:r>
              <a:rPr lang="en-US" altLang="hu-HU" sz="2000" dirty="0"/>
              <a:t>, AVG(</a:t>
            </a:r>
            <a:r>
              <a:rPr lang="en-US" altLang="hu-HU" sz="2000" dirty="0" err="1"/>
              <a:t>sal</a:t>
            </a:r>
            <a:r>
              <a:rPr lang="en-US" altLang="hu-HU" sz="2000" dirty="0"/>
              <a:t>) </a:t>
            </a:r>
            <a:r>
              <a:rPr lang="en-US" altLang="hu-HU" sz="2000" dirty="0" err="1"/>
              <a:t>AvgSal</a:t>
            </a:r>
            <a:r>
              <a:rPr lang="en-US" altLang="hu-HU" sz="2000" dirty="0"/>
              <a:t> FROM emp GROUP BY </a:t>
            </a:r>
            <a:r>
              <a:rPr lang="en-US" altLang="hu-HU" sz="2000" dirty="0" err="1"/>
              <a:t>deptno</a:t>
            </a:r>
            <a:r>
              <a:rPr lang="en-US" altLang="hu-HU" sz="2000" dirty="0"/>
              <a:t>;</a:t>
            </a:r>
            <a:endParaRPr lang="hu-HU" altLang="hu-HU" sz="2000" dirty="0"/>
          </a:p>
          <a:p>
            <a:pPr marL="114300" lvl="1" indent="0" defTabSz="228600" eaLnBrk="1" hangingPunct="1">
              <a:buFontTx/>
              <a:buNone/>
            </a:pPr>
            <a:endParaRPr lang="hu-HU" altLang="hu-HU" sz="2000" dirty="0"/>
          </a:p>
          <a:p>
            <a:pPr marL="114300" lvl="1" indent="0" defTabSz="228600" eaLnBrk="1" hangingPunct="1">
              <a:buFontTx/>
              <a:buNone/>
            </a:pPr>
            <a:r>
              <a:rPr lang="en-US" altLang="hu-HU" sz="2000" dirty="0"/>
              <a:t>SELECT </a:t>
            </a:r>
            <a:r>
              <a:rPr lang="en-US" altLang="hu-HU" sz="2000" dirty="0" err="1"/>
              <a:t>view_name</a:t>
            </a:r>
            <a:r>
              <a:rPr lang="en-US" altLang="hu-HU" sz="2000" dirty="0"/>
              <a:t>, text </a:t>
            </a:r>
            <a:endParaRPr lang="hu-HU" altLang="hu-HU" sz="2000" dirty="0"/>
          </a:p>
          <a:p>
            <a:pPr marL="114300" lvl="1" indent="0" defTabSz="228600" eaLnBrk="1" hangingPunct="1">
              <a:buFontTx/>
              <a:buNone/>
            </a:pPr>
            <a:r>
              <a:rPr lang="en-US" altLang="hu-HU" sz="2000" dirty="0"/>
              <a:t>FROM </a:t>
            </a:r>
            <a:r>
              <a:rPr lang="en-US" altLang="hu-HU" sz="2000" dirty="0">
                <a:solidFill>
                  <a:srgbClr val="FF0000"/>
                </a:solidFill>
              </a:rPr>
              <a:t>DBA_VIEWS</a:t>
            </a:r>
            <a:r>
              <a:rPr lang="en-US" altLang="hu-HU" sz="2000" dirty="0"/>
              <a:t> </a:t>
            </a:r>
            <a:endParaRPr lang="hu-HU" altLang="hu-HU" sz="2000" dirty="0"/>
          </a:p>
          <a:p>
            <a:pPr marL="114300" lvl="1" indent="0" defTabSz="228600" eaLnBrk="1" hangingPunct="1">
              <a:buFontTx/>
              <a:buNone/>
            </a:pPr>
            <a:r>
              <a:rPr lang="en-US" altLang="hu-HU" sz="2000" dirty="0"/>
              <a:t>WHERE owner='NIKOVITS' AND </a:t>
            </a:r>
            <a:r>
              <a:rPr lang="en-US" altLang="hu-HU" sz="2000" dirty="0" err="1"/>
              <a:t>view_name</a:t>
            </a:r>
            <a:r>
              <a:rPr lang="en-US" altLang="hu-HU" sz="2000" dirty="0"/>
              <a:t>='V1';</a:t>
            </a:r>
            <a:endParaRPr lang="en-US" altLang="hu-HU" sz="1600" dirty="0"/>
          </a:p>
          <a:p>
            <a:pPr marL="114300" lvl="1" indent="0" defTabSz="228600" eaLnBrk="1" hangingPunct="1">
              <a:buFontTx/>
              <a:buNone/>
            </a:pPr>
            <a:endParaRPr lang="en-US" altLang="hu-HU" sz="2000" dirty="0"/>
          </a:p>
        </p:txBody>
      </p:sp>
      <p:pic>
        <p:nvPicPr>
          <p:cNvPr id="23556" name="Kép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088" y="4292600"/>
            <a:ext cx="72009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74638"/>
            <a:ext cx="8229600" cy="922337"/>
          </a:xfrm>
        </p:spPr>
        <p:txBody>
          <a:bodyPr/>
          <a:lstStyle/>
          <a:p>
            <a:pPr defTabSz="228600" eaLnBrk="1" hangingPunct="1"/>
            <a:r>
              <a:rPr lang="hu-HU" altLang="hu-HU"/>
              <a:t>Synonyms</a:t>
            </a:r>
            <a:endParaRPr lang="en-US" altLang="hu-HU"/>
          </a:p>
        </p:txBody>
      </p:sp>
      <p:sp>
        <p:nvSpPr>
          <p:cNvPr id="25603" name="Rectangle 3"/>
          <p:cNvSpPr>
            <a:spLocks noGrp="1" noChangeArrowheads="1"/>
          </p:cNvSpPr>
          <p:nvPr>
            <p:ph type="body" idx="1"/>
          </p:nvPr>
        </p:nvSpPr>
        <p:spPr>
          <a:xfrm>
            <a:off x="395288" y="1341438"/>
            <a:ext cx="8424862" cy="4967287"/>
          </a:xfrm>
        </p:spPr>
        <p:txBody>
          <a:bodyPr/>
          <a:lstStyle/>
          <a:p>
            <a:pPr marL="114300" lvl="1" indent="0" defTabSz="228600" eaLnBrk="1" hangingPunct="1">
              <a:buFontTx/>
              <a:buNone/>
            </a:pPr>
            <a:r>
              <a:rPr lang="en-US" altLang="hu-HU" sz="2000" dirty="0"/>
              <a:t>CREATE SYNONYM syn1 FOR v1;</a:t>
            </a:r>
            <a:endParaRPr lang="hu-HU" altLang="hu-HU" sz="2000" dirty="0"/>
          </a:p>
          <a:p>
            <a:pPr marL="114300" lvl="1" indent="0" defTabSz="228600" eaLnBrk="1" hangingPunct="1">
              <a:buFontTx/>
              <a:buNone/>
            </a:pPr>
            <a:endParaRPr lang="hu-HU" altLang="hu-HU" sz="2000" dirty="0"/>
          </a:p>
          <a:p>
            <a:pPr marL="114300" lvl="1" indent="0" defTabSz="228600" eaLnBrk="1" hangingPunct="1">
              <a:buFontTx/>
              <a:buNone/>
            </a:pPr>
            <a:r>
              <a:rPr lang="en-US" altLang="hu-HU" sz="2000" dirty="0"/>
              <a:t>SELECT * FROM </a:t>
            </a:r>
            <a:r>
              <a:rPr lang="en-US" altLang="hu-HU" sz="2000" dirty="0">
                <a:solidFill>
                  <a:srgbClr val="FF0000"/>
                </a:solidFill>
              </a:rPr>
              <a:t>DBA_SYNONYMS</a:t>
            </a:r>
            <a:r>
              <a:rPr lang="en-US" altLang="hu-HU" sz="2000" dirty="0"/>
              <a:t> </a:t>
            </a:r>
            <a:endParaRPr lang="hu-HU" altLang="hu-HU" sz="2000" dirty="0"/>
          </a:p>
          <a:p>
            <a:pPr marL="114300" lvl="1" indent="0" defTabSz="228600" eaLnBrk="1" hangingPunct="1">
              <a:buFontTx/>
              <a:buNone/>
            </a:pPr>
            <a:r>
              <a:rPr lang="en-US" altLang="hu-HU" sz="2000" dirty="0"/>
              <a:t>WHERE owner='NIKOVITS' AND </a:t>
            </a:r>
            <a:r>
              <a:rPr lang="en-US" altLang="hu-HU" sz="2000" dirty="0" err="1"/>
              <a:t>synonym_name</a:t>
            </a:r>
            <a:r>
              <a:rPr lang="en-US" altLang="hu-HU" sz="2000" dirty="0"/>
              <a:t>='SYN1';</a:t>
            </a:r>
          </a:p>
          <a:p>
            <a:pPr marL="114300" lvl="1" indent="0" defTabSz="228600" eaLnBrk="1" hangingPunct="1">
              <a:buFontTx/>
              <a:buNone/>
            </a:pPr>
            <a:endParaRPr lang="hu-HU" altLang="hu-HU" sz="2000" dirty="0"/>
          </a:p>
          <a:p>
            <a:pPr marL="114300" lvl="1" indent="0" defTabSz="228600" eaLnBrk="1" hangingPunct="1">
              <a:buFontTx/>
              <a:buNone/>
            </a:pPr>
            <a:endParaRPr lang="hu-HU" altLang="hu-HU" sz="2000" dirty="0"/>
          </a:p>
          <a:p>
            <a:pPr marL="114300" lvl="1" indent="0" defTabSz="228600" eaLnBrk="1" hangingPunct="1">
              <a:buFontTx/>
              <a:buNone/>
            </a:pPr>
            <a:endParaRPr lang="hu-HU" altLang="hu-HU" sz="2000" dirty="0"/>
          </a:p>
          <a:p>
            <a:pPr marL="114300" lvl="1" indent="0" defTabSz="228600" eaLnBrk="1" hangingPunct="1">
              <a:buFontTx/>
              <a:buNone/>
            </a:pPr>
            <a:endParaRPr lang="hu-HU" altLang="hu-HU" sz="2000" dirty="0"/>
          </a:p>
          <a:p>
            <a:pPr marL="114300" lvl="1" indent="0" defTabSz="228600" eaLnBrk="1" hangingPunct="1">
              <a:buFontTx/>
              <a:buNone/>
            </a:pPr>
            <a:r>
              <a:rPr lang="en-US" altLang="hu-HU" sz="2000" dirty="0"/>
              <a:t>SELECT * FROM syn1 WHERE </a:t>
            </a:r>
            <a:r>
              <a:rPr lang="en-US" altLang="hu-HU" sz="2000" dirty="0" err="1"/>
              <a:t>deptno</a:t>
            </a:r>
            <a:r>
              <a:rPr lang="en-US" altLang="hu-HU" sz="2000" dirty="0"/>
              <a:t> &gt; 10;</a:t>
            </a:r>
          </a:p>
        </p:txBody>
      </p:sp>
      <p:pic>
        <p:nvPicPr>
          <p:cNvPr id="25604" name="Kép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2976563"/>
            <a:ext cx="45529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Kép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868863"/>
            <a:ext cx="12382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defTabSz="228600" eaLnBrk="1" hangingPunct="1"/>
            <a:r>
              <a:rPr lang="en-US" altLang="hu-HU"/>
              <a:t>Sequences</a:t>
            </a:r>
          </a:p>
        </p:txBody>
      </p:sp>
      <p:sp>
        <p:nvSpPr>
          <p:cNvPr id="27651" name="Rectangle 3"/>
          <p:cNvSpPr>
            <a:spLocks noGrp="1" noChangeArrowheads="1"/>
          </p:cNvSpPr>
          <p:nvPr>
            <p:ph type="body" idx="1"/>
          </p:nvPr>
        </p:nvSpPr>
        <p:spPr>
          <a:xfrm>
            <a:off x="863600" y="1557338"/>
            <a:ext cx="7366000" cy="4043362"/>
          </a:xfrm>
        </p:spPr>
        <p:txBody>
          <a:bodyPr/>
          <a:lstStyle/>
          <a:p>
            <a:pPr marL="0" indent="0" defTabSz="228600" eaLnBrk="1" hangingPunct="1"/>
            <a:r>
              <a:rPr lang="en-US" altLang="hu-HU" sz="2800"/>
              <a:t>A sequence is a mechanism for automatically generating integers that follow a pattern.</a:t>
            </a:r>
          </a:p>
          <a:p>
            <a:pPr marL="571500" lvl="1" indent="-457200" defTabSz="228600" eaLnBrk="1" hangingPunct="1"/>
            <a:r>
              <a:rPr lang="en-US" altLang="hu-HU" sz="2000"/>
              <a:t>A sequence has a name, which is</a:t>
            </a:r>
            <a:br>
              <a:rPr lang="en-US" altLang="hu-HU" sz="2000"/>
            </a:br>
            <a:r>
              <a:rPr lang="en-US" altLang="hu-HU" sz="2000"/>
              <a:t>how it is referenced when the next</a:t>
            </a:r>
            <a:br>
              <a:rPr lang="en-US" altLang="hu-HU" sz="2000"/>
            </a:br>
            <a:r>
              <a:rPr lang="en-US" altLang="hu-HU" sz="2000"/>
              <a:t>value is requested.</a:t>
            </a:r>
          </a:p>
          <a:p>
            <a:pPr marL="571500" lvl="1" indent="-457200" defTabSz="228600" eaLnBrk="1" hangingPunct="1"/>
            <a:r>
              <a:rPr lang="en-US" altLang="hu-HU" sz="2000"/>
              <a:t>A sequence is not associated with</a:t>
            </a:r>
            <a:br>
              <a:rPr lang="en-US" altLang="hu-HU" sz="2000"/>
            </a:br>
            <a:r>
              <a:rPr lang="en-US" altLang="hu-HU" sz="2000"/>
              <a:t>any particular table or column.</a:t>
            </a:r>
          </a:p>
          <a:p>
            <a:pPr marL="571500" lvl="1" indent="-457200" defTabSz="228600" eaLnBrk="1" hangingPunct="1"/>
            <a:r>
              <a:rPr lang="en-US" altLang="hu-HU" sz="2000"/>
              <a:t>The progression can be ascending or</a:t>
            </a:r>
            <a:br>
              <a:rPr lang="en-US" altLang="hu-HU" sz="2000"/>
            </a:br>
            <a:r>
              <a:rPr lang="en-US" altLang="hu-HU" sz="2000"/>
              <a:t>descending.</a:t>
            </a:r>
          </a:p>
          <a:p>
            <a:pPr marL="571500" lvl="1" indent="-457200" defTabSz="228600" eaLnBrk="1" hangingPunct="1"/>
            <a:r>
              <a:rPr lang="en-US" altLang="hu-HU" sz="2000"/>
              <a:t>The interval between numbers can be of any size.</a:t>
            </a:r>
          </a:p>
          <a:p>
            <a:pPr marL="571500" lvl="1" indent="-457200" defTabSz="228600" eaLnBrk="1" hangingPunct="1"/>
            <a:r>
              <a:rPr lang="en-US" altLang="hu-HU" sz="2000"/>
              <a:t>A sequence can cycle when a limit is reached.</a:t>
            </a:r>
          </a:p>
        </p:txBody>
      </p:sp>
      <p:sp>
        <p:nvSpPr>
          <p:cNvPr id="27652" name="Text Box 4"/>
          <p:cNvSpPr txBox="1">
            <a:spLocks noChangeArrowheads="1"/>
          </p:cNvSpPr>
          <p:nvPr/>
        </p:nvSpPr>
        <p:spPr bwMode="auto">
          <a:xfrm>
            <a:off x="6991350" y="2514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1</a:t>
            </a:r>
          </a:p>
        </p:txBody>
      </p:sp>
      <p:sp>
        <p:nvSpPr>
          <p:cNvPr id="27653" name="Text Box 5"/>
          <p:cNvSpPr txBox="1">
            <a:spLocks noChangeArrowheads="1"/>
          </p:cNvSpPr>
          <p:nvPr/>
        </p:nvSpPr>
        <p:spPr bwMode="auto">
          <a:xfrm>
            <a:off x="7143750" y="26670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2</a:t>
            </a:r>
          </a:p>
        </p:txBody>
      </p:sp>
      <p:sp>
        <p:nvSpPr>
          <p:cNvPr id="27654" name="Text Box 6"/>
          <p:cNvSpPr txBox="1">
            <a:spLocks noChangeArrowheads="1"/>
          </p:cNvSpPr>
          <p:nvPr/>
        </p:nvSpPr>
        <p:spPr bwMode="auto">
          <a:xfrm>
            <a:off x="7296150" y="2819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3</a:t>
            </a:r>
          </a:p>
        </p:txBody>
      </p:sp>
      <p:sp>
        <p:nvSpPr>
          <p:cNvPr id="27655" name="Text Box 7"/>
          <p:cNvSpPr txBox="1">
            <a:spLocks noChangeArrowheads="1"/>
          </p:cNvSpPr>
          <p:nvPr/>
        </p:nvSpPr>
        <p:spPr bwMode="auto">
          <a:xfrm>
            <a:off x="7448550" y="2971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4</a:t>
            </a:r>
          </a:p>
        </p:txBody>
      </p:sp>
      <p:sp>
        <p:nvSpPr>
          <p:cNvPr id="27656" name="Text Box 8"/>
          <p:cNvSpPr txBox="1">
            <a:spLocks noChangeArrowheads="1"/>
          </p:cNvSpPr>
          <p:nvPr/>
        </p:nvSpPr>
        <p:spPr bwMode="auto">
          <a:xfrm>
            <a:off x="7607300" y="31686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5</a:t>
            </a:r>
          </a:p>
        </p:txBody>
      </p:sp>
      <p:pic>
        <p:nvPicPr>
          <p:cNvPr id="27657" name="Picture 9" descr="red_check_symbo0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577013" y="2547938"/>
            <a:ext cx="244475"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8" name="Picture 10" descr="red_check_symbo0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729413" y="2700338"/>
            <a:ext cx="244475"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9" name="Picture 11" descr="red_check_symbo0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881813" y="2852738"/>
            <a:ext cx="244475"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0" name="Picture 12" descr="red_check_symbo0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034213" y="3005138"/>
            <a:ext cx="244475"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1" name="AutoShape 13"/>
          <p:cNvSpPr>
            <a:spLocks noChangeArrowheads="1"/>
          </p:cNvSpPr>
          <p:nvPr/>
        </p:nvSpPr>
        <p:spPr bwMode="gray">
          <a:xfrm>
            <a:off x="6729413" y="3248025"/>
            <a:ext cx="663575" cy="242888"/>
          </a:xfrm>
          <a:prstGeom prst="rightArrow">
            <a:avLst>
              <a:gd name="adj1" fmla="val 22731"/>
              <a:gd name="adj2" fmla="val 68136"/>
            </a:avLst>
          </a:prstGeom>
          <a:solidFill>
            <a:srgbClr val="008000"/>
          </a:solidFill>
          <a:ln w="28575">
            <a:solidFill>
              <a:srgbClr val="008000"/>
            </a:solidFill>
            <a:miter lim="800000"/>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7662" name="Oval 14"/>
          <p:cNvSpPr>
            <a:spLocks noChangeArrowheads="1"/>
          </p:cNvSpPr>
          <p:nvPr/>
        </p:nvSpPr>
        <p:spPr bwMode="gray">
          <a:xfrm>
            <a:off x="7888288" y="3535363"/>
            <a:ext cx="92075" cy="9525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7663" name="Oval 15"/>
          <p:cNvSpPr>
            <a:spLocks noChangeArrowheads="1"/>
          </p:cNvSpPr>
          <p:nvPr/>
        </p:nvSpPr>
        <p:spPr bwMode="gray">
          <a:xfrm>
            <a:off x="8121650" y="3783013"/>
            <a:ext cx="92075" cy="9525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7664" name="Oval 16"/>
          <p:cNvSpPr>
            <a:spLocks noChangeArrowheads="1"/>
          </p:cNvSpPr>
          <p:nvPr/>
        </p:nvSpPr>
        <p:spPr bwMode="gray">
          <a:xfrm>
            <a:off x="8366125" y="4030663"/>
            <a:ext cx="92075" cy="9525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8229600" cy="922337"/>
          </a:xfrm>
        </p:spPr>
        <p:txBody>
          <a:bodyPr/>
          <a:lstStyle/>
          <a:p>
            <a:pPr defTabSz="228600" eaLnBrk="1" hangingPunct="1"/>
            <a:r>
              <a:rPr lang="hu-HU" altLang="hu-HU"/>
              <a:t>Sequences</a:t>
            </a:r>
            <a:endParaRPr lang="en-US" altLang="hu-HU"/>
          </a:p>
        </p:txBody>
      </p:sp>
      <p:sp>
        <p:nvSpPr>
          <p:cNvPr id="29699" name="Rectangle 3"/>
          <p:cNvSpPr>
            <a:spLocks noGrp="1" noChangeArrowheads="1"/>
          </p:cNvSpPr>
          <p:nvPr>
            <p:ph type="body" idx="1"/>
          </p:nvPr>
        </p:nvSpPr>
        <p:spPr>
          <a:xfrm>
            <a:off x="395288" y="1341438"/>
            <a:ext cx="8424862" cy="4967287"/>
          </a:xfrm>
        </p:spPr>
        <p:txBody>
          <a:bodyPr/>
          <a:lstStyle/>
          <a:p>
            <a:pPr marL="114300" lvl="1" indent="0" defTabSz="228600" eaLnBrk="1" hangingPunct="1">
              <a:buFontTx/>
              <a:buNone/>
            </a:pPr>
            <a:r>
              <a:rPr lang="en-US" altLang="hu-HU" sz="2000" dirty="0"/>
              <a:t>CREATE SEQUENCE seq1 </a:t>
            </a:r>
            <a:endParaRPr lang="hu-HU" altLang="hu-HU" sz="2000" dirty="0"/>
          </a:p>
          <a:p>
            <a:pPr marL="114300" lvl="1" indent="0" defTabSz="228600" eaLnBrk="1" hangingPunct="1">
              <a:buFontTx/>
              <a:buNone/>
            </a:pPr>
            <a:r>
              <a:rPr lang="en-US" altLang="hu-HU" sz="2000" dirty="0"/>
              <a:t>MINVALUE 1 MAXVALUE 100 INCREMENT BY 5 </a:t>
            </a:r>
            <a:endParaRPr lang="hu-HU" altLang="hu-HU" sz="2000" dirty="0"/>
          </a:p>
          <a:p>
            <a:pPr marL="114300" lvl="1" indent="0" defTabSz="228600" eaLnBrk="1" hangingPunct="1">
              <a:buFontTx/>
              <a:buNone/>
            </a:pPr>
            <a:r>
              <a:rPr lang="en-US" altLang="hu-HU" sz="2000" dirty="0"/>
              <a:t>START WITH </a:t>
            </a:r>
            <a:r>
              <a:rPr lang="hu-HU" altLang="hu-HU" sz="2000" dirty="0"/>
              <a:t>5</a:t>
            </a:r>
            <a:r>
              <a:rPr lang="en-US" altLang="hu-HU" sz="2000" dirty="0"/>
              <a:t>0 CYCLE;</a:t>
            </a:r>
            <a:endParaRPr lang="hu-HU" altLang="hu-HU" sz="2000" dirty="0"/>
          </a:p>
          <a:p>
            <a:pPr marL="114300" lvl="1" indent="0" defTabSz="228600" eaLnBrk="1" hangingPunct="1">
              <a:buFontTx/>
              <a:buNone/>
            </a:pPr>
            <a:endParaRPr lang="hu-HU" altLang="hu-HU" sz="2000" dirty="0"/>
          </a:p>
          <a:p>
            <a:pPr marL="114300" lvl="1" indent="0" defTabSz="228600" eaLnBrk="1" hangingPunct="1">
              <a:buFontTx/>
              <a:buNone/>
            </a:pPr>
            <a:r>
              <a:rPr lang="en-US" altLang="hu-HU" sz="2000" dirty="0"/>
              <a:t>SELECT * FROM </a:t>
            </a:r>
            <a:r>
              <a:rPr lang="en-US" altLang="hu-HU" sz="2000" dirty="0">
                <a:solidFill>
                  <a:srgbClr val="FF0000"/>
                </a:solidFill>
              </a:rPr>
              <a:t>DBA_SEQUENCES</a:t>
            </a:r>
            <a:r>
              <a:rPr lang="en-US" altLang="hu-HU" sz="2000" dirty="0"/>
              <a:t> </a:t>
            </a:r>
            <a:endParaRPr lang="hu-HU" altLang="hu-HU" sz="2000" dirty="0"/>
          </a:p>
          <a:p>
            <a:pPr marL="114300" lvl="1" indent="0" defTabSz="228600" eaLnBrk="1" hangingPunct="1">
              <a:buFontTx/>
              <a:buNone/>
            </a:pPr>
            <a:r>
              <a:rPr lang="en-US" altLang="hu-HU" sz="2000" dirty="0"/>
              <a:t>WHERE </a:t>
            </a:r>
            <a:r>
              <a:rPr lang="en-US" altLang="hu-HU" sz="2000" dirty="0" err="1"/>
              <a:t>sequence_name</a:t>
            </a:r>
            <a:r>
              <a:rPr lang="en-US" altLang="hu-HU" sz="2000" dirty="0"/>
              <a:t>='SEQ1';</a:t>
            </a:r>
          </a:p>
          <a:p>
            <a:pPr marL="114300" lvl="1" indent="0" defTabSz="228600" eaLnBrk="1" hangingPunct="1">
              <a:buFontTx/>
              <a:buNone/>
            </a:pPr>
            <a:endParaRPr lang="hu-HU" altLang="hu-HU" sz="2000" dirty="0"/>
          </a:p>
          <a:p>
            <a:pPr marL="114300" lvl="1" indent="0" defTabSz="228600" eaLnBrk="1" hangingPunct="1">
              <a:buFontTx/>
              <a:buNone/>
            </a:pPr>
            <a:endParaRPr lang="hu-HU" altLang="hu-HU" sz="2000" dirty="0"/>
          </a:p>
        </p:txBody>
      </p:sp>
      <p:pic>
        <p:nvPicPr>
          <p:cNvPr id="29700" name="Kép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4149725"/>
            <a:ext cx="77724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4638"/>
            <a:ext cx="8229600" cy="922337"/>
          </a:xfrm>
        </p:spPr>
        <p:txBody>
          <a:bodyPr/>
          <a:lstStyle/>
          <a:p>
            <a:pPr defTabSz="228600" eaLnBrk="1" hangingPunct="1"/>
            <a:r>
              <a:rPr lang="hu-HU" altLang="hu-HU"/>
              <a:t>Using a Sequence</a:t>
            </a:r>
            <a:endParaRPr lang="en-US" altLang="hu-HU"/>
          </a:p>
        </p:txBody>
      </p:sp>
      <p:sp>
        <p:nvSpPr>
          <p:cNvPr id="31747" name="Rectangle 3"/>
          <p:cNvSpPr>
            <a:spLocks noGrp="1" noChangeArrowheads="1"/>
          </p:cNvSpPr>
          <p:nvPr>
            <p:ph type="body" idx="1"/>
          </p:nvPr>
        </p:nvSpPr>
        <p:spPr>
          <a:xfrm>
            <a:off x="395288" y="1341438"/>
            <a:ext cx="8424862" cy="4175125"/>
          </a:xfrm>
        </p:spPr>
        <p:txBody>
          <a:bodyPr/>
          <a:lstStyle/>
          <a:p>
            <a:pPr marL="114300" lvl="1" indent="0" defTabSz="228600" eaLnBrk="1" hangingPunct="1">
              <a:buFontTx/>
              <a:buNone/>
            </a:pPr>
            <a:r>
              <a:rPr lang="hu-HU" altLang="hu-HU" sz="2000">
                <a:solidFill>
                  <a:srgbClr val="00B050"/>
                </a:solidFill>
              </a:rPr>
              <a:t>Next value from sequence:</a:t>
            </a:r>
          </a:p>
          <a:p>
            <a:pPr marL="114300" lvl="1" indent="0" defTabSz="228600" eaLnBrk="1" hangingPunct="1">
              <a:buFontTx/>
              <a:buNone/>
            </a:pPr>
            <a:r>
              <a:rPr lang="hu-HU" altLang="hu-HU" sz="2000"/>
              <a:t>INSERT INTO dept VALUES(</a:t>
            </a:r>
            <a:r>
              <a:rPr lang="hu-HU" altLang="hu-HU" sz="2000">
                <a:solidFill>
                  <a:srgbClr val="FF0000"/>
                </a:solidFill>
              </a:rPr>
              <a:t>seq1.NEXTVAL</a:t>
            </a:r>
            <a:r>
              <a:rPr lang="hu-HU" altLang="hu-HU" sz="2000"/>
              <a:t>, 'IT', 'Budapest');</a:t>
            </a:r>
          </a:p>
          <a:p>
            <a:pPr marL="114300" lvl="1" indent="0" defTabSz="228600" eaLnBrk="1" hangingPunct="1">
              <a:buFontTx/>
              <a:buNone/>
            </a:pPr>
            <a:endParaRPr lang="hu-HU" altLang="hu-HU" sz="2000"/>
          </a:p>
          <a:p>
            <a:pPr marL="114300" lvl="1" indent="0" defTabSz="228600" eaLnBrk="1" hangingPunct="1">
              <a:buFontTx/>
              <a:buNone/>
            </a:pPr>
            <a:r>
              <a:rPr lang="hu-HU" altLang="hu-HU" sz="2000">
                <a:solidFill>
                  <a:srgbClr val="00B050"/>
                </a:solidFill>
              </a:rPr>
              <a:t>Current value from sequence:</a:t>
            </a:r>
          </a:p>
          <a:p>
            <a:pPr marL="114300" lvl="1" indent="0" defTabSz="228600" eaLnBrk="1" hangingPunct="1">
              <a:buFontTx/>
              <a:buNone/>
            </a:pPr>
            <a:r>
              <a:rPr lang="hu-HU" altLang="hu-HU" sz="2000"/>
              <a:t>INSERT INTO emp(deptno, empno, ename, job, sal) </a:t>
            </a:r>
          </a:p>
          <a:p>
            <a:pPr marL="114300" lvl="1" indent="0" defTabSz="228600" eaLnBrk="1" hangingPunct="1">
              <a:buFontTx/>
              <a:buNone/>
            </a:pPr>
            <a:r>
              <a:rPr lang="hu-HU" altLang="hu-HU" sz="2000"/>
              <a:t>VALUES(</a:t>
            </a:r>
            <a:r>
              <a:rPr lang="hu-HU" altLang="hu-HU" sz="2000">
                <a:solidFill>
                  <a:srgbClr val="FF0000"/>
                </a:solidFill>
              </a:rPr>
              <a:t>seq1.CURRVAL</a:t>
            </a:r>
            <a:r>
              <a:rPr lang="hu-HU" altLang="hu-HU" sz="2000"/>
              <a:t>, 1, 'Tailor', 'SALESMAN', 100);</a:t>
            </a:r>
          </a:p>
          <a:p>
            <a:pPr marL="114300" lvl="1" indent="0" defTabSz="228600" eaLnBrk="1" hangingPunct="1">
              <a:buFontTx/>
              <a:buNone/>
            </a:pPr>
            <a:endParaRPr lang="hu-HU" altLang="hu-HU" sz="2000"/>
          </a:p>
          <a:p>
            <a:pPr marL="114300" lvl="1" indent="0" defTabSz="228600" eaLnBrk="1" hangingPunct="1">
              <a:buFontTx/>
              <a:buNone/>
            </a:pPr>
            <a:r>
              <a:rPr lang="hu-HU" altLang="hu-HU" sz="2000">
                <a:solidFill>
                  <a:srgbClr val="00B050"/>
                </a:solidFill>
              </a:rPr>
              <a:t>Current value from sequence:</a:t>
            </a:r>
          </a:p>
          <a:p>
            <a:pPr marL="114300" lvl="1" indent="0" defTabSz="228600" eaLnBrk="1" hangingPunct="1">
              <a:buFontTx/>
              <a:buNone/>
            </a:pPr>
            <a:r>
              <a:rPr lang="hu-HU" altLang="hu-HU" sz="2000"/>
              <a:t>INSERT INTO emp(deptno, empno, ename, job, sal) </a:t>
            </a:r>
          </a:p>
          <a:p>
            <a:pPr marL="114300" lvl="1" indent="0" defTabSz="228600" eaLnBrk="1" hangingPunct="1">
              <a:buFontTx/>
              <a:buNone/>
            </a:pPr>
            <a:r>
              <a:rPr lang="hu-HU" altLang="hu-HU" sz="2000"/>
              <a:t>VALUES(</a:t>
            </a:r>
            <a:r>
              <a:rPr lang="hu-HU" altLang="hu-HU" sz="2000">
                <a:solidFill>
                  <a:srgbClr val="FF0000"/>
                </a:solidFill>
              </a:rPr>
              <a:t>seq1.CURRVAL</a:t>
            </a:r>
            <a:r>
              <a:rPr lang="hu-HU" altLang="hu-HU" sz="2000"/>
              <a:t>, 2, 'Sailor', 'SALESMAN', 200);</a:t>
            </a:r>
          </a:p>
          <a:p>
            <a:pPr marL="114300" lvl="1" indent="0" defTabSz="228600" eaLnBrk="1" hangingPunct="1">
              <a:buFontTx/>
              <a:buNone/>
            </a:pPr>
            <a:endParaRPr lang="hu-HU" altLang="hu-HU" sz="2000"/>
          </a:p>
          <a:p>
            <a:pPr marL="114300" lvl="1" indent="0" defTabSz="228600" eaLnBrk="1" hangingPunct="1">
              <a:buFontTx/>
              <a:buNone/>
            </a:pPr>
            <a:endParaRPr lang="hu-HU" altLang="hu-HU" sz="200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74638"/>
            <a:ext cx="8229600" cy="922337"/>
          </a:xfrm>
        </p:spPr>
        <p:txBody>
          <a:bodyPr/>
          <a:lstStyle/>
          <a:p>
            <a:pPr defTabSz="228600" eaLnBrk="1" hangingPunct="1"/>
            <a:r>
              <a:rPr lang="hu-HU" altLang="hu-HU"/>
              <a:t>ANY Object</a:t>
            </a:r>
            <a:endParaRPr lang="en-US" altLang="hu-HU"/>
          </a:p>
        </p:txBody>
      </p:sp>
      <p:sp>
        <p:nvSpPr>
          <p:cNvPr id="33795" name="Rectangle 3"/>
          <p:cNvSpPr>
            <a:spLocks noGrp="1" noChangeArrowheads="1"/>
          </p:cNvSpPr>
          <p:nvPr>
            <p:ph type="body" idx="1"/>
          </p:nvPr>
        </p:nvSpPr>
        <p:spPr>
          <a:xfrm>
            <a:off x="395288" y="1341438"/>
            <a:ext cx="8424862" cy="4175125"/>
          </a:xfrm>
        </p:spPr>
        <p:txBody>
          <a:bodyPr/>
          <a:lstStyle/>
          <a:p>
            <a:pPr marL="114300" lvl="1" indent="0" defTabSz="228600" eaLnBrk="1" hangingPunct="1">
              <a:buFontTx/>
              <a:buNone/>
            </a:pPr>
            <a:r>
              <a:rPr lang="en-US" altLang="hu-HU" sz="2000"/>
              <a:t>SELECT owner, object_name, object_id, object_type </a:t>
            </a:r>
          </a:p>
          <a:p>
            <a:pPr marL="114300" lvl="1" indent="0" defTabSz="228600" eaLnBrk="1" hangingPunct="1">
              <a:buFontTx/>
              <a:buNone/>
            </a:pPr>
            <a:r>
              <a:rPr lang="en-US" altLang="hu-HU" sz="2000"/>
              <a:t>FROM </a:t>
            </a:r>
            <a:r>
              <a:rPr lang="en-US" altLang="hu-HU" sz="2000">
                <a:solidFill>
                  <a:srgbClr val="FF0000"/>
                </a:solidFill>
              </a:rPr>
              <a:t>DBA_OBJECTS</a:t>
            </a:r>
            <a:r>
              <a:rPr lang="en-US" altLang="hu-HU" sz="2000"/>
              <a:t> </a:t>
            </a:r>
            <a:endParaRPr lang="hu-HU" altLang="hu-HU" sz="2000"/>
          </a:p>
          <a:p>
            <a:pPr marL="114300" lvl="1" indent="0" defTabSz="228600" eaLnBrk="1" hangingPunct="1">
              <a:buFontTx/>
              <a:buNone/>
            </a:pPr>
            <a:r>
              <a:rPr lang="en-US" altLang="hu-HU" sz="2000"/>
              <a:t>WHERE owner='NIKOVITS‚</a:t>
            </a:r>
            <a:r>
              <a:rPr lang="hu-HU" altLang="hu-HU" sz="2000"/>
              <a:t> </a:t>
            </a:r>
            <a:r>
              <a:rPr lang="en-US" altLang="hu-HU" sz="2000"/>
              <a:t>and created &gt; sysdate - 1;</a:t>
            </a:r>
            <a:endParaRPr lang="hu-HU" altLang="hu-HU" sz="2000"/>
          </a:p>
          <a:p>
            <a:pPr marL="114300" lvl="1" indent="0" defTabSz="228600" eaLnBrk="1" hangingPunct="1">
              <a:buFontTx/>
              <a:buNone/>
            </a:pPr>
            <a:endParaRPr lang="en-US" altLang="hu-HU" sz="2000"/>
          </a:p>
        </p:txBody>
      </p:sp>
      <p:pic>
        <p:nvPicPr>
          <p:cNvPr id="33796" name="Kép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3438525"/>
            <a:ext cx="3609975"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44563" y="533400"/>
            <a:ext cx="7315200" cy="876300"/>
          </a:xfrm>
          <a:noFill/>
        </p:spPr>
        <p:txBody>
          <a:bodyPr/>
          <a:lstStyle/>
          <a:p>
            <a:pPr defTabSz="228600" eaLnBrk="1" hangingPunct="1"/>
            <a:r>
              <a:rPr lang="en-US" altLang="hu-HU"/>
              <a:t>Database Structures</a:t>
            </a:r>
            <a:endParaRPr lang="en-US" altLang="hu-HU" sz="1600"/>
          </a:p>
        </p:txBody>
      </p:sp>
      <p:grpSp>
        <p:nvGrpSpPr>
          <p:cNvPr id="5123" name="Group 3"/>
          <p:cNvGrpSpPr>
            <a:grpSpLocks/>
          </p:cNvGrpSpPr>
          <p:nvPr/>
        </p:nvGrpSpPr>
        <p:grpSpPr bwMode="auto">
          <a:xfrm>
            <a:off x="1368425" y="5148263"/>
            <a:ext cx="1149350" cy="958850"/>
            <a:chOff x="4032" y="3072"/>
            <a:chExt cx="724" cy="604"/>
          </a:xfrm>
        </p:grpSpPr>
        <p:grpSp>
          <p:nvGrpSpPr>
            <p:cNvPr id="5166" name="Group 4"/>
            <p:cNvGrpSpPr>
              <a:grpSpLocks/>
            </p:cNvGrpSpPr>
            <p:nvPr/>
          </p:nvGrpSpPr>
          <p:grpSpPr bwMode="auto">
            <a:xfrm>
              <a:off x="4032" y="3072"/>
              <a:ext cx="532" cy="412"/>
              <a:chOff x="960" y="684"/>
              <a:chExt cx="532" cy="412"/>
            </a:xfrm>
          </p:grpSpPr>
          <p:sp>
            <p:nvSpPr>
              <p:cNvPr id="5175" name="Rectangle 5"/>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76" name="Oval 6"/>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77" name="Oval 7"/>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5167" name="Group 8"/>
            <p:cNvGrpSpPr>
              <a:grpSpLocks/>
            </p:cNvGrpSpPr>
            <p:nvPr/>
          </p:nvGrpSpPr>
          <p:grpSpPr bwMode="auto">
            <a:xfrm>
              <a:off x="4121" y="3168"/>
              <a:ext cx="532" cy="412"/>
              <a:chOff x="960" y="684"/>
              <a:chExt cx="532" cy="412"/>
            </a:xfrm>
          </p:grpSpPr>
          <p:sp>
            <p:nvSpPr>
              <p:cNvPr id="5172" name="Rectangle 9"/>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73" name="Oval 10"/>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74" name="Oval 11"/>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5168" name="Group 12"/>
            <p:cNvGrpSpPr>
              <a:grpSpLocks/>
            </p:cNvGrpSpPr>
            <p:nvPr/>
          </p:nvGrpSpPr>
          <p:grpSpPr bwMode="auto">
            <a:xfrm>
              <a:off x="4224" y="3264"/>
              <a:ext cx="532" cy="412"/>
              <a:chOff x="960" y="684"/>
              <a:chExt cx="532" cy="412"/>
            </a:xfrm>
          </p:grpSpPr>
          <p:sp>
            <p:nvSpPr>
              <p:cNvPr id="5169" name="Rectangle 13"/>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70" name="Oval 14"/>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71" name="Oval 15"/>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sp>
        <p:nvSpPr>
          <p:cNvPr id="5124" name="Text Box 16"/>
          <p:cNvSpPr txBox="1">
            <a:spLocks noChangeArrowheads="1"/>
          </p:cNvSpPr>
          <p:nvPr/>
        </p:nvSpPr>
        <p:spPr bwMode="auto">
          <a:xfrm>
            <a:off x="836613" y="4629150"/>
            <a:ext cx="221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Storage structures</a:t>
            </a:r>
          </a:p>
        </p:txBody>
      </p:sp>
      <p:sp>
        <p:nvSpPr>
          <p:cNvPr id="5125" name="Text Box 17"/>
          <p:cNvSpPr txBox="1">
            <a:spLocks noChangeArrowheads="1"/>
          </p:cNvSpPr>
          <p:nvPr/>
        </p:nvSpPr>
        <p:spPr bwMode="auto">
          <a:xfrm>
            <a:off x="836613" y="1893888"/>
            <a:ext cx="224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Memory structures</a:t>
            </a:r>
          </a:p>
        </p:txBody>
      </p:sp>
      <p:sp>
        <p:nvSpPr>
          <p:cNvPr id="5126" name="Text Box 18"/>
          <p:cNvSpPr txBox="1">
            <a:spLocks noChangeArrowheads="1"/>
          </p:cNvSpPr>
          <p:nvPr/>
        </p:nvSpPr>
        <p:spPr bwMode="auto">
          <a:xfrm>
            <a:off x="828675" y="3067050"/>
            <a:ext cx="23129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Process structures</a:t>
            </a:r>
          </a:p>
        </p:txBody>
      </p:sp>
      <p:sp>
        <p:nvSpPr>
          <p:cNvPr id="5127" name="Rectangle 19"/>
          <p:cNvSpPr>
            <a:spLocks noChangeArrowheads="1"/>
          </p:cNvSpPr>
          <p:nvPr/>
        </p:nvSpPr>
        <p:spPr bwMode="blackWhite">
          <a:xfrm>
            <a:off x="3201988" y="1984375"/>
            <a:ext cx="4189412" cy="2097088"/>
          </a:xfrm>
          <a:prstGeom prst="rect">
            <a:avLst/>
          </a:prstGeom>
          <a:solidFill>
            <a:srgbClr val="99CCCC"/>
          </a:solidFill>
          <a:ln w="25400">
            <a:solidFill>
              <a:srgbClr val="000000"/>
            </a:solidFill>
            <a:miter lim="800000"/>
            <a:headEnd/>
            <a:tailEnd/>
          </a:ln>
        </p:spPr>
        <p:txBody>
          <a:bodyPr wrap="none" lIns="46038" tIns="46038" rIns="46038" bIns="46038" anchorCtr="1"/>
          <a:lstStyle>
            <a:lvl1pPr defTabSz="822325">
              <a:spcBef>
                <a:spcPct val="20000"/>
              </a:spcBef>
              <a:buChar char="•"/>
              <a:defRPr sz="3200">
                <a:solidFill>
                  <a:schemeClr val="tx1"/>
                </a:solidFill>
                <a:latin typeface="Arial" pitchFamily="34" charset="0"/>
              </a:defRPr>
            </a:lvl1pPr>
            <a:lvl2pPr marL="742950" indent="-285750" defTabSz="822325">
              <a:spcBef>
                <a:spcPct val="20000"/>
              </a:spcBef>
              <a:buChar char="–"/>
              <a:defRPr sz="2800">
                <a:solidFill>
                  <a:schemeClr val="tx1"/>
                </a:solidFill>
                <a:latin typeface="Arial" pitchFamily="34" charset="0"/>
              </a:defRPr>
            </a:lvl2pPr>
            <a:lvl3pPr marL="1143000" indent="-228600" defTabSz="822325">
              <a:spcBef>
                <a:spcPct val="20000"/>
              </a:spcBef>
              <a:buChar char="•"/>
              <a:defRPr sz="2400">
                <a:solidFill>
                  <a:schemeClr val="tx1"/>
                </a:solidFill>
                <a:latin typeface="Arial" pitchFamily="34" charset="0"/>
              </a:defRPr>
            </a:lvl3pPr>
            <a:lvl4pPr marL="1600200" indent="-228600" defTabSz="822325">
              <a:spcBef>
                <a:spcPct val="20000"/>
              </a:spcBef>
              <a:buChar char="–"/>
              <a:defRPr sz="2000">
                <a:solidFill>
                  <a:schemeClr val="tx1"/>
                </a:solidFill>
                <a:latin typeface="Arial" pitchFamily="34" charset="0"/>
              </a:defRPr>
            </a:lvl4pPr>
            <a:lvl5pPr marL="2057400" indent="-228600" defTabSz="822325">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lgn="ctr">
              <a:lnSpc>
                <a:spcPct val="95000"/>
              </a:lnSpc>
              <a:spcBef>
                <a:spcPct val="0"/>
              </a:spcBef>
              <a:buFontTx/>
              <a:buNone/>
            </a:pPr>
            <a:r>
              <a:rPr lang="en-US" altLang="hu-HU" sz="1800" b="1"/>
              <a:t>Instance</a:t>
            </a:r>
          </a:p>
        </p:txBody>
      </p:sp>
      <p:grpSp>
        <p:nvGrpSpPr>
          <p:cNvPr id="5128" name="Group 20"/>
          <p:cNvGrpSpPr>
            <a:grpSpLocks/>
          </p:cNvGrpSpPr>
          <p:nvPr/>
        </p:nvGrpSpPr>
        <p:grpSpPr bwMode="auto">
          <a:xfrm>
            <a:off x="3494088" y="2355850"/>
            <a:ext cx="3579812" cy="806450"/>
            <a:chOff x="1758" y="1340"/>
            <a:chExt cx="2255" cy="543"/>
          </a:xfrm>
        </p:grpSpPr>
        <p:sp>
          <p:nvSpPr>
            <p:cNvPr id="5164" name="AutoShape 21"/>
            <p:cNvSpPr>
              <a:spLocks noChangeArrowheads="1"/>
            </p:cNvSpPr>
            <p:nvPr/>
          </p:nvSpPr>
          <p:spPr bwMode="blackWhite">
            <a:xfrm>
              <a:off x="1758" y="1340"/>
              <a:ext cx="2255" cy="543"/>
            </a:xfrm>
            <a:prstGeom prst="roundRect">
              <a:avLst>
                <a:gd name="adj" fmla="val 12495"/>
              </a:avLst>
            </a:prstGeom>
            <a:solidFill>
              <a:srgbClr val="FFCCFF"/>
            </a:solidFill>
            <a:ln w="28575">
              <a:solidFill>
                <a:srgbClr val="000000"/>
              </a:solidFill>
              <a:round/>
              <a:headEnd/>
              <a:tailEnd/>
            </a:ln>
          </p:spPr>
          <p:txBody>
            <a:bodyPr wrap="none" lIns="92075" tIns="46038" rIns="92075" bIns="46038"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endParaRPr lang="hu-HU" altLang="hu-HU" sz="1800" b="1"/>
            </a:p>
          </p:txBody>
        </p:sp>
        <p:sp>
          <p:nvSpPr>
            <p:cNvPr id="5165" name="Text Box 22"/>
            <p:cNvSpPr txBox="1">
              <a:spLocks noChangeArrowheads="1"/>
            </p:cNvSpPr>
            <p:nvPr/>
          </p:nvSpPr>
          <p:spPr bwMode="auto">
            <a:xfrm>
              <a:off x="1924" y="1365"/>
              <a:ext cx="192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System Global Area (SGA)</a:t>
              </a:r>
            </a:p>
          </p:txBody>
        </p:sp>
      </p:grpSp>
      <p:grpSp>
        <p:nvGrpSpPr>
          <p:cNvPr id="5129" name="Group 23"/>
          <p:cNvGrpSpPr>
            <a:grpSpLocks/>
          </p:cNvGrpSpPr>
          <p:nvPr/>
        </p:nvGrpSpPr>
        <p:grpSpPr bwMode="auto">
          <a:xfrm>
            <a:off x="3482975" y="3282950"/>
            <a:ext cx="3565525" cy="601663"/>
            <a:chOff x="1751" y="2015"/>
            <a:chExt cx="2246" cy="379"/>
          </a:xfrm>
        </p:grpSpPr>
        <p:sp>
          <p:nvSpPr>
            <p:cNvPr id="5162" name="Oval 24"/>
            <p:cNvSpPr>
              <a:spLocks noChangeArrowheads="1"/>
            </p:cNvSpPr>
            <p:nvPr/>
          </p:nvSpPr>
          <p:spPr bwMode="blackWhite">
            <a:xfrm>
              <a:off x="1751" y="2015"/>
              <a:ext cx="2246" cy="379"/>
            </a:xfrm>
            <a:prstGeom prst="ellipse">
              <a:avLst/>
            </a:prstGeom>
            <a:solidFill>
              <a:srgbClr val="FFFFCC"/>
            </a:solidFill>
            <a:ln w="25400">
              <a:solidFill>
                <a:schemeClr val="bg2"/>
              </a:solidFill>
              <a:round/>
              <a:headEnd/>
              <a:tailEnd/>
            </a:ln>
          </p:spPr>
          <p:txBody>
            <a:bodyPr wrap="none" lIns="55563" tIns="26988" rIns="55563" bIns="26988" anchor="ctr"/>
            <a:lstStyle>
              <a:lvl1pPr defTabSz="296863">
                <a:spcBef>
                  <a:spcPct val="20000"/>
                </a:spcBef>
                <a:buChar char="•"/>
                <a:defRPr sz="3200">
                  <a:solidFill>
                    <a:schemeClr val="tx1"/>
                  </a:solidFill>
                  <a:latin typeface="Arial" pitchFamily="34" charset="0"/>
                </a:defRPr>
              </a:lvl1pPr>
              <a:lvl2pPr marL="742950" indent="-285750" defTabSz="296863">
                <a:spcBef>
                  <a:spcPct val="20000"/>
                </a:spcBef>
                <a:buChar char="–"/>
                <a:defRPr sz="2800">
                  <a:solidFill>
                    <a:schemeClr val="tx1"/>
                  </a:solidFill>
                  <a:latin typeface="Arial" pitchFamily="34" charset="0"/>
                </a:defRPr>
              </a:lvl2pPr>
              <a:lvl3pPr marL="1143000" indent="-228600" defTabSz="296863">
                <a:spcBef>
                  <a:spcPct val="20000"/>
                </a:spcBef>
                <a:buChar char="•"/>
                <a:defRPr sz="2400">
                  <a:solidFill>
                    <a:schemeClr val="tx1"/>
                  </a:solidFill>
                  <a:latin typeface="Arial" pitchFamily="34" charset="0"/>
                </a:defRPr>
              </a:lvl3pPr>
              <a:lvl4pPr marL="1600200" indent="-228600" defTabSz="296863">
                <a:spcBef>
                  <a:spcPct val="20000"/>
                </a:spcBef>
                <a:buChar char="–"/>
                <a:defRPr sz="2000">
                  <a:solidFill>
                    <a:schemeClr val="tx1"/>
                  </a:solidFill>
                  <a:latin typeface="Arial" pitchFamily="34" charset="0"/>
                </a:defRPr>
              </a:lvl4pPr>
              <a:lvl5pPr marL="2057400" indent="-228600" defTabSz="296863">
                <a:spcBef>
                  <a:spcPct val="20000"/>
                </a:spcBef>
                <a:buChar char="»"/>
                <a:defRPr sz="2000">
                  <a:solidFill>
                    <a:schemeClr val="tx1"/>
                  </a:solidFill>
                  <a:latin typeface="Arial" pitchFamily="34" charset="0"/>
                </a:defRPr>
              </a:lvl5pPr>
              <a:lvl6pPr marL="2514600" indent="-228600" defTabSz="296863" eaLnBrk="0" fontAlgn="base" hangingPunct="0">
                <a:spcBef>
                  <a:spcPct val="20000"/>
                </a:spcBef>
                <a:spcAft>
                  <a:spcPct val="0"/>
                </a:spcAft>
                <a:buChar char="»"/>
                <a:defRPr sz="2000">
                  <a:solidFill>
                    <a:schemeClr val="tx1"/>
                  </a:solidFill>
                  <a:latin typeface="Arial" pitchFamily="34" charset="0"/>
                </a:defRPr>
              </a:lvl6pPr>
              <a:lvl7pPr marL="2971800" indent="-228600" defTabSz="296863" eaLnBrk="0" fontAlgn="base" hangingPunct="0">
                <a:spcBef>
                  <a:spcPct val="20000"/>
                </a:spcBef>
                <a:spcAft>
                  <a:spcPct val="0"/>
                </a:spcAft>
                <a:buChar char="»"/>
                <a:defRPr sz="2000">
                  <a:solidFill>
                    <a:schemeClr val="tx1"/>
                  </a:solidFill>
                  <a:latin typeface="Arial" pitchFamily="34" charset="0"/>
                </a:defRPr>
              </a:lvl7pPr>
              <a:lvl8pPr marL="3429000" indent="-228600" defTabSz="296863" eaLnBrk="0" fontAlgn="base" hangingPunct="0">
                <a:spcBef>
                  <a:spcPct val="20000"/>
                </a:spcBef>
                <a:spcAft>
                  <a:spcPct val="0"/>
                </a:spcAft>
                <a:buChar char="»"/>
                <a:defRPr sz="2000">
                  <a:solidFill>
                    <a:schemeClr val="tx1"/>
                  </a:solidFill>
                  <a:latin typeface="Arial" pitchFamily="34" charset="0"/>
                </a:defRPr>
              </a:lvl8pPr>
              <a:lvl9pPr marL="3886200" indent="-228600" defTabSz="296863" eaLnBrk="0" fontAlgn="base" hangingPunct="0">
                <a:spcBef>
                  <a:spcPct val="20000"/>
                </a:spcBef>
                <a:spcAft>
                  <a:spcPct val="0"/>
                </a:spcAft>
                <a:buChar char="»"/>
                <a:defRPr sz="2000">
                  <a:solidFill>
                    <a:schemeClr val="tx1"/>
                  </a:solidFill>
                  <a:latin typeface="Arial" pitchFamily="34" charset="0"/>
                </a:defRPr>
              </a:lvl9pPr>
            </a:lstStyle>
            <a:p>
              <a:pPr algn="ctr">
                <a:spcBef>
                  <a:spcPct val="50000"/>
                </a:spcBef>
                <a:buFontTx/>
                <a:buNone/>
              </a:pPr>
              <a:endParaRPr lang="hu-HU" altLang="hu-HU" sz="1800" b="1">
                <a:solidFill>
                  <a:schemeClr val="bg2"/>
                </a:solidFill>
              </a:endParaRPr>
            </a:p>
          </p:txBody>
        </p:sp>
        <p:sp>
          <p:nvSpPr>
            <p:cNvPr id="5163" name="Text Box 25"/>
            <p:cNvSpPr txBox="1">
              <a:spLocks noChangeArrowheads="1"/>
            </p:cNvSpPr>
            <p:nvPr/>
          </p:nvSpPr>
          <p:spPr bwMode="auto">
            <a:xfrm>
              <a:off x="2031" y="2093"/>
              <a:ext cx="1708" cy="231"/>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Background processes</a:t>
              </a:r>
            </a:p>
          </p:txBody>
        </p:sp>
      </p:grpSp>
      <p:sp>
        <p:nvSpPr>
          <p:cNvPr id="5130" name="Rectangle 26"/>
          <p:cNvSpPr>
            <a:spLocks noChangeArrowheads="1"/>
          </p:cNvSpPr>
          <p:nvPr/>
        </p:nvSpPr>
        <p:spPr bwMode="blackWhite">
          <a:xfrm>
            <a:off x="3465513" y="4475163"/>
            <a:ext cx="3590925" cy="1839912"/>
          </a:xfrm>
          <a:prstGeom prst="rect">
            <a:avLst/>
          </a:prstGeom>
          <a:solidFill>
            <a:srgbClr val="FFCC33"/>
          </a:solidFill>
          <a:ln w="25400">
            <a:solidFill>
              <a:srgbClr val="000000"/>
            </a:solidFill>
            <a:miter lim="800000"/>
            <a:headEnd/>
            <a:tailEnd/>
          </a:ln>
        </p:spPr>
        <p:txBody>
          <a:bodyPr wrap="none" lIns="46038" tIns="46038" rIns="46038" bIns="46038" anchor="ctr"/>
          <a:lstStyle>
            <a:lvl1pPr defTabSz="822325">
              <a:spcBef>
                <a:spcPct val="20000"/>
              </a:spcBef>
              <a:buChar char="•"/>
              <a:defRPr sz="3200">
                <a:solidFill>
                  <a:schemeClr val="tx1"/>
                </a:solidFill>
                <a:latin typeface="Arial" pitchFamily="34" charset="0"/>
              </a:defRPr>
            </a:lvl1pPr>
            <a:lvl2pPr marL="742950" indent="-285750" defTabSz="822325">
              <a:spcBef>
                <a:spcPct val="20000"/>
              </a:spcBef>
              <a:buChar char="–"/>
              <a:defRPr sz="2800">
                <a:solidFill>
                  <a:schemeClr val="tx1"/>
                </a:solidFill>
                <a:latin typeface="Arial" pitchFamily="34" charset="0"/>
              </a:defRPr>
            </a:lvl2pPr>
            <a:lvl3pPr marL="1143000" indent="-228600" defTabSz="822325">
              <a:spcBef>
                <a:spcPct val="20000"/>
              </a:spcBef>
              <a:buChar char="•"/>
              <a:defRPr sz="2400">
                <a:solidFill>
                  <a:schemeClr val="tx1"/>
                </a:solidFill>
                <a:latin typeface="Arial" pitchFamily="34" charset="0"/>
              </a:defRPr>
            </a:lvl3pPr>
            <a:lvl4pPr marL="1600200" indent="-228600" defTabSz="822325">
              <a:spcBef>
                <a:spcPct val="20000"/>
              </a:spcBef>
              <a:buChar char="–"/>
              <a:defRPr sz="2000">
                <a:solidFill>
                  <a:schemeClr val="tx1"/>
                </a:solidFill>
                <a:latin typeface="Arial" pitchFamily="34" charset="0"/>
              </a:defRPr>
            </a:lvl4pPr>
            <a:lvl5pPr marL="2057400" indent="-228600" defTabSz="822325">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lgn="ctr">
              <a:lnSpc>
                <a:spcPct val="95000"/>
              </a:lnSpc>
              <a:spcBef>
                <a:spcPct val="0"/>
              </a:spcBef>
              <a:buFontTx/>
              <a:buNone/>
            </a:pPr>
            <a:endParaRPr lang="hu-HU" altLang="hu-HU" sz="1800" b="1"/>
          </a:p>
        </p:txBody>
      </p:sp>
      <p:sp>
        <p:nvSpPr>
          <p:cNvPr id="5131" name="Rectangle 27"/>
          <p:cNvSpPr>
            <a:spLocks noChangeArrowheads="1"/>
          </p:cNvSpPr>
          <p:nvPr/>
        </p:nvSpPr>
        <p:spPr bwMode="auto">
          <a:xfrm>
            <a:off x="4376738" y="4540250"/>
            <a:ext cx="17684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5888" tIns="57150" rIns="115888" bIns="57150">
            <a:spAutoFit/>
          </a:bodyPr>
          <a:lstStyle>
            <a:lvl1pPr defTabSz="1428750">
              <a:spcBef>
                <a:spcPct val="20000"/>
              </a:spcBef>
              <a:buChar char="•"/>
              <a:defRPr sz="3200">
                <a:solidFill>
                  <a:schemeClr val="tx1"/>
                </a:solidFill>
                <a:latin typeface="Arial" pitchFamily="34" charset="0"/>
              </a:defRPr>
            </a:lvl1pPr>
            <a:lvl2pPr marL="742950" indent="-285750" defTabSz="1428750">
              <a:spcBef>
                <a:spcPct val="20000"/>
              </a:spcBef>
              <a:buChar char="–"/>
              <a:defRPr sz="2800">
                <a:solidFill>
                  <a:schemeClr val="tx1"/>
                </a:solidFill>
                <a:latin typeface="Arial" pitchFamily="34" charset="0"/>
              </a:defRPr>
            </a:lvl2pPr>
            <a:lvl3pPr marL="1143000" indent="-228600" defTabSz="1428750">
              <a:spcBef>
                <a:spcPct val="20000"/>
              </a:spcBef>
              <a:buChar char="•"/>
              <a:defRPr sz="2400">
                <a:solidFill>
                  <a:schemeClr val="tx1"/>
                </a:solidFill>
                <a:latin typeface="Arial" pitchFamily="34" charset="0"/>
              </a:defRPr>
            </a:lvl3pPr>
            <a:lvl4pPr marL="1600200" indent="-228600" defTabSz="1428750">
              <a:spcBef>
                <a:spcPct val="20000"/>
              </a:spcBef>
              <a:buChar char="–"/>
              <a:defRPr sz="2000">
                <a:solidFill>
                  <a:schemeClr val="tx1"/>
                </a:solidFill>
                <a:latin typeface="Arial" pitchFamily="34" charset="0"/>
              </a:defRPr>
            </a:lvl4pPr>
            <a:lvl5pPr marL="2057400" indent="-228600" defTabSz="1428750">
              <a:spcBef>
                <a:spcPct val="20000"/>
              </a:spcBef>
              <a:buChar char="»"/>
              <a:defRPr sz="2000">
                <a:solidFill>
                  <a:schemeClr val="tx1"/>
                </a:solidFill>
                <a:latin typeface="Arial" pitchFamily="34" charset="0"/>
              </a:defRPr>
            </a:lvl5pPr>
            <a:lvl6pPr marL="2514600" indent="-228600" defTabSz="1428750" eaLnBrk="0" fontAlgn="base" hangingPunct="0">
              <a:spcBef>
                <a:spcPct val="20000"/>
              </a:spcBef>
              <a:spcAft>
                <a:spcPct val="0"/>
              </a:spcAft>
              <a:buChar char="»"/>
              <a:defRPr sz="2000">
                <a:solidFill>
                  <a:schemeClr val="tx1"/>
                </a:solidFill>
                <a:latin typeface="Arial" pitchFamily="34" charset="0"/>
              </a:defRPr>
            </a:lvl6pPr>
            <a:lvl7pPr marL="2971800" indent="-228600" defTabSz="1428750" eaLnBrk="0" fontAlgn="base" hangingPunct="0">
              <a:spcBef>
                <a:spcPct val="20000"/>
              </a:spcBef>
              <a:spcAft>
                <a:spcPct val="0"/>
              </a:spcAft>
              <a:buChar char="»"/>
              <a:defRPr sz="2000">
                <a:solidFill>
                  <a:schemeClr val="tx1"/>
                </a:solidFill>
                <a:latin typeface="Arial" pitchFamily="34" charset="0"/>
              </a:defRPr>
            </a:lvl7pPr>
            <a:lvl8pPr marL="3429000" indent="-228600" defTabSz="1428750" eaLnBrk="0" fontAlgn="base" hangingPunct="0">
              <a:spcBef>
                <a:spcPct val="20000"/>
              </a:spcBef>
              <a:spcAft>
                <a:spcPct val="0"/>
              </a:spcAft>
              <a:buChar char="»"/>
              <a:defRPr sz="2000">
                <a:solidFill>
                  <a:schemeClr val="tx1"/>
                </a:solidFill>
                <a:latin typeface="Arial" pitchFamily="34" charset="0"/>
              </a:defRPr>
            </a:lvl8pPr>
            <a:lvl9pPr marL="3886200" indent="-228600" defTabSz="142875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r>
              <a:rPr lang="en-US" altLang="hu-HU" sz="1800" b="1">
                <a:solidFill>
                  <a:schemeClr val="bg2"/>
                </a:solidFill>
              </a:rPr>
              <a:t>Database files</a:t>
            </a:r>
          </a:p>
        </p:txBody>
      </p:sp>
      <p:grpSp>
        <p:nvGrpSpPr>
          <p:cNvPr id="5132" name="Group 28"/>
          <p:cNvGrpSpPr>
            <a:grpSpLocks/>
          </p:cNvGrpSpPr>
          <p:nvPr/>
        </p:nvGrpSpPr>
        <p:grpSpPr bwMode="auto">
          <a:xfrm>
            <a:off x="3587750" y="5051425"/>
            <a:ext cx="3346450" cy="1204913"/>
            <a:chOff x="2288" y="3086"/>
            <a:chExt cx="2108" cy="759"/>
          </a:xfrm>
        </p:grpSpPr>
        <p:grpSp>
          <p:nvGrpSpPr>
            <p:cNvPr id="5138" name="Group 29"/>
            <p:cNvGrpSpPr>
              <a:grpSpLocks/>
            </p:cNvGrpSpPr>
            <p:nvPr/>
          </p:nvGrpSpPr>
          <p:grpSpPr bwMode="auto">
            <a:xfrm>
              <a:off x="3062" y="3433"/>
              <a:ext cx="628" cy="412"/>
              <a:chOff x="1070" y="1910"/>
              <a:chExt cx="532" cy="412"/>
            </a:xfrm>
          </p:grpSpPr>
          <p:sp>
            <p:nvSpPr>
              <p:cNvPr id="5159" name="Rectangle 30"/>
              <p:cNvSpPr>
                <a:spLocks noChangeArrowheads="1"/>
              </p:cNvSpPr>
              <p:nvPr/>
            </p:nvSpPr>
            <p:spPr bwMode="ltGray">
              <a:xfrm>
                <a:off x="1070" y="1994"/>
                <a:ext cx="532" cy="24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60" name="Oval 31"/>
              <p:cNvSpPr>
                <a:spLocks noChangeArrowheads="1"/>
              </p:cNvSpPr>
              <p:nvPr/>
            </p:nvSpPr>
            <p:spPr bwMode="ltGray">
              <a:xfrm>
                <a:off x="1070" y="1910"/>
                <a:ext cx="532" cy="15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61" name="Oval 32"/>
              <p:cNvSpPr>
                <a:spLocks noChangeArrowheads="1"/>
              </p:cNvSpPr>
              <p:nvPr/>
            </p:nvSpPr>
            <p:spPr bwMode="ltGray">
              <a:xfrm>
                <a:off x="1070" y="2164"/>
                <a:ext cx="532" cy="15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5139" name="Group 33"/>
            <p:cNvGrpSpPr>
              <a:grpSpLocks/>
            </p:cNvGrpSpPr>
            <p:nvPr/>
          </p:nvGrpSpPr>
          <p:grpSpPr bwMode="auto">
            <a:xfrm>
              <a:off x="3062" y="3086"/>
              <a:ext cx="628" cy="412"/>
              <a:chOff x="1070" y="1910"/>
              <a:chExt cx="532" cy="412"/>
            </a:xfrm>
          </p:grpSpPr>
          <p:sp>
            <p:nvSpPr>
              <p:cNvPr id="5156" name="Rectangle 34"/>
              <p:cNvSpPr>
                <a:spLocks noChangeArrowheads="1"/>
              </p:cNvSpPr>
              <p:nvPr/>
            </p:nvSpPr>
            <p:spPr bwMode="ltGray">
              <a:xfrm>
                <a:off x="1070" y="1994"/>
                <a:ext cx="532" cy="24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57" name="Oval 35"/>
              <p:cNvSpPr>
                <a:spLocks noChangeArrowheads="1"/>
              </p:cNvSpPr>
              <p:nvPr/>
            </p:nvSpPr>
            <p:spPr bwMode="ltGray">
              <a:xfrm>
                <a:off x="1070" y="1910"/>
                <a:ext cx="532" cy="15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58" name="Oval 36"/>
              <p:cNvSpPr>
                <a:spLocks noChangeArrowheads="1"/>
              </p:cNvSpPr>
              <p:nvPr/>
            </p:nvSpPr>
            <p:spPr bwMode="ltGray">
              <a:xfrm>
                <a:off x="1070" y="2164"/>
                <a:ext cx="532" cy="15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5140" name="Group 37"/>
            <p:cNvGrpSpPr>
              <a:grpSpLocks/>
            </p:cNvGrpSpPr>
            <p:nvPr/>
          </p:nvGrpSpPr>
          <p:grpSpPr bwMode="auto">
            <a:xfrm>
              <a:off x="2288" y="3433"/>
              <a:ext cx="681" cy="412"/>
              <a:chOff x="1070" y="1910"/>
              <a:chExt cx="532" cy="412"/>
            </a:xfrm>
          </p:grpSpPr>
          <p:sp>
            <p:nvSpPr>
              <p:cNvPr id="5153" name="Rectangle 38"/>
              <p:cNvSpPr>
                <a:spLocks noChangeArrowheads="1"/>
              </p:cNvSpPr>
              <p:nvPr/>
            </p:nvSpPr>
            <p:spPr bwMode="ltGray">
              <a:xfrm>
                <a:off x="1070" y="1994"/>
                <a:ext cx="532" cy="24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54" name="Oval 39"/>
              <p:cNvSpPr>
                <a:spLocks noChangeArrowheads="1"/>
              </p:cNvSpPr>
              <p:nvPr/>
            </p:nvSpPr>
            <p:spPr bwMode="ltGray">
              <a:xfrm>
                <a:off x="1070" y="1910"/>
                <a:ext cx="532" cy="15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55" name="Oval 40"/>
              <p:cNvSpPr>
                <a:spLocks noChangeArrowheads="1"/>
              </p:cNvSpPr>
              <p:nvPr/>
            </p:nvSpPr>
            <p:spPr bwMode="ltGray">
              <a:xfrm>
                <a:off x="1070" y="2164"/>
                <a:ext cx="532" cy="15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5141" name="Group 41"/>
            <p:cNvGrpSpPr>
              <a:grpSpLocks/>
            </p:cNvGrpSpPr>
            <p:nvPr/>
          </p:nvGrpSpPr>
          <p:grpSpPr bwMode="auto">
            <a:xfrm>
              <a:off x="2288" y="3087"/>
              <a:ext cx="681" cy="412"/>
              <a:chOff x="1070" y="1910"/>
              <a:chExt cx="532" cy="412"/>
            </a:xfrm>
          </p:grpSpPr>
          <p:sp>
            <p:nvSpPr>
              <p:cNvPr id="5150" name="Rectangle 42"/>
              <p:cNvSpPr>
                <a:spLocks noChangeArrowheads="1"/>
              </p:cNvSpPr>
              <p:nvPr/>
            </p:nvSpPr>
            <p:spPr bwMode="ltGray">
              <a:xfrm>
                <a:off x="1070" y="1994"/>
                <a:ext cx="532" cy="24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51" name="Oval 43"/>
              <p:cNvSpPr>
                <a:spLocks noChangeArrowheads="1"/>
              </p:cNvSpPr>
              <p:nvPr/>
            </p:nvSpPr>
            <p:spPr bwMode="ltGray">
              <a:xfrm>
                <a:off x="1070" y="1910"/>
                <a:ext cx="532" cy="15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52" name="Oval 44"/>
              <p:cNvSpPr>
                <a:spLocks noChangeArrowheads="1"/>
              </p:cNvSpPr>
              <p:nvPr/>
            </p:nvSpPr>
            <p:spPr bwMode="ltGray">
              <a:xfrm>
                <a:off x="1070" y="2164"/>
                <a:ext cx="532" cy="15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5142" name="Group 45"/>
            <p:cNvGrpSpPr>
              <a:grpSpLocks/>
            </p:cNvGrpSpPr>
            <p:nvPr/>
          </p:nvGrpSpPr>
          <p:grpSpPr bwMode="auto">
            <a:xfrm>
              <a:off x="3768" y="3433"/>
              <a:ext cx="628" cy="412"/>
              <a:chOff x="1070" y="1910"/>
              <a:chExt cx="532" cy="412"/>
            </a:xfrm>
          </p:grpSpPr>
          <p:sp>
            <p:nvSpPr>
              <p:cNvPr id="5147" name="Rectangle 46"/>
              <p:cNvSpPr>
                <a:spLocks noChangeArrowheads="1"/>
              </p:cNvSpPr>
              <p:nvPr/>
            </p:nvSpPr>
            <p:spPr bwMode="ltGray">
              <a:xfrm>
                <a:off x="1070" y="1994"/>
                <a:ext cx="532" cy="24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48" name="Oval 47"/>
              <p:cNvSpPr>
                <a:spLocks noChangeArrowheads="1"/>
              </p:cNvSpPr>
              <p:nvPr/>
            </p:nvSpPr>
            <p:spPr bwMode="ltGray">
              <a:xfrm>
                <a:off x="1070" y="1910"/>
                <a:ext cx="532" cy="15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49" name="Oval 48"/>
              <p:cNvSpPr>
                <a:spLocks noChangeArrowheads="1"/>
              </p:cNvSpPr>
              <p:nvPr/>
            </p:nvSpPr>
            <p:spPr bwMode="ltGray">
              <a:xfrm>
                <a:off x="1070" y="2164"/>
                <a:ext cx="532" cy="15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5143" name="Group 49"/>
            <p:cNvGrpSpPr>
              <a:grpSpLocks/>
            </p:cNvGrpSpPr>
            <p:nvPr/>
          </p:nvGrpSpPr>
          <p:grpSpPr bwMode="auto">
            <a:xfrm>
              <a:off x="3768" y="3087"/>
              <a:ext cx="628" cy="412"/>
              <a:chOff x="1070" y="1910"/>
              <a:chExt cx="532" cy="412"/>
            </a:xfrm>
          </p:grpSpPr>
          <p:sp>
            <p:nvSpPr>
              <p:cNvPr id="5144" name="Rectangle 50"/>
              <p:cNvSpPr>
                <a:spLocks noChangeArrowheads="1"/>
              </p:cNvSpPr>
              <p:nvPr/>
            </p:nvSpPr>
            <p:spPr bwMode="ltGray">
              <a:xfrm>
                <a:off x="1070" y="1994"/>
                <a:ext cx="532" cy="24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45" name="Oval 51"/>
              <p:cNvSpPr>
                <a:spLocks noChangeArrowheads="1"/>
              </p:cNvSpPr>
              <p:nvPr/>
            </p:nvSpPr>
            <p:spPr bwMode="ltGray">
              <a:xfrm>
                <a:off x="1070" y="1910"/>
                <a:ext cx="532" cy="15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46" name="Oval 52"/>
              <p:cNvSpPr>
                <a:spLocks noChangeArrowheads="1"/>
              </p:cNvSpPr>
              <p:nvPr/>
            </p:nvSpPr>
            <p:spPr bwMode="ltGray">
              <a:xfrm>
                <a:off x="1070" y="2164"/>
                <a:ext cx="532" cy="15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grpSp>
        <p:nvGrpSpPr>
          <p:cNvPr id="5133" name="Group 53"/>
          <p:cNvGrpSpPr>
            <a:grpSpLocks/>
          </p:cNvGrpSpPr>
          <p:nvPr/>
        </p:nvGrpSpPr>
        <p:grpSpPr bwMode="auto">
          <a:xfrm>
            <a:off x="5221288" y="4087813"/>
            <a:ext cx="152400" cy="385762"/>
            <a:chOff x="3289" y="2566"/>
            <a:chExt cx="96" cy="243"/>
          </a:xfrm>
        </p:grpSpPr>
        <p:sp>
          <p:nvSpPr>
            <p:cNvPr id="5136" name="Line 54"/>
            <p:cNvSpPr>
              <a:spLocks noChangeShapeType="1"/>
            </p:cNvSpPr>
            <p:nvPr/>
          </p:nvSpPr>
          <p:spPr bwMode="auto">
            <a:xfrm>
              <a:off x="3289" y="2575"/>
              <a:ext cx="0" cy="231"/>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5137" name="Line 55"/>
            <p:cNvSpPr>
              <a:spLocks noChangeShapeType="1"/>
            </p:cNvSpPr>
            <p:nvPr/>
          </p:nvSpPr>
          <p:spPr bwMode="auto">
            <a:xfrm flipV="1">
              <a:off x="3385" y="2566"/>
              <a:ext cx="0" cy="243"/>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grpSp>
      <p:pic>
        <p:nvPicPr>
          <p:cNvPr id="5134" name="Picture 56" descr="coordin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381125" y="3435350"/>
            <a:ext cx="976313"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5" name="Line 58"/>
          <p:cNvSpPr>
            <a:spLocks noChangeShapeType="1"/>
          </p:cNvSpPr>
          <p:nvPr/>
        </p:nvSpPr>
        <p:spPr bwMode="gray">
          <a:xfrm>
            <a:off x="2379663" y="3944938"/>
            <a:ext cx="812800" cy="1587"/>
          </a:xfrm>
          <a:prstGeom prst="line">
            <a:avLst/>
          </a:prstGeom>
          <a:noFill/>
          <a:ln w="28575">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hu-HU"/>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6456363" y="1989138"/>
            <a:ext cx="1041400" cy="860425"/>
            <a:chOff x="4139" y="942"/>
            <a:chExt cx="731" cy="604"/>
          </a:xfrm>
        </p:grpSpPr>
        <p:grpSp>
          <p:nvGrpSpPr>
            <p:cNvPr id="7234" name="Group 3"/>
            <p:cNvGrpSpPr>
              <a:grpSpLocks/>
            </p:cNvGrpSpPr>
            <p:nvPr/>
          </p:nvGrpSpPr>
          <p:grpSpPr bwMode="auto">
            <a:xfrm>
              <a:off x="4139" y="942"/>
              <a:ext cx="532" cy="412"/>
              <a:chOff x="679" y="2640"/>
              <a:chExt cx="532" cy="412"/>
            </a:xfrm>
          </p:grpSpPr>
          <p:sp>
            <p:nvSpPr>
              <p:cNvPr id="7243" name="Rectangle 4"/>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44" name="Oval 5"/>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45" name="Oval 6"/>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7235" name="Group 7"/>
            <p:cNvGrpSpPr>
              <a:grpSpLocks/>
            </p:cNvGrpSpPr>
            <p:nvPr/>
          </p:nvGrpSpPr>
          <p:grpSpPr bwMode="auto">
            <a:xfrm>
              <a:off x="4235" y="1038"/>
              <a:ext cx="532" cy="412"/>
              <a:chOff x="679" y="2640"/>
              <a:chExt cx="532" cy="412"/>
            </a:xfrm>
          </p:grpSpPr>
          <p:sp>
            <p:nvSpPr>
              <p:cNvPr id="7240" name="Rectangle 8"/>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41" name="Oval 9"/>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42" name="Oval 10"/>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7236" name="Group 11"/>
            <p:cNvGrpSpPr>
              <a:grpSpLocks/>
            </p:cNvGrpSpPr>
            <p:nvPr/>
          </p:nvGrpSpPr>
          <p:grpSpPr bwMode="auto">
            <a:xfrm>
              <a:off x="4338" y="1134"/>
              <a:ext cx="532" cy="412"/>
              <a:chOff x="679" y="2640"/>
              <a:chExt cx="532" cy="412"/>
            </a:xfrm>
          </p:grpSpPr>
          <p:sp>
            <p:nvSpPr>
              <p:cNvPr id="7237" name="Rectangle 12"/>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38" name="Oval 13"/>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39" name="Oval 14"/>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grpSp>
        <p:nvGrpSpPr>
          <p:cNvPr id="7171" name="Group 15"/>
          <p:cNvGrpSpPr>
            <a:grpSpLocks/>
          </p:cNvGrpSpPr>
          <p:nvPr/>
        </p:nvGrpSpPr>
        <p:grpSpPr bwMode="auto">
          <a:xfrm>
            <a:off x="1216025" y="5410200"/>
            <a:ext cx="787400" cy="606425"/>
            <a:chOff x="2542" y="3300"/>
            <a:chExt cx="532" cy="412"/>
          </a:xfrm>
        </p:grpSpPr>
        <p:sp>
          <p:nvSpPr>
            <p:cNvPr id="7231" name="Rectangle 16"/>
            <p:cNvSpPr>
              <a:spLocks noChangeArrowheads="1"/>
            </p:cNvSpPr>
            <p:nvPr/>
          </p:nvSpPr>
          <p:spPr bwMode="gray">
            <a:xfrm>
              <a:off x="2542" y="3384"/>
              <a:ext cx="532" cy="246"/>
            </a:xfrm>
            <a:prstGeom prst="rect">
              <a:avLst/>
            </a:prstGeom>
            <a:solidFill>
              <a:srgbClr val="FF6699"/>
            </a:solidFill>
            <a:ln w="3175">
              <a:solidFill>
                <a:srgbClr val="FF6699"/>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32" name="Oval 17"/>
            <p:cNvSpPr>
              <a:spLocks noChangeArrowheads="1"/>
            </p:cNvSpPr>
            <p:nvPr/>
          </p:nvSpPr>
          <p:spPr bwMode="gray">
            <a:xfrm>
              <a:off x="2542" y="3300"/>
              <a:ext cx="532" cy="158"/>
            </a:xfrm>
            <a:prstGeom prst="ellipse">
              <a:avLst/>
            </a:prstGeom>
            <a:solidFill>
              <a:srgbClr val="FF99CC"/>
            </a:solidFill>
            <a:ln w="3175">
              <a:solidFill>
                <a:srgbClr val="FF66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33" name="Oval 18"/>
            <p:cNvSpPr>
              <a:spLocks noChangeArrowheads="1"/>
            </p:cNvSpPr>
            <p:nvPr/>
          </p:nvSpPr>
          <p:spPr bwMode="gray">
            <a:xfrm>
              <a:off x="2542" y="3554"/>
              <a:ext cx="532" cy="158"/>
            </a:xfrm>
            <a:prstGeom prst="ellipse">
              <a:avLst/>
            </a:prstGeom>
            <a:solidFill>
              <a:srgbClr val="FF6699"/>
            </a:solidFill>
            <a:ln w="3175">
              <a:solidFill>
                <a:srgbClr val="FF66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7172" name="Group 19"/>
          <p:cNvGrpSpPr>
            <a:grpSpLocks/>
          </p:cNvGrpSpPr>
          <p:nvPr/>
        </p:nvGrpSpPr>
        <p:grpSpPr bwMode="auto">
          <a:xfrm>
            <a:off x="1216025" y="3933825"/>
            <a:ext cx="796925" cy="617538"/>
            <a:chOff x="2542" y="3300"/>
            <a:chExt cx="532" cy="412"/>
          </a:xfrm>
        </p:grpSpPr>
        <p:sp>
          <p:nvSpPr>
            <p:cNvPr id="7228" name="Rectangle 20"/>
            <p:cNvSpPr>
              <a:spLocks noChangeArrowheads="1"/>
            </p:cNvSpPr>
            <p:nvPr/>
          </p:nvSpPr>
          <p:spPr bwMode="gray">
            <a:xfrm>
              <a:off x="2542" y="3384"/>
              <a:ext cx="532" cy="246"/>
            </a:xfrm>
            <a:prstGeom prst="rect">
              <a:avLst/>
            </a:prstGeom>
            <a:solidFill>
              <a:srgbClr val="FF6699"/>
            </a:solidFill>
            <a:ln w="3175">
              <a:solidFill>
                <a:srgbClr val="FF6699"/>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29" name="Oval 21"/>
            <p:cNvSpPr>
              <a:spLocks noChangeArrowheads="1"/>
            </p:cNvSpPr>
            <p:nvPr/>
          </p:nvSpPr>
          <p:spPr bwMode="gray">
            <a:xfrm>
              <a:off x="2542" y="3300"/>
              <a:ext cx="532" cy="158"/>
            </a:xfrm>
            <a:prstGeom prst="ellipse">
              <a:avLst/>
            </a:prstGeom>
            <a:solidFill>
              <a:srgbClr val="FF99CC"/>
            </a:solidFill>
            <a:ln w="3175">
              <a:solidFill>
                <a:srgbClr val="FF66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30" name="Oval 22"/>
            <p:cNvSpPr>
              <a:spLocks noChangeArrowheads="1"/>
            </p:cNvSpPr>
            <p:nvPr/>
          </p:nvSpPr>
          <p:spPr bwMode="gray">
            <a:xfrm>
              <a:off x="2542" y="3554"/>
              <a:ext cx="532" cy="158"/>
            </a:xfrm>
            <a:prstGeom prst="ellipse">
              <a:avLst/>
            </a:prstGeom>
            <a:solidFill>
              <a:srgbClr val="FF6699"/>
            </a:solidFill>
            <a:ln w="3175">
              <a:solidFill>
                <a:srgbClr val="FF66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7173" name="Group 23"/>
          <p:cNvGrpSpPr>
            <a:grpSpLocks/>
          </p:cNvGrpSpPr>
          <p:nvPr/>
        </p:nvGrpSpPr>
        <p:grpSpPr bwMode="auto">
          <a:xfrm>
            <a:off x="1227138" y="2060575"/>
            <a:ext cx="947737" cy="758825"/>
            <a:chOff x="2530" y="960"/>
            <a:chExt cx="635" cy="508"/>
          </a:xfrm>
        </p:grpSpPr>
        <p:grpSp>
          <p:nvGrpSpPr>
            <p:cNvPr id="7220" name="Group 24"/>
            <p:cNvGrpSpPr>
              <a:grpSpLocks/>
            </p:cNvGrpSpPr>
            <p:nvPr/>
          </p:nvGrpSpPr>
          <p:grpSpPr bwMode="auto">
            <a:xfrm>
              <a:off x="2530" y="960"/>
              <a:ext cx="532" cy="412"/>
              <a:chOff x="1632" y="960"/>
              <a:chExt cx="532" cy="412"/>
            </a:xfrm>
          </p:grpSpPr>
          <p:sp>
            <p:nvSpPr>
              <p:cNvPr id="7225" name="Rectangle 25"/>
              <p:cNvSpPr>
                <a:spLocks noChangeArrowheads="1"/>
              </p:cNvSpPr>
              <p:nvPr/>
            </p:nvSpPr>
            <p:spPr bwMode="gray">
              <a:xfrm>
                <a:off x="1632" y="1044"/>
                <a:ext cx="532" cy="246"/>
              </a:xfrm>
              <a:prstGeom prst="rect">
                <a:avLst/>
              </a:prstGeom>
              <a:solidFill>
                <a:srgbClr val="FF99FF"/>
              </a:solidFill>
              <a:ln w="3175">
                <a:solidFill>
                  <a:srgbClr val="FF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26" name="Oval 26"/>
              <p:cNvSpPr>
                <a:spLocks noChangeArrowheads="1"/>
              </p:cNvSpPr>
              <p:nvPr/>
            </p:nvSpPr>
            <p:spPr bwMode="gray">
              <a:xfrm>
                <a:off x="1632" y="960"/>
                <a:ext cx="532" cy="158"/>
              </a:xfrm>
              <a:prstGeom prst="ellipse">
                <a:avLst/>
              </a:prstGeom>
              <a:solidFill>
                <a:srgbClr val="FFCCFF"/>
              </a:solidFill>
              <a:ln w="3175">
                <a:solidFill>
                  <a:srgbClr val="FF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27" name="Oval 27"/>
              <p:cNvSpPr>
                <a:spLocks noChangeArrowheads="1"/>
              </p:cNvSpPr>
              <p:nvPr/>
            </p:nvSpPr>
            <p:spPr bwMode="gray">
              <a:xfrm>
                <a:off x="1632" y="1214"/>
                <a:ext cx="532" cy="158"/>
              </a:xfrm>
              <a:prstGeom prst="ellipse">
                <a:avLst/>
              </a:prstGeom>
              <a:solidFill>
                <a:srgbClr val="FF99FF"/>
              </a:solidFill>
              <a:ln w="3175">
                <a:solidFill>
                  <a:srgbClr val="FF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7221" name="Group 28"/>
            <p:cNvGrpSpPr>
              <a:grpSpLocks/>
            </p:cNvGrpSpPr>
            <p:nvPr/>
          </p:nvGrpSpPr>
          <p:grpSpPr bwMode="auto">
            <a:xfrm>
              <a:off x="2633" y="1056"/>
              <a:ext cx="532" cy="412"/>
              <a:chOff x="1632" y="960"/>
              <a:chExt cx="532" cy="412"/>
            </a:xfrm>
          </p:grpSpPr>
          <p:sp>
            <p:nvSpPr>
              <p:cNvPr id="7222" name="Rectangle 29"/>
              <p:cNvSpPr>
                <a:spLocks noChangeArrowheads="1"/>
              </p:cNvSpPr>
              <p:nvPr/>
            </p:nvSpPr>
            <p:spPr bwMode="gray">
              <a:xfrm>
                <a:off x="1632" y="1044"/>
                <a:ext cx="532" cy="246"/>
              </a:xfrm>
              <a:prstGeom prst="rect">
                <a:avLst/>
              </a:prstGeom>
              <a:solidFill>
                <a:srgbClr val="FF99FF"/>
              </a:solidFill>
              <a:ln w="3175">
                <a:solidFill>
                  <a:srgbClr val="FF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23" name="Oval 30"/>
              <p:cNvSpPr>
                <a:spLocks noChangeArrowheads="1"/>
              </p:cNvSpPr>
              <p:nvPr/>
            </p:nvSpPr>
            <p:spPr bwMode="gray">
              <a:xfrm>
                <a:off x="1632" y="960"/>
                <a:ext cx="532" cy="158"/>
              </a:xfrm>
              <a:prstGeom prst="ellipse">
                <a:avLst/>
              </a:prstGeom>
              <a:solidFill>
                <a:srgbClr val="FFCCFF"/>
              </a:solidFill>
              <a:ln w="3175">
                <a:solidFill>
                  <a:srgbClr val="FF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24" name="Oval 31"/>
              <p:cNvSpPr>
                <a:spLocks noChangeArrowheads="1"/>
              </p:cNvSpPr>
              <p:nvPr/>
            </p:nvSpPr>
            <p:spPr bwMode="gray">
              <a:xfrm>
                <a:off x="1632" y="1214"/>
                <a:ext cx="532" cy="158"/>
              </a:xfrm>
              <a:prstGeom prst="ellipse">
                <a:avLst/>
              </a:prstGeom>
              <a:solidFill>
                <a:srgbClr val="FF99FF"/>
              </a:solidFill>
              <a:ln w="3175">
                <a:solidFill>
                  <a:srgbClr val="FF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sp>
        <p:nvSpPr>
          <p:cNvPr id="7174" name="Rectangle 32"/>
          <p:cNvSpPr>
            <a:spLocks noGrp="1" noChangeArrowheads="1"/>
          </p:cNvSpPr>
          <p:nvPr>
            <p:ph type="title"/>
          </p:nvPr>
        </p:nvSpPr>
        <p:spPr/>
        <p:txBody>
          <a:bodyPr/>
          <a:lstStyle/>
          <a:p>
            <a:pPr defTabSz="228600" eaLnBrk="1" hangingPunct="1"/>
            <a:r>
              <a:rPr lang="en-US" altLang="hu-HU"/>
              <a:t>Physical Database Structure  </a:t>
            </a:r>
            <a:r>
              <a:rPr lang="en-US" altLang="hu-HU" sz="1400">
                <a:solidFill>
                  <a:schemeClr val="bg1"/>
                </a:solidFill>
              </a:rPr>
              <a:t>.</a:t>
            </a:r>
          </a:p>
        </p:txBody>
      </p:sp>
      <p:sp>
        <p:nvSpPr>
          <p:cNvPr id="7175" name="Rectangle 33"/>
          <p:cNvSpPr>
            <a:spLocks noChangeArrowheads="1"/>
          </p:cNvSpPr>
          <p:nvPr/>
        </p:nvSpPr>
        <p:spPr bwMode="auto">
          <a:xfrm>
            <a:off x="5795963" y="3246438"/>
            <a:ext cx="26146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Online redo log files</a:t>
            </a:r>
          </a:p>
        </p:txBody>
      </p:sp>
      <p:sp>
        <p:nvSpPr>
          <p:cNvPr id="7176" name="Rectangle 34"/>
          <p:cNvSpPr>
            <a:spLocks noChangeArrowheads="1"/>
          </p:cNvSpPr>
          <p:nvPr/>
        </p:nvSpPr>
        <p:spPr bwMode="auto">
          <a:xfrm>
            <a:off x="684213" y="6010275"/>
            <a:ext cx="208756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Password file</a:t>
            </a:r>
          </a:p>
        </p:txBody>
      </p:sp>
      <p:sp>
        <p:nvSpPr>
          <p:cNvPr id="7177" name="Rectangle 35"/>
          <p:cNvSpPr>
            <a:spLocks noChangeArrowheads="1"/>
          </p:cNvSpPr>
          <p:nvPr/>
        </p:nvSpPr>
        <p:spPr bwMode="auto">
          <a:xfrm>
            <a:off x="704850" y="4802188"/>
            <a:ext cx="1981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Parameter file</a:t>
            </a:r>
          </a:p>
        </p:txBody>
      </p:sp>
      <p:sp>
        <p:nvSpPr>
          <p:cNvPr id="7178" name="Rectangle 36"/>
          <p:cNvSpPr>
            <a:spLocks noChangeArrowheads="1"/>
          </p:cNvSpPr>
          <p:nvPr/>
        </p:nvSpPr>
        <p:spPr bwMode="auto">
          <a:xfrm>
            <a:off x="6022975" y="4803775"/>
            <a:ext cx="2209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Archive log files</a:t>
            </a:r>
          </a:p>
        </p:txBody>
      </p:sp>
      <p:sp>
        <p:nvSpPr>
          <p:cNvPr id="7179" name="Rectangle 37"/>
          <p:cNvSpPr>
            <a:spLocks noChangeArrowheads="1"/>
          </p:cNvSpPr>
          <p:nvPr/>
        </p:nvSpPr>
        <p:spPr bwMode="auto">
          <a:xfrm>
            <a:off x="1008063" y="3251200"/>
            <a:ext cx="148272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itchFamily="34" charset="0"/>
              </a:defRPr>
            </a:lvl1pPr>
            <a:lvl2pPr marL="742950" indent="-285750" defTabSz="369888">
              <a:spcBef>
                <a:spcPct val="20000"/>
              </a:spcBef>
              <a:buChar char="–"/>
              <a:defRPr sz="2800">
                <a:solidFill>
                  <a:schemeClr val="tx1"/>
                </a:solidFill>
                <a:latin typeface="Arial" pitchFamily="34" charset="0"/>
              </a:defRPr>
            </a:lvl2pPr>
            <a:lvl3pPr marL="1143000" indent="-228600" defTabSz="369888">
              <a:spcBef>
                <a:spcPct val="20000"/>
              </a:spcBef>
              <a:buChar char="•"/>
              <a:defRPr sz="2400">
                <a:solidFill>
                  <a:schemeClr val="tx1"/>
                </a:solidFill>
                <a:latin typeface="Arial" pitchFamily="34" charset="0"/>
              </a:defRPr>
            </a:lvl3pPr>
            <a:lvl4pPr marL="1600200" indent="-228600" defTabSz="369888">
              <a:spcBef>
                <a:spcPct val="20000"/>
              </a:spcBef>
              <a:buChar char="–"/>
              <a:defRPr sz="2000">
                <a:solidFill>
                  <a:schemeClr val="tx1"/>
                </a:solidFill>
                <a:latin typeface="Arial" pitchFamily="34" charset="0"/>
              </a:defRPr>
            </a:lvl4pPr>
            <a:lvl5pPr marL="2057400" indent="-228600" defTabSz="369888">
              <a:spcBef>
                <a:spcPct val="20000"/>
              </a:spcBef>
              <a:buChar char="»"/>
              <a:defRPr sz="2000">
                <a:solidFill>
                  <a:schemeClr val="tx1"/>
                </a:solidFill>
                <a:latin typeface="Arial" pitchFamily="34" charset="0"/>
              </a:defRPr>
            </a:lvl5pPr>
            <a:lvl6pPr marL="2514600" indent="-228600" defTabSz="369888" eaLnBrk="0" fontAlgn="base" hangingPunct="0">
              <a:spcBef>
                <a:spcPct val="20000"/>
              </a:spcBef>
              <a:spcAft>
                <a:spcPct val="0"/>
              </a:spcAft>
              <a:buChar char="»"/>
              <a:defRPr sz="2000">
                <a:solidFill>
                  <a:schemeClr val="tx1"/>
                </a:solidFill>
                <a:latin typeface="Arial" pitchFamily="34" charset="0"/>
              </a:defRPr>
            </a:lvl6pPr>
            <a:lvl7pPr marL="2971800" indent="-228600" defTabSz="369888" eaLnBrk="0" fontAlgn="base" hangingPunct="0">
              <a:spcBef>
                <a:spcPct val="20000"/>
              </a:spcBef>
              <a:spcAft>
                <a:spcPct val="0"/>
              </a:spcAft>
              <a:buChar char="»"/>
              <a:defRPr sz="2000">
                <a:solidFill>
                  <a:schemeClr val="tx1"/>
                </a:solidFill>
                <a:latin typeface="Arial" pitchFamily="34" charset="0"/>
              </a:defRPr>
            </a:lvl7pPr>
            <a:lvl8pPr marL="3429000" indent="-228600" defTabSz="369888" eaLnBrk="0" fontAlgn="base" hangingPunct="0">
              <a:spcBef>
                <a:spcPct val="20000"/>
              </a:spcBef>
              <a:spcAft>
                <a:spcPct val="0"/>
              </a:spcAft>
              <a:buChar char="»"/>
              <a:defRPr sz="2000">
                <a:solidFill>
                  <a:schemeClr val="tx1"/>
                </a:solidFill>
                <a:latin typeface="Arial" pitchFamily="34" charset="0"/>
              </a:defRPr>
            </a:lvl8pPr>
            <a:lvl9pPr marL="3886200" indent="-228600" defTabSz="369888" eaLnBrk="0" fontAlgn="base" hangingPunct="0">
              <a:spcBef>
                <a:spcPct val="20000"/>
              </a:spcBef>
              <a:spcAft>
                <a:spcPct val="0"/>
              </a:spcAft>
              <a:buChar char="»"/>
              <a:defRPr sz="2000">
                <a:solidFill>
                  <a:schemeClr val="tx1"/>
                </a:solidFill>
                <a:latin typeface="Arial" pitchFamily="34" charset="0"/>
              </a:defRPr>
            </a:lvl9pPr>
          </a:lstStyle>
          <a:p>
            <a:pPr algn="ctr">
              <a:lnSpc>
                <a:spcPct val="85000"/>
              </a:lnSpc>
              <a:spcBef>
                <a:spcPct val="0"/>
              </a:spcBef>
              <a:buFontTx/>
              <a:buNone/>
            </a:pPr>
            <a:r>
              <a:rPr lang="en-US" altLang="hu-HU" sz="1800" b="1"/>
              <a:t>Control files</a:t>
            </a:r>
          </a:p>
        </p:txBody>
      </p:sp>
      <p:grpSp>
        <p:nvGrpSpPr>
          <p:cNvPr id="7180" name="Group 38"/>
          <p:cNvGrpSpPr>
            <a:grpSpLocks/>
          </p:cNvGrpSpPr>
          <p:nvPr/>
        </p:nvGrpSpPr>
        <p:grpSpPr bwMode="auto">
          <a:xfrm>
            <a:off x="3605213" y="1989138"/>
            <a:ext cx="1192212" cy="1016000"/>
            <a:chOff x="1124" y="1824"/>
            <a:chExt cx="821" cy="700"/>
          </a:xfrm>
        </p:grpSpPr>
        <p:grpSp>
          <p:nvGrpSpPr>
            <p:cNvPr id="7204" name="Group 39"/>
            <p:cNvGrpSpPr>
              <a:grpSpLocks/>
            </p:cNvGrpSpPr>
            <p:nvPr/>
          </p:nvGrpSpPr>
          <p:grpSpPr bwMode="auto">
            <a:xfrm>
              <a:off x="1124" y="1824"/>
              <a:ext cx="532" cy="412"/>
              <a:chOff x="288" y="2982"/>
              <a:chExt cx="532" cy="412"/>
            </a:xfrm>
          </p:grpSpPr>
          <p:sp>
            <p:nvSpPr>
              <p:cNvPr id="7217" name="Rectangle 40"/>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18" name="Oval 41"/>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19" name="Oval 42"/>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7205" name="Group 43"/>
            <p:cNvGrpSpPr>
              <a:grpSpLocks/>
            </p:cNvGrpSpPr>
            <p:nvPr/>
          </p:nvGrpSpPr>
          <p:grpSpPr bwMode="auto">
            <a:xfrm>
              <a:off x="1221" y="1920"/>
              <a:ext cx="532" cy="412"/>
              <a:chOff x="288" y="2982"/>
              <a:chExt cx="532" cy="412"/>
            </a:xfrm>
          </p:grpSpPr>
          <p:sp>
            <p:nvSpPr>
              <p:cNvPr id="7214" name="Rectangle 44"/>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15" name="Oval 45"/>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16" name="Oval 46"/>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7206" name="Group 47"/>
            <p:cNvGrpSpPr>
              <a:grpSpLocks/>
            </p:cNvGrpSpPr>
            <p:nvPr/>
          </p:nvGrpSpPr>
          <p:grpSpPr bwMode="auto">
            <a:xfrm>
              <a:off x="1317" y="2016"/>
              <a:ext cx="532" cy="412"/>
              <a:chOff x="288" y="2982"/>
              <a:chExt cx="532" cy="412"/>
            </a:xfrm>
          </p:grpSpPr>
          <p:sp>
            <p:nvSpPr>
              <p:cNvPr id="7211" name="Rectangle 48"/>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12" name="Oval 49"/>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13" name="Oval 50"/>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7207" name="Group 51"/>
            <p:cNvGrpSpPr>
              <a:grpSpLocks/>
            </p:cNvGrpSpPr>
            <p:nvPr/>
          </p:nvGrpSpPr>
          <p:grpSpPr bwMode="auto">
            <a:xfrm>
              <a:off x="1413" y="2112"/>
              <a:ext cx="532" cy="412"/>
              <a:chOff x="288" y="2982"/>
              <a:chExt cx="532" cy="412"/>
            </a:xfrm>
          </p:grpSpPr>
          <p:sp>
            <p:nvSpPr>
              <p:cNvPr id="7208" name="Rectangle 52"/>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09" name="Oval 53"/>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10" name="Oval 54"/>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sp>
        <p:nvSpPr>
          <p:cNvPr id="7181" name="Rectangle 55"/>
          <p:cNvSpPr>
            <a:spLocks noChangeArrowheads="1"/>
          </p:cNvSpPr>
          <p:nvPr/>
        </p:nvSpPr>
        <p:spPr bwMode="auto">
          <a:xfrm>
            <a:off x="3673475" y="3238500"/>
            <a:ext cx="1371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Data files</a:t>
            </a:r>
          </a:p>
        </p:txBody>
      </p:sp>
      <p:sp>
        <p:nvSpPr>
          <p:cNvPr id="7182" name="Rectangle 56"/>
          <p:cNvSpPr>
            <a:spLocks noChangeArrowheads="1"/>
          </p:cNvSpPr>
          <p:nvPr/>
        </p:nvSpPr>
        <p:spPr bwMode="auto">
          <a:xfrm>
            <a:off x="4729163" y="6008688"/>
            <a:ext cx="27162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Alert and trace log files</a:t>
            </a:r>
          </a:p>
        </p:txBody>
      </p:sp>
      <p:sp>
        <p:nvSpPr>
          <p:cNvPr id="7183" name="Rectangle 57"/>
          <p:cNvSpPr>
            <a:spLocks noChangeArrowheads="1"/>
          </p:cNvSpPr>
          <p:nvPr/>
        </p:nvSpPr>
        <p:spPr bwMode="auto">
          <a:xfrm>
            <a:off x="3597275" y="5259388"/>
            <a:ext cx="15430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Backup files</a:t>
            </a:r>
          </a:p>
        </p:txBody>
      </p:sp>
      <p:grpSp>
        <p:nvGrpSpPr>
          <p:cNvPr id="7184" name="Group 58"/>
          <p:cNvGrpSpPr>
            <a:grpSpLocks/>
          </p:cNvGrpSpPr>
          <p:nvPr/>
        </p:nvGrpSpPr>
        <p:grpSpPr bwMode="auto">
          <a:xfrm>
            <a:off x="6464300" y="3921125"/>
            <a:ext cx="1039813" cy="866775"/>
            <a:chOff x="4032" y="3072"/>
            <a:chExt cx="724" cy="604"/>
          </a:xfrm>
        </p:grpSpPr>
        <p:grpSp>
          <p:nvGrpSpPr>
            <p:cNvPr id="7192" name="Group 59"/>
            <p:cNvGrpSpPr>
              <a:grpSpLocks/>
            </p:cNvGrpSpPr>
            <p:nvPr/>
          </p:nvGrpSpPr>
          <p:grpSpPr bwMode="auto">
            <a:xfrm>
              <a:off x="4032" y="3072"/>
              <a:ext cx="532" cy="412"/>
              <a:chOff x="960" y="684"/>
              <a:chExt cx="532" cy="412"/>
            </a:xfrm>
          </p:grpSpPr>
          <p:sp>
            <p:nvSpPr>
              <p:cNvPr id="7201" name="Rectangle 60"/>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02" name="Oval 61"/>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03" name="Oval 62"/>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7193" name="Group 63"/>
            <p:cNvGrpSpPr>
              <a:grpSpLocks/>
            </p:cNvGrpSpPr>
            <p:nvPr/>
          </p:nvGrpSpPr>
          <p:grpSpPr bwMode="auto">
            <a:xfrm>
              <a:off x="4121" y="3168"/>
              <a:ext cx="532" cy="412"/>
              <a:chOff x="960" y="684"/>
              <a:chExt cx="532" cy="412"/>
            </a:xfrm>
          </p:grpSpPr>
          <p:sp>
            <p:nvSpPr>
              <p:cNvPr id="7198" name="Rectangle 64"/>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199" name="Oval 65"/>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00" name="Oval 66"/>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7194" name="Group 67"/>
            <p:cNvGrpSpPr>
              <a:grpSpLocks/>
            </p:cNvGrpSpPr>
            <p:nvPr/>
          </p:nvGrpSpPr>
          <p:grpSpPr bwMode="auto">
            <a:xfrm>
              <a:off x="4224" y="3264"/>
              <a:ext cx="532" cy="412"/>
              <a:chOff x="960" y="684"/>
              <a:chExt cx="532" cy="412"/>
            </a:xfrm>
          </p:grpSpPr>
          <p:sp>
            <p:nvSpPr>
              <p:cNvPr id="7195" name="Rectangle 68"/>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196" name="Oval 69"/>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197" name="Oval 70"/>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sp>
        <p:nvSpPr>
          <p:cNvPr id="7185" name="AutoShape 71"/>
          <p:cNvSpPr>
            <a:spLocks noChangeArrowheads="1"/>
          </p:cNvSpPr>
          <p:nvPr/>
        </p:nvSpPr>
        <p:spPr bwMode="auto">
          <a:xfrm>
            <a:off x="5534025" y="5257800"/>
            <a:ext cx="773113" cy="577850"/>
          </a:xfrm>
          <a:prstGeom prst="can">
            <a:avLst>
              <a:gd name="adj" fmla="val 44514"/>
            </a:avLst>
          </a:prstGeom>
          <a:solidFill>
            <a:srgbClr val="FFCC66"/>
          </a:solidFill>
          <a:ln w="28575">
            <a:solidFill>
              <a:srgbClr val="FFCC00"/>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186" name="AutoShape 72"/>
          <p:cNvSpPr>
            <a:spLocks noChangeArrowheads="1"/>
          </p:cNvSpPr>
          <p:nvPr/>
        </p:nvSpPr>
        <p:spPr bwMode="auto">
          <a:xfrm>
            <a:off x="5711825" y="5440363"/>
            <a:ext cx="773113" cy="577850"/>
          </a:xfrm>
          <a:prstGeom prst="can">
            <a:avLst>
              <a:gd name="adj" fmla="val 44514"/>
            </a:avLst>
          </a:prstGeom>
          <a:solidFill>
            <a:srgbClr val="FFCC66"/>
          </a:solidFill>
          <a:ln w="28575">
            <a:solidFill>
              <a:srgbClr val="FFCC00"/>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nvGrpSpPr>
          <p:cNvPr id="7187" name="Group 73"/>
          <p:cNvGrpSpPr>
            <a:grpSpLocks/>
          </p:cNvGrpSpPr>
          <p:nvPr/>
        </p:nvGrpSpPr>
        <p:grpSpPr bwMode="auto">
          <a:xfrm>
            <a:off x="3617913" y="4181475"/>
            <a:ext cx="1185862" cy="1047750"/>
            <a:chOff x="1582" y="2771"/>
            <a:chExt cx="815" cy="720"/>
          </a:xfrm>
        </p:grpSpPr>
        <p:sp>
          <p:nvSpPr>
            <p:cNvPr id="7188" name="AutoShape 74"/>
            <p:cNvSpPr>
              <a:spLocks noChangeArrowheads="1"/>
            </p:cNvSpPr>
            <p:nvPr/>
          </p:nvSpPr>
          <p:spPr bwMode="gray">
            <a:xfrm>
              <a:off x="1582" y="2771"/>
              <a:ext cx="527" cy="394"/>
            </a:xfrm>
            <a:prstGeom prst="can">
              <a:avLst>
                <a:gd name="adj" fmla="val 44514"/>
              </a:avLst>
            </a:prstGeom>
            <a:solidFill>
              <a:srgbClr val="6699CC"/>
            </a:solidFill>
            <a:ln w="28575">
              <a:solidFill>
                <a:srgbClr val="6699CC"/>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189" name="AutoShape 75"/>
            <p:cNvSpPr>
              <a:spLocks noChangeArrowheads="1"/>
            </p:cNvSpPr>
            <p:nvPr/>
          </p:nvSpPr>
          <p:spPr bwMode="gray">
            <a:xfrm>
              <a:off x="1678" y="2886"/>
              <a:ext cx="527" cy="394"/>
            </a:xfrm>
            <a:prstGeom prst="can">
              <a:avLst>
                <a:gd name="adj" fmla="val 44514"/>
              </a:avLst>
            </a:prstGeom>
            <a:solidFill>
              <a:srgbClr val="6699CC"/>
            </a:solidFill>
            <a:ln w="28575">
              <a:solidFill>
                <a:srgbClr val="6699CC"/>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190" name="AutoShape 76"/>
            <p:cNvSpPr>
              <a:spLocks noChangeArrowheads="1"/>
            </p:cNvSpPr>
            <p:nvPr/>
          </p:nvSpPr>
          <p:spPr bwMode="gray">
            <a:xfrm>
              <a:off x="1774" y="3001"/>
              <a:ext cx="527" cy="394"/>
            </a:xfrm>
            <a:prstGeom prst="can">
              <a:avLst>
                <a:gd name="adj" fmla="val 44514"/>
              </a:avLst>
            </a:prstGeom>
            <a:solidFill>
              <a:srgbClr val="6699CC"/>
            </a:solidFill>
            <a:ln w="28575">
              <a:solidFill>
                <a:srgbClr val="6699CC"/>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191" name="AutoShape 77"/>
            <p:cNvSpPr>
              <a:spLocks noChangeArrowheads="1"/>
            </p:cNvSpPr>
            <p:nvPr/>
          </p:nvSpPr>
          <p:spPr bwMode="gray">
            <a:xfrm>
              <a:off x="1870" y="3097"/>
              <a:ext cx="527" cy="394"/>
            </a:xfrm>
            <a:prstGeom prst="can">
              <a:avLst>
                <a:gd name="adj" fmla="val 44514"/>
              </a:avLst>
            </a:prstGeom>
            <a:solidFill>
              <a:srgbClr val="6699CC"/>
            </a:solidFill>
            <a:ln w="28575">
              <a:solidFill>
                <a:srgbClr val="6699CC"/>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ím 1"/>
          <p:cNvSpPr>
            <a:spLocks noGrp="1"/>
          </p:cNvSpPr>
          <p:nvPr>
            <p:ph type="title"/>
          </p:nvPr>
        </p:nvSpPr>
        <p:spPr/>
        <p:txBody>
          <a:bodyPr/>
          <a:lstStyle/>
          <a:p>
            <a:r>
              <a:rPr lang="hu-HU" altLang="hu-HU" dirty="0" err="1"/>
              <a:t>Files</a:t>
            </a:r>
            <a:r>
              <a:rPr lang="hu-HU" altLang="hu-HU" dirty="0"/>
              <a:t> of a </a:t>
            </a:r>
            <a:r>
              <a:rPr lang="hu-HU" altLang="hu-HU" dirty="0" err="1"/>
              <a:t>database</a:t>
            </a:r>
            <a:endParaRPr lang="hu-HU" altLang="hu-HU" dirty="0"/>
          </a:p>
        </p:txBody>
      </p:sp>
      <p:sp>
        <p:nvSpPr>
          <p:cNvPr id="3" name="Tartalom helye 2"/>
          <p:cNvSpPr>
            <a:spLocks noGrp="1"/>
          </p:cNvSpPr>
          <p:nvPr>
            <p:ph idx="1"/>
          </p:nvPr>
        </p:nvSpPr>
        <p:spPr/>
        <p:txBody>
          <a:bodyPr/>
          <a:lstStyle/>
          <a:p>
            <a:pPr marL="0" indent="0" algn="just">
              <a:buNone/>
              <a:defRPr/>
            </a:pPr>
            <a:r>
              <a:rPr lang="en-US" sz="2000" dirty="0"/>
              <a:t>A </a:t>
            </a:r>
            <a:r>
              <a:rPr lang="en-US" sz="2000" dirty="0">
                <a:solidFill>
                  <a:srgbClr val="FF0000"/>
                </a:solidFill>
              </a:rPr>
              <a:t>data file </a:t>
            </a:r>
            <a:r>
              <a:rPr lang="en-US" sz="2000" dirty="0"/>
              <a:t>is a physical file on disk that was created by Oracle Database and </a:t>
            </a:r>
            <a:r>
              <a:rPr lang="en-US" sz="2000" b="1" dirty="0">
                <a:solidFill>
                  <a:srgbClr val="00B050"/>
                </a:solidFill>
              </a:rPr>
              <a:t>contains data structures such as tables and indexes</a:t>
            </a:r>
            <a:r>
              <a:rPr lang="en-US" sz="2000" dirty="0"/>
              <a:t>.</a:t>
            </a:r>
          </a:p>
          <a:p>
            <a:pPr marL="0" indent="0">
              <a:buNone/>
              <a:defRPr/>
            </a:pPr>
            <a:r>
              <a:rPr lang="en-US" sz="2000" dirty="0"/>
              <a:t>A </a:t>
            </a:r>
            <a:r>
              <a:rPr lang="en-US" sz="2000" dirty="0">
                <a:solidFill>
                  <a:srgbClr val="FF0000"/>
                </a:solidFill>
              </a:rPr>
              <a:t>control file </a:t>
            </a:r>
            <a:r>
              <a:rPr lang="en-US" sz="2000" dirty="0"/>
              <a:t>contains </a:t>
            </a:r>
            <a:r>
              <a:rPr lang="en-US" sz="2000" b="1" dirty="0">
                <a:solidFill>
                  <a:srgbClr val="00B050"/>
                </a:solidFill>
              </a:rPr>
              <a:t>information such as the following</a:t>
            </a:r>
            <a:r>
              <a:rPr lang="en-US" sz="2000" dirty="0"/>
              <a:t>: the database name, information about data files, online redo log files, tablespace information, etc.</a:t>
            </a:r>
          </a:p>
          <a:p>
            <a:pPr marL="0" indent="0" algn="just">
              <a:buNone/>
              <a:defRPr/>
            </a:pPr>
            <a:r>
              <a:rPr lang="en-US" sz="2000" dirty="0"/>
              <a:t>The </a:t>
            </a:r>
            <a:r>
              <a:rPr lang="en-US" sz="2000" dirty="0">
                <a:solidFill>
                  <a:srgbClr val="FF0000"/>
                </a:solidFill>
              </a:rPr>
              <a:t>online redo log </a:t>
            </a:r>
            <a:r>
              <a:rPr lang="en-US" sz="2000" dirty="0"/>
              <a:t>is a set of files containing records of changes made </a:t>
            </a:r>
            <a:r>
              <a:rPr lang="en-US" sz="2000"/>
              <a:t>to data</a:t>
            </a:r>
            <a:r>
              <a:rPr lang="hu-HU" sz="2000"/>
              <a:t> files</a:t>
            </a:r>
            <a:r>
              <a:rPr lang="en-US" sz="2000"/>
              <a:t>. </a:t>
            </a:r>
            <a:r>
              <a:rPr lang="en-US" sz="2000" dirty="0"/>
              <a:t>Online redo log is </a:t>
            </a:r>
            <a:r>
              <a:rPr lang="en-US" sz="2000" b="1" dirty="0">
                <a:solidFill>
                  <a:srgbClr val="00B050"/>
                </a:solidFill>
              </a:rPr>
              <a:t>the most crucial structure for recovery</a:t>
            </a:r>
            <a:r>
              <a:rPr lang="en-US" sz="2000" dirty="0"/>
              <a:t>. </a:t>
            </a:r>
            <a:endParaRPr lang="hu-HU" sz="2000" dirty="0"/>
          </a:p>
          <a:p>
            <a:pPr marL="0" indent="0" algn="just">
              <a:buNone/>
              <a:defRPr/>
            </a:pPr>
            <a:r>
              <a:rPr lang="en-US" sz="2000" dirty="0">
                <a:solidFill>
                  <a:srgbClr val="FF0000"/>
                </a:solidFill>
              </a:rPr>
              <a:t>Alert log </a:t>
            </a:r>
            <a:r>
              <a:rPr lang="en-US" sz="2000" dirty="0"/>
              <a:t>is a file that provides a </a:t>
            </a:r>
            <a:r>
              <a:rPr lang="en-US" sz="2000" b="1" dirty="0">
                <a:solidFill>
                  <a:srgbClr val="00B050"/>
                </a:solidFill>
              </a:rPr>
              <a:t>chronological log </a:t>
            </a:r>
            <a:r>
              <a:rPr lang="en-US" sz="2000" dirty="0"/>
              <a:t>of database messages and errors.</a:t>
            </a:r>
          </a:p>
          <a:p>
            <a:pPr marL="0" indent="0" algn="just">
              <a:buNone/>
              <a:defRPr/>
            </a:pPr>
            <a:endParaRPr lang="hu-HU" sz="2000" dirty="0"/>
          </a:p>
          <a:p>
            <a:pPr marL="0" indent="0">
              <a:buNone/>
              <a:defRPr/>
            </a:pPr>
            <a:endParaRPr lang="en-US" sz="2000" dirty="0"/>
          </a:p>
        </p:txBody>
      </p:sp>
    </p:spTree>
    <p:extLst>
      <p:ext uri="{BB962C8B-B14F-4D97-AF65-F5344CB8AC3E}">
        <p14:creationId xmlns:p14="http://schemas.microsoft.com/office/powerpoint/2010/main" val="3843640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ím 1"/>
          <p:cNvSpPr>
            <a:spLocks noGrp="1"/>
          </p:cNvSpPr>
          <p:nvPr>
            <p:ph type="title"/>
          </p:nvPr>
        </p:nvSpPr>
        <p:spPr>
          <a:xfrm>
            <a:off x="457200" y="274638"/>
            <a:ext cx="8229600" cy="6394450"/>
          </a:xfrm>
        </p:spPr>
        <p:txBody>
          <a:bodyPr/>
          <a:lstStyle/>
          <a:p>
            <a:endParaRPr lang="hu-HU" altLang="hu-HU"/>
          </a:p>
        </p:txBody>
      </p:sp>
      <p:pic>
        <p:nvPicPr>
          <p:cNvPr id="9219" name="Kép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088" y="404813"/>
            <a:ext cx="7416800" cy="611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defTabSz="228600" eaLnBrk="1" hangingPunct="1"/>
            <a:r>
              <a:rPr lang="en-US" altLang="hu-HU"/>
              <a:t>Data Dictionary Views</a:t>
            </a:r>
          </a:p>
        </p:txBody>
      </p:sp>
      <p:graphicFrame>
        <p:nvGraphicFramePr>
          <p:cNvPr id="59430" name="Group 38"/>
          <p:cNvGraphicFramePr>
            <a:graphicFrameLocks noGrp="1"/>
          </p:cNvGraphicFramePr>
          <p:nvPr/>
        </p:nvGraphicFramePr>
        <p:xfrm>
          <a:off x="787400" y="1752600"/>
          <a:ext cx="7670800" cy="4816476"/>
        </p:xfrm>
        <a:graphic>
          <a:graphicData uri="http://schemas.openxmlformats.org/drawingml/2006/table">
            <a:tbl>
              <a:tblPr/>
              <a:tblGrid>
                <a:gridCol w="965200">
                  <a:extLst>
                    <a:ext uri="{9D8B030D-6E8A-4147-A177-3AD203B41FA5}">
                      <a16:colId xmlns:a16="http://schemas.microsoft.com/office/drawing/2014/main" val="20000"/>
                    </a:ext>
                  </a:extLst>
                </a:gridCol>
                <a:gridCol w="1300163">
                  <a:extLst>
                    <a:ext uri="{9D8B030D-6E8A-4147-A177-3AD203B41FA5}">
                      <a16:colId xmlns:a16="http://schemas.microsoft.com/office/drawing/2014/main" val="20001"/>
                    </a:ext>
                  </a:extLst>
                </a:gridCol>
                <a:gridCol w="1474787">
                  <a:extLst>
                    <a:ext uri="{9D8B030D-6E8A-4147-A177-3AD203B41FA5}">
                      <a16:colId xmlns:a16="http://schemas.microsoft.com/office/drawing/2014/main" val="20002"/>
                    </a:ext>
                  </a:extLst>
                </a:gridCol>
                <a:gridCol w="1227138">
                  <a:extLst>
                    <a:ext uri="{9D8B030D-6E8A-4147-A177-3AD203B41FA5}">
                      <a16:colId xmlns:a16="http://schemas.microsoft.com/office/drawing/2014/main" val="20003"/>
                    </a:ext>
                  </a:extLst>
                </a:gridCol>
                <a:gridCol w="2703512">
                  <a:extLst>
                    <a:ext uri="{9D8B030D-6E8A-4147-A177-3AD203B41FA5}">
                      <a16:colId xmlns:a16="http://schemas.microsoft.com/office/drawing/2014/main" val="20004"/>
                    </a:ext>
                  </a:extLst>
                </a:gridCol>
              </a:tblGrid>
              <a:tr h="1188877">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a:ln>
                          <a:noFill/>
                        </a:ln>
                        <a:solidFill>
                          <a:schemeClr val="tx1"/>
                        </a:solidFill>
                        <a:effectLst/>
                        <a:latin typeface="Arial" pitchFamily="34" charset="0"/>
                      </a:endParaRPr>
                    </a:p>
                  </a:txBody>
                  <a:tcPr marT="45726" marB="45726" horzOverflow="overflow">
                    <a:lnL w="28575"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Who Can</a:t>
                      </a:r>
                      <a:br>
                        <a:rPr kumimoji="0" lang="en-US" sz="2400" b="0" i="0" u="none" strike="noStrike" cap="none" normalizeH="0" baseline="0">
                          <a:ln>
                            <a:noFill/>
                          </a:ln>
                          <a:solidFill>
                            <a:schemeClr val="tx1"/>
                          </a:solidFill>
                          <a:effectLst/>
                          <a:latin typeface="Arial" pitchFamily="34" charset="0"/>
                        </a:rPr>
                      </a:br>
                      <a:r>
                        <a:rPr kumimoji="0" lang="en-US" sz="2400" b="0" i="0" u="none" strike="noStrike" cap="none" normalizeH="0" baseline="0">
                          <a:ln>
                            <a:noFill/>
                          </a:ln>
                          <a:solidFill>
                            <a:schemeClr val="tx1"/>
                          </a:solidFill>
                          <a:effectLst/>
                          <a:latin typeface="Arial" pitchFamily="34" charset="0"/>
                        </a:rPr>
                        <a:t>Query</a:t>
                      </a:r>
                    </a:p>
                  </a:txBody>
                  <a:tcPr marT="45726" marB="45726" horzOverflow="overflow">
                    <a:lnL w="571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Contents</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Subset of</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Notes</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CCECFF"/>
                    </a:solidFill>
                  </a:tcPr>
                </a:tc>
                <a:extLst>
                  <a:ext uri="{0D108BD9-81ED-4DB2-BD59-A6C34878D82A}">
                    <a16:rowId xmlns:a16="http://schemas.microsoft.com/office/drawing/2014/main" val="10000"/>
                  </a:ext>
                </a:extLst>
              </a:tr>
              <a:tr h="1005973">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urier New" pitchFamily="49" charset="0"/>
                        </a:rPr>
                        <a:t>DBA_</a:t>
                      </a:r>
                    </a:p>
                  </a:txBody>
                  <a:tcPr marT="45726" marB="45726" horzOverflow="overflow">
                    <a:lnL w="28575"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DBA</a:t>
                      </a:r>
                    </a:p>
                  </a:txBody>
                  <a:tcPr marT="45726" marB="45726" horzOverflow="overflow">
                    <a:lnL w="571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Everything</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N/A</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May have additional columns meant for DBA use only</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extLst>
                  <a:ext uri="{0D108BD9-81ED-4DB2-BD59-A6C34878D82A}">
                    <a16:rowId xmlns:a16="http://schemas.microsoft.com/office/drawing/2014/main" val="10001"/>
                  </a:ext>
                </a:extLst>
              </a:tr>
              <a:tr h="1066941">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urier New" pitchFamily="49" charset="0"/>
                        </a:rPr>
                        <a:t>ALL_</a:t>
                      </a:r>
                    </a:p>
                  </a:txBody>
                  <a:tcPr marT="45726" marB="45726" horzOverflow="overflow">
                    <a:lnL w="28575"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Everyone</a:t>
                      </a:r>
                    </a:p>
                  </a:txBody>
                  <a:tcPr marT="45726" marB="45726" horzOverflow="overflow">
                    <a:lnL w="571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Everything that the user has privileges to see</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urier New" pitchFamily="49" charset="0"/>
                        </a:rPr>
                        <a:t>DBA_</a:t>
                      </a:r>
                      <a:r>
                        <a:rPr kumimoji="0" lang="en-US" sz="2000" b="0" i="0" u="none" strike="noStrike" cap="none" normalizeH="0" baseline="0">
                          <a:ln>
                            <a:noFill/>
                          </a:ln>
                          <a:solidFill>
                            <a:schemeClr val="tx1"/>
                          </a:solidFill>
                          <a:effectLst/>
                          <a:latin typeface="Arial" pitchFamily="34" charset="0"/>
                        </a:rPr>
                        <a:t> views</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Includes user’s own objects</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extLst>
                  <a:ext uri="{0D108BD9-81ED-4DB2-BD59-A6C34878D82A}">
                    <a16:rowId xmlns:a16="http://schemas.microsoft.com/office/drawing/2014/main" val="10002"/>
                  </a:ext>
                </a:extLst>
              </a:tr>
              <a:tr h="1554685">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urier New" pitchFamily="49" charset="0"/>
                        </a:rPr>
                        <a:t>USER_</a:t>
                      </a:r>
                    </a:p>
                  </a:txBody>
                  <a:tcPr marT="45726" marB="45726" horzOverflow="overflow">
                    <a:lnL w="28575"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Everyone</a:t>
                      </a:r>
                    </a:p>
                  </a:txBody>
                  <a:tcPr marT="45726" marB="45726" horzOverflow="overflow">
                    <a:lnL w="571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Everything that the user owns</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urier New" pitchFamily="49" charset="0"/>
                        </a:rPr>
                        <a:t>ALL_</a:t>
                      </a:r>
                      <a:r>
                        <a:rPr kumimoji="0" lang="en-US" sz="2000" b="0" i="0" u="none" strike="noStrike" cap="none" normalizeH="0" baseline="0">
                          <a:ln>
                            <a:noFill/>
                          </a:ln>
                          <a:solidFill>
                            <a:schemeClr val="tx1"/>
                          </a:solidFill>
                          <a:effectLst/>
                          <a:latin typeface="Arial" pitchFamily="34" charset="0"/>
                        </a:rPr>
                        <a:t> views</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Is usually the same as </a:t>
                      </a:r>
                      <a:r>
                        <a:rPr kumimoji="0" lang="en-US" sz="1600" b="0" i="0" u="none" strike="noStrike" cap="none" normalizeH="0" baseline="0">
                          <a:ln>
                            <a:noFill/>
                          </a:ln>
                          <a:solidFill>
                            <a:schemeClr val="tx1"/>
                          </a:solidFill>
                          <a:effectLst/>
                          <a:latin typeface="Courier New" pitchFamily="49" charset="0"/>
                        </a:rPr>
                        <a:t>ALL_</a:t>
                      </a:r>
                      <a:r>
                        <a:rPr kumimoji="0" lang="en-US" sz="1600" b="0" i="0" u="none" strike="noStrike" cap="none" normalizeH="0" baseline="0">
                          <a:ln>
                            <a:noFill/>
                          </a:ln>
                          <a:solidFill>
                            <a:schemeClr val="tx1"/>
                          </a:solidFill>
                          <a:effectLst/>
                          <a:latin typeface="Arial" pitchFamily="34" charset="0"/>
                        </a:rPr>
                        <a:t> except for the missing </a:t>
                      </a:r>
                      <a:r>
                        <a:rPr kumimoji="0" lang="en-US" sz="1600" b="0" i="0" u="none" strike="noStrike" cap="none" normalizeH="0" baseline="0">
                          <a:ln>
                            <a:noFill/>
                          </a:ln>
                          <a:solidFill>
                            <a:schemeClr val="tx1"/>
                          </a:solidFill>
                          <a:effectLst/>
                          <a:latin typeface="Courier New" pitchFamily="49" charset="0"/>
                        </a:rPr>
                        <a:t>OWNER</a:t>
                      </a:r>
                      <a:r>
                        <a:rPr kumimoji="0" lang="en-US" sz="1600" b="0" i="0" u="none" strike="noStrike" cap="none" normalizeH="0" baseline="0">
                          <a:ln>
                            <a:noFill/>
                          </a:ln>
                          <a:solidFill>
                            <a:schemeClr val="tx1"/>
                          </a:solidFill>
                          <a:effectLst/>
                          <a:latin typeface="Arial" pitchFamily="34" charset="0"/>
                        </a:rPr>
                        <a:t> column. Some views have abbreviated names as </a:t>
                      </a:r>
                      <a:r>
                        <a:rPr kumimoji="0" lang="en-US" sz="1600" b="0" i="0" u="none" strike="noStrike" cap="none" normalizeH="0" baseline="0">
                          <a:ln>
                            <a:noFill/>
                          </a:ln>
                          <a:solidFill>
                            <a:schemeClr val="tx1"/>
                          </a:solidFill>
                          <a:effectLst/>
                          <a:latin typeface="Courier New" pitchFamily="49" charset="0"/>
                        </a:rPr>
                        <a:t>PUBLIC</a:t>
                      </a:r>
                      <a:r>
                        <a:rPr kumimoji="0" lang="en-US" sz="1600" b="0" i="0" u="none" strike="noStrike" cap="none" normalizeH="0" baseline="0">
                          <a:ln>
                            <a:noFill/>
                          </a:ln>
                          <a:solidFill>
                            <a:schemeClr val="tx1"/>
                          </a:solidFill>
                          <a:effectLst/>
                          <a:latin typeface="Arial" pitchFamily="34" charset="0"/>
                        </a:rPr>
                        <a:t> synonyms.</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extLst>
                  <a:ext uri="{0D108BD9-81ED-4DB2-BD59-A6C34878D82A}">
                    <a16:rowId xmlns:a16="http://schemas.microsoft.com/office/drawing/2014/main" val="10003"/>
                  </a:ext>
                </a:extLst>
              </a:tr>
            </a:tbl>
          </a:graphicData>
        </a:graphic>
      </p:graphicFrame>
      <p:sp>
        <p:nvSpPr>
          <p:cNvPr id="10275" name="Line 35"/>
          <p:cNvSpPr>
            <a:spLocks noChangeShapeType="1"/>
          </p:cNvSpPr>
          <p:nvPr/>
        </p:nvSpPr>
        <p:spPr bwMode="auto">
          <a:xfrm>
            <a:off x="1752600" y="1752600"/>
            <a:ext cx="0" cy="39052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defTabSz="228600" eaLnBrk="1" hangingPunct="1"/>
            <a:r>
              <a:rPr lang="en-US" altLang="hu-HU"/>
              <a:t>Data Dictionary: Usage Examples</a:t>
            </a:r>
          </a:p>
        </p:txBody>
      </p:sp>
      <p:sp>
        <p:nvSpPr>
          <p:cNvPr id="12291" name="Rectangle 3"/>
          <p:cNvSpPr>
            <a:spLocks noChangeArrowheads="1"/>
          </p:cNvSpPr>
          <p:nvPr/>
        </p:nvSpPr>
        <p:spPr bwMode="blackGray">
          <a:xfrm>
            <a:off x="1004888" y="4284663"/>
            <a:ext cx="7151687" cy="727075"/>
          </a:xfrm>
          <a:prstGeom prst="rect">
            <a:avLst/>
          </a:prstGeom>
          <a:solidFill>
            <a:schemeClr val="accent1"/>
          </a:solidFill>
          <a:ln w="25400">
            <a:solidFill>
              <a:schemeClr val="bg2"/>
            </a:solidFill>
            <a:miter lim="800000"/>
            <a:headEnd/>
            <a:tailEnd/>
          </a:ln>
        </p:spPr>
        <p:txBody>
          <a:bodyPr lIns="92075" tIns="46038" rIns="92075" bIns="46038">
            <a:spAutoFit/>
          </a:bodyPr>
          <a:lstStyle>
            <a:lvl1pPr defTabSz="400050">
              <a:spcBef>
                <a:spcPct val="20000"/>
              </a:spcBef>
              <a:buChar char="•"/>
              <a:tabLst>
                <a:tab pos="400050" algn="r"/>
                <a:tab pos="673100" algn="l"/>
              </a:tabLst>
              <a:defRPr sz="3200">
                <a:solidFill>
                  <a:schemeClr val="tx1"/>
                </a:solidFill>
                <a:latin typeface="Arial" pitchFamily="34" charset="0"/>
              </a:defRPr>
            </a:lvl1pPr>
            <a:lvl2pPr marL="742950" indent="-285750" defTabSz="400050">
              <a:spcBef>
                <a:spcPct val="20000"/>
              </a:spcBef>
              <a:buChar char="–"/>
              <a:tabLst>
                <a:tab pos="400050" algn="r"/>
                <a:tab pos="673100" algn="l"/>
              </a:tabLst>
              <a:defRPr sz="2800">
                <a:solidFill>
                  <a:schemeClr val="tx1"/>
                </a:solidFill>
                <a:latin typeface="Arial" pitchFamily="34" charset="0"/>
              </a:defRPr>
            </a:lvl2pPr>
            <a:lvl3pPr marL="1143000" indent="-228600" defTabSz="400050">
              <a:spcBef>
                <a:spcPct val="20000"/>
              </a:spcBef>
              <a:buChar char="•"/>
              <a:tabLst>
                <a:tab pos="400050" algn="r"/>
                <a:tab pos="673100" algn="l"/>
              </a:tabLst>
              <a:defRPr sz="2400">
                <a:solidFill>
                  <a:schemeClr val="tx1"/>
                </a:solidFill>
                <a:latin typeface="Arial" pitchFamily="34" charset="0"/>
              </a:defRPr>
            </a:lvl3pPr>
            <a:lvl4pPr marL="1600200" indent="-228600" defTabSz="400050">
              <a:spcBef>
                <a:spcPct val="20000"/>
              </a:spcBef>
              <a:buChar char="–"/>
              <a:tabLst>
                <a:tab pos="400050" algn="r"/>
                <a:tab pos="673100" algn="l"/>
              </a:tabLst>
              <a:defRPr sz="2000">
                <a:solidFill>
                  <a:schemeClr val="tx1"/>
                </a:solidFill>
                <a:latin typeface="Arial" pitchFamily="34" charset="0"/>
              </a:defRPr>
            </a:lvl4pPr>
            <a:lvl5pPr marL="2057400" indent="-228600" defTabSz="400050">
              <a:spcBef>
                <a:spcPct val="20000"/>
              </a:spcBef>
              <a:buChar char="»"/>
              <a:tabLst>
                <a:tab pos="400050" algn="r"/>
                <a:tab pos="673100" algn="l"/>
              </a:tabLst>
              <a:defRPr sz="2000">
                <a:solidFill>
                  <a:schemeClr val="tx1"/>
                </a:solidFill>
                <a:latin typeface="Arial" pitchFamily="34" charset="0"/>
              </a:defRPr>
            </a:lvl5pPr>
            <a:lvl6pPr marL="25146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6pPr>
            <a:lvl7pPr marL="29718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7pPr>
            <a:lvl8pPr marL="34290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8pPr>
            <a:lvl9pPr marL="38862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9pPr>
          </a:lstStyle>
          <a:p>
            <a:pPr>
              <a:spcBef>
                <a:spcPct val="0"/>
              </a:spcBef>
              <a:buFontTx/>
              <a:buNone/>
            </a:pPr>
            <a:r>
              <a:rPr lang="en-US" altLang="hu-HU" sz="2000" b="1">
                <a:solidFill>
                  <a:schemeClr val="bg2"/>
                </a:solidFill>
                <a:latin typeface="Courier New" pitchFamily="49" charset="0"/>
              </a:rPr>
              <a:t>SELECT USERNAME, ACCOUNT_STATUS FROM</a:t>
            </a:r>
          </a:p>
          <a:p>
            <a:pPr>
              <a:spcBef>
                <a:spcPct val="0"/>
              </a:spcBef>
              <a:buFontTx/>
              <a:buNone/>
            </a:pPr>
            <a:r>
              <a:rPr lang="en-US" altLang="hu-HU" sz="2000" b="1">
                <a:solidFill>
                  <a:schemeClr val="bg2"/>
                </a:solidFill>
                <a:latin typeface="Courier New" pitchFamily="49" charset="0"/>
              </a:rPr>
              <a:t>dba_users WHERE ACCOUNT_STATUS = 'OPEN';</a:t>
            </a:r>
          </a:p>
        </p:txBody>
      </p:sp>
      <p:sp>
        <p:nvSpPr>
          <p:cNvPr id="12292" name="Rectangle 4"/>
          <p:cNvSpPr>
            <a:spLocks noChangeArrowheads="1"/>
          </p:cNvSpPr>
          <p:nvPr/>
        </p:nvSpPr>
        <p:spPr bwMode="blackGray">
          <a:xfrm>
            <a:off x="1004888" y="1905000"/>
            <a:ext cx="7151687" cy="727075"/>
          </a:xfrm>
          <a:prstGeom prst="rect">
            <a:avLst/>
          </a:prstGeom>
          <a:solidFill>
            <a:schemeClr val="accent1"/>
          </a:solidFill>
          <a:ln w="25400">
            <a:solidFill>
              <a:schemeClr val="bg2"/>
            </a:solidFill>
            <a:miter lim="800000"/>
            <a:headEnd/>
            <a:tailEnd/>
          </a:ln>
        </p:spPr>
        <p:txBody>
          <a:bodyPr lIns="92075" tIns="46038" rIns="92075" bIns="46038">
            <a:spAutoFit/>
          </a:bodyPr>
          <a:lstStyle>
            <a:lvl1pPr defTabSz="400050">
              <a:spcBef>
                <a:spcPct val="20000"/>
              </a:spcBef>
              <a:buChar char="•"/>
              <a:tabLst>
                <a:tab pos="400050" algn="r"/>
                <a:tab pos="673100" algn="l"/>
              </a:tabLst>
              <a:defRPr sz="3200">
                <a:solidFill>
                  <a:schemeClr val="tx1"/>
                </a:solidFill>
                <a:latin typeface="Arial" pitchFamily="34" charset="0"/>
              </a:defRPr>
            </a:lvl1pPr>
            <a:lvl2pPr marL="742950" indent="-285750" defTabSz="400050">
              <a:spcBef>
                <a:spcPct val="20000"/>
              </a:spcBef>
              <a:buChar char="–"/>
              <a:tabLst>
                <a:tab pos="400050" algn="r"/>
                <a:tab pos="673100" algn="l"/>
              </a:tabLst>
              <a:defRPr sz="2800">
                <a:solidFill>
                  <a:schemeClr val="tx1"/>
                </a:solidFill>
                <a:latin typeface="Arial" pitchFamily="34" charset="0"/>
              </a:defRPr>
            </a:lvl2pPr>
            <a:lvl3pPr marL="1143000" indent="-228600" defTabSz="400050">
              <a:spcBef>
                <a:spcPct val="20000"/>
              </a:spcBef>
              <a:buChar char="•"/>
              <a:tabLst>
                <a:tab pos="400050" algn="r"/>
                <a:tab pos="673100" algn="l"/>
              </a:tabLst>
              <a:defRPr sz="2400">
                <a:solidFill>
                  <a:schemeClr val="tx1"/>
                </a:solidFill>
                <a:latin typeface="Arial" pitchFamily="34" charset="0"/>
              </a:defRPr>
            </a:lvl3pPr>
            <a:lvl4pPr marL="1600200" indent="-228600" defTabSz="400050">
              <a:spcBef>
                <a:spcPct val="20000"/>
              </a:spcBef>
              <a:buChar char="–"/>
              <a:tabLst>
                <a:tab pos="400050" algn="r"/>
                <a:tab pos="673100" algn="l"/>
              </a:tabLst>
              <a:defRPr sz="2000">
                <a:solidFill>
                  <a:schemeClr val="tx1"/>
                </a:solidFill>
                <a:latin typeface="Arial" pitchFamily="34" charset="0"/>
              </a:defRPr>
            </a:lvl4pPr>
            <a:lvl5pPr marL="2057400" indent="-228600" defTabSz="400050">
              <a:spcBef>
                <a:spcPct val="20000"/>
              </a:spcBef>
              <a:buChar char="»"/>
              <a:tabLst>
                <a:tab pos="400050" algn="r"/>
                <a:tab pos="673100" algn="l"/>
              </a:tabLst>
              <a:defRPr sz="2000">
                <a:solidFill>
                  <a:schemeClr val="tx1"/>
                </a:solidFill>
                <a:latin typeface="Arial" pitchFamily="34" charset="0"/>
              </a:defRPr>
            </a:lvl5pPr>
            <a:lvl6pPr marL="25146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6pPr>
            <a:lvl7pPr marL="29718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7pPr>
            <a:lvl8pPr marL="34290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8pPr>
            <a:lvl9pPr marL="38862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9pPr>
          </a:lstStyle>
          <a:p>
            <a:pPr>
              <a:spcBef>
                <a:spcPct val="0"/>
              </a:spcBef>
              <a:buFontTx/>
              <a:buNone/>
            </a:pPr>
            <a:r>
              <a:rPr lang="en-US" altLang="hu-HU" sz="2000" b="1">
                <a:solidFill>
                  <a:schemeClr val="bg2"/>
                </a:solidFill>
                <a:latin typeface="Courier New" pitchFamily="49" charset="0"/>
              </a:rPr>
              <a:t>SELECT table_name, tablespace_name FROM user_tables;</a:t>
            </a:r>
          </a:p>
        </p:txBody>
      </p:sp>
      <p:sp>
        <p:nvSpPr>
          <p:cNvPr id="12293" name="Rectangle 5"/>
          <p:cNvSpPr>
            <a:spLocks noChangeArrowheads="1"/>
          </p:cNvSpPr>
          <p:nvPr/>
        </p:nvSpPr>
        <p:spPr bwMode="blackGray">
          <a:xfrm>
            <a:off x="1004888" y="2932113"/>
            <a:ext cx="7151687" cy="1031875"/>
          </a:xfrm>
          <a:prstGeom prst="rect">
            <a:avLst/>
          </a:prstGeom>
          <a:solidFill>
            <a:schemeClr val="accent1"/>
          </a:solidFill>
          <a:ln w="25400">
            <a:solidFill>
              <a:schemeClr val="bg2"/>
            </a:solidFill>
            <a:miter lim="800000"/>
            <a:headEnd/>
            <a:tailEnd/>
          </a:ln>
        </p:spPr>
        <p:txBody>
          <a:bodyPr lIns="92075" tIns="46038" rIns="92075" bIns="46038">
            <a:spAutoFit/>
          </a:bodyPr>
          <a:lstStyle>
            <a:lvl1pPr defTabSz="400050">
              <a:spcBef>
                <a:spcPct val="20000"/>
              </a:spcBef>
              <a:buChar char="•"/>
              <a:tabLst>
                <a:tab pos="400050" algn="r"/>
                <a:tab pos="673100" algn="l"/>
              </a:tabLst>
              <a:defRPr sz="3200">
                <a:solidFill>
                  <a:schemeClr val="tx1"/>
                </a:solidFill>
                <a:latin typeface="Arial" pitchFamily="34" charset="0"/>
              </a:defRPr>
            </a:lvl1pPr>
            <a:lvl2pPr marL="742950" indent="-285750" defTabSz="400050">
              <a:spcBef>
                <a:spcPct val="20000"/>
              </a:spcBef>
              <a:buChar char="–"/>
              <a:tabLst>
                <a:tab pos="400050" algn="r"/>
                <a:tab pos="673100" algn="l"/>
              </a:tabLst>
              <a:defRPr sz="2800">
                <a:solidFill>
                  <a:schemeClr val="tx1"/>
                </a:solidFill>
                <a:latin typeface="Arial" pitchFamily="34" charset="0"/>
              </a:defRPr>
            </a:lvl2pPr>
            <a:lvl3pPr marL="1143000" indent="-228600" defTabSz="400050">
              <a:spcBef>
                <a:spcPct val="20000"/>
              </a:spcBef>
              <a:buChar char="•"/>
              <a:tabLst>
                <a:tab pos="400050" algn="r"/>
                <a:tab pos="673100" algn="l"/>
              </a:tabLst>
              <a:defRPr sz="2400">
                <a:solidFill>
                  <a:schemeClr val="tx1"/>
                </a:solidFill>
                <a:latin typeface="Arial" pitchFamily="34" charset="0"/>
              </a:defRPr>
            </a:lvl3pPr>
            <a:lvl4pPr marL="1600200" indent="-228600" defTabSz="400050">
              <a:spcBef>
                <a:spcPct val="20000"/>
              </a:spcBef>
              <a:buChar char="–"/>
              <a:tabLst>
                <a:tab pos="400050" algn="r"/>
                <a:tab pos="673100" algn="l"/>
              </a:tabLst>
              <a:defRPr sz="2000">
                <a:solidFill>
                  <a:schemeClr val="tx1"/>
                </a:solidFill>
                <a:latin typeface="Arial" pitchFamily="34" charset="0"/>
              </a:defRPr>
            </a:lvl4pPr>
            <a:lvl5pPr marL="2057400" indent="-228600" defTabSz="400050">
              <a:spcBef>
                <a:spcPct val="20000"/>
              </a:spcBef>
              <a:buChar char="»"/>
              <a:tabLst>
                <a:tab pos="400050" algn="r"/>
                <a:tab pos="673100" algn="l"/>
              </a:tabLst>
              <a:defRPr sz="2000">
                <a:solidFill>
                  <a:schemeClr val="tx1"/>
                </a:solidFill>
                <a:latin typeface="Arial" pitchFamily="34" charset="0"/>
              </a:defRPr>
            </a:lvl5pPr>
            <a:lvl6pPr marL="25146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6pPr>
            <a:lvl7pPr marL="29718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7pPr>
            <a:lvl8pPr marL="34290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8pPr>
            <a:lvl9pPr marL="38862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9pPr>
          </a:lstStyle>
          <a:p>
            <a:pPr>
              <a:spcBef>
                <a:spcPct val="0"/>
              </a:spcBef>
              <a:buFontTx/>
              <a:buNone/>
            </a:pPr>
            <a:r>
              <a:rPr lang="en-US" altLang="hu-HU" sz="2000" b="1">
                <a:solidFill>
                  <a:schemeClr val="bg2"/>
                </a:solidFill>
                <a:latin typeface="Courier New" pitchFamily="49" charset="0"/>
              </a:rPr>
              <a:t>SELECT sequence_name, min_value, max_value, increment_by FROM all_sequences WHERE sequence_owner IN ('MDSYS','XDB');</a:t>
            </a:r>
          </a:p>
        </p:txBody>
      </p:sp>
      <p:sp>
        <p:nvSpPr>
          <p:cNvPr id="12294" name="Rectangle 6"/>
          <p:cNvSpPr>
            <a:spLocks noChangeArrowheads="1"/>
          </p:cNvSpPr>
          <p:nvPr/>
        </p:nvSpPr>
        <p:spPr bwMode="auto">
          <a:xfrm>
            <a:off x="1033463" y="2238375"/>
            <a:ext cx="1905000" cy="346075"/>
          </a:xfrm>
          <a:prstGeom prst="rect">
            <a:avLst/>
          </a:prstGeom>
          <a:noFill/>
          <a:ln w="28575">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2295" name="Rectangle 7"/>
          <p:cNvSpPr>
            <a:spLocks noChangeArrowheads="1"/>
          </p:cNvSpPr>
          <p:nvPr/>
        </p:nvSpPr>
        <p:spPr bwMode="auto">
          <a:xfrm>
            <a:off x="3786188" y="3255963"/>
            <a:ext cx="2124075" cy="371475"/>
          </a:xfrm>
          <a:prstGeom prst="rect">
            <a:avLst/>
          </a:prstGeom>
          <a:noFill/>
          <a:ln w="28575">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2296" name="Rectangle 8"/>
          <p:cNvSpPr>
            <a:spLocks noChangeArrowheads="1"/>
          </p:cNvSpPr>
          <p:nvPr/>
        </p:nvSpPr>
        <p:spPr bwMode="auto">
          <a:xfrm>
            <a:off x="1052513" y="4598988"/>
            <a:ext cx="1495425" cy="365125"/>
          </a:xfrm>
          <a:prstGeom prst="rect">
            <a:avLst/>
          </a:prstGeom>
          <a:noFill/>
          <a:ln w="28575">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2297" name="Oval 9"/>
          <p:cNvSpPr>
            <a:spLocks noChangeArrowheads="1"/>
          </p:cNvSpPr>
          <p:nvPr/>
        </p:nvSpPr>
        <p:spPr bwMode="blackWhite">
          <a:xfrm>
            <a:off x="442913" y="2071688"/>
            <a:ext cx="381000" cy="333375"/>
          </a:xfrm>
          <a:prstGeom prst="ellipse">
            <a:avLst/>
          </a:prstGeom>
          <a:solidFill>
            <a:srgbClr val="3366FF"/>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2298" name="Text Box 10"/>
          <p:cNvSpPr txBox="1">
            <a:spLocks noChangeArrowheads="1"/>
          </p:cNvSpPr>
          <p:nvPr/>
        </p:nvSpPr>
        <p:spPr bwMode="blackWhite">
          <a:xfrm>
            <a:off x="476250" y="2043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a</a:t>
            </a:r>
          </a:p>
        </p:txBody>
      </p:sp>
      <p:sp>
        <p:nvSpPr>
          <p:cNvPr id="12299" name="Oval 11"/>
          <p:cNvSpPr>
            <a:spLocks noChangeArrowheads="1"/>
          </p:cNvSpPr>
          <p:nvPr/>
        </p:nvSpPr>
        <p:spPr bwMode="blackWhite">
          <a:xfrm>
            <a:off x="442913" y="3255963"/>
            <a:ext cx="381000" cy="333375"/>
          </a:xfrm>
          <a:prstGeom prst="ellipse">
            <a:avLst/>
          </a:prstGeom>
          <a:solidFill>
            <a:srgbClr val="3366FF"/>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2300" name="Text Box 12"/>
          <p:cNvSpPr txBox="1">
            <a:spLocks noChangeArrowheads="1"/>
          </p:cNvSpPr>
          <p:nvPr/>
        </p:nvSpPr>
        <p:spPr bwMode="blackWhite">
          <a:xfrm>
            <a:off x="474663" y="3241675"/>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b</a:t>
            </a:r>
          </a:p>
        </p:txBody>
      </p:sp>
      <p:sp>
        <p:nvSpPr>
          <p:cNvPr id="12301" name="Oval 13"/>
          <p:cNvSpPr>
            <a:spLocks noChangeArrowheads="1"/>
          </p:cNvSpPr>
          <p:nvPr/>
        </p:nvSpPr>
        <p:spPr bwMode="blackWhite">
          <a:xfrm>
            <a:off x="468313" y="4433888"/>
            <a:ext cx="381000" cy="333375"/>
          </a:xfrm>
          <a:prstGeom prst="ellipse">
            <a:avLst/>
          </a:prstGeom>
          <a:solidFill>
            <a:srgbClr val="3366FF"/>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2302" name="Text Box 14"/>
          <p:cNvSpPr txBox="1">
            <a:spLocks noChangeArrowheads="1"/>
          </p:cNvSpPr>
          <p:nvPr/>
        </p:nvSpPr>
        <p:spPr bwMode="blackWhite">
          <a:xfrm>
            <a:off x="498475" y="44069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c</a:t>
            </a:r>
          </a:p>
        </p:txBody>
      </p:sp>
      <p:sp>
        <p:nvSpPr>
          <p:cNvPr id="12303" name="Rectangle 15"/>
          <p:cNvSpPr>
            <a:spLocks noChangeArrowheads="1"/>
          </p:cNvSpPr>
          <p:nvPr/>
        </p:nvSpPr>
        <p:spPr bwMode="blackGray">
          <a:xfrm>
            <a:off x="1001713" y="5418138"/>
            <a:ext cx="7151687" cy="422275"/>
          </a:xfrm>
          <a:prstGeom prst="rect">
            <a:avLst/>
          </a:prstGeom>
          <a:solidFill>
            <a:schemeClr val="accent1"/>
          </a:solidFill>
          <a:ln w="25400">
            <a:solidFill>
              <a:schemeClr val="bg2"/>
            </a:solidFill>
            <a:miter lim="800000"/>
            <a:headEnd/>
            <a:tailEnd/>
          </a:ln>
        </p:spPr>
        <p:txBody>
          <a:bodyPr lIns="92075" tIns="46038" rIns="92075" bIns="46038">
            <a:spAutoFit/>
          </a:bodyPr>
          <a:lstStyle>
            <a:lvl1pPr defTabSz="400050">
              <a:spcBef>
                <a:spcPct val="20000"/>
              </a:spcBef>
              <a:buChar char="•"/>
              <a:tabLst>
                <a:tab pos="400050" algn="r"/>
                <a:tab pos="673100" algn="l"/>
              </a:tabLst>
              <a:defRPr sz="3200">
                <a:solidFill>
                  <a:schemeClr val="tx1"/>
                </a:solidFill>
                <a:latin typeface="Arial" pitchFamily="34" charset="0"/>
              </a:defRPr>
            </a:lvl1pPr>
            <a:lvl2pPr marL="742950" indent="-285750" defTabSz="400050">
              <a:spcBef>
                <a:spcPct val="20000"/>
              </a:spcBef>
              <a:buChar char="–"/>
              <a:tabLst>
                <a:tab pos="400050" algn="r"/>
                <a:tab pos="673100" algn="l"/>
              </a:tabLst>
              <a:defRPr sz="2800">
                <a:solidFill>
                  <a:schemeClr val="tx1"/>
                </a:solidFill>
                <a:latin typeface="Arial" pitchFamily="34" charset="0"/>
              </a:defRPr>
            </a:lvl2pPr>
            <a:lvl3pPr marL="1143000" indent="-228600" defTabSz="400050">
              <a:spcBef>
                <a:spcPct val="20000"/>
              </a:spcBef>
              <a:buChar char="•"/>
              <a:tabLst>
                <a:tab pos="400050" algn="r"/>
                <a:tab pos="673100" algn="l"/>
              </a:tabLst>
              <a:defRPr sz="2400">
                <a:solidFill>
                  <a:schemeClr val="tx1"/>
                </a:solidFill>
                <a:latin typeface="Arial" pitchFamily="34" charset="0"/>
              </a:defRPr>
            </a:lvl3pPr>
            <a:lvl4pPr marL="1600200" indent="-228600" defTabSz="400050">
              <a:spcBef>
                <a:spcPct val="20000"/>
              </a:spcBef>
              <a:buChar char="–"/>
              <a:tabLst>
                <a:tab pos="400050" algn="r"/>
                <a:tab pos="673100" algn="l"/>
              </a:tabLst>
              <a:defRPr sz="2000">
                <a:solidFill>
                  <a:schemeClr val="tx1"/>
                </a:solidFill>
                <a:latin typeface="Arial" pitchFamily="34" charset="0"/>
              </a:defRPr>
            </a:lvl4pPr>
            <a:lvl5pPr marL="2057400" indent="-228600" defTabSz="400050">
              <a:spcBef>
                <a:spcPct val="20000"/>
              </a:spcBef>
              <a:buChar char="»"/>
              <a:tabLst>
                <a:tab pos="400050" algn="r"/>
                <a:tab pos="673100" algn="l"/>
              </a:tabLst>
              <a:defRPr sz="2000">
                <a:solidFill>
                  <a:schemeClr val="tx1"/>
                </a:solidFill>
                <a:latin typeface="Arial" pitchFamily="34" charset="0"/>
              </a:defRPr>
            </a:lvl5pPr>
            <a:lvl6pPr marL="25146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6pPr>
            <a:lvl7pPr marL="29718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7pPr>
            <a:lvl8pPr marL="34290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8pPr>
            <a:lvl9pPr marL="38862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9pPr>
          </a:lstStyle>
          <a:p>
            <a:pPr>
              <a:spcBef>
                <a:spcPct val="0"/>
              </a:spcBef>
              <a:buFontTx/>
              <a:buNone/>
            </a:pPr>
            <a:r>
              <a:rPr lang="en-US" altLang="hu-HU" sz="2000" b="1">
                <a:solidFill>
                  <a:schemeClr val="bg2"/>
                </a:solidFill>
                <a:latin typeface="Courier New" pitchFamily="49" charset="0"/>
              </a:rPr>
              <a:t>DESCRIBE dba_indexes;</a:t>
            </a:r>
          </a:p>
        </p:txBody>
      </p:sp>
      <p:sp>
        <p:nvSpPr>
          <p:cNvPr id="12304" name="Rectangle 16"/>
          <p:cNvSpPr>
            <a:spLocks noChangeArrowheads="1"/>
          </p:cNvSpPr>
          <p:nvPr/>
        </p:nvSpPr>
        <p:spPr bwMode="auto">
          <a:xfrm>
            <a:off x="2414588" y="5465763"/>
            <a:ext cx="1828800" cy="346075"/>
          </a:xfrm>
          <a:prstGeom prst="rect">
            <a:avLst/>
          </a:prstGeom>
          <a:noFill/>
          <a:ln w="28575">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2305" name="Oval 17"/>
          <p:cNvSpPr>
            <a:spLocks noChangeArrowheads="1"/>
          </p:cNvSpPr>
          <p:nvPr/>
        </p:nvSpPr>
        <p:spPr bwMode="blackWhite">
          <a:xfrm>
            <a:off x="465138" y="5473700"/>
            <a:ext cx="381000" cy="333375"/>
          </a:xfrm>
          <a:prstGeom prst="ellipse">
            <a:avLst/>
          </a:prstGeom>
          <a:solidFill>
            <a:srgbClr val="3366FF"/>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2306" name="Text Box 18"/>
          <p:cNvSpPr txBox="1">
            <a:spLocks noChangeArrowheads="1"/>
          </p:cNvSpPr>
          <p:nvPr/>
        </p:nvSpPr>
        <p:spPr bwMode="blackWhite">
          <a:xfrm>
            <a:off x="496888" y="545623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d</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defTabSz="228600" eaLnBrk="1" hangingPunct="1"/>
            <a:r>
              <a:rPr lang="en-US" altLang="hu-HU"/>
              <a:t>What Is a Schema?</a:t>
            </a:r>
          </a:p>
        </p:txBody>
      </p:sp>
      <p:sp>
        <p:nvSpPr>
          <p:cNvPr id="14339" name="Line 3"/>
          <p:cNvSpPr>
            <a:spLocks noChangeShapeType="1"/>
          </p:cNvSpPr>
          <p:nvPr/>
        </p:nvSpPr>
        <p:spPr bwMode="auto">
          <a:xfrm>
            <a:off x="4419600" y="5105400"/>
            <a:ext cx="3581400" cy="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4340" name="Line 4"/>
          <p:cNvSpPr>
            <a:spLocks noChangeShapeType="1"/>
          </p:cNvSpPr>
          <p:nvPr/>
        </p:nvSpPr>
        <p:spPr bwMode="auto">
          <a:xfrm>
            <a:off x="4419600" y="2286000"/>
            <a:ext cx="3581400" cy="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grpSp>
        <p:nvGrpSpPr>
          <p:cNvPr id="14341" name="Group 5"/>
          <p:cNvGrpSpPr>
            <a:grpSpLocks/>
          </p:cNvGrpSpPr>
          <p:nvPr/>
        </p:nvGrpSpPr>
        <p:grpSpPr bwMode="auto">
          <a:xfrm>
            <a:off x="4713288" y="2651125"/>
            <a:ext cx="1458912" cy="1858963"/>
            <a:chOff x="2969" y="1670"/>
            <a:chExt cx="919" cy="1171"/>
          </a:xfrm>
        </p:grpSpPr>
        <p:pic>
          <p:nvPicPr>
            <p:cNvPr id="14352" name="Picture 6" descr="table001_turqoi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969" y="1670"/>
              <a:ext cx="727" cy="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3" name="Picture 7" descr="table001_turqoi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065" y="1766"/>
              <a:ext cx="727" cy="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4" name="Picture 8" descr="table001_turqoi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161" y="1862"/>
              <a:ext cx="727" cy="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42" name="Group 9"/>
          <p:cNvGrpSpPr>
            <a:grpSpLocks/>
          </p:cNvGrpSpPr>
          <p:nvPr/>
        </p:nvGrpSpPr>
        <p:grpSpPr bwMode="auto">
          <a:xfrm>
            <a:off x="6858000" y="2703513"/>
            <a:ext cx="838200" cy="1603375"/>
            <a:chOff x="4320" y="1703"/>
            <a:chExt cx="528" cy="1010"/>
          </a:xfrm>
        </p:grpSpPr>
        <p:pic>
          <p:nvPicPr>
            <p:cNvPr id="14350" name="Picture 10" descr="diagr014_inde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320" y="1703"/>
              <a:ext cx="432" cy="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1" name="Picture 11" descr="diagr014_inde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416" y="1799"/>
              <a:ext cx="432" cy="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43" name="Line 12"/>
          <p:cNvSpPr>
            <a:spLocks noChangeShapeType="1"/>
          </p:cNvSpPr>
          <p:nvPr/>
        </p:nvSpPr>
        <p:spPr bwMode="auto">
          <a:xfrm>
            <a:off x="4419600" y="2286000"/>
            <a:ext cx="0" cy="2819400"/>
          </a:xfrm>
          <a:prstGeom prst="line">
            <a:avLst/>
          </a:prstGeom>
          <a:noFill/>
          <a:ln w="28575">
            <a:solidFill>
              <a:schemeClr val="tx1"/>
            </a:solidFill>
            <a:prstDash val="dash"/>
            <a:round/>
            <a:headEnd type="none" w="sm" len="sm"/>
            <a:tailEnd/>
          </a:ln>
          <a:extLst>
            <a:ext uri="{909E8E84-426E-40DD-AFC4-6F175D3DCCD1}">
              <a14:hiddenFill xmlns:a14="http://schemas.microsoft.com/office/drawing/2010/main">
                <a:noFill/>
              </a14:hiddenFill>
            </a:ext>
          </a:extLst>
        </p:spPr>
        <p:txBody>
          <a:bodyPr/>
          <a:lstStyle/>
          <a:p>
            <a:endParaRPr lang="hu-HU"/>
          </a:p>
        </p:txBody>
      </p:sp>
      <p:sp>
        <p:nvSpPr>
          <p:cNvPr id="14344" name="Line 13"/>
          <p:cNvSpPr>
            <a:spLocks noChangeShapeType="1"/>
          </p:cNvSpPr>
          <p:nvPr/>
        </p:nvSpPr>
        <p:spPr bwMode="auto">
          <a:xfrm>
            <a:off x="8001000" y="2286000"/>
            <a:ext cx="0" cy="2819400"/>
          </a:xfrm>
          <a:prstGeom prst="line">
            <a:avLst/>
          </a:prstGeom>
          <a:noFill/>
          <a:ln w="28575">
            <a:solidFill>
              <a:schemeClr val="tx1"/>
            </a:solidFill>
            <a:prstDash val="dash"/>
            <a:round/>
            <a:headEnd type="none" w="sm" len="sm"/>
            <a:tailEnd/>
          </a:ln>
          <a:extLst>
            <a:ext uri="{909E8E84-426E-40DD-AFC4-6F175D3DCCD1}">
              <a14:hiddenFill xmlns:a14="http://schemas.microsoft.com/office/drawing/2010/main">
                <a:noFill/>
              </a14:hiddenFill>
            </a:ext>
          </a:extLst>
        </p:spPr>
        <p:txBody>
          <a:bodyPr/>
          <a:lstStyle/>
          <a:p>
            <a:endParaRPr lang="hu-HU"/>
          </a:p>
        </p:txBody>
      </p:sp>
      <p:sp>
        <p:nvSpPr>
          <p:cNvPr id="14345" name="Rectangle 14"/>
          <p:cNvSpPr>
            <a:spLocks noChangeArrowheads="1"/>
          </p:cNvSpPr>
          <p:nvPr/>
        </p:nvSpPr>
        <p:spPr bwMode="auto">
          <a:xfrm>
            <a:off x="5334000" y="4648200"/>
            <a:ext cx="19970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itchFamily="34" charset="0"/>
              </a:defRPr>
            </a:lvl1pPr>
            <a:lvl2pPr marL="742950" indent="-285750" defTabSz="369888">
              <a:spcBef>
                <a:spcPct val="20000"/>
              </a:spcBef>
              <a:buChar char="–"/>
              <a:defRPr sz="2800">
                <a:solidFill>
                  <a:schemeClr val="tx1"/>
                </a:solidFill>
                <a:latin typeface="Arial" pitchFamily="34" charset="0"/>
              </a:defRPr>
            </a:lvl2pPr>
            <a:lvl3pPr marL="1143000" indent="-228600" defTabSz="369888">
              <a:spcBef>
                <a:spcPct val="20000"/>
              </a:spcBef>
              <a:buChar char="•"/>
              <a:defRPr sz="2400">
                <a:solidFill>
                  <a:schemeClr val="tx1"/>
                </a:solidFill>
                <a:latin typeface="Arial" pitchFamily="34" charset="0"/>
              </a:defRPr>
            </a:lvl3pPr>
            <a:lvl4pPr marL="1600200" indent="-228600" defTabSz="369888">
              <a:spcBef>
                <a:spcPct val="20000"/>
              </a:spcBef>
              <a:buChar char="–"/>
              <a:defRPr sz="2000">
                <a:solidFill>
                  <a:schemeClr val="tx1"/>
                </a:solidFill>
                <a:latin typeface="Arial" pitchFamily="34" charset="0"/>
              </a:defRPr>
            </a:lvl4pPr>
            <a:lvl5pPr marL="2057400" indent="-228600" defTabSz="369888">
              <a:spcBef>
                <a:spcPct val="20000"/>
              </a:spcBef>
              <a:buChar char="»"/>
              <a:defRPr sz="2000">
                <a:solidFill>
                  <a:schemeClr val="tx1"/>
                </a:solidFill>
                <a:latin typeface="Arial" pitchFamily="34" charset="0"/>
              </a:defRPr>
            </a:lvl5pPr>
            <a:lvl6pPr marL="2514600" indent="-228600" defTabSz="369888" eaLnBrk="0" fontAlgn="base" hangingPunct="0">
              <a:spcBef>
                <a:spcPct val="20000"/>
              </a:spcBef>
              <a:spcAft>
                <a:spcPct val="0"/>
              </a:spcAft>
              <a:buChar char="»"/>
              <a:defRPr sz="2000">
                <a:solidFill>
                  <a:schemeClr val="tx1"/>
                </a:solidFill>
                <a:latin typeface="Arial" pitchFamily="34" charset="0"/>
              </a:defRPr>
            </a:lvl6pPr>
            <a:lvl7pPr marL="2971800" indent="-228600" defTabSz="369888" eaLnBrk="0" fontAlgn="base" hangingPunct="0">
              <a:spcBef>
                <a:spcPct val="20000"/>
              </a:spcBef>
              <a:spcAft>
                <a:spcPct val="0"/>
              </a:spcAft>
              <a:buChar char="»"/>
              <a:defRPr sz="2000">
                <a:solidFill>
                  <a:schemeClr val="tx1"/>
                </a:solidFill>
                <a:latin typeface="Arial" pitchFamily="34" charset="0"/>
              </a:defRPr>
            </a:lvl7pPr>
            <a:lvl8pPr marL="3429000" indent="-228600" defTabSz="369888" eaLnBrk="0" fontAlgn="base" hangingPunct="0">
              <a:spcBef>
                <a:spcPct val="20000"/>
              </a:spcBef>
              <a:spcAft>
                <a:spcPct val="0"/>
              </a:spcAft>
              <a:buChar char="»"/>
              <a:defRPr sz="2000">
                <a:solidFill>
                  <a:schemeClr val="tx1"/>
                </a:solidFill>
                <a:latin typeface="Arial" pitchFamily="34" charset="0"/>
              </a:defRPr>
            </a:lvl8pPr>
            <a:lvl9pPr marL="3886200" indent="-228600" defTabSz="369888" eaLnBrk="0" fontAlgn="base" hangingPunct="0">
              <a:spcBef>
                <a:spcPct val="20000"/>
              </a:spcBef>
              <a:spcAft>
                <a:spcPct val="0"/>
              </a:spcAft>
              <a:buChar char="»"/>
              <a:defRPr sz="2000">
                <a:solidFill>
                  <a:schemeClr val="tx1"/>
                </a:solidFill>
                <a:latin typeface="Arial" pitchFamily="34" charset="0"/>
              </a:defRPr>
            </a:lvl9pPr>
          </a:lstStyle>
          <a:p>
            <a:pPr algn="ctr">
              <a:lnSpc>
                <a:spcPct val="85000"/>
              </a:lnSpc>
              <a:spcBef>
                <a:spcPct val="0"/>
              </a:spcBef>
              <a:buFontTx/>
              <a:buNone/>
            </a:pPr>
            <a:r>
              <a:rPr lang="en-US" altLang="hu-HU" sz="1800" b="1">
                <a:latin typeface="Courier New" pitchFamily="49" charset="0"/>
              </a:rPr>
              <a:t>HR</a:t>
            </a:r>
            <a:r>
              <a:rPr lang="en-US" altLang="hu-HU" sz="1800" b="1"/>
              <a:t> schema</a:t>
            </a:r>
          </a:p>
        </p:txBody>
      </p:sp>
      <p:sp>
        <p:nvSpPr>
          <p:cNvPr id="14346" name="Rectangle 15"/>
          <p:cNvSpPr>
            <a:spLocks noChangeArrowheads="1"/>
          </p:cNvSpPr>
          <p:nvPr/>
        </p:nvSpPr>
        <p:spPr bwMode="auto">
          <a:xfrm>
            <a:off x="838200" y="4891088"/>
            <a:ext cx="19970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itchFamily="34" charset="0"/>
              </a:defRPr>
            </a:lvl1pPr>
            <a:lvl2pPr marL="742950" indent="-285750" defTabSz="369888">
              <a:spcBef>
                <a:spcPct val="20000"/>
              </a:spcBef>
              <a:buChar char="–"/>
              <a:defRPr sz="2800">
                <a:solidFill>
                  <a:schemeClr val="tx1"/>
                </a:solidFill>
                <a:latin typeface="Arial" pitchFamily="34" charset="0"/>
              </a:defRPr>
            </a:lvl2pPr>
            <a:lvl3pPr marL="1143000" indent="-228600" defTabSz="369888">
              <a:spcBef>
                <a:spcPct val="20000"/>
              </a:spcBef>
              <a:buChar char="•"/>
              <a:defRPr sz="2400">
                <a:solidFill>
                  <a:schemeClr val="tx1"/>
                </a:solidFill>
                <a:latin typeface="Arial" pitchFamily="34" charset="0"/>
              </a:defRPr>
            </a:lvl3pPr>
            <a:lvl4pPr marL="1600200" indent="-228600" defTabSz="369888">
              <a:spcBef>
                <a:spcPct val="20000"/>
              </a:spcBef>
              <a:buChar char="–"/>
              <a:defRPr sz="2000">
                <a:solidFill>
                  <a:schemeClr val="tx1"/>
                </a:solidFill>
                <a:latin typeface="Arial" pitchFamily="34" charset="0"/>
              </a:defRPr>
            </a:lvl4pPr>
            <a:lvl5pPr marL="2057400" indent="-228600" defTabSz="369888">
              <a:spcBef>
                <a:spcPct val="20000"/>
              </a:spcBef>
              <a:buChar char="»"/>
              <a:defRPr sz="2000">
                <a:solidFill>
                  <a:schemeClr val="tx1"/>
                </a:solidFill>
                <a:latin typeface="Arial" pitchFamily="34" charset="0"/>
              </a:defRPr>
            </a:lvl5pPr>
            <a:lvl6pPr marL="2514600" indent="-228600" defTabSz="369888" eaLnBrk="0" fontAlgn="base" hangingPunct="0">
              <a:spcBef>
                <a:spcPct val="20000"/>
              </a:spcBef>
              <a:spcAft>
                <a:spcPct val="0"/>
              </a:spcAft>
              <a:buChar char="»"/>
              <a:defRPr sz="2000">
                <a:solidFill>
                  <a:schemeClr val="tx1"/>
                </a:solidFill>
                <a:latin typeface="Arial" pitchFamily="34" charset="0"/>
              </a:defRPr>
            </a:lvl6pPr>
            <a:lvl7pPr marL="2971800" indent="-228600" defTabSz="369888" eaLnBrk="0" fontAlgn="base" hangingPunct="0">
              <a:spcBef>
                <a:spcPct val="20000"/>
              </a:spcBef>
              <a:spcAft>
                <a:spcPct val="0"/>
              </a:spcAft>
              <a:buChar char="»"/>
              <a:defRPr sz="2000">
                <a:solidFill>
                  <a:schemeClr val="tx1"/>
                </a:solidFill>
                <a:latin typeface="Arial" pitchFamily="34" charset="0"/>
              </a:defRPr>
            </a:lvl7pPr>
            <a:lvl8pPr marL="3429000" indent="-228600" defTabSz="369888" eaLnBrk="0" fontAlgn="base" hangingPunct="0">
              <a:spcBef>
                <a:spcPct val="20000"/>
              </a:spcBef>
              <a:spcAft>
                <a:spcPct val="0"/>
              </a:spcAft>
              <a:buChar char="»"/>
              <a:defRPr sz="2000">
                <a:solidFill>
                  <a:schemeClr val="tx1"/>
                </a:solidFill>
                <a:latin typeface="Arial" pitchFamily="34" charset="0"/>
              </a:defRPr>
            </a:lvl8pPr>
            <a:lvl9pPr marL="3886200" indent="-228600" defTabSz="369888" eaLnBrk="0" fontAlgn="base" hangingPunct="0">
              <a:spcBef>
                <a:spcPct val="20000"/>
              </a:spcBef>
              <a:spcAft>
                <a:spcPct val="0"/>
              </a:spcAft>
              <a:buChar char="»"/>
              <a:defRPr sz="2000">
                <a:solidFill>
                  <a:schemeClr val="tx1"/>
                </a:solidFill>
                <a:latin typeface="Arial" pitchFamily="34" charset="0"/>
              </a:defRPr>
            </a:lvl9pPr>
          </a:lstStyle>
          <a:p>
            <a:pPr algn="ctr">
              <a:lnSpc>
                <a:spcPct val="85000"/>
              </a:lnSpc>
              <a:spcBef>
                <a:spcPct val="0"/>
              </a:spcBef>
              <a:buFontTx/>
              <a:buNone/>
            </a:pPr>
            <a:r>
              <a:rPr lang="en-US" altLang="hu-HU" sz="1800" b="1">
                <a:latin typeface="Courier New" pitchFamily="49" charset="0"/>
              </a:rPr>
              <a:t>HR</a:t>
            </a:r>
            <a:r>
              <a:rPr lang="en-US" altLang="hu-HU" sz="1800" b="1"/>
              <a:t> user</a:t>
            </a:r>
          </a:p>
        </p:txBody>
      </p:sp>
      <p:sp>
        <p:nvSpPr>
          <p:cNvPr id="14347" name="Line 16"/>
          <p:cNvSpPr>
            <a:spLocks noChangeShapeType="1"/>
          </p:cNvSpPr>
          <p:nvPr/>
        </p:nvSpPr>
        <p:spPr bwMode="auto">
          <a:xfrm>
            <a:off x="2209800" y="3733800"/>
            <a:ext cx="2133600" cy="0"/>
          </a:xfrm>
          <a:prstGeom prst="line">
            <a:avLst/>
          </a:prstGeom>
          <a:noFill/>
          <a:ln w="28575" cap="rnd">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14348" name="Rectangle 17"/>
          <p:cNvSpPr>
            <a:spLocks noChangeArrowheads="1"/>
          </p:cNvSpPr>
          <p:nvPr/>
        </p:nvSpPr>
        <p:spPr bwMode="auto">
          <a:xfrm>
            <a:off x="2270125" y="3810000"/>
            <a:ext cx="19970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itchFamily="34" charset="0"/>
              </a:defRPr>
            </a:lvl1pPr>
            <a:lvl2pPr marL="742950" indent="-285750" defTabSz="369888">
              <a:spcBef>
                <a:spcPct val="20000"/>
              </a:spcBef>
              <a:buChar char="–"/>
              <a:defRPr sz="2800">
                <a:solidFill>
                  <a:schemeClr val="tx1"/>
                </a:solidFill>
                <a:latin typeface="Arial" pitchFamily="34" charset="0"/>
              </a:defRPr>
            </a:lvl2pPr>
            <a:lvl3pPr marL="1143000" indent="-228600" defTabSz="369888">
              <a:spcBef>
                <a:spcPct val="20000"/>
              </a:spcBef>
              <a:buChar char="•"/>
              <a:defRPr sz="2400">
                <a:solidFill>
                  <a:schemeClr val="tx1"/>
                </a:solidFill>
                <a:latin typeface="Arial" pitchFamily="34" charset="0"/>
              </a:defRPr>
            </a:lvl3pPr>
            <a:lvl4pPr marL="1600200" indent="-228600" defTabSz="369888">
              <a:spcBef>
                <a:spcPct val="20000"/>
              </a:spcBef>
              <a:buChar char="–"/>
              <a:defRPr sz="2000">
                <a:solidFill>
                  <a:schemeClr val="tx1"/>
                </a:solidFill>
                <a:latin typeface="Arial" pitchFamily="34" charset="0"/>
              </a:defRPr>
            </a:lvl4pPr>
            <a:lvl5pPr marL="2057400" indent="-228600" defTabSz="369888">
              <a:spcBef>
                <a:spcPct val="20000"/>
              </a:spcBef>
              <a:buChar char="»"/>
              <a:defRPr sz="2000">
                <a:solidFill>
                  <a:schemeClr val="tx1"/>
                </a:solidFill>
                <a:latin typeface="Arial" pitchFamily="34" charset="0"/>
              </a:defRPr>
            </a:lvl5pPr>
            <a:lvl6pPr marL="2514600" indent="-228600" defTabSz="369888" eaLnBrk="0" fontAlgn="base" hangingPunct="0">
              <a:spcBef>
                <a:spcPct val="20000"/>
              </a:spcBef>
              <a:spcAft>
                <a:spcPct val="0"/>
              </a:spcAft>
              <a:buChar char="»"/>
              <a:defRPr sz="2000">
                <a:solidFill>
                  <a:schemeClr val="tx1"/>
                </a:solidFill>
                <a:latin typeface="Arial" pitchFamily="34" charset="0"/>
              </a:defRPr>
            </a:lvl6pPr>
            <a:lvl7pPr marL="2971800" indent="-228600" defTabSz="369888" eaLnBrk="0" fontAlgn="base" hangingPunct="0">
              <a:spcBef>
                <a:spcPct val="20000"/>
              </a:spcBef>
              <a:spcAft>
                <a:spcPct val="0"/>
              </a:spcAft>
              <a:buChar char="»"/>
              <a:defRPr sz="2000">
                <a:solidFill>
                  <a:schemeClr val="tx1"/>
                </a:solidFill>
                <a:latin typeface="Arial" pitchFamily="34" charset="0"/>
              </a:defRPr>
            </a:lvl7pPr>
            <a:lvl8pPr marL="3429000" indent="-228600" defTabSz="369888" eaLnBrk="0" fontAlgn="base" hangingPunct="0">
              <a:spcBef>
                <a:spcPct val="20000"/>
              </a:spcBef>
              <a:spcAft>
                <a:spcPct val="0"/>
              </a:spcAft>
              <a:buChar char="»"/>
              <a:defRPr sz="2000">
                <a:solidFill>
                  <a:schemeClr val="tx1"/>
                </a:solidFill>
                <a:latin typeface="Arial" pitchFamily="34" charset="0"/>
              </a:defRPr>
            </a:lvl8pPr>
            <a:lvl9pPr marL="3886200" indent="-228600" defTabSz="369888" eaLnBrk="0" fontAlgn="base" hangingPunct="0">
              <a:spcBef>
                <a:spcPct val="20000"/>
              </a:spcBef>
              <a:spcAft>
                <a:spcPct val="0"/>
              </a:spcAft>
              <a:buChar char="»"/>
              <a:defRPr sz="2000">
                <a:solidFill>
                  <a:schemeClr val="tx1"/>
                </a:solidFill>
                <a:latin typeface="Arial" pitchFamily="34" charset="0"/>
              </a:defRPr>
            </a:lvl9pPr>
          </a:lstStyle>
          <a:p>
            <a:pPr algn="ctr">
              <a:lnSpc>
                <a:spcPct val="85000"/>
              </a:lnSpc>
              <a:spcBef>
                <a:spcPct val="0"/>
              </a:spcBef>
              <a:buFontTx/>
              <a:buNone/>
            </a:pPr>
            <a:r>
              <a:rPr lang="en-US" altLang="hu-HU" sz="1800" b="1"/>
              <a:t>owns</a:t>
            </a:r>
          </a:p>
        </p:txBody>
      </p:sp>
      <p:pic>
        <p:nvPicPr>
          <p:cNvPr id="14349" name="Picture 18" descr="peop039_g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1295400" y="2590800"/>
            <a:ext cx="936625"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ím 1"/>
          <p:cNvSpPr>
            <a:spLocks noGrp="1"/>
          </p:cNvSpPr>
          <p:nvPr>
            <p:ph type="title"/>
          </p:nvPr>
        </p:nvSpPr>
        <p:spPr/>
        <p:txBody>
          <a:bodyPr/>
          <a:lstStyle/>
          <a:p>
            <a:r>
              <a:rPr lang="hu-HU" altLang="hu-HU"/>
              <a:t>Schema Objects</a:t>
            </a:r>
          </a:p>
        </p:txBody>
      </p:sp>
      <p:sp>
        <p:nvSpPr>
          <p:cNvPr id="3" name="Tartalom helye 2"/>
          <p:cNvSpPr>
            <a:spLocks noGrp="1"/>
          </p:cNvSpPr>
          <p:nvPr>
            <p:ph idx="1"/>
          </p:nvPr>
        </p:nvSpPr>
        <p:spPr/>
        <p:txBody>
          <a:bodyPr/>
          <a:lstStyle/>
          <a:p>
            <a:pPr>
              <a:defRPr/>
            </a:pPr>
            <a:r>
              <a:rPr lang="en-US" dirty="0"/>
              <a:t>In Oracle Database, a database </a:t>
            </a:r>
            <a:r>
              <a:rPr lang="en-US" b="1" dirty="0"/>
              <a:t>schema </a:t>
            </a:r>
            <a:r>
              <a:rPr lang="en-US" dirty="0"/>
              <a:t>is a collection of logical</a:t>
            </a:r>
            <a:r>
              <a:rPr lang="hu-HU" dirty="0"/>
              <a:t> </a:t>
            </a:r>
            <a:r>
              <a:rPr lang="en-US" dirty="0"/>
              <a:t>data structures, or </a:t>
            </a:r>
            <a:r>
              <a:rPr lang="en-US" b="1" dirty="0"/>
              <a:t>schema objects</a:t>
            </a:r>
            <a:r>
              <a:rPr lang="en-US" dirty="0"/>
              <a:t>. A database schema is owned by a database user</a:t>
            </a:r>
            <a:r>
              <a:rPr lang="hu-HU" dirty="0"/>
              <a:t> </a:t>
            </a:r>
            <a:r>
              <a:rPr lang="en-US" dirty="0"/>
              <a:t>and has the same name as the </a:t>
            </a:r>
            <a:r>
              <a:rPr lang="en-US" b="1" dirty="0"/>
              <a:t>username</a:t>
            </a:r>
            <a:r>
              <a:rPr lang="en-US" dirty="0"/>
              <a:t>.</a:t>
            </a:r>
            <a:endParaRPr lang="hu-HU" dirty="0"/>
          </a:p>
          <a:p>
            <a:pPr marL="0" indent="0">
              <a:buFontTx/>
              <a:buNone/>
              <a:defRPr/>
            </a:pPr>
            <a:endParaRPr lang="hu-HU" dirty="0"/>
          </a:p>
        </p:txBody>
      </p:sp>
    </p:spTree>
  </p:cSld>
  <p:clrMapOvr>
    <a:masterClrMapping/>
  </p:clrMapOvr>
</p:sld>
</file>

<file path=ppt/theme/theme1.xml><?xml version="1.0" encoding="utf-8"?>
<a:theme xmlns:a="http://schemas.openxmlformats.org/drawingml/2006/main" name="Alapértelmezett terv">
  <a:themeElements>
    <a:clrScheme name="Alapértelmezett ter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lapértelmezett ter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lapértelmezett ter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lapértelmezett ter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lapértelmezett ter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lapértelmezett ter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lapértelmezett ter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lapértelmezett ter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lapértelmezett ter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lapértelmezett ter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lapértelmezett ter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lapértelmezett ter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lapértelmezett ter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lapértelmezett ter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3702</Words>
  <Application>Microsoft Office PowerPoint</Application>
  <PresentationFormat>Diavetítés a képernyőre (4:3 oldalarány)</PresentationFormat>
  <Paragraphs>226</Paragraphs>
  <Slides>18</Slides>
  <Notes>15</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18</vt:i4>
      </vt:variant>
    </vt:vector>
  </HeadingPairs>
  <TitlesOfParts>
    <vt:vector size="23" baseType="lpstr">
      <vt:lpstr>Arial</vt:lpstr>
      <vt:lpstr>Courier New</vt:lpstr>
      <vt:lpstr>Palatino-Bold</vt:lpstr>
      <vt:lpstr>Palatino-Roman</vt:lpstr>
      <vt:lpstr>Alapértelmezett terv</vt:lpstr>
      <vt:lpstr>Oracle Database Architecture</vt:lpstr>
      <vt:lpstr>Database Structures</vt:lpstr>
      <vt:lpstr>Physical Database Structure  .</vt:lpstr>
      <vt:lpstr>Files of a database</vt:lpstr>
      <vt:lpstr>PowerPoint-bemutató</vt:lpstr>
      <vt:lpstr>Data Dictionary Views</vt:lpstr>
      <vt:lpstr>Data Dictionary: Usage Examples</vt:lpstr>
      <vt:lpstr>What Is a Schema?</vt:lpstr>
      <vt:lpstr>Schema Objects</vt:lpstr>
      <vt:lpstr>Accessing Schema Objects</vt:lpstr>
      <vt:lpstr>Tables</vt:lpstr>
      <vt:lpstr>Tables</vt:lpstr>
      <vt:lpstr>Views</vt:lpstr>
      <vt:lpstr>Synonyms</vt:lpstr>
      <vt:lpstr>Sequences</vt:lpstr>
      <vt:lpstr>Sequences</vt:lpstr>
      <vt:lpstr>Using a Sequence</vt:lpstr>
      <vt:lpstr>ANY Object</vt:lpstr>
    </vt:vector>
  </TitlesOfParts>
  <Company>ELTE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Structures</dc:title>
  <dc:creator>Nikovits Tibor</dc:creator>
  <cp:lastModifiedBy>Nikovits Tibor</cp:lastModifiedBy>
  <cp:revision>35</cp:revision>
  <dcterms:created xsi:type="dcterms:W3CDTF">2008-09-10T08:55:52Z</dcterms:created>
  <dcterms:modified xsi:type="dcterms:W3CDTF">2022-09-14T09:24:37Z</dcterms:modified>
</cp:coreProperties>
</file>