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2" r:id="rId3"/>
    <p:sldId id="378" r:id="rId4"/>
    <p:sldId id="384" r:id="rId5"/>
    <p:sldId id="385" r:id="rId6"/>
    <p:sldId id="392" r:id="rId7"/>
    <p:sldId id="393" r:id="rId8"/>
    <p:sldId id="394" r:id="rId9"/>
    <p:sldId id="287" r:id="rId10"/>
    <p:sldId id="369" r:id="rId11"/>
    <p:sldId id="366" r:id="rId12"/>
    <p:sldId id="367" r:id="rId13"/>
    <p:sldId id="368" r:id="rId14"/>
    <p:sldId id="396" r:id="rId15"/>
    <p:sldId id="379" r:id="rId16"/>
    <p:sldId id="3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A3982-61A7-44A6-8C5F-91603D615830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CF3A-DB44-477C-A029-CBA40B6E2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3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explain a bit about my background and why I wanted to study this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DCE2-A977-46A9-9C93-ED2D29F7C19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4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Diagramme</a:t>
            </a:r>
            <a:r>
              <a:rPr lang="en-US" baseline="0" dirty="0" smtClean="0"/>
              <a:t> shows random changes or choice points that occur during embryonic development that can lead to wide-ranging differences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DCE2-A977-46A9-9C93-ED2D29F7C19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6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 basically not fit for purpose. So we need better defined</a:t>
            </a:r>
            <a:r>
              <a:rPr lang="en-GB" baseline="0" dirty="0" smtClean="0"/>
              <a:t> classes for each disease. Could compared “amygdala lesion PD” for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0CF3A-DB44-477C-A029-CBA40B6E289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5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always</a:t>
            </a:r>
            <a:r>
              <a:rPr lang="en-US" baseline="0" dirty="0" smtClean="0"/>
              <a:t> bad to have ADHD!  Symptoms appear as a spectrum – how to talk about this? Can also be controversial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DCE2-A977-46A9-9C93-ED2D29F7C19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6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Maternal</a:t>
            </a:r>
            <a:r>
              <a:rPr lang="en-GB" baseline="0" dirty="0" smtClean="0"/>
              <a:t> smoking; drug or alcohol abuse; family trauma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0CF3A-DB44-477C-A029-CBA40B6E28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3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Difficult to study novel mutations</a:t>
            </a:r>
            <a:r>
              <a:rPr lang="en-GB" baseline="0" dirty="0" smtClean="0"/>
              <a:t> because you have to find them first!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0CF3A-DB44-477C-A029-CBA40B6E289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0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bio</a:t>
            </a:r>
            <a:r>
              <a:rPr lang="en-GB" baseline="0" dirty="0" smtClean="0"/>
              <a:t>informatics is needed to identify the gene which is altered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0CF3A-DB44-477C-A029-CBA40B6E28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9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6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7AE7-63DE-43F0-9E5A-F96309721259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0E60-7245-4FFD-91C1-4BA6BF6B6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023029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Dr Will Norton</a:t>
            </a:r>
          </a:p>
          <a:p>
            <a:r>
              <a:rPr lang="en-GB" dirty="0" smtClean="0"/>
              <a:t>whjn1@le.ac.uk</a:t>
            </a:r>
            <a:endParaRPr lang="en-GB" dirty="0"/>
          </a:p>
        </p:txBody>
      </p:sp>
      <p:pic>
        <p:nvPicPr>
          <p:cNvPr id="1026" name="Picture 2" descr="https://www.uth.edu/dotAsset/484b3929-260e-481e-a22b-3beddc1cfd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420888"/>
            <a:ext cx="6286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9552" y="6021288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/>
              <a:t>The developmental basis of disease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6632"/>
            <a:ext cx="7324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Animal models of complex diseases part 1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057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79929"/>
            <a:ext cx="881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Psychiatric disorders are based upon cultural norms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80" y="1124744"/>
            <a:ext cx="54408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Mutations in </a:t>
            </a:r>
            <a:r>
              <a:rPr lang="en-GB" b="1" i="1" dirty="0" smtClean="0"/>
              <a:t>LATROPHILIN3</a:t>
            </a:r>
            <a:r>
              <a:rPr lang="en-GB" dirty="0" smtClean="0"/>
              <a:t> can lead to ADHD</a:t>
            </a:r>
          </a:p>
          <a:p>
            <a:endParaRPr lang="en-GB" i="1" dirty="0"/>
          </a:p>
          <a:p>
            <a:pPr marL="285750" indent="-285750">
              <a:buFontTx/>
              <a:buChar char="-"/>
            </a:pPr>
            <a:r>
              <a:rPr lang="en-GB" dirty="0" smtClean="0"/>
              <a:t>Disease-causing mutations are ancestral (found in </a:t>
            </a:r>
          </a:p>
          <a:p>
            <a:r>
              <a:rPr lang="en-GB" dirty="0" smtClean="0"/>
              <a:t>distantly related species):</a:t>
            </a:r>
          </a:p>
          <a:p>
            <a:endParaRPr lang="en-GB" dirty="0" smtClean="0"/>
          </a:p>
          <a:p>
            <a:r>
              <a:rPr lang="en-GB" dirty="0" smtClean="0"/>
              <a:t>ADHD-like symptoms (hyperactivity, impulsivity) </a:t>
            </a:r>
          </a:p>
          <a:p>
            <a:r>
              <a:rPr lang="en-GB" dirty="0" smtClean="0"/>
              <a:t>would have been advantageous (or neutral) during </a:t>
            </a:r>
          </a:p>
          <a:p>
            <a:r>
              <a:rPr lang="en-GB" dirty="0" smtClean="0"/>
              <a:t>evolution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 smtClean="0"/>
              <a:t>G x E interactions are very important</a:t>
            </a:r>
          </a:p>
          <a:p>
            <a:endParaRPr lang="en-GB" dirty="0" smtClean="0"/>
          </a:p>
          <a:p>
            <a:r>
              <a:rPr lang="en-GB" dirty="0" smtClean="0"/>
              <a:t>Children with mutations in </a:t>
            </a:r>
            <a:r>
              <a:rPr lang="en-GB" i="1" dirty="0" smtClean="0"/>
              <a:t>LATROPHILIN3 </a:t>
            </a:r>
            <a:r>
              <a:rPr lang="en-GB" dirty="0" smtClean="0"/>
              <a:t>raised in an </a:t>
            </a:r>
          </a:p>
          <a:p>
            <a:r>
              <a:rPr lang="en-GB" dirty="0" smtClean="0"/>
              <a:t>impoverished environment show non-ADHD behaviour; </a:t>
            </a:r>
          </a:p>
          <a:p>
            <a:r>
              <a:rPr lang="en-GB" dirty="0" smtClean="0"/>
              <a:t>those raised in an enriched environment have a greater</a:t>
            </a:r>
          </a:p>
          <a:p>
            <a:r>
              <a:rPr lang="en-GB" dirty="0" smtClean="0"/>
              <a:t>chance of suffering from ADHD</a:t>
            </a:r>
          </a:p>
          <a:p>
            <a:endParaRPr lang="en-GB" dirty="0" smtClean="0"/>
          </a:p>
          <a:p>
            <a:r>
              <a:rPr lang="en-GB" dirty="0" smtClean="0"/>
              <a:t>(LPHN3 not important in impoverished environments)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3163" y="6381328"/>
            <a:ext cx="42133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Choudhry et al., 2012; </a:t>
            </a:r>
            <a:r>
              <a:rPr lang="en-GB" dirty="0" err="1" smtClean="0"/>
              <a:t>Domene</a:t>
            </a:r>
            <a:r>
              <a:rPr lang="en-GB" dirty="0" smtClean="0"/>
              <a:t> et al., 2011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96" y="1412776"/>
            <a:ext cx="32004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715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Introduction to psychiatric genetics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368" y="2276872"/>
            <a:ext cx="8233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The </a:t>
            </a:r>
            <a:r>
              <a:rPr lang="en-GB" b="1" u="sng" dirty="0" smtClean="0"/>
              <a:t>c</a:t>
            </a:r>
            <a:r>
              <a:rPr lang="en-GB" u="sng" dirty="0" smtClean="0"/>
              <a:t>ommon </a:t>
            </a:r>
            <a:r>
              <a:rPr lang="en-GB" b="1" u="sng" dirty="0" smtClean="0"/>
              <a:t>d</a:t>
            </a:r>
            <a:r>
              <a:rPr lang="en-GB" u="sng" dirty="0" smtClean="0"/>
              <a:t>isease, </a:t>
            </a:r>
            <a:r>
              <a:rPr lang="en-GB" b="1" u="sng" dirty="0" smtClean="0"/>
              <a:t>c</a:t>
            </a:r>
            <a:r>
              <a:rPr lang="en-GB" u="sng" dirty="0" smtClean="0"/>
              <a:t>ommon </a:t>
            </a:r>
            <a:r>
              <a:rPr lang="en-GB" b="1" u="sng" dirty="0" smtClean="0"/>
              <a:t>v</a:t>
            </a:r>
            <a:r>
              <a:rPr lang="en-GB" u="sng" dirty="0" smtClean="0"/>
              <a:t>ariant hypothesis (</a:t>
            </a:r>
            <a:r>
              <a:rPr lang="en-GB" b="1" u="sng" dirty="0" smtClean="0"/>
              <a:t>CDCV</a:t>
            </a:r>
            <a:r>
              <a:rPr lang="en-GB" u="sng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The inheritance </a:t>
            </a:r>
            <a:r>
              <a:rPr lang="en-GB" dirty="0"/>
              <a:t>of one </a:t>
            </a:r>
            <a:r>
              <a:rPr lang="en-GB" dirty="0" smtClean="0"/>
              <a:t>mutation </a:t>
            </a:r>
            <a:r>
              <a:rPr lang="en-GB" dirty="0"/>
              <a:t>alone is not enough to cause a disease, but when </a:t>
            </a:r>
            <a:endParaRPr lang="en-GB" dirty="0" smtClean="0"/>
          </a:p>
          <a:p>
            <a:r>
              <a:rPr lang="en-GB" dirty="0" smtClean="0"/>
              <a:t>combined </a:t>
            </a:r>
            <a:r>
              <a:rPr lang="en-GB" dirty="0"/>
              <a:t>with others a theoretical threshold will be passed and the disease triggered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u="sng" dirty="0" smtClean="0"/>
              <a:t>The </a:t>
            </a:r>
            <a:r>
              <a:rPr lang="en-GB" b="1" u="sng" dirty="0" smtClean="0"/>
              <a:t>c</a:t>
            </a:r>
            <a:r>
              <a:rPr lang="en-GB" u="sng" dirty="0" smtClean="0"/>
              <a:t>ommon </a:t>
            </a:r>
            <a:r>
              <a:rPr lang="en-GB" b="1" u="sng" dirty="0" smtClean="0"/>
              <a:t>d</a:t>
            </a:r>
            <a:r>
              <a:rPr lang="en-GB" u="sng" dirty="0" smtClean="0"/>
              <a:t>isease, </a:t>
            </a:r>
            <a:r>
              <a:rPr lang="en-GB" b="1" u="sng" dirty="0" smtClean="0"/>
              <a:t>r</a:t>
            </a:r>
            <a:r>
              <a:rPr lang="en-GB" u="sng" dirty="0" smtClean="0"/>
              <a:t>are </a:t>
            </a:r>
            <a:r>
              <a:rPr lang="en-GB" b="1" u="sng" dirty="0" smtClean="0"/>
              <a:t>v</a:t>
            </a:r>
            <a:r>
              <a:rPr lang="en-GB" u="sng" dirty="0" smtClean="0"/>
              <a:t>ariant hypothesis (</a:t>
            </a:r>
            <a:r>
              <a:rPr lang="en-GB" b="1" u="sng" dirty="0" smtClean="0"/>
              <a:t>CDRV</a:t>
            </a:r>
            <a:r>
              <a:rPr lang="en-GB" u="sng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A single mutation can trigger the disease, but this only occurs in rare cases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				   </a:t>
            </a:r>
            <a:r>
              <a:rPr lang="en-GB" b="1" u="sng" dirty="0" smtClean="0"/>
              <a:t>Or a mixture of common and rare variants…</a:t>
            </a:r>
            <a:endParaRPr lang="en-GB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38488" y="1342509"/>
            <a:ext cx="78670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b="1" dirty="0" smtClean="0"/>
              <a:t>A ballet </a:t>
            </a:r>
            <a:r>
              <a:rPr lang="en-GB" b="1" dirty="0"/>
              <a:t>that is choreographed over time between the action of multiple genes, </a:t>
            </a:r>
            <a:endParaRPr lang="en-GB" b="1" dirty="0" smtClean="0"/>
          </a:p>
          <a:p>
            <a:r>
              <a:rPr lang="en-GB" b="1" dirty="0" smtClean="0"/>
              <a:t>environment </a:t>
            </a:r>
            <a:r>
              <a:rPr lang="en-GB" b="1" dirty="0"/>
              <a:t>and epigenetic </a:t>
            </a:r>
            <a:r>
              <a:rPr lang="en-GB" b="1" dirty="0" smtClean="0"/>
              <a:t>factors</a:t>
            </a:r>
            <a:r>
              <a:rPr lang="en-GB" dirty="0" smtClean="0"/>
              <a:t>” </a:t>
            </a:r>
            <a:r>
              <a:rPr lang="en-GB" dirty="0" err="1" smtClean="0"/>
              <a:t>Gottesman</a:t>
            </a:r>
            <a:r>
              <a:rPr lang="en-GB" dirty="0" smtClean="0"/>
              <a:t> and Gould, 2003</a:t>
            </a:r>
            <a:endParaRPr lang="en-GB" dirty="0"/>
          </a:p>
        </p:txBody>
      </p:sp>
      <p:sp>
        <p:nvSpPr>
          <p:cNvPr id="6" name="AutoShape 2" descr="Image result for jigsaw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02485"/>
            <a:ext cx="2743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8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715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Introduction to psychiatric genetics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331476"/>
            <a:ext cx="82334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Rare mutations can be </a:t>
            </a:r>
            <a:r>
              <a:rPr lang="en-GB" i="1" dirty="0" smtClean="0"/>
              <a:t>de novo</a:t>
            </a:r>
            <a:r>
              <a:rPr lang="en-GB" dirty="0" smtClean="0"/>
              <a:t> – on average there are about 74 novel mutations</a:t>
            </a:r>
          </a:p>
          <a:p>
            <a:r>
              <a:rPr lang="en-GB" dirty="0" smtClean="0"/>
              <a:t>per genome in each generation, and more mutations occur in psychiatric disease</a:t>
            </a:r>
          </a:p>
          <a:p>
            <a:r>
              <a:rPr lang="en-GB" dirty="0" smtClean="0"/>
              <a:t>families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Mutations can be </a:t>
            </a:r>
            <a:r>
              <a:rPr lang="en-GB" b="1" dirty="0" smtClean="0"/>
              <a:t>SNPs </a:t>
            </a:r>
            <a:r>
              <a:rPr lang="en-GB" dirty="0" smtClean="0"/>
              <a:t>(single nucleotide polymorphisms / changes), can be insertions</a:t>
            </a:r>
          </a:p>
          <a:p>
            <a:r>
              <a:rPr lang="en-GB" dirty="0" smtClean="0"/>
              <a:t>or deletions or </a:t>
            </a:r>
            <a:r>
              <a:rPr lang="en-GB" b="1" dirty="0" smtClean="0"/>
              <a:t>copy number variations </a:t>
            </a:r>
            <a:r>
              <a:rPr lang="en-GB" dirty="0" smtClean="0"/>
              <a:t>(multiple genes affected)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Mutations can alter gene function in several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Activate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Reduce protein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abnormal biochemical functions </a:t>
            </a:r>
            <a:endParaRPr lang="en-GB" dirty="0"/>
          </a:p>
        </p:txBody>
      </p:sp>
      <p:pic>
        <p:nvPicPr>
          <p:cNvPr id="1026" name="Picture 2" descr="http://blog.watershed.net/wp-content/uploads/2014/07/Protein-chai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61048"/>
            <a:ext cx="3292691" cy="27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715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Introduction to psychiatric genetics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794" y="1340768"/>
            <a:ext cx="708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Different</a:t>
            </a:r>
            <a:r>
              <a:rPr lang="en-GB" dirty="0" smtClean="0"/>
              <a:t> mutations in the </a:t>
            </a:r>
            <a:r>
              <a:rPr lang="en-GB" b="1" dirty="0" smtClean="0"/>
              <a:t>same</a:t>
            </a:r>
            <a:r>
              <a:rPr lang="en-GB" dirty="0" smtClean="0"/>
              <a:t> gene can cause a wide range of diseases:</a:t>
            </a:r>
          </a:p>
          <a:p>
            <a:r>
              <a:rPr lang="en-GB" dirty="0" smtClean="0"/>
              <a:t>common genetic basis of many diseases?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73004"/>
            <a:ext cx="7228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DISC1</a:t>
            </a:r>
            <a:r>
              <a:rPr lang="en-GB" dirty="0" smtClean="0"/>
              <a:t>: schizophrenia, bipolar disorder, major depressive disorder, autism…</a:t>
            </a:r>
          </a:p>
          <a:p>
            <a:endParaRPr lang="en-GB" i="1" dirty="0"/>
          </a:p>
          <a:p>
            <a:r>
              <a:rPr lang="en-GB" dirty="0" smtClean="0"/>
              <a:t>More than one mutation may be needed to trigger disease:</a:t>
            </a:r>
          </a:p>
          <a:p>
            <a:endParaRPr lang="en-GB" dirty="0"/>
          </a:p>
          <a:p>
            <a:r>
              <a:rPr lang="en-GB" dirty="0" err="1" smtClean="0"/>
              <a:t>cf</a:t>
            </a:r>
            <a:r>
              <a:rPr lang="en-GB" dirty="0" smtClean="0"/>
              <a:t> “Knudsen’s two-hit hypothesis” of cancer</a:t>
            </a:r>
          </a:p>
          <a:p>
            <a:endParaRPr lang="en-GB" dirty="0"/>
          </a:p>
          <a:p>
            <a:r>
              <a:rPr lang="en-GB" dirty="0" smtClean="0"/>
              <a:t>Some mutations may alter susceptibility to psychiatric disorders; other may</a:t>
            </a:r>
          </a:p>
          <a:p>
            <a:r>
              <a:rPr lang="en-GB" dirty="0" smtClean="0"/>
              <a:t>increase disease penetrance.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88975"/>
            <a:ext cx="5256584" cy="14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56176" y="1998982"/>
            <a:ext cx="576064" cy="649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715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Genome wide association studies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997" y="1196752"/>
            <a:ext cx="8487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Genome wide association studies (GWAS): relies upon identifying a statistical association</a:t>
            </a:r>
          </a:p>
          <a:p>
            <a:r>
              <a:rPr lang="en-GB" dirty="0" smtClean="0"/>
              <a:t>between a phenotype of interest (ADHD) and a panel of genetic markers (SNPs)</a:t>
            </a:r>
          </a:p>
          <a:p>
            <a:endParaRPr lang="en-GB" dirty="0"/>
          </a:p>
          <a:p>
            <a:r>
              <a:rPr lang="en-GB" b="1" dirty="0" smtClean="0"/>
              <a:t>-    Challenge to identify biological meaning of such “hits”</a:t>
            </a:r>
          </a:p>
          <a:p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smtClean="0"/>
              <a:t>Translation of data to patients is still in its infancy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smtClean="0"/>
              <a:t>Statistical information is usually spatially close to a gene, not directly on it</a:t>
            </a:r>
            <a:endParaRPr lang="en-GB" b="1" dirty="0"/>
          </a:p>
        </p:txBody>
      </p:sp>
      <p:pic>
        <p:nvPicPr>
          <p:cNvPr id="2050" name="Picture 2" descr="Image result for gw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6136754" cy="23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68760"/>
            <a:ext cx="754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Missing heritability – the number of genes identified as being important for</a:t>
            </a:r>
          </a:p>
          <a:p>
            <a:r>
              <a:rPr lang="en-GB" dirty="0" smtClean="0"/>
              <a:t>psychiatric disorders does not explain their genetic basis: “missing heritability”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5715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Missing heritability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http://image.slidesharecdn.com/missingheritability-131213073230-phpapp02/95/the-trivial-case-of-the-missing-heritability-3-638.jpg?cb=1386920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80182"/>
            <a:ext cx="5595680" cy="42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3546882"/>
            <a:ext cx="373243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Contribution of environmental factors</a:t>
            </a:r>
          </a:p>
          <a:p>
            <a:endParaRPr lang="en-GB" dirty="0"/>
          </a:p>
          <a:p>
            <a:r>
              <a:rPr lang="en-GB" dirty="0"/>
              <a:t>Few methods to identify genes</a:t>
            </a:r>
          </a:p>
          <a:p>
            <a:endParaRPr lang="en-GB" dirty="0"/>
          </a:p>
          <a:p>
            <a:r>
              <a:rPr lang="en-GB" dirty="0"/>
              <a:t>Multiple mutations in known- </a:t>
            </a:r>
            <a:endParaRPr lang="en-GB" dirty="0" smtClean="0"/>
          </a:p>
          <a:p>
            <a:r>
              <a:rPr lang="en-GB" dirty="0" smtClean="0"/>
              <a:t>rather </a:t>
            </a:r>
            <a:r>
              <a:rPr lang="en-GB" dirty="0"/>
              <a:t>than novel </a:t>
            </a:r>
            <a:r>
              <a:rPr lang="en-GB" dirty="0" smtClean="0"/>
              <a:t>genes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6200" y="179929"/>
            <a:ext cx="87487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200" i="1" dirty="0" smtClean="0"/>
              <a:t>Summary</a:t>
            </a:r>
            <a:endParaRPr lang="de-DE" sz="3200" i="1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5267" y="1156682"/>
            <a:ext cx="8756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Small changes during embryonic development can lead to long-lasting phenotypes</a:t>
            </a:r>
          </a:p>
          <a:p>
            <a:r>
              <a:rPr lang="en-GB" sz="2000" dirty="0" smtClean="0"/>
              <a:t>such as psychiatric disorders</a:t>
            </a:r>
          </a:p>
          <a:p>
            <a:endParaRPr lang="en-GB" sz="2000" dirty="0"/>
          </a:p>
          <a:p>
            <a:r>
              <a:rPr lang="en-GB" sz="2000" dirty="0" smtClean="0"/>
              <a:t>Psychiatric disorders are caused by the combined effect of mutations in multiple</a:t>
            </a:r>
          </a:p>
          <a:p>
            <a:r>
              <a:rPr lang="en-GB" sz="2000" dirty="0"/>
              <a:t>g</a:t>
            </a:r>
            <a:r>
              <a:rPr lang="en-GB" sz="2000" dirty="0" smtClean="0"/>
              <a:t>enes. When mutation burden passes a certain threshold then disease is triggered</a:t>
            </a:r>
          </a:p>
          <a:p>
            <a:endParaRPr lang="en-GB" sz="2000" dirty="0"/>
          </a:p>
          <a:p>
            <a:r>
              <a:rPr lang="en-GB" sz="2000" dirty="0" smtClean="0"/>
              <a:t>The environment plays an important role as well – modified expression of</a:t>
            </a:r>
          </a:p>
          <a:p>
            <a:r>
              <a:rPr lang="en-GB" sz="2000" dirty="0" smtClean="0"/>
              <a:t>phenotypes</a:t>
            </a:r>
          </a:p>
          <a:p>
            <a:endParaRPr lang="en-GB" sz="2000" dirty="0" smtClean="0"/>
          </a:p>
          <a:p>
            <a:r>
              <a:rPr lang="en-GB" sz="2000" dirty="0" smtClean="0"/>
              <a:t>Statistical approaches such as GWAS can be used to identify genes which may</a:t>
            </a:r>
          </a:p>
          <a:p>
            <a:r>
              <a:rPr lang="en-GB" sz="2000" dirty="0" smtClean="0"/>
              <a:t>trigger disease</a:t>
            </a:r>
            <a:endParaRPr lang="en-GB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1526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Developmental basis of disease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48" y="1052737"/>
            <a:ext cx="471337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Embryonic development is a time </a:t>
            </a:r>
          </a:p>
          <a:p>
            <a:r>
              <a:rPr lang="en-US" sz="2400" dirty="0" smtClean="0"/>
              <a:t>when the brain is very plastic and </a:t>
            </a:r>
          </a:p>
          <a:p>
            <a:r>
              <a:rPr lang="en-US" sz="2400" dirty="0" smtClean="0"/>
              <a:t>alters rapidly</a:t>
            </a:r>
          </a:p>
          <a:p>
            <a:endParaRPr lang="en-US" sz="2400" dirty="0" smtClean="0"/>
          </a:p>
          <a:p>
            <a:r>
              <a:rPr lang="en-US" sz="2400" dirty="0" smtClean="0"/>
              <a:t>Small changes (in neurotransmitter </a:t>
            </a:r>
          </a:p>
          <a:p>
            <a:r>
              <a:rPr lang="en-US" sz="2400" dirty="0" smtClean="0"/>
              <a:t>type, wiring </a:t>
            </a:r>
            <a:r>
              <a:rPr lang="en-US" sz="2400" dirty="0" err="1" smtClean="0"/>
              <a:t>etc</a:t>
            </a:r>
            <a:r>
              <a:rPr lang="en-US" sz="2400" dirty="0" smtClean="0"/>
              <a:t>) can lead to </a:t>
            </a:r>
          </a:p>
          <a:p>
            <a:r>
              <a:rPr lang="en-US" sz="2400" dirty="0" smtClean="0"/>
              <a:t>dramatic phenotypes</a:t>
            </a:r>
            <a:endParaRPr lang="en-GB" sz="2400" dirty="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26" y="1052737"/>
            <a:ext cx="4041526" cy="56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" y="147935"/>
            <a:ext cx="8672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From alterations in neural development to disease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7" y="4077072"/>
            <a:ext cx="5298426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1138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Most mutations are non-lethal and will cause subtle changes to embryonic development / brain wiring: “</a:t>
            </a:r>
            <a:r>
              <a:rPr lang="en-GB" sz="2400" dirty="0"/>
              <a:t>d</a:t>
            </a:r>
            <a:r>
              <a:rPr lang="en-GB" sz="2400" dirty="0" smtClean="0"/>
              <a:t>evelopmental disconnection”</a:t>
            </a:r>
          </a:p>
          <a:p>
            <a:endParaRPr lang="en-GB" sz="2400" dirty="0"/>
          </a:p>
          <a:p>
            <a:r>
              <a:rPr lang="en-GB" sz="2400" dirty="0" smtClean="0"/>
              <a:t>In some cases developmental alterations can lead to psychiatric disorders – diseases that affect all aspects of emotion, thought and social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4986" y="6198961"/>
            <a:ext cx="32340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Mitchell 2011, after Waddington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54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Developmental basis of disease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6864" y="6372036"/>
            <a:ext cx="13876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Jan </a:t>
            </a:r>
            <a:r>
              <a:rPr lang="en-GB" dirty="0" err="1" smtClean="0"/>
              <a:t>Buitelaar</a:t>
            </a:r>
            <a:endParaRPr lang="en-GB" dirty="0"/>
          </a:p>
        </p:txBody>
      </p:sp>
      <p:pic>
        <p:nvPicPr>
          <p:cNvPr id="2050" name="Picture 2" descr="https://www.dpom.co.uk/wp-content/uploads/2014/05/snowb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5944"/>
            <a:ext cx="4215844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2346837"/>
            <a:ext cx="4324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Small effects amplify over time – </a:t>
            </a:r>
          </a:p>
          <a:p>
            <a:r>
              <a:rPr lang="en-GB" sz="2400" dirty="0" smtClean="0"/>
              <a:t>like a snowball rolling down a hill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34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0010"/>
            <a:ext cx="8458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 smtClean="0"/>
              <a:t>Psychiatric disorders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031825"/>
            <a:ext cx="8781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Psychiatric disorders are complex diseases that affect many aspects of mental function</a:t>
            </a:r>
          </a:p>
          <a:p>
            <a:r>
              <a:rPr lang="en-GB" dirty="0" smtClean="0"/>
              <a:t>including thinking, feeling, mood and sociability</a:t>
            </a:r>
          </a:p>
          <a:p>
            <a:endParaRPr lang="en-GB" dirty="0"/>
          </a:p>
          <a:p>
            <a:r>
              <a:rPr lang="en-GB" dirty="0" smtClean="0"/>
              <a:t>Leading cause of disability in Europe and North America</a:t>
            </a:r>
          </a:p>
          <a:p>
            <a:endParaRPr lang="en-GB" dirty="0"/>
          </a:p>
          <a:p>
            <a:r>
              <a:rPr lang="en-GB" dirty="0" smtClean="0"/>
              <a:t>Available drug therapies are often only palliative with variable efficacy and side-effects</a:t>
            </a:r>
          </a:p>
          <a:p>
            <a:endParaRPr lang="en-GB" dirty="0"/>
          </a:p>
          <a:p>
            <a:r>
              <a:rPr lang="en-GB" dirty="0" smtClean="0"/>
              <a:t>Many compounds discovered serendipitously 50 years and not been improved since</a:t>
            </a:r>
          </a:p>
          <a:p>
            <a:endParaRPr lang="en-GB" dirty="0"/>
          </a:p>
          <a:p>
            <a:r>
              <a:rPr lang="en-GB" dirty="0" smtClean="0"/>
              <a:t>Need to better understand underlying neurobiology and genetics of psychiatric disorders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1023"/>
            <a:ext cx="3403079" cy="254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Diagnosing gastrointestinal disease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086811"/>
            <a:ext cx="76962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you go to the doctor with chronic abdominal distress, the physician will perform several tests:</a:t>
            </a:r>
          </a:p>
          <a:p>
            <a:endParaRPr lang="en-US" dirty="0"/>
          </a:p>
          <a:p>
            <a:r>
              <a:rPr lang="en-US" dirty="0" smtClean="0"/>
              <a:t>Check inflammatory markers, test for allergies, perform a colonoscopy, take biopsies, measure enzyme levels</a:t>
            </a:r>
          </a:p>
          <a:p>
            <a:endParaRPr lang="en-US" dirty="0"/>
          </a:p>
          <a:p>
            <a:r>
              <a:rPr lang="en-US" dirty="0" smtClean="0"/>
              <a:t>They may diagnose coeliac disease, Crohn’s disease, colon cancer…</a:t>
            </a:r>
          </a:p>
          <a:p>
            <a:endParaRPr lang="en-US" dirty="0"/>
          </a:p>
          <a:p>
            <a:r>
              <a:rPr lang="en-US" dirty="0" smtClean="0"/>
              <a:t>If they cannot make a diagnosis they will name it irritable bowel syndrome: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diagnosis of exclusion </a:t>
            </a:r>
            <a:r>
              <a:rPr lang="en-US" dirty="0" smtClean="0"/>
              <a:t>that does not give insight into the underlying cause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Image result for irritable bowel synd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04222"/>
            <a:ext cx="3087638" cy="20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Diagnosing </a:t>
            </a:r>
            <a:r>
              <a:rPr lang="en-US" sz="3200" i="1" dirty="0" smtClean="0"/>
              <a:t>psychiatric disorders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993" y="1124744"/>
            <a:ext cx="8275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Diagnosing psychiatric disorders are similar: physicians can compare symptoms</a:t>
            </a:r>
          </a:p>
          <a:p>
            <a:r>
              <a:rPr lang="en-GB" dirty="0" smtClean="0"/>
              <a:t>but do not understand how they are triggered.</a:t>
            </a:r>
          </a:p>
          <a:p>
            <a:endParaRPr lang="en-GB" dirty="0"/>
          </a:p>
          <a:p>
            <a:r>
              <a:rPr lang="en-GB" dirty="0" smtClean="0"/>
              <a:t>Most PDs (schizophrenia, Alzheimer’s disease, autism spectrum disorder) are umbrella</a:t>
            </a:r>
          </a:p>
          <a:p>
            <a:r>
              <a:rPr lang="en-GB" dirty="0" smtClean="0"/>
              <a:t>terms for related disease with common symptoms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no evidence that underlying aetiology is the same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will not respond to the same treatment options</a:t>
            </a:r>
            <a:endParaRPr lang="en-GB" dirty="0"/>
          </a:p>
        </p:txBody>
      </p:sp>
      <p:pic>
        <p:nvPicPr>
          <p:cNvPr id="3074" name="Picture 2" descr="Image result for psychiatric dis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13653"/>
            <a:ext cx="3278609" cy="23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Diagnosis based upon </a:t>
            </a:r>
            <a:r>
              <a:rPr lang="en-US" sz="3200" i="1" dirty="0" err="1" smtClean="0"/>
              <a:t>behavioural</a:t>
            </a:r>
            <a:r>
              <a:rPr lang="en-US" sz="3200" i="1" dirty="0" smtClean="0"/>
              <a:t> symptoms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Image result for dsm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15621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800" y="1484784"/>
            <a:ext cx="5298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Diagnosis can be very subjective</a:t>
            </a:r>
          </a:p>
          <a:p>
            <a:endParaRPr lang="en-GB" dirty="0"/>
          </a:p>
          <a:p>
            <a:r>
              <a:rPr lang="en-GB" dirty="0" smtClean="0"/>
              <a:t>Diagnosis can be controversial</a:t>
            </a:r>
          </a:p>
          <a:p>
            <a:endParaRPr lang="en-GB" dirty="0"/>
          </a:p>
          <a:p>
            <a:r>
              <a:rPr lang="en-GB" dirty="0" smtClean="0"/>
              <a:t>In some cases want parents push for the diagnosis of a</a:t>
            </a:r>
          </a:p>
          <a:p>
            <a:r>
              <a:rPr lang="en-GB" dirty="0" smtClean="0"/>
              <a:t>disorder in their children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365104"/>
            <a:ext cx="597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Insights into genetics / neurobiology could improve diagnosis:</a:t>
            </a:r>
          </a:p>
          <a:p>
            <a:endParaRPr lang="en-GB" dirty="0"/>
          </a:p>
          <a:p>
            <a:r>
              <a:rPr lang="en-GB" dirty="0" smtClean="0"/>
              <a:t>Compare patients with same molecular lesion for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79929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Psychiatric disorders are a spectrum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13472"/>
            <a:ext cx="76962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Often diagnosed on the basis of behavioural symptoms:</a:t>
            </a:r>
          </a:p>
          <a:p>
            <a:endParaRPr lang="en-US" dirty="0" smtClean="0"/>
          </a:p>
          <a:p>
            <a:r>
              <a:rPr lang="en-US" dirty="0" smtClean="0"/>
              <a:t>  Few genetic or biological markers available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Large spectrum of symptoms can be observed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402422" y="2924944"/>
            <a:ext cx="6339157" cy="3073400"/>
            <a:chOff x="1357043" y="1248544"/>
            <a:chExt cx="6339157" cy="3073400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043" y="1248544"/>
              <a:ext cx="6339157" cy="3073400"/>
            </a:xfrm>
            <a:prstGeom prst="rect">
              <a:avLst/>
            </a:prstGeom>
            <a:solidFill>
              <a:srgbClr val="4F81B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6400800" y="3429000"/>
              <a:ext cx="1066800" cy="6858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53200" y="304800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ADHD</a:t>
              </a:r>
              <a:endParaRPr lang="en-GB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47800" y="3810000"/>
            <a:ext cx="609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18067" y="3955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people</a:t>
            </a:r>
            <a:endParaRPr lang="en-GB" dirty="0"/>
          </a:p>
        </p:txBody>
      </p:sp>
      <p:sp>
        <p:nvSpPr>
          <p:cNvPr id="17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1960" y="580526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Activity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6857DA0DA1C24489FF313FCAF0D0E3A" ma:contentTypeVersion="4" ma:contentTypeDescription="Új dokumentum létrehozása." ma:contentTypeScope="" ma:versionID="246bf5cc866e796b838d03fdf19fffc4">
  <xsd:schema xmlns:xsd="http://www.w3.org/2001/XMLSchema" xmlns:xs="http://www.w3.org/2001/XMLSchema" xmlns:p="http://schemas.microsoft.com/office/2006/metadata/properties" xmlns:ns2="69e75fee-c96d-4655-a1cd-bad9abd33f2e" targetNamespace="http://schemas.microsoft.com/office/2006/metadata/properties" ma:root="true" ma:fieldsID="1175460f7555a7bab7c147a45e8d1eb3" ns2:_="">
    <xsd:import namespace="69e75fee-c96d-4655-a1cd-bad9abd33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5fee-c96d-4655-a1cd-bad9abd33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500E7-92BF-4BD9-9B36-135545B1B333}"/>
</file>

<file path=customXml/itemProps2.xml><?xml version="1.0" encoding="utf-8"?>
<ds:datastoreItem xmlns:ds="http://schemas.openxmlformats.org/officeDocument/2006/customXml" ds:itemID="{FAA517FE-CFD3-403C-B4CF-15E1FD949D1A}"/>
</file>

<file path=customXml/itemProps3.xml><?xml version="1.0" encoding="utf-8"?>
<ds:datastoreItem xmlns:ds="http://schemas.openxmlformats.org/officeDocument/2006/customXml" ds:itemID="{B6BF7679-5C5F-4F47-B339-9046EC2C0485}"/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1062</Words>
  <Application>Microsoft Office PowerPoint</Application>
  <PresentationFormat>On-screen Show (4:3)</PresentationFormat>
  <Paragraphs>178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</dc:creator>
  <cp:lastModifiedBy>Norton, Will (Dr.)</cp:lastModifiedBy>
  <cp:revision>117</cp:revision>
  <dcterms:created xsi:type="dcterms:W3CDTF">2015-09-07T17:39:34Z</dcterms:created>
  <dcterms:modified xsi:type="dcterms:W3CDTF">2021-07-22T13:44:15Z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0x01010026857DA0DA1C24489FF313FCAF0D0E3A</vt:lpwstr>
  </property>
</Properties>
</file>