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30" r:id="rId4"/>
    <p:sldId id="258" r:id="rId5"/>
    <p:sldId id="259" r:id="rId6"/>
    <p:sldId id="263" r:id="rId7"/>
    <p:sldId id="262" r:id="rId8"/>
    <p:sldId id="260" r:id="rId9"/>
    <p:sldId id="261" r:id="rId10"/>
    <p:sldId id="264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266" r:id="rId40"/>
    <p:sldId id="329" r:id="rId41"/>
    <p:sldId id="27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E9A0C-C06F-4BBF-B0F5-2CA1DB29E484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2510-F75F-455A-A5C7-FA3E50A36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3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Constructs can also be feed in some species (RNAi, flies / worms)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AB7F-BC84-4CC5-893B-87899A3B97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0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RNA</a:t>
            </a:r>
            <a:r>
              <a:rPr lang="en-GB" baseline="0" dirty="0" smtClean="0"/>
              <a:t>i does not work in all animals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AB7F-BC84-4CC5-893B-87899A3B97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cannot identify</a:t>
            </a:r>
            <a:r>
              <a:rPr lang="en-GB" baseline="0" dirty="0" smtClean="0"/>
              <a:t> novel genes – limited to our prior knowledge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9AB7F-BC84-4CC5-893B-87899A3B974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22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5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64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4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1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6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8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92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7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A070-570C-44B4-B442-54A824F12C1B}" type="datetimeFigureOut">
              <a:rPr lang="en-GB" smtClean="0"/>
              <a:t>17/08/2021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BFE4-2F77-4C8D-A847-D68C628F1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bEgygtbEo2A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TNGF_K5Ybkk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FGvp6cdKb3c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rfEKc_0iaJo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kIj-9a_ss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8128" y="97272"/>
            <a:ext cx="10515600" cy="1325563"/>
          </a:xfrm>
        </p:spPr>
        <p:txBody>
          <a:bodyPr/>
          <a:lstStyle/>
          <a:p>
            <a:r>
              <a:rPr lang="en-GB" dirty="0" smtClean="0"/>
              <a:t>Introduction to Neuroscience Futures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09600" y="1413165"/>
            <a:ext cx="10972800" cy="448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427" y="5106700"/>
            <a:ext cx="16002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2619"/>
            <a:ext cx="10515600" cy="1325563"/>
          </a:xfrm>
        </p:spPr>
        <p:txBody>
          <a:bodyPr/>
          <a:lstStyle/>
          <a:p>
            <a:r>
              <a:rPr lang="en-GB" dirty="0" smtClean="0"/>
              <a:t>Zebrafish as a model organism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228436"/>
            <a:ext cx="59188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George </a:t>
            </a:r>
            <a:r>
              <a:rPr lang="en-GB" sz="2200" dirty="0" err="1" smtClean="0"/>
              <a:t>Streisinger</a:t>
            </a:r>
            <a:r>
              <a:rPr lang="en-GB" sz="2200" dirty="0" smtClean="0"/>
              <a:t> – Budapest and Oregon!</a:t>
            </a:r>
          </a:p>
          <a:p>
            <a:endParaRPr lang="en-GB" sz="2200" dirty="0"/>
          </a:p>
          <a:p>
            <a:r>
              <a:rPr lang="en-GB" sz="2200" dirty="0" smtClean="0"/>
              <a:t>First to establish zebrafish as a model organism</a:t>
            </a:r>
          </a:p>
          <a:p>
            <a:endParaRPr lang="en-GB" sz="2200" dirty="0"/>
          </a:p>
          <a:p>
            <a:r>
              <a:rPr lang="en-GB" sz="2200" dirty="0" smtClean="0"/>
              <a:t>ZF are easy to keep in the lab</a:t>
            </a:r>
          </a:p>
          <a:p>
            <a:endParaRPr lang="en-GB" sz="2200" dirty="0"/>
          </a:p>
          <a:p>
            <a:r>
              <a:rPr lang="en-GB" sz="2200" dirty="0" smtClean="0"/>
              <a:t>Small, develop quickly, transparent at larval stages</a:t>
            </a:r>
          </a:p>
          <a:p>
            <a:endParaRPr lang="en-GB" sz="2200" dirty="0"/>
          </a:p>
          <a:p>
            <a:r>
              <a:rPr lang="en-GB" sz="2200" dirty="0" smtClean="0"/>
              <a:t>Genetically </a:t>
            </a:r>
            <a:r>
              <a:rPr lang="en-GB" sz="2200" dirty="0" err="1" smtClean="0"/>
              <a:t>manipulatable</a:t>
            </a:r>
            <a:endParaRPr lang="en-GB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613" y="476105"/>
            <a:ext cx="1790700" cy="2562225"/>
          </a:xfrm>
          <a:prstGeom prst="rect">
            <a:avLst/>
          </a:prstGeom>
        </p:spPr>
      </p:pic>
      <p:pic>
        <p:nvPicPr>
          <p:cNvPr id="5124" name="Picture 4" descr="https://lh3.googleusercontent.com/ZB_vY8OrgjoDh9xDIvl2qgqZAK53cBp6Z5JykRHe05M2xW6rX8pEs6bEKgBzC0k8XuyXfS28YDl_ipDerAHaA0zvwJlLrmGLOIDxc3UlGADAAROhh1dYoNkjYf33nGhrzh0Q3M6KRgOlraXw-VBSAJGbnjXRVCEwo09CgDycyrEFLrrwGwbBEYwJ-DibhLP02Q2PKmO7_gk69DkBz2_ZsN47eibFd3Twae-vSw3ImGqW5l62ZJ-w3j4cUgTRIQS4NKPsk6zOgH9cF4gvWeW2wznTFQXvUVsDakIP-KSZV50z-DfFPh4IHep6czkWdr8YDrkYpMP8c9x3yufPSAWJYYkkJc9pDhQgJ242BGPJLWQm94pSV0wvWivI19oVKSdtzehdfkPGe3XZjN5ZPAeATVauadwtxeJNBtQkFtM3m6tRlolEqjR7L_Wpo8ynvqEjgdCyWo2-nQzui08yegw2COFbfwKKtMtWNcQgdx_mU9xXRtniVZbk1myFyPuDdi3T8amb2ITmQurMjMaR51PJ6bqa8flweH98WwQAbYu-0v6SHAfx_nqaLNDPxEvB8V7cRYNGm6-FuX9Stz-VLXok5hw0BVM7PZ_1Yynn6SQgPFOOx8cnJUAoSAV8KNRZpp_VFK7O0KVQ6nRukgduxB-T_yIKohj3231X8yNnFSeHUFA1ISNCiENBOXeWbqathcNqKjAwsqX_X99bhBgJ-8LU7ZgT=w650-h866-no?authuser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13" y="3481816"/>
            <a:ext cx="2117911" cy="282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308" y="4049018"/>
            <a:ext cx="3757512" cy="22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6309" y="821768"/>
            <a:ext cx="8155594" cy="5560633"/>
            <a:chOff x="311691" y="451373"/>
            <a:chExt cx="8155594" cy="6116696"/>
          </a:xfrm>
        </p:grpSpPr>
        <p:pic>
          <p:nvPicPr>
            <p:cNvPr id="26626" name="Picture 2" descr="Image result for zebrafish developm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91" y="451373"/>
              <a:ext cx="8155594" cy="611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635299" y="5319132"/>
              <a:ext cx="4527394" cy="1193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0946" y="692435"/>
              <a:ext cx="7114478" cy="489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23385" y="841664"/>
              <a:ext cx="3144189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4144"/>
            <a:ext cx="10515600" cy="1325563"/>
          </a:xfrm>
        </p:spPr>
        <p:txBody>
          <a:bodyPr/>
          <a:lstStyle/>
          <a:p>
            <a:r>
              <a:rPr lang="en-GB" dirty="0" smtClean="0"/>
              <a:t>Zebrafish (</a:t>
            </a:r>
            <a:r>
              <a:rPr lang="en-GB" i="1" dirty="0" smtClean="0"/>
              <a:t>Danio </a:t>
            </a:r>
            <a:r>
              <a:rPr lang="en-GB" i="1" dirty="0" err="1" smtClean="0"/>
              <a:t>rerio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75491" y="1034473"/>
            <a:ext cx="3602182" cy="30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bEgygtbEo2A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287071" y="2355273"/>
            <a:ext cx="3498530" cy="19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0481" y="1174171"/>
            <a:ext cx="113951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 situ hybridisation is a technique to </a:t>
            </a:r>
            <a:r>
              <a:rPr lang="en-GB" sz="2400" b="1" dirty="0" smtClean="0"/>
              <a:t>visualise gene expression in a tissue</a:t>
            </a:r>
          </a:p>
          <a:p>
            <a:endParaRPr lang="en-GB" sz="2400" dirty="0"/>
          </a:p>
          <a:p>
            <a:r>
              <a:rPr lang="en-GB" sz="2400" dirty="0" smtClean="0"/>
              <a:t>An mRNA probe is made by copying a DNA template – the gene of interest (reverse</a:t>
            </a:r>
          </a:p>
          <a:p>
            <a:r>
              <a:rPr lang="en-GB" sz="2400" dirty="0" smtClean="0"/>
              <a:t>transcription)</a:t>
            </a:r>
          </a:p>
          <a:p>
            <a:endParaRPr lang="en-GB" sz="2400" dirty="0"/>
          </a:p>
          <a:p>
            <a:r>
              <a:rPr lang="en-GB" sz="2400" dirty="0" smtClean="0"/>
              <a:t>The mRNA probe is labelled with an antigen (e.g. </a:t>
            </a:r>
            <a:r>
              <a:rPr lang="en-GB" sz="2400" dirty="0" err="1" smtClean="0"/>
              <a:t>digoxygenin</a:t>
            </a:r>
            <a:r>
              <a:rPr lang="en-GB" sz="2400" dirty="0" smtClean="0"/>
              <a:t>). It hybridises to the gene of</a:t>
            </a:r>
          </a:p>
          <a:p>
            <a:r>
              <a:rPr lang="en-GB" sz="2400" dirty="0" smtClean="0"/>
              <a:t>interest within the tissue</a:t>
            </a:r>
          </a:p>
          <a:p>
            <a:endParaRPr lang="en-GB" sz="2400" dirty="0"/>
          </a:p>
          <a:p>
            <a:r>
              <a:rPr lang="en-GB" sz="2400" dirty="0" smtClean="0"/>
              <a:t>Antibody labelling is used to reveal where the probe binds – fluorescent or </a:t>
            </a:r>
            <a:r>
              <a:rPr lang="en-GB" sz="2400" dirty="0" err="1" smtClean="0"/>
              <a:t>colourimetric</a:t>
            </a:r>
            <a:endParaRPr lang="en-GB" sz="2400" dirty="0" smtClean="0"/>
          </a:p>
          <a:p>
            <a:r>
              <a:rPr lang="en-GB" sz="2400" dirty="0" smtClean="0"/>
              <a:t>detection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54"/>
            <a:ext cx="10515600" cy="1325563"/>
          </a:xfrm>
        </p:spPr>
        <p:txBody>
          <a:bodyPr/>
          <a:lstStyle/>
          <a:p>
            <a:r>
              <a:rPr lang="en-GB" dirty="0" smtClean="0"/>
              <a:t>Gene expression: in situ hybridisation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6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Image result for in situ hybrid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6" y="1373732"/>
            <a:ext cx="8307658" cy="332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411" y="5161956"/>
            <a:ext cx="10069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RNA probes that are complementary to the gene of interest are synthesised</a:t>
            </a:r>
          </a:p>
          <a:p>
            <a:endParaRPr lang="en-GB" sz="2400" dirty="0"/>
          </a:p>
          <a:p>
            <a:r>
              <a:rPr lang="en-GB" sz="2400" dirty="0" smtClean="0"/>
              <a:t>Probes are annealed to the tissue and then visualised (whole mount / sections)</a:t>
            </a:r>
            <a:endParaRPr lang="en-GB" sz="2400" dirty="0"/>
          </a:p>
        </p:txBody>
      </p:sp>
      <p:pic>
        <p:nvPicPr>
          <p:cNvPr id="21508" name="Picture 4" descr="https://upload.wikimedia.org/wikipedia/commons/thumb/f/f7/Hunchback_in_situ.jpg/220px-Hunchback_in_sit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696" y="1088172"/>
            <a:ext cx="2819787" cy="21148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1856"/>
            <a:ext cx="10515600" cy="1325563"/>
          </a:xfrm>
        </p:spPr>
        <p:txBody>
          <a:bodyPr/>
          <a:lstStyle/>
          <a:p>
            <a:r>
              <a:rPr lang="en-GB" dirty="0"/>
              <a:t>Gene expression: in situ hybridisation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8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zebrafish in situ hybrid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245" y="1978421"/>
            <a:ext cx="5701722" cy="23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zebrafish fluorescent in situ hybridiz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52" y="1381990"/>
            <a:ext cx="4647611" cy="35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68391" y="6400800"/>
            <a:ext cx="522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Images from </a:t>
            </a:r>
            <a:r>
              <a:rPr lang="en-GB" dirty="0" err="1" smtClean="0"/>
              <a:t>Lauter</a:t>
            </a:r>
            <a:r>
              <a:rPr lang="en-GB" dirty="0" smtClean="0"/>
              <a:t> et al., 2011; and UMASS, Amherst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74699" y="5090128"/>
            <a:ext cx="10013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Several genes can be studied using different colours</a:t>
            </a:r>
          </a:p>
          <a:p>
            <a:endParaRPr lang="en-GB" sz="2400" dirty="0"/>
          </a:p>
          <a:p>
            <a:r>
              <a:rPr lang="en-GB" sz="2400" dirty="0" smtClean="0"/>
              <a:t>Lacks cellular resolution; works better for </a:t>
            </a:r>
            <a:r>
              <a:rPr lang="en-GB" sz="2400" dirty="0" smtClean="0"/>
              <a:t>highly expressed </a:t>
            </a:r>
            <a:r>
              <a:rPr lang="en-GB" sz="2400" dirty="0" smtClean="0"/>
              <a:t>genes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84"/>
            <a:ext cx="10515600" cy="1325563"/>
          </a:xfrm>
        </p:spPr>
        <p:txBody>
          <a:bodyPr/>
          <a:lstStyle/>
          <a:p>
            <a:r>
              <a:rPr lang="en-GB" dirty="0"/>
              <a:t>Gene expression: in situ hybridisation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9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antibody labe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87" y="2691245"/>
            <a:ext cx="4274159" cy="33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025" y="1070264"/>
            <a:ext cx="94852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Antibody labelling can be used to localise proteins in tissues</a:t>
            </a:r>
          </a:p>
          <a:p>
            <a:endParaRPr lang="en-GB" sz="2400" dirty="0"/>
          </a:p>
          <a:p>
            <a:r>
              <a:rPr lang="en-GB" sz="2400" dirty="0" smtClean="0"/>
              <a:t>Primary antibody binds target protein and a secondary antibody is used to </a:t>
            </a:r>
          </a:p>
          <a:p>
            <a:r>
              <a:rPr lang="en-GB" sz="2400" dirty="0" smtClean="0"/>
              <a:t>visualise it</a:t>
            </a:r>
          </a:p>
          <a:p>
            <a:endParaRPr lang="en-GB" sz="2400" dirty="0"/>
          </a:p>
          <a:p>
            <a:r>
              <a:rPr lang="en-GB" sz="2400" dirty="0" smtClean="0"/>
              <a:t>Antibodies can be difficult to make; technique is more </a:t>
            </a:r>
          </a:p>
          <a:p>
            <a:r>
              <a:rPr lang="en-GB" sz="2400" dirty="0" smtClean="0"/>
              <a:t>expensive than in situ hybridisation</a:t>
            </a:r>
          </a:p>
          <a:p>
            <a:endParaRPr lang="en-GB" sz="2400" dirty="0"/>
          </a:p>
          <a:p>
            <a:r>
              <a:rPr lang="en-GB" sz="2400" dirty="0" smtClean="0"/>
              <a:t>Labelling can give cellular resolution</a:t>
            </a: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9880274" y="6447104"/>
            <a:ext cx="225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 from Wikipedia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3382"/>
            <a:ext cx="10515600" cy="1325563"/>
          </a:xfrm>
        </p:spPr>
        <p:txBody>
          <a:bodyPr/>
          <a:lstStyle/>
          <a:p>
            <a:r>
              <a:rPr lang="en-GB" dirty="0"/>
              <a:t>Protein localisation: immunohistochemistry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0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zebrafish in situ hybridization ucl 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91" y="1150136"/>
            <a:ext cx="8208818" cy="495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025" y="6281982"/>
            <a:ext cx="689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Zebrafish monoaminergic neurons (image credit: UCL)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84"/>
            <a:ext cx="10515600" cy="1325563"/>
          </a:xfrm>
        </p:spPr>
        <p:txBody>
          <a:bodyPr/>
          <a:lstStyle/>
          <a:p>
            <a:r>
              <a:rPr lang="en-GB" dirty="0" smtClean="0"/>
              <a:t>Immunohistochemistry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5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327" y="1103971"/>
            <a:ext cx="75478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Some proteins are the product of immediate early genes </a:t>
            </a:r>
          </a:p>
          <a:p>
            <a:r>
              <a:rPr lang="en-GB" sz="2400" dirty="0" smtClean="0"/>
              <a:t>(e.g. </a:t>
            </a:r>
            <a:r>
              <a:rPr lang="en-GB" sz="2400" i="1" dirty="0" err="1" smtClean="0"/>
              <a:t>cfos</a:t>
            </a:r>
            <a:r>
              <a:rPr lang="en-GB" sz="2400" dirty="0" smtClean="0"/>
              <a:t>)</a:t>
            </a:r>
          </a:p>
          <a:p>
            <a:endParaRPr lang="en-GB" sz="2400" dirty="0"/>
          </a:p>
          <a:p>
            <a:r>
              <a:rPr lang="en-GB" sz="2400" dirty="0" smtClean="0"/>
              <a:t>IEGs are upregulated by neural activity – can be used to </a:t>
            </a:r>
          </a:p>
          <a:p>
            <a:r>
              <a:rPr lang="en-GB" sz="2400" dirty="0" smtClean="0"/>
              <a:t>map the response of the brain to behaviour or drugs</a:t>
            </a:r>
          </a:p>
          <a:p>
            <a:endParaRPr lang="en-GB" sz="2400" dirty="0"/>
          </a:p>
          <a:p>
            <a:r>
              <a:rPr lang="en-GB" sz="2400" dirty="0" smtClean="0"/>
              <a:t>Compare animal with and without experience of behaviour</a:t>
            </a:r>
          </a:p>
        </p:txBody>
      </p:sp>
      <p:pic>
        <p:nvPicPr>
          <p:cNvPr id="22530" name="Picture 2" descr="Image result for zebrafish cf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198" y="972455"/>
            <a:ext cx="3595238" cy="546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28439" y="5586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828359" y="6373249"/>
            <a:ext cx="315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Pentylenetetrazole</a:t>
            </a:r>
            <a:r>
              <a:rPr lang="en-GB" dirty="0" smtClean="0"/>
              <a:t> (</a:t>
            </a:r>
            <a:r>
              <a:rPr lang="en-GB" dirty="0" err="1" smtClean="0"/>
              <a:t>convulsant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63799" y="3878109"/>
            <a:ext cx="4467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 temporal information available</a:t>
            </a:r>
          </a:p>
          <a:p>
            <a:endParaRPr lang="en-GB" sz="2400" dirty="0"/>
          </a:p>
          <a:p>
            <a:r>
              <a:rPr lang="en-GB" sz="2400" dirty="0" smtClean="0"/>
              <a:t>Background noise / specificity?</a:t>
            </a:r>
            <a:endParaRPr lang="en-GB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908"/>
            <a:ext cx="10515600" cy="1325563"/>
          </a:xfrm>
        </p:spPr>
        <p:txBody>
          <a:bodyPr/>
          <a:lstStyle/>
          <a:p>
            <a:r>
              <a:rPr lang="en-GB" dirty="0"/>
              <a:t>Immunohistochemistry: neural circuit activity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4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4" y="1103556"/>
            <a:ext cx="6693430" cy="4158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365" y="5379970"/>
            <a:ext cx="6134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Compare </a:t>
            </a:r>
            <a:r>
              <a:rPr lang="en-GB" sz="2400" dirty="0" err="1" smtClean="0"/>
              <a:t>Cfos</a:t>
            </a:r>
            <a:r>
              <a:rPr lang="en-GB" sz="2400" dirty="0" smtClean="0"/>
              <a:t> in the brain of fish that do- or do </a:t>
            </a:r>
          </a:p>
          <a:p>
            <a:r>
              <a:rPr lang="en-GB" sz="2400" dirty="0" smtClean="0"/>
              <a:t>not avoid the dark compartment of a tank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493298" y="6431735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Lau et al., 2011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5258" y="1271239"/>
            <a:ext cx="490654" cy="270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483" y="2252548"/>
            <a:ext cx="4136756" cy="221758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14144"/>
            <a:ext cx="10515600" cy="1325563"/>
          </a:xfrm>
        </p:spPr>
        <p:txBody>
          <a:bodyPr/>
          <a:lstStyle/>
          <a:p>
            <a:r>
              <a:rPr lang="en-GB" dirty="0"/>
              <a:t>Immunohistochemistry: neural circuit activity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7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715" y="915556"/>
            <a:ext cx="10027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Transgenic lines contain an exogenous DNA sequence – the transgene</a:t>
            </a:r>
          </a:p>
          <a:p>
            <a:endParaRPr lang="en-GB" sz="2400" dirty="0"/>
          </a:p>
          <a:p>
            <a:r>
              <a:rPr lang="en-GB" sz="2400" dirty="0" smtClean="0"/>
              <a:t>Requires appropriate promoter and enhancer elements to be cloned</a:t>
            </a:r>
          </a:p>
          <a:p>
            <a:endParaRPr lang="en-GB" sz="2400" dirty="0"/>
          </a:p>
          <a:p>
            <a:r>
              <a:rPr lang="en-GB" sz="2400" dirty="0" smtClean="0"/>
              <a:t>Various reporters can be used: fluorescent proteins; </a:t>
            </a:r>
            <a:r>
              <a:rPr lang="en-GB" sz="2400" dirty="0" err="1" smtClean="0"/>
              <a:t>optogenetic</a:t>
            </a:r>
            <a:r>
              <a:rPr lang="en-GB" sz="2400" dirty="0" smtClean="0"/>
              <a:t> tools; genetic </a:t>
            </a:r>
          </a:p>
          <a:p>
            <a:r>
              <a:rPr lang="en-GB" sz="2400" dirty="0" smtClean="0"/>
              <a:t>drivers / amplifiers</a:t>
            </a:r>
            <a:endParaRPr lang="en-GB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94164" y="4478483"/>
            <a:ext cx="8603673" cy="862446"/>
            <a:chOff x="311727" y="4769427"/>
            <a:chExt cx="8603673" cy="862446"/>
          </a:xfrm>
        </p:grpSpPr>
        <p:sp>
          <p:nvSpPr>
            <p:cNvPr id="9" name="Rounded Rectangle 8"/>
            <p:cNvSpPr/>
            <p:nvPr/>
          </p:nvSpPr>
          <p:spPr>
            <a:xfrm>
              <a:off x="7907480" y="4769427"/>
              <a:ext cx="529937" cy="8624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3564" y="4769427"/>
              <a:ext cx="529937" cy="86244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11727" y="5195455"/>
              <a:ext cx="86036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ounded Rectangle 1"/>
            <p:cNvSpPr/>
            <p:nvPr/>
          </p:nvSpPr>
          <p:spPr>
            <a:xfrm>
              <a:off x="1454727" y="4769427"/>
              <a:ext cx="2483428" cy="862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Tissue specific promoter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69772" y="4769427"/>
              <a:ext cx="2483428" cy="86244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Transgenic reporter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684817" y="4769427"/>
              <a:ext cx="1094509" cy="8624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Stop </a:t>
              </a:r>
            </a:p>
            <a:p>
              <a:pPr algn="ctr"/>
              <a:r>
                <a:rPr lang="en-GB" dirty="0" smtClean="0"/>
                <a:t>signal</a:t>
              </a:r>
              <a:endParaRPr lang="en-GB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64570" y="3742268"/>
            <a:ext cx="141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Transposable</a:t>
            </a:r>
          </a:p>
          <a:p>
            <a:pPr algn="ctr"/>
            <a:r>
              <a:rPr lang="en-GB" dirty="0" smtClean="0"/>
              <a:t>elements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47704" y="3742268"/>
            <a:ext cx="141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Transposable</a:t>
            </a:r>
          </a:p>
          <a:p>
            <a:pPr algn="ctr"/>
            <a:r>
              <a:rPr lang="en-GB" dirty="0" smtClean="0"/>
              <a:t>elements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58243" y="6095693"/>
            <a:ext cx="8271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Transposons can be used to insert the construct into the genome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3380"/>
            <a:ext cx="10515600" cy="1325563"/>
          </a:xfrm>
        </p:spPr>
        <p:txBody>
          <a:bodyPr/>
          <a:lstStyle/>
          <a:p>
            <a:r>
              <a:rPr lang="en-GB" dirty="0" err="1"/>
              <a:t>Transgenesis</a:t>
            </a:r>
            <a:r>
              <a:rPr lang="en-GB" dirty="0"/>
              <a:t>: stable visualisation of proteins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381"/>
            <a:ext cx="10515600" cy="1325563"/>
          </a:xfrm>
        </p:spPr>
        <p:txBody>
          <a:bodyPr/>
          <a:lstStyle/>
          <a:p>
            <a:r>
              <a:rPr lang="en-GB" dirty="0" smtClean="0"/>
              <a:t>Neuroscience futures…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348944"/>
            <a:ext cx="8712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Why study the brain?</a:t>
            </a:r>
          </a:p>
          <a:p>
            <a:endParaRPr lang="en-GB" sz="2200" dirty="0"/>
          </a:p>
          <a:p>
            <a:r>
              <a:rPr lang="en-GB" sz="2200" dirty="0" smtClean="0"/>
              <a:t>Source of all hopes, dreams, memories</a:t>
            </a:r>
          </a:p>
          <a:p>
            <a:endParaRPr lang="en-GB" sz="2200" dirty="0"/>
          </a:p>
          <a:p>
            <a:endParaRPr lang="en-GB" sz="2200" dirty="0" smtClean="0"/>
          </a:p>
          <a:p>
            <a:r>
              <a:rPr lang="en-GB" sz="2200" dirty="0" smtClean="0"/>
              <a:t>How does the brain process stimuli to tailor behavioural responses?</a:t>
            </a:r>
          </a:p>
          <a:p>
            <a:endParaRPr lang="en-GB" sz="2200" dirty="0"/>
          </a:p>
          <a:p>
            <a:r>
              <a:rPr lang="en-GB" sz="2200" dirty="0" smtClean="0"/>
              <a:t>What happens when brain function is altered?</a:t>
            </a:r>
          </a:p>
          <a:p>
            <a:endParaRPr lang="en-GB" sz="2200" dirty="0"/>
          </a:p>
          <a:p>
            <a:r>
              <a:rPr lang="en-GB" sz="2200" dirty="0" smtClean="0"/>
              <a:t>How can we study such complex processes in the lab?</a:t>
            </a:r>
            <a:endParaRPr lang="en-GB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92" y="4087282"/>
            <a:ext cx="3126364" cy="24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6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mage result for zebrafish micro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4" y="1669473"/>
            <a:ext cx="50577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zebrafish microinj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20" y="1669473"/>
            <a:ext cx="3574472" cy="268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0618" y="4485684"/>
            <a:ext cx="3428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Needle contains DNA </a:t>
            </a:r>
          </a:p>
          <a:p>
            <a:r>
              <a:rPr lang="en-GB" sz="2400" dirty="0" smtClean="0"/>
              <a:t>solution and coloured dye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39564" y="5884581"/>
            <a:ext cx="666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Animals are grown to the required stage for analysis</a:t>
            </a:r>
            <a:endParaRPr lang="en-GB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1854"/>
            <a:ext cx="10515600" cy="1325563"/>
          </a:xfrm>
        </p:spPr>
        <p:txBody>
          <a:bodyPr/>
          <a:lstStyle/>
          <a:p>
            <a:r>
              <a:rPr lang="en-GB" dirty="0"/>
              <a:t>Transgenes can be introduced into animals by microinjection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9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zebrafish transgenic li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9" y="1355677"/>
            <a:ext cx="3290166" cy="512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94119" y="5277538"/>
            <a:ext cx="5615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Label multiple cell types at the same time</a:t>
            </a:r>
          </a:p>
          <a:p>
            <a:endParaRPr lang="en-GB" sz="2400" dirty="0"/>
          </a:p>
          <a:p>
            <a:r>
              <a:rPr lang="en-GB" sz="2400" dirty="0" smtClean="0"/>
              <a:t>Movies to show organs growing in real time</a:t>
            </a:r>
            <a:endParaRPr lang="en-GB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382"/>
            <a:ext cx="10515600" cy="1325563"/>
          </a:xfrm>
        </p:spPr>
        <p:txBody>
          <a:bodyPr/>
          <a:lstStyle/>
          <a:p>
            <a:r>
              <a:rPr lang="en-GB" dirty="0" err="1"/>
              <a:t>Transgenesis</a:t>
            </a:r>
            <a:r>
              <a:rPr lang="en-GB" dirty="0"/>
              <a:t>: stable visualisation of proteins</a:t>
            </a:r>
            <a:endParaRPr lang="en-GB" dirty="0"/>
          </a:p>
        </p:txBody>
      </p:sp>
      <p:pic>
        <p:nvPicPr>
          <p:cNvPr id="7" name="TNGF_K5Ybk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84436" y="1798766"/>
            <a:ext cx="5384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enetically encoded calcium indica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76" y="1260870"/>
            <a:ext cx="6050390" cy="51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419493" y="1126273"/>
            <a:ext cx="267629" cy="34568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419491" y="4624039"/>
            <a:ext cx="267629" cy="34568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58243" y="1251634"/>
            <a:ext cx="6205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Genetically-encoded calcium indicators (GECI)</a:t>
            </a:r>
          </a:p>
          <a:p>
            <a:r>
              <a:rPr lang="en-GB" sz="2400" dirty="0" smtClean="0"/>
              <a:t>- fluoresce when calcium binds</a:t>
            </a:r>
          </a:p>
          <a:p>
            <a:endParaRPr lang="en-GB" sz="2400" dirty="0"/>
          </a:p>
          <a:p>
            <a:r>
              <a:rPr lang="en-GB" sz="2400" dirty="0" smtClean="0"/>
              <a:t>Since neural activation is Ca dependent, </a:t>
            </a:r>
          </a:p>
          <a:p>
            <a:r>
              <a:rPr lang="en-GB" sz="2400" dirty="0" smtClean="0"/>
              <a:t>can be used as a readout of activity</a:t>
            </a:r>
            <a:endParaRPr lang="en-GB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4144"/>
            <a:ext cx="10515600" cy="1325563"/>
          </a:xfrm>
        </p:spPr>
        <p:txBody>
          <a:bodyPr/>
          <a:lstStyle/>
          <a:p>
            <a:r>
              <a:rPr lang="en-GB" dirty="0" smtClean="0"/>
              <a:t>Live </a:t>
            </a:r>
            <a:r>
              <a:rPr lang="en-GB" dirty="0"/>
              <a:t>imaging with calcium indicators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9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7630" y="1092819"/>
            <a:ext cx="82927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Genetically-encoded calcium indicators (GECI)</a:t>
            </a:r>
          </a:p>
          <a:p>
            <a:endParaRPr lang="en-GB" sz="2400" dirty="0"/>
          </a:p>
          <a:p>
            <a:r>
              <a:rPr lang="en-GB" sz="2400" dirty="0" smtClean="0"/>
              <a:t>Can be used to visualise neural activity in real time</a:t>
            </a:r>
          </a:p>
          <a:p>
            <a:endParaRPr lang="en-GB" sz="2400" dirty="0"/>
          </a:p>
          <a:p>
            <a:r>
              <a:rPr lang="en-GB" sz="2400" dirty="0" smtClean="0"/>
              <a:t>High resolution – limit is ability of microscope to penetrate tissue</a:t>
            </a:r>
            <a:endParaRPr lang="en-GB" sz="2400" dirty="0"/>
          </a:p>
        </p:txBody>
      </p:sp>
      <p:pic>
        <p:nvPicPr>
          <p:cNvPr id="7" name="FGvp6cdKb3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14186" y="3076415"/>
            <a:ext cx="6363629" cy="357954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384"/>
            <a:ext cx="10515600" cy="1325563"/>
          </a:xfrm>
        </p:spPr>
        <p:txBody>
          <a:bodyPr/>
          <a:lstStyle/>
          <a:p>
            <a:r>
              <a:rPr lang="en-GB" dirty="0" smtClean="0"/>
              <a:t>Live </a:t>
            </a:r>
            <a:r>
              <a:rPr lang="en-GB" dirty="0"/>
              <a:t>imaging with calcium indicators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3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1728" y="1153391"/>
            <a:ext cx="67392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Gain-of-function experiments in animals</a:t>
            </a:r>
          </a:p>
          <a:p>
            <a:endParaRPr lang="en-GB" sz="2400" dirty="0"/>
          </a:p>
          <a:p>
            <a:r>
              <a:rPr lang="en-GB" sz="2400" dirty="0" smtClean="0"/>
              <a:t>Clone the full length sequence of the </a:t>
            </a:r>
          </a:p>
          <a:p>
            <a:r>
              <a:rPr lang="en-GB" sz="2400" dirty="0" smtClean="0"/>
              <a:t>gene of interest under control of a </a:t>
            </a:r>
          </a:p>
          <a:p>
            <a:r>
              <a:rPr lang="en-GB" sz="2400" dirty="0" smtClean="0"/>
              <a:t>tissue-specific promoter</a:t>
            </a:r>
          </a:p>
          <a:p>
            <a:endParaRPr lang="en-GB" sz="2400" dirty="0"/>
          </a:p>
          <a:p>
            <a:r>
              <a:rPr lang="en-GB" sz="2400" dirty="0" smtClean="0"/>
              <a:t>Inject into single-cell zebrafish embryos and grow to </a:t>
            </a:r>
          </a:p>
          <a:p>
            <a:r>
              <a:rPr lang="en-GB" sz="2400" dirty="0" smtClean="0"/>
              <a:t>Grow to required stage</a:t>
            </a:r>
          </a:p>
          <a:p>
            <a:endParaRPr lang="en-GB" sz="2400" dirty="0"/>
          </a:p>
          <a:p>
            <a:r>
              <a:rPr lang="en-GB" sz="2400" dirty="0" smtClean="0"/>
              <a:t>Analyse phenotype</a:t>
            </a:r>
            <a:endParaRPr lang="en-GB" sz="2400" dirty="0"/>
          </a:p>
        </p:txBody>
      </p:sp>
      <p:pic>
        <p:nvPicPr>
          <p:cNvPr id="10242" name="Picture 2" descr="Image result for dorsalized zebra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73" y="1631757"/>
            <a:ext cx="6872653" cy="412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60972" y="6427296"/>
            <a:ext cx="22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Photo credit: </a:t>
            </a:r>
            <a:r>
              <a:rPr lang="en-GB" dirty="0" err="1" smtClean="0"/>
              <a:t>Yiping</a:t>
            </a:r>
            <a:r>
              <a:rPr lang="en-GB" dirty="0" smtClean="0"/>
              <a:t> Li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7434" y="27708"/>
            <a:ext cx="11344565" cy="1325563"/>
          </a:xfrm>
        </p:spPr>
        <p:txBody>
          <a:bodyPr/>
          <a:lstStyle/>
          <a:p>
            <a:r>
              <a:rPr lang="en-GB" dirty="0" err="1"/>
              <a:t>Transgenesis</a:t>
            </a:r>
            <a:r>
              <a:rPr lang="en-GB" dirty="0"/>
              <a:t> can </a:t>
            </a:r>
            <a:r>
              <a:rPr lang="en-GB" dirty="0" smtClean="0"/>
              <a:t>be </a:t>
            </a:r>
            <a:r>
              <a:rPr lang="en-GB" dirty="0"/>
              <a:t>used to over-express genes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3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gene overexpression 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59" y="1048225"/>
            <a:ext cx="8544682" cy="486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491" y="5985249"/>
            <a:ext cx="1004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Overexpression of the </a:t>
            </a:r>
            <a:r>
              <a:rPr lang="en-GB" sz="2400" i="1" dirty="0" smtClean="0"/>
              <a:t>engrailed</a:t>
            </a:r>
            <a:r>
              <a:rPr lang="en-GB" sz="2400" dirty="0" smtClean="0"/>
              <a:t> gene reduces zebrafish forebrain development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823898" y="6437933"/>
            <a:ext cx="23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Ristoratore</a:t>
            </a:r>
            <a:r>
              <a:rPr lang="en-GB" dirty="0" smtClean="0"/>
              <a:t> et al., 1999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908"/>
            <a:ext cx="10515600" cy="1325563"/>
          </a:xfrm>
        </p:spPr>
        <p:txBody>
          <a:bodyPr/>
          <a:lstStyle/>
          <a:p>
            <a:r>
              <a:rPr lang="en-GB" dirty="0"/>
              <a:t>Over-expression can be tissue specific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1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062" y="1037788"/>
            <a:ext cx="98464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Morpholino oligonucleotides or anti-sense RNA sequences can be injected to </a:t>
            </a:r>
          </a:p>
          <a:p>
            <a:r>
              <a:rPr lang="en-GB" sz="2400" dirty="0" smtClean="0"/>
              <a:t>knock-down gene function</a:t>
            </a:r>
          </a:p>
          <a:p>
            <a:endParaRPr lang="en-GB" sz="2400" dirty="0"/>
          </a:p>
          <a:p>
            <a:r>
              <a:rPr lang="en-GB" sz="2400" dirty="0" smtClean="0"/>
              <a:t>Morpholinos are short antisense oligonucleotides that inhibit translation (no</a:t>
            </a:r>
          </a:p>
          <a:p>
            <a:r>
              <a:rPr lang="en-GB" sz="2400" dirty="0" smtClean="0"/>
              <a:t>protein formed). Active for about 5 days before gene function recovers</a:t>
            </a:r>
            <a:endParaRPr lang="en-GB" sz="2400" dirty="0"/>
          </a:p>
        </p:txBody>
      </p:sp>
      <p:pic>
        <p:nvPicPr>
          <p:cNvPr id="12290" name="Picture 2" descr="Image result for morphol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962" y="3037991"/>
            <a:ext cx="3550194" cy="382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745" y="3558695"/>
            <a:ext cx="4029075" cy="25050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23384"/>
            <a:ext cx="11824855" cy="1325563"/>
          </a:xfrm>
        </p:spPr>
        <p:txBody>
          <a:bodyPr/>
          <a:lstStyle/>
          <a:p>
            <a:r>
              <a:rPr lang="en-GB" dirty="0"/>
              <a:t>Transient knock-down of genes by microinjection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3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0" y="769435"/>
            <a:ext cx="6385842" cy="5527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2107" y="1460809"/>
            <a:ext cx="43048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Morpholinos can be designed to: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Inhibit the initiation codon (</a:t>
            </a:r>
            <a:r>
              <a:rPr lang="en-GB" sz="2400" dirty="0" err="1" smtClean="0"/>
              <a:t>ATg</a:t>
            </a:r>
            <a:r>
              <a:rPr lang="en-GB" sz="2400" dirty="0" smtClean="0"/>
              <a:t>)</a:t>
            </a:r>
          </a:p>
          <a:p>
            <a:endParaRPr lang="en-GB" sz="2400" dirty="0"/>
          </a:p>
          <a:p>
            <a:r>
              <a:rPr lang="en-GB" sz="2400" dirty="0" smtClean="0"/>
              <a:t>Inhibit a splice donor or acceptor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130404" y="6440474"/>
            <a:ext cx="195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Norton et al., 2005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02" y="3847168"/>
            <a:ext cx="4656982" cy="2080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67816" y="6005576"/>
            <a:ext cx="193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fgf10a</a:t>
            </a:r>
            <a:r>
              <a:rPr lang="en-GB" dirty="0" smtClean="0"/>
              <a:t> mutant line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542478" y="6255808"/>
            <a:ext cx="33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fgf10a</a:t>
            </a:r>
            <a:r>
              <a:rPr lang="en-GB" dirty="0" smtClean="0"/>
              <a:t> splice morpholino injection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71511" y="886268"/>
            <a:ext cx="332820" cy="3961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8200" y="23384"/>
            <a:ext cx="11064984" cy="1325563"/>
          </a:xfrm>
        </p:spPr>
        <p:txBody>
          <a:bodyPr/>
          <a:lstStyle/>
          <a:p>
            <a:r>
              <a:rPr lang="en-GB" dirty="0"/>
              <a:t>Transient knock-down of genes by </a:t>
            </a:r>
            <a:r>
              <a:rPr lang="en-GB" dirty="0" err="1"/>
              <a:t>morpholino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4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780" y="1054635"/>
            <a:ext cx="8222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What about </a:t>
            </a:r>
            <a:r>
              <a:rPr lang="en-GB" sz="2400" dirty="0" smtClean="0"/>
              <a:t>specificity?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Knock-down of genes can be quantified by: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Western blot							qPCR</a:t>
            </a:r>
            <a:endParaRPr lang="en-GB" sz="2400" dirty="0"/>
          </a:p>
        </p:txBody>
      </p:sp>
      <p:pic>
        <p:nvPicPr>
          <p:cNvPr id="23554" name="Picture 2" descr="Phospho-Histone H3 (Ser10) Antibody #97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47" y="2889521"/>
            <a:ext cx="22669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408020" y="1895711"/>
            <a:ext cx="2977375" cy="4393309"/>
            <a:chOff x="8408020" y="2163338"/>
            <a:chExt cx="2977375" cy="4393309"/>
          </a:xfrm>
        </p:grpSpPr>
        <p:pic>
          <p:nvPicPr>
            <p:cNvPr id="23556" name="Picture 4" descr="Image result for PCR g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7161" y="2598202"/>
              <a:ext cx="2294750" cy="3958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8408020" y="2163338"/>
              <a:ext cx="2977375" cy="1248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08305" y="3222702"/>
              <a:ext cx="509825" cy="3333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/>
          <p:cNvSpPr/>
          <p:nvPr/>
        </p:nvSpPr>
        <p:spPr>
          <a:xfrm>
            <a:off x="2653447" y="6199812"/>
            <a:ext cx="2665685" cy="379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43483" y="5553481"/>
            <a:ext cx="1911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Look for reduction</a:t>
            </a:r>
          </a:p>
          <a:p>
            <a:pPr algn="ctr"/>
            <a:r>
              <a:rPr lang="en-GB" dirty="0" smtClean="0"/>
              <a:t>of protein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2177" y="5553480"/>
            <a:ext cx="1768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Look for changes</a:t>
            </a:r>
          </a:p>
          <a:p>
            <a:r>
              <a:rPr lang="en-GB" dirty="0" smtClean="0"/>
              <a:t>to gene splicing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735271" y="6199811"/>
            <a:ext cx="2057402" cy="557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68029" y="4850780"/>
            <a:ext cx="0" cy="33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3385" y="4858217"/>
            <a:ext cx="0" cy="33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63539" y="449340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133320" y="449353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MO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199" y="23385"/>
            <a:ext cx="11187545" cy="1325563"/>
          </a:xfrm>
        </p:spPr>
        <p:txBody>
          <a:bodyPr/>
          <a:lstStyle/>
          <a:p>
            <a:r>
              <a:rPr lang="en-GB" dirty="0"/>
              <a:t>Transient knock-down of genes by </a:t>
            </a:r>
            <a:r>
              <a:rPr lang="en-GB" dirty="0" err="1"/>
              <a:t>morpholino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0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233" y="1207823"/>
            <a:ext cx="88011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Morpholinos are:		Cheap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Fast to design and inject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Transiently knock-down gene function</a:t>
            </a:r>
          </a:p>
          <a:p>
            <a:endParaRPr lang="en-GB" sz="2400" dirty="0"/>
          </a:p>
          <a:p>
            <a:r>
              <a:rPr lang="en-GB" sz="2400" dirty="0" smtClean="0"/>
              <a:t>				Can be non-specific (“off-target effect”)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May cause uncontrolled cell death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Appropriate controls:		Design two independent morpholinos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Rescue by co-injecting cDNA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		Compare to a stable mutant line</a:t>
            </a:r>
          </a:p>
        </p:txBody>
      </p:sp>
      <p:pic>
        <p:nvPicPr>
          <p:cNvPr id="24578" name="Picture 2" descr="Image result for dna hel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237" y="140799"/>
            <a:ext cx="2221667" cy="658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845961" y="9237"/>
            <a:ext cx="2281382" cy="1180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9" y="14142"/>
            <a:ext cx="11584709" cy="1325563"/>
          </a:xfrm>
        </p:spPr>
        <p:txBody>
          <a:bodyPr/>
          <a:lstStyle/>
          <a:p>
            <a:r>
              <a:rPr lang="en-GB" dirty="0"/>
              <a:t>Transient knock-down of genes by </a:t>
            </a:r>
            <a:r>
              <a:rPr lang="en-GB" dirty="0" err="1"/>
              <a:t>morpholino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54"/>
            <a:ext cx="10515600" cy="1325563"/>
          </a:xfrm>
        </p:spPr>
        <p:txBody>
          <a:bodyPr/>
          <a:lstStyle/>
          <a:p>
            <a:r>
              <a:rPr lang="en-GB" dirty="0" smtClean="0"/>
              <a:t>Dr Will Norton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37672"/>
            <a:ext cx="10836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Associate Professor of Animal Biology at the University of Leicester; Honorary Professor at ELTE</a:t>
            </a:r>
          </a:p>
          <a:p>
            <a:endParaRPr lang="en-GB" sz="2400" dirty="0"/>
          </a:p>
          <a:p>
            <a:r>
              <a:rPr lang="en-GB" sz="2400" dirty="0" smtClean="0"/>
              <a:t>BSc (Neuroscience) at University of Sheffield</a:t>
            </a:r>
          </a:p>
          <a:p>
            <a:endParaRPr lang="en-GB" sz="2400" dirty="0"/>
          </a:p>
          <a:p>
            <a:r>
              <a:rPr lang="en-GB" sz="2400" dirty="0" err="1" smtClean="0"/>
              <a:t>Phd</a:t>
            </a:r>
            <a:r>
              <a:rPr lang="en-GB" sz="2400" dirty="0" smtClean="0"/>
              <a:t> (Developmental Neuroscience) at University College London</a:t>
            </a:r>
          </a:p>
          <a:p>
            <a:endParaRPr lang="en-GB" sz="2400" dirty="0"/>
          </a:p>
          <a:p>
            <a:r>
              <a:rPr lang="en-GB" sz="2400" dirty="0" err="1" smtClean="0"/>
              <a:t>Postodoctoral</a:t>
            </a:r>
            <a:r>
              <a:rPr lang="en-GB" sz="2400" dirty="0" smtClean="0"/>
              <a:t> Research EMBL Heidelberg, Helmholtz Centre Munich, CNRS, Gif/Yvette</a:t>
            </a:r>
          </a:p>
          <a:p>
            <a:endParaRPr lang="en-GB" sz="2400" dirty="0"/>
          </a:p>
          <a:p>
            <a:r>
              <a:rPr lang="en-GB" sz="2400" dirty="0" smtClean="0"/>
              <a:t>Worked in Leicester since 2012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505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1082" y="1111292"/>
            <a:ext cx="56607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Chemical can be used to mutate genes: e.g. </a:t>
            </a:r>
          </a:p>
          <a:p>
            <a:r>
              <a:rPr lang="en-GB" sz="2400" dirty="0" err="1" smtClean="0"/>
              <a:t>ethylnitrosourea</a:t>
            </a:r>
            <a:r>
              <a:rPr lang="en-GB" sz="2400" dirty="0" smtClean="0"/>
              <a:t> (ENU)</a:t>
            </a:r>
          </a:p>
          <a:p>
            <a:endParaRPr lang="en-GB" sz="2400" dirty="0"/>
          </a:p>
          <a:p>
            <a:r>
              <a:rPr lang="en-GB" sz="2400" dirty="0" smtClean="0"/>
              <a:t>Random mutagenesis of base-pairs</a:t>
            </a:r>
          </a:p>
          <a:p>
            <a:endParaRPr lang="en-GB" sz="2400" dirty="0"/>
          </a:p>
          <a:p>
            <a:r>
              <a:rPr lang="en-GB" sz="2400" dirty="0" smtClean="0"/>
              <a:t>Can be used to find novel genes important </a:t>
            </a:r>
          </a:p>
          <a:p>
            <a:r>
              <a:rPr lang="en-GB" sz="2400" dirty="0" smtClean="0"/>
              <a:t>for a behaviour / process</a:t>
            </a:r>
            <a:endParaRPr lang="en-GB" sz="2400" dirty="0"/>
          </a:p>
        </p:txBody>
      </p:sp>
      <p:pic>
        <p:nvPicPr>
          <p:cNvPr id="4098" name="Picture 2" descr="Image result for zebrafish 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1285003"/>
            <a:ext cx="2929854" cy="497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82147" y="6399460"/>
            <a:ext cx="161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Lee et al., 2012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55" y="40364"/>
            <a:ext cx="10515600" cy="1325563"/>
          </a:xfrm>
        </p:spPr>
        <p:txBody>
          <a:bodyPr/>
          <a:lstStyle/>
          <a:p>
            <a:r>
              <a:rPr lang="en-GB" dirty="0"/>
              <a:t>Stable knock-out: chemical mutagenesis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8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083" y="1159726"/>
            <a:ext cx="67016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Challenge is to identify the position of the mutation:</a:t>
            </a:r>
          </a:p>
          <a:p>
            <a:endParaRPr lang="en-GB" sz="2400" dirty="0"/>
          </a:p>
          <a:p>
            <a:r>
              <a:rPr lang="en-GB" sz="2400" dirty="0" smtClean="0"/>
              <a:t>Positional cloning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Whole genome sequencing</a:t>
            </a:r>
            <a:endParaRPr lang="en-GB" sz="2400" dirty="0"/>
          </a:p>
        </p:txBody>
      </p:sp>
      <p:pic>
        <p:nvPicPr>
          <p:cNvPr id="3074" name="Picture 2" descr="Image result for positional clo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740" y="2016767"/>
            <a:ext cx="7564933" cy="368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317" y="6066264"/>
            <a:ext cx="739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Linkage can be used to “walk along” the chromosome and identify mutations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3384"/>
            <a:ext cx="10515600" cy="1325563"/>
          </a:xfrm>
        </p:spPr>
        <p:txBody>
          <a:bodyPr/>
          <a:lstStyle/>
          <a:p>
            <a:r>
              <a:rPr lang="en-GB" dirty="0"/>
              <a:t>Stable knock-out: chemical mutagenesis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243" y="1103971"/>
            <a:ext cx="111558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insertion of deletion of specific sequences in the genome. Targeted – does not rely</a:t>
            </a:r>
          </a:p>
          <a:p>
            <a:r>
              <a:rPr lang="en-GB" sz="2400" dirty="0" smtClean="0"/>
              <a:t>on random mutagenesis. Can be used to make stable mutant lines</a:t>
            </a:r>
          </a:p>
          <a:p>
            <a:endParaRPr lang="en-GB" sz="2400" dirty="0"/>
          </a:p>
          <a:p>
            <a:r>
              <a:rPr lang="en-GB" sz="2400" dirty="0" smtClean="0"/>
              <a:t>Techniques include Zinc Finger Nucleases; TALENS (</a:t>
            </a:r>
            <a:r>
              <a:rPr lang="en-GB" sz="2400" dirty="0"/>
              <a:t>Transcription activator-like effector </a:t>
            </a:r>
            <a:endParaRPr lang="en-GB" sz="2400" dirty="0" smtClean="0"/>
          </a:p>
          <a:p>
            <a:r>
              <a:rPr lang="en-GB" sz="2400" dirty="0" smtClean="0"/>
              <a:t>nucleases); and </a:t>
            </a:r>
            <a:r>
              <a:rPr lang="en-GB" sz="2400" dirty="0"/>
              <a:t>CRISPR/Cas9 (clustered regularly interspaced short palindromic </a:t>
            </a:r>
            <a:r>
              <a:rPr lang="en-GB" sz="2400" dirty="0" smtClean="0"/>
              <a:t>repeats)</a:t>
            </a:r>
          </a:p>
          <a:p>
            <a:endParaRPr lang="en-GB" sz="2400" dirty="0"/>
          </a:p>
          <a:p>
            <a:r>
              <a:rPr lang="en-GB" sz="2400" dirty="0" smtClean="0"/>
              <a:t>Ability to mutate nearly any gene (although loci that cannot be mutated do exist)</a:t>
            </a:r>
            <a:endParaRPr lang="en-GB" sz="2400" dirty="0"/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pic>
        <p:nvPicPr>
          <p:cNvPr id="16386" name="Picture 2" descr="Image result for genome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81" y="4049522"/>
            <a:ext cx="5387800" cy="26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4144"/>
            <a:ext cx="10515600" cy="1325563"/>
          </a:xfrm>
        </p:spPr>
        <p:txBody>
          <a:bodyPr/>
          <a:lstStyle/>
          <a:p>
            <a:r>
              <a:rPr lang="en-GB" dirty="0" smtClean="0"/>
              <a:t>Genome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crispr/cas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0" y="1361507"/>
            <a:ext cx="4824973" cy="463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2878" y="2080843"/>
            <a:ext cx="59229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Design a short guide RNA sequence. Co-inject</a:t>
            </a:r>
          </a:p>
          <a:p>
            <a:r>
              <a:rPr lang="en-GB" sz="2400" dirty="0" smtClean="0"/>
              <a:t>with Cas9 protein: Cas9 acts like molecular</a:t>
            </a:r>
          </a:p>
          <a:p>
            <a:r>
              <a:rPr lang="en-GB" sz="2400" dirty="0" smtClean="0"/>
              <a:t>scissors to cut the DNA sequence</a:t>
            </a:r>
          </a:p>
          <a:p>
            <a:endParaRPr lang="en-GB" sz="2400" dirty="0"/>
          </a:p>
          <a:p>
            <a:r>
              <a:rPr lang="en-GB" sz="2400" dirty="0" smtClean="0"/>
              <a:t>The body’s natural repair mechanism –</a:t>
            </a:r>
          </a:p>
          <a:p>
            <a:r>
              <a:rPr lang="en-GB" sz="2400" dirty="0" smtClean="0"/>
              <a:t>“non-homologous end joining” repairs the cut</a:t>
            </a:r>
          </a:p>
          <a:p>
            <a:endParaRPr lang="en-GB" sz="2400" dirty="0"/>
          </a:p>
          <a:p>
            <a:r>
              <a:rPr lang="en-GB" sz="2400" dirty="0" smtClean="0"/>
              <a:t>In some cases a mistake is made introducing a</a:t>
            </a:r>
          </a:p>
          <a:p>
            <a:r>
              <a:rPr lang="en-GB" sz="2400" dirty="0" smtClean="0"/>
              <a:t>mutation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445083" y="6406712"/>
            <a:ext cx="265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 from LabBiotech.eu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1856"/>
            <a:ext cx="10515600" cy="1325563"/>
          </a:xfrm>
        </p:spPr>
        <p:txBody>
          <a:bodyPr/>
          <a:lstStyle/>
          <a:p>
            <a:r>
              <a:rPr lang="en-GB" dirty="0" smtClean="0"/>
              <a:t>Genome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4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crispr/cas9 inser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9" y="1180248"/>
            <a:ext cx="8299398" cy="430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932" y="5824982"/>
            <a:ext cx="10016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Simultaneous inclusion of a novel DNA template can be used to introduce new </a:t>
            </a:r>
          </a:p>
          <a:p>
            <a:r>
              <a:rPr lang="en-GB" sz="2400" dirty="0" smtClean="0"/>
              <a:t>sequences: “Homologous Recombination”, “Knock-in”</a:t>
            </a:r>
            <a:endParaRPr lang="en-GB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92459" y="5086977"/>
            <a:ext cx="42948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360451" y="4802621"/>
            <a:ext cx="3512634" cy="5687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DNA template with homology arms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0572"/>
            <a:ext cx="10515600" cy="1325563"/>
          </a:xfrm>
        </p:spPr>
        <p:txBody>
          <a:bodyPr/>
          <a:lstStyle/>
          <a:p>
            <a:r>
              <a:rPr lang="en-GB" dirty="0" smtClean="0"/>
              <a:t>Genome engineering – knock in 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7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crispr knock-in zebra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18" y="1125491"/>
            <a:ext cx="51435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1037063" y="1002045"/>
            <a:ext cx="312235" cy="26919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9355273" y="6444064"/>
            <a:ext cx="281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 from Kawahara, 2017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270595" y="1650380"/>
            <a:ext cx="42837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Example: knock-in of GPF to </a:t>
            </a:r>
          </a:p>
          <a:p>
            <a:r>
              <a:rPr lang="en-GB" sz="2400" i="1" dirty="0" smtClean="0"/>
              <a:t>krttc193</a:t>
            </a:r>
            <a:r>
              <a:rPr lang="en-GB" sz="2400" dirty="0" smtClean="0"/>
              <a:t> locus</a:t>
            </a:r>
          </a:p>
          <a:p>
            <a:endParaRPr lang="en-GB" sz="2400" dirty="0"/>
          </a:p>
          <a:p>
            <a:r>
              <a:rPr lang="en-GB" sz="2400" dirty="0" smtClean="0"/>
              <a:t>Homology arms needed to insert</a:t>
            </a:r>
          </a:p>
          <a:p>
            <a:r>
              <a:rPr lang="en-GB" sz="2400" dirty="0" smtClean="0"/>
              <a:t>transgenic cassette</a:t>
            </a:r>
            <a:endParaRPr lang="en-GB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23382"/>
            <a:ext cx="10515600" cy="1325563"/>
          </a:xfrm>
        </p:spPr>
        <p:txBody>
          <a:bodyPr/>
          <a:lstStyle/>
          <a:p>
            <a:r>
              <a:rPr lang="en-GB" dirty="0" smtClean="0"/>
              <a:t>Genome engineering – knocking in genes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0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453" y="1081667"/>
            <a:ext cx="97166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Based upon transgenic expression of ion channels that are activated by light:</a:t>
            </a:r>
          </a:p>
          <a:p>
            <a:endParaRPr lang="en-GB" sz="2400" dirty="0"/>
          </a:p>
          <a:p>
            <a:r>
              <a:rPr lang="en-GB" sz="2400" dirty="0" err="1" smtClean="0"/>
              <a:t>Channelrhodopsin</a:t>
            </a:r>
            <a:r>
              <a:rPr lang="en-GB" sz="2400" dirty="0" smtClean="0"/>
              <a:t> – activated by blue light. When opened, Ca++ ions </a:t>
            </a:r>
          </a:p>
          <a:p>
            <a:r>
              <a:rPr lang="en-GB" sz="2400" dirty="0" smtClean="0"/>
              <a:t>enter neurons (increase firing)</a:t>
            </a:r>
          </a:p>
          <a:p>
            <a:endParaRPr lang="en-GB" sz="2400" dirty="0"/>
          </a:p>
          <a:p>
            <a:r>
              <a:rPr lang="en-GB" sz="2400" dirty="0" err="1" smtClean="0"/>
              <a:t>Halorhodopsin</a:t>
            </a:r>
            <a:r>
              <a:rPr lang="en-GB" sz="2400" dirty="0" smtClean="0"/>
              <a:t> – activated by yellow light. When opened, Cl- ions </a:t>
            </a:r>
          </a:p>
          <a:p>
            <a:r>
              <a:rPr lang="en-GB" sz="2400" dirty="0" smtClean="0"/>
              <a:t>enter neurons (decrease firing)</a:t>
            </a:r>
          </a:p>
          <a:p>
            <a:endParaRPr lang="en-GB" sz="2400" dirty="0"/>
          </a:p>
          <a:p>
            <a:r>
              <a:rPr lang="en-GB" sz="2400" dirty="0" smtClean="0"/>
              <a:t>Permit temporal and spatial control of neural activity in intact brain</a:t>
            </a:r>
            <a:endParaRPr lang="en-GB" sz="2400" dirty="0"/>
          </a:p>
        </p:txBody>
      </p:sp>
      <p:pic>
        <p:nvPicPr>
          <p:cNvPr id="28674" name="Picture 2" descr="https://upload.wikimedia.org/wikipedia/commons/thumb/6/6c/3ug9.png/220px-3ug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93" y="2631688"/>
            <a:ext cx="3231645" cy="32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23142" y="5863342"/>
            <a:ext cx="190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Channelrhodopsin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0960"/>
            <a:ext cx="10515600" cy="1325563"/>
          </a:xfrm>
        </p:spPr>
        <p:txBody>
          <a:bodyPr/>
          <a:lstStyle/>
          <a:p>
            <a:r>
              <a:rPr lang="en-GB" dirty="0" err="1" smtClean="0"/>
              <a:t>Optogenetics</a:t>
            </a:r>
            <a:r>
              <a:rPr lang="en-GB" dirty="0" smtClean="0"/>
              <a:t> – altering neural activity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0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4204" y="5172991"/>
            <a:ext cx="6468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Light can be used to dissect the function of neural </a:t>
            </a:r>
          </a:p>
          <a:p>
            <a:r>
              <a:rPr lang="en-GB" sz="2400" dirty="0" smtClean="0"/>
              <a:t>circuits in intact brains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49414" y="6360827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Wenchao</a:t>
            </a:r>
            <a:r>
              <a:rPr lang="en-GB" dirty="0" smtClean="0"/>
              <a:t> </a:t>
            </a:r>
            <a:r>
              <a:rPr lang="en-GB" dirty="0" err="1" smtClean="0"/>
              <a:t>Gu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2616"/>
            <a:ext cx="10515600" cy="1325563"/>
          </a:xfrm>
        </p:spPr>
        <p:txBody>
          <a:bodyPr/>
          <a:lstStyle/>
          <a:p>
            <a:r>
              <a:rPr lang="en-GB" dirty="0" err="1" smtClean="0"/>
              <a:t>Optogenetics</a:t>
            </a:r>
            <a:r>
              <a:rPr lang="en-GB" dirty="0" smtClean="0"/>
              <a:t> – </a:t>
            </a:r>
            <a:r>
              <a:rPr lang="en-GB" dirty="0" err="1" smtClean="0"/>
              <a:t>Channelrhodopsin</a:t>
            </a:r>
            <a:endParaRPr lang="en-GB" dirty="0"/>
          </a:p>
        </p:txBody>
      </p:sp>
      <p:pic>
        <p:nvPicPr>
          <p:cNvPr id="9" name="rfEKc_0iaJ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1346" y="1481859"/>
            <a:ext cx="5412509" cy="3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247" y="988143"/>
            <a:ext cx="3114675" cy="4162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31405" y="133815"/>
            <a:ext cx="267629" cy="43601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419170" y="905836"/>
            <a:ext cx="3631648" cy="130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788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Summary – zebrafish as a model organism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913841" y="4359564"/>
            <a:ext cx="85193" cy="960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67628" y="1024345"/>
            <a:ext cx="88519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Zebrafish are small, easy to breed and can be manipulated genetically</a:t>
            </a:r>
          </a:p>
          <a:p>
            <a:endParaRPr lang="en-GB" sz="2400" dirty="0"/>
          </a:p>
          <a:p>
            <a:r>
              <a:rPr lang="en-GB" sz="2400" dirty="0" smtClean="0"/>
              <a:t>Standard behaviour tests have been established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Gene expression can be measured by </a:t>
            </a:r>
            <a:r>
              <a:rPr lang="en-GB" sz="2400" dirty="0" err="1" smtClean="0"/>
              <a:t>RNAseq</a:t>
            </a:r>
            <a:r>
              <a:rPr lang="en-GB" sz="2400" dirty="0" smtClean="0"/>
              <a:t>, in situ hybridisation</a:t>
            </a:r>
          </a:p>
          <a:p>
            <a:endParaRPr lang="en-GB" sz="2400" dirty="0"/>
          </a:p>
          <a:p>
            <a:r>
              <a:rPr lang="en-GB" sz="2400" dirty="0" smtClean="0"/>
              <a:t>Immunohistochemistry can be used to localise proteins</a:t>
            </a:r>
          </a:p>
          <a:p>
            <a:endParaRPr lang="en-GB" sz="2400" dirty="0"/>
          </a:p>
          <a:p>
            <a:r>
              <a:rPr lang="en-GB" sz="2400" dirty="0" err="1" smtClean="0"/>
              <a:t>Transgenesis</a:t>
            </a:r>
            <a:r>
              <a:rPr lang="en-GB" sz="2400" dirty="0" smtClean="0"/>
              <a:t> can locate proteins or manipulate their function</a:t>
            </a:r>
          </a:p>
          <a:p>
            <a:endParaRPr lang="en-GB" sz="2400" dirty="0"/>
          </a:p>
          <a:p>
            <a:r>
              <a:rPr lang="en-GB" sz="2400" dirty="0" smtClean="0"/>
              <a:t>Genes can be over-expressed or knocked out and the impact upon </a:t>
            </a:r>
          </a:p>
          <a:p>
            <a:r>
              <a:rPr lang="en-GB" sz="2400" dirty="0" smtClean="0"/>
              <a:t>the brain measured</a:t>
            </a:r>
          </a:p>
          <a:p>
            <a:endParaRPr lang="en-GB" sz="2400" dirty="0"/>
          </a:p>
          <a:p>
            <a:r>
              <a:rPr lang="en-GB" sz="2400" dirty="0" err="1" smtClean="0"/>
              <a:t>Optogenetics</a:t>
            </a:r>
            <a:r>
              <a:rPr lang="en-GB" sz="2400" dirty="0" smtClean="0"/>
              <a:t> uses light to investigate the function of neural circuits </a:t>
            </a:r>
          </a:p>
          <a:p>
            <a:r>
              <a:rPr lang="en-GB" sz="2400" dirty="0" smtClean="0"/>
              <a:t>in the intact brain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011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18"/>
            <a:ext cx="10515600" cy="1325563"/>
          </a:xfrm>
        </p:spPr>
        <p:txBody>
          <a:bodyPr/>
          <a:lstStyle/>
          <a:p>
            <a:r>
              <a:rPr lang="en-GB" dirty="0" smtClean="0"/>
              <a:t>Four topics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75144" y="1191493"/>
            <a:ext cx="651075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/>
              <a:t>Hacking the brain</a:t>
            </a:r>
          </a:p>
          <a:p>
            <a:r>
              <a:rPr lang="en-GB" sz="2200" dirty="0" smtClean="0"/>
              <a:t>Self-guided study 	17.09.21</a:t>
            </a:r>
          </a:p>
          <a:p>
            <a:r>
              <a:rPr lang="en-GB" sz="2200" dirty="0" smtClean="0"/>
              <a:t>Live session 		24.09.21 2-4 pm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200" b="1" dirty="0" smtClean="0"/>
              <a:t>From neural circuits to behaviour</a:t>
            </a:r>
          </a:p>
          <a:p>
            <a:r>
              <a:rPr lang="en-GB" sz="2200" dirty="0"/>
              <a:t>Self-guided study </a:t>
            </a:r>
            <a:r>
              <a:rPr lang="en-GB" sz="2200" dirty="0" smtClean="0"/>
              <a:t>	01.10.21</a:t>
            </a:r>
            <a:endParaRPr lang="en-GB" sz="2200" dirty="0"/>
          </a:p>
          <a:p>
            <a:r>
              <a:rPr lang="en-GB" sz="2200" dirty="0"/>
              <a:t>Live </a:t>
            </a:r>
            <a:r>
              <a:rPr lang="en-GB" sz="2200" dirty="0" smtClean="0"/>
              <a:t>session 		08.10.21 </a:t>
            </a:r>
            <a:r>
              <a:rPr lang="en-GB" sz="2200" dirty="0"/>
              <a:t>2-4 pm</a:t>
            </a:r>
          </a:p>
          <a:p>
            <a:endParaRPr lang="en-GB" sz="2200" dirty="0"/>
          </a:p>
          <a:p>
            <a:r>
              <a:rPr lang="en-GB" sz="2200" b="1" dirty="0" smtClean="0"/>
              <a:t>Neuroscience of social behaviour</a:t>
            </a:r>
          </a:p>
          <a:p>
            <a:r>
              <a:rPr lang="en-GB" sz="2200" dirty="0"/>
              <a:t>Self-guided study </a:t>
            </a:r>
            <a:r>
              <a:rPr lang="en-GB" sz="2200" dirty="0" smtClean="0"/>
              <a:t>	15.10.21</a:t>
            </a:r>
            <a:endParaRPr lang="en-GB" sz="2200" dirty="0"/>
          </a:p>
          <a:p>
            <a:r>
              <a:rPr lang="en-GB" sz="2200" dirty="0"/>
              <a:t>Live session </a:t>
            </a:r>
            <a:r>
              <a:rPr lang="en-GB" sz="2200" dirty="0" smtClean="0"/>
              <a:t>		22.10.21 </a:t>
            </a:r>
            <a:r>
              <a:rPr lang="en-GB" sz="2200" dirty="0"/>
              <a:t>2-4 pm</a:t>
            </a:r>
          </a:p>
          <a:p>
            <a:endParaRPr lang="en-GB" sz="2200" dirty="0"/>
          </a:p>
          <a:p>
            <a:r>
              <a:rPr lang="en-GB" sz="2200" b="1" dirty="0" smtClean="0"/>
              <a:t>Animal models of complex </a:t>
            </a:r>
            <a:r>
              <a:rPr lang="en-GB" sz="2200" b="1" dirty="0" smtClean="0"/>
              <a:t>diseases</a:t>
            </a:r>
          </a:p>
          <a:p>
            <a:r>
              <a:rPr lang="en-GB" sz="2200" dirty="0"/>
              <a:t>Self-guided study </a:t>
            </a:r>
            <a:r>
              <a:rPr lang="en-GB" sz="2200" dirty="0" smtClean="0"/>
              <a:t>	29.10.21</a:t>
            </a:r>
            <a:endParaRPr lang="en-GB" sz="2200" dirty="0"/>
          </a:p>
          <a:p>
            <a:r>
              <a:rPr lang="en-GB" sz="2200" dirty="0"/>
              <a:t>Live session </a:t>
            </a:r>
            <a:r>
              <a:rPr lang="en-GB" sz="2200" dirty="0" smtClean="0"/>
              <a:t>		05.11.21 </a:t>
            </a:r>
            <a:r>
              <a:rPr lang="en-GB" sz="2200" dirty="0"/>
              <a:t>2-4 </a:t>
            </a:r>
            <a:r>
              <a:rPr lang="en-GB" sz="2200" dirty="0" smtClean="0"/>
              <a:t>pm (face to face?)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7080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2618"/>
            <a:ext cx="10515600" cy="1325563"/>
          </a:xfrm>
        </p:spPr>
        <p:txBody>
          <a:bodyPr/>
          <a:lstStyle/>
          <a:p>
            <a:r>
              <a:rPr lang="en-GB" dirty="0" smtClean="0"/>
              <a:t>Four current research topics: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75144" y="1191493"/>
            <a:ext cx="885088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/>
              <a:t>Hacking the brain</a:t>
            </a:r>
          </a:p>
          <a:p>
            <a:endParaRPr lang="en-GB" sz="2200" dirty="0" smtClean="0"/>
          </a:p>
          <a:p>
            <a:r>
              <a:rPr lang="en-GB" sz="2200" dirty="0" smtClean="0"/>
              <a:t>&gt; Techniques to manipulate brain function and measure the consequences</a:t>
            </a:r>
            <a:endParaRPr lang="en-GB" sz="2200" dirty="0"/>
          </a:p>
          <a:p>
            <a:endParaRPr lang="en-GB" sz="2200" dirty="0"/>
          </a:p>
          <a:p>
            <a:r>
              <a:rPr lang="en-GB" sz="2200" b="1" dirty="0" smtClean="0"/>
              <a:t>From neural circuits to behaviour</a:t>
            </a:r>
          </a:p>
          <a:p>
            <a:endParaRPr lang="en-GB" sz="2200" dirty="0" smtClean="0"/>
          </a:p>
          <a:p>
            <a:r>
              <a:rPr lang="en-GB" sz="2200" dirty="0" smtClean="0"/>
              <a:t>&gt; How to identify and manipulate neural circuits; hunting as an example</a:t>
            </a:r>
            <a:endParaRPr lang="en-GB" sz="2200" dirty="0"/>
          </a:p>
          <a:p>
            <a:endParaRPr lang="en-GB" sz="2200" dirty="0"/>
          </a:p>
          <a:p>
            <a:r>
              <a:rPr lang="en-GB" sz="2200" b="1" dirty="0" smtClean="0"/>
              <a:t>Neuroscience of social behaviour</a:t>
            </a:r>
          </a:p>
          <a:p>
            <a:endParaRPr lang="en-GB" sz="2200" dirty="0" smtClean="0"/>
          </a:p>
          <a:p>
            <a:r>
              <a:rPr lang="en-GB" sz="2200" dirty="0" smtClean="0"/>
              <a:t>&gt; Types of social behaviour; the social brain; effect of isolation on behaviour</a:t>
            </a:r>
            <a:endParaRPr lang="en-GB" sz="2200" dirty="0"/>
          </a:p>
          <a:p>
            <a:endParaRPr lang="en-GB" sz="2200" dirty="0"/>
          </a:p>
          <a:p>
            <a:r>
              <a:rPr lang="en-GB" sz="2200" b="1" dirty="0" smtClean="0"/>
              <a:t>Animal models of complex diseases</a:t>
            </a:r>
          </a:p>
          <a:p>
            <a:endParaRPr lang="en-GB" sz="2200" dirty="0"/>
          </a:p>
          <a:p>
            <a:r>
              <a:rPr lang="en-GB" sz="2200" dirty="0" smtClean="0"/>
              <a:t>&gt; How can we model complex diseases such as psychiatric disorders in fish?</a:t>
            </a:r>
            <a:endParaRPr lang="en-GB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80" y="143743"/>
            <a:ext cx="2190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285" y="2126924"/>
            <a:ext cx="7103715" cy="473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382"/>
            <a:ext cx="10515600" cy="1325563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0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kIj-9a_ss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70545" y="1454150"/>
            <a:ext cx="7001164" cy="39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each topic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02" y="4692074"/>
            <a:ext cx="3089768" cy="205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523999"/>
            <a:ext cx="102177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Each topic is split over two weeks, ~2h per week</a:t>
            </a:r>
          </a:p>
          <a:p>
            <a:endParaRPr lang="en-GB" sz="2200" dirty="0"/>
          </a:p>
          <a:p>
            <a:r>
              <a:rPr lang="en-GB" sz="2200" b="1" dirty="0" smtClean="0"/>
              <a:t>Week 1</a:t>
            </a:r>
            <a:r>
              <a:rPr lang="en-GB" sz="2200" dirty="0" smtClean="0"/>
              <a:t>: 	Self-guided study in own time</a:t>
            </a:r>
          </a:p>
          <a:p>
            <a:r>
              <a:rPr lang="en-GB" sz="2200" dirty="0"/>
              <a:t>	</a:t>
            </a:r>
            <a:r>
              <a:rPr lang="en-GB" sz="2200" dirty="0" smtClean="0"/>
              <a:t>	Listen to two short pre-recorded lectures, ~ 20 min each</a:t>
            </a:r>
            <a:endParaRPr lang="en-GB" sz="2200" dirty="0"/>
          </a:p>
          <a:p>
            <a:r>
              <a:rPr lang="en-GB" sz="2200" dirty="0" smtClean="0"/>
              <a:t>		Working in groups, prepare a short presentation of a pre-selected paper</a:t>
            </a:r>
          </a:p>
          <a:p>
            <a:endParaRPr lang="en-GB" sz="2200" b="1" dirty="0"/>
          </a:p>
          <a:p>
            <a:r>
              <a:rPr lang="en-GB" sz="2200" b="1" dirty="0" smtClean="0"/>
              <a:t>Week 2</a:t>
            </a:r>
            <a:r>
              <a:rPr lang="en-GB" sz="2200" dirty="0" smtClean="0"/>
              <a:t>: 	Two hour live </a:t>
            </a:r>
            <a:r>
              <a:rPr lang="en-GB" sz="2200" dirty="0" smtClean="0"/>
              <a:t>sessions, </a:t>
            </a:r>
            <a:r>
              <a:rPr lang="en-GB" sz="2200" dirty="0" smtClean="0"/>
              <a:t>14:30 – 16:30 (13:30 in UK)</a:t>
            </a:r>
          </a:p>
          <a:p>
            <a:r>
              <a:rPr lang="en-GB" sz="2200" dirty="0"/>
              <a:t>	</a:t>
            </a:r>
            <a:r>
              <a:rPr lang="en-GB" sz="2200" dirty="0" smtClean="0"/>
              <a:t>	First hour – live expert lecture</a:t>
            </a:r>
          </a:p>
          <a:p>
            <a:r>
              <a:rPr lang="en-GB" sz="2200" dirty="0" smtClean="0"/>
              <a:t>	</a:t>
            </a:r>
            <a:r>
              <a:rPr lang="en-GB" sz="2200" dirty="0"/>
              <a:t>	</a:t>
            </a:r>
            <a:r>
              <a:rPr lang="en-GB" sz="2200" dirty="0" smtClean="0"/>
              <a:t>Second hour – presentations in groups</a:t>
            </a:r>
          </a:p>
          <a:p>
            <a:endParaRPr lang="en-GB" sz="2200" dirty="0"/>
          </a:p>
          <a:p>
            <a:r>
              <a:rPr lang="en-GB" sz="2200" dirty="0" smtClean="0"/>
              <a:t>Material will be presented via </a:t>
            </a:r>
            <a:r>
              <a:rPr lang="en-GB" sz="2200" b="1" dirty="0" smtClean="0"/>
              <a:t>Teams</a:t>
            </a:r>
            <a:r>
              <a:rPr lang="en-GB" sz="2200" dirty="0" smtClean="0"/>
              <a:t>, with the possibility of a face-face </a:t>
            </a:r>
            <a:endParaRPr lang="en-GB" sz="2200" dirty="0" smtClean="0"/>
          </a:p>
          <a:p>
            <a:r>
              <a:rPr lang="en-GB" sz="2200" dirty="0" smtClean="0"/>
              <a:t>session </a:t>
            </a:r>
            <a:r>
              <a:rPr lang="en-GB" sz="2200" dirty="0" smtClean="0"/>
              <a:t>in November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068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5928" y="152689"/>
            <a:ext cx="10515600" cy="1325563"/>
          </a:xfrm>
        </p:spPr>
        <p:txBody>
          <a:bodyPr/>
          <a:lstStyle/>
          <a:p>
            <a:r>
              <a:rPr lang="en-GB" dirty="0" smtClean="0"/>
              <a:t>Each topic is contained in </a:t>
            </a:r>
            <a:r>
              <a:rPr lang="en-GB" dirty="0" smtClean="0"/>
              <a:t>its own </a:t>
            </a:r>
            <a:r>
              <a:rPr lang="en-GB" dirty="0" smtClean="0"/>
              <a:t>folder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5928" y="1551713"/>
            <a:ext cx="103133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The Teams site contains a folder with a copy of </a:t>
            </a:r>
            <a:r>
              <a:rPr lang="en-GB" sz="2200" dirty="0" smtClean="0"/>
              <a:t>my </a:t>
            </a:r>
            <a:r>
              <a:rPr lang="en-GB" sz="2200" dirty="0" smtClean="0"/>
              <a:t>slides</a:t>
            </a:r>
            <a:r>
              <a:rPr lang="en-GB" sz="2200" dirty="0" smtClean="0"/>
              <a:t>, recorded lectures, background </a:t>
            </a:r>
          </a:p>
          <a:p>
            <a:r>
              <a:rPr lang="en-GB" sz="2200" dirty="0" smtClean="0"/>
              <a:t>reading </a:t>
            </a:r>
            <a:r>
              <a:rPr lang="en-GB" sz="2200" dirty="0" err="1" smtClean="0"/>
              <a:t>etc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Each folder is used for the two weeks </a:t>
            </a:r>
            <a:r>
              <a:rPr lang="en-GB" sz="2200" dirty="0" smtClean="0"/>
              <a:t>covered by a topic…</a:t>
            </a:r>
          </a:p>
          <a:p>
            <a:endParaRPr lang="en-GB" sz="2200" dirty="0"/>
          </a:p>
          <a:p>
            <a:r>
              <a:rPr lang="en-GB" sz="2200" dirty="0" smtClean="0"/>
              <a:t>Feel free to add information in yourselves to build a communal resource!</a:t>
            </a:r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271953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78800"/>
            <a:ext cx="11270673" cy="1325563"/>
          </a:xfrm>
        </p:spPr>
        <p:txBody>
          <a:bodyPr/>
          <a:lstStyle/>
          <a:p>
            <a:r>
              <a:rPr lang="en-GB" dirty="0" smtClean="0"/>
              <a:t>Each topic folder </a:t>
            </a:r>
            <a:r>
              <a:rPr lang="en-GB" dirty="0" smtClean="0"/>
              <a:t>also contains </a:t>
            </a:r>
            <a:r>
              <a:rPr lang="en-GB" dirty="0" smtClean="0"/>
              <a:t>suggested reading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12089" y="1225860"/>
            <a:ext cx="103470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Some papers will be used for group presentations (more about this later!)</a:t>
            </a:r>
          </a:p>
          <a:p>
            <a:endParaRPr lang="en-GB" sz="2200" dirty="0"/>
          </a:p>
          <a:p>
            <a:r>
              <a:rPr lang="en-GB" sz="2200" dirty="0" smtClean="0"/>
              <a:t>Others </a:t>
            </a:r>
            <a:r>
              <a:rPr lang="en-GB" sz="2200" dirty="0" smtClean="0"/>
              <a:t>provide (optional) background reading for general interest and talk preparation</a:t>
            </a:r>
          </a:p>
          <a:p>
            <a:endParaRPr lang="en-GB" sz="2200" dirty="0"/>
          </a:p>
          <a:p>
            <a:r>
              <a:rPr lang="en-GB" sz="2200" dirty="0" smtClean="0"/>
              <a:t>Other sources of information: PubMed, Web of Science, Google Scholar, Wikipedia </a:t>
            </a:r>
            <a:r>
              <a:rPr lang="en-GB" sz="2200" dirty="0" smtClean="0"/>
              <a:t>(?)</a:t>
            </a:r>
          </a:p>
          <a:p>
            <a:endParaRPr lang="en-GB" sz="2200" dirty="0"/>
          </a:p>
          <a:p>
            <a:r>
              <a:rPr lang="en-GB" sz="2200" dirty="0" smtClean="0"/>
              <a:t>Podcasts, </a:t>
            </a:r>
            <a:r>
              <a:rPr lang="en-GB" sz="2200" dirty="0" err="1" smtClean="0"/>
              <a:t>Youtube</a:t>
            </a:r>
            <a:r>
              <a:rPr lang="en-GB" sz="2200" dirty="0" smtClean="0"/>
              <a:t> videos, TED talks….</a:t>
            </a:r>
            <a:endParaRPr lang="en-GB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45" y="4355322"/>
            <a:ext cx="3526415" cy="23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6672" y="41854"/>
            <a:ext cx="10515600" cy="1325563"/>
          </a:xfrm>
        </p:spPr>
        <p:txBody>
          <a:bodyPr/>
          <a:lstStyle/>
          <a:p>
            <a:r>
              <a:rPr lang="en-GB" dirty="0" smtClean="0"/>
              <a:t>Module assessment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3616" y="1210474"/>
            <a:ext cx="1039496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Each topic wil</a:t>
            </a:r>
            <a:r>
              <a:rPr lang="en-GB" sz="2400" dirty="0" smtClean="0"/>
              <a:t>l end with group presentations of a paper</a:t>
            </a:r>
          </a:p>
          <a:p>
            <a:endParaRPr lang="en-GB" sz="2400" dirty="0"/>
          </a:p>
          <a:p>
            <a:r>
              <a:rPr lang="en-GB" sz="2400" dirty="0" smtClean="0"/>
              <a:t>Each </a:t>
            </a:r>
            <a:r>
              <a:rPr lang="en-GB" sz="2400" dirty="0" smtClean="0"/>
              <a:t>group presentation will be awarded a grade: four presentations, each makes </a:t>
            </a:r>
          </a:p>
          <a:p>
            <a:r>
              <a:rPr lang="en-GB" sz="2400" dirty="0" smtClean="0"/>
              <a:t>25% of final mark</a:t>
            </a:r>
          </a:p>
          <a:p>
            <a:endParaRPr lang="en-GB" sz="2400" dirty="0"/>
          </a:p>
          <a:p>
            <a:r>
              <a:rPr lang="en-GB" sz="2400" dirty="0" smtClean="0"/>
              <a:t>Presentations will be marked based upon information content, clarity of </a:t>
            </a:r>
            <a:r>
              <a:rPr lang="en-GB" sz="2400" dirty="0" smtClean="0"/>
              <a:t>slides </a:t>
            </a:r>
            <a:endParaRPr lang="en-GB" sz="2400" dirty="0" smtClean="0"/>
          </a:p>
          <a:p>
            <a:r>
              <a:rPr lang="en-GB" sz="2400" dirty="0" smtClean="0"/>
              <a:t>Individual mark for presentation style</a:t>
            </a:r>
          </a:p>
          <a:p>
            <a:endParaRPr lang="en-GB" sz="2400" dirty="0"/>
          </a:p>
          <a:p>
            <a:r>
              <a:rPr lang="en-GB" sz="2400" dirty="0" smtClean="0"/>
              <a:t>Each talk should be max. 10 min with 5 min for questions</a:t>
            </a:r>
          </a:p>
          <a:p>
            <a:endParaRPr lang="en-GB" sz="2400" dirty="0"/>
          </a:p>
          <a:p>
            <a:r>
              <a:rPr lang="en-GB" sz="2400" dirty="0" smtClean="0"/>
              <a:t>Please email slides to me </a:t>
            </a:r>
            <a:r>
              <a:rPr lang="en-GB" sz="2400" dirty="0"/>
              <a:t>(wnorton@staff.elte.hu) </a:t>
            </a:r>
            <a:r>
              <a:rPr lang="en-GB" sz="2400" dirty="0" smtClean="0"/>
              <a:t>before the presentation day</a:t>
            </a:r>
          </a:p>
          <a:p>
            <a:endParaRPr lang="en-GB" sz="2400" b="1" dirty="0"/>
          </a:p>
          <a:p>
            <a:r>
              <a:rPr lang="en-GB" sz="2400" b="1" dirty="0" smtClean="0"/>
              <a:t>A marking </a:t>
            </a:r>
            <a:r>
              <a:rPr lang="en-GB" sz="2400" b="1" dirty="0" smtClean="0"/>
              <a:t>scheme is available on Teams </a:t>
            </a:r>
            <a:r>
              <a:rPr lang="en-GB" sz="2400" b="1" dirty="0" smtClean="0"/>
              <a:t>site</a:t>
            </a:r>
            <a:endParaRPr lang="en-GB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801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2618"/>
            <a:ext cx="10515600" cy="1325563"/>
          </a:xfrm>
        </p:spPr>
        <p:txBody>
          <a:bodyPr/>
          <a:lstStyle/>
          <a:p>
            <a:r>
              <a:rPr lang="en-GB" dirty="0" smtClean="0"/>
              <a:t>Presentation groups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65908" y="1173455"/>
            <a:ext cx="43965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Group 1</a:t>
            </a:r>
          </a:p>
          <a:p>
            <a:endParaRPr lang="en-GB" sz="2200" b="1" dirty="0"/>
          </a:p>
          <a:p>
            <a:r>
              <a:rPr lang="en-GB" sz="2200" b="1" dirty="0" smtClean="0"/>
              <a:t>Group 2</a:t>
            </a:r>
          </a:p>
          <a:p>
            <a:endParaRPr lang="en-GB" sz="2200" b="1" dirty="0"/>
          </a:p>
          <a:p>
            <a:r>
              <a:rPr lang="en-GB" sz="2200" b="1" dirty="0" smtClean="0"/>
              <a:t>Group 3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4651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6857DA0DA1C24489FF313FCAF0D0E3A" ma:contentTypeVersion="4" ma:contentTypeDescription="Új dokumentum létrehozása." ma:contentTypeScope="" ma:versionID="246bf5cc866e796b838d03fdf19fffc4">
  <xsd:schema xmlns:xsd="http://www.w3.org/2001/XMLSchema" xmlns:xs="http://www.w3.org/2001/XMLSchema" xmlns:p="http://schemas.microsoft.com/office/2006/metadata/properties" xmlns:ns2="69e75fee-c96d-4655-a1cd-bad9abd33f2e" targetNamespace="http://schemas.microsoft.com/office/2006/metadata/properties" ma:root="true" ma:fieldsID="1175460f7555a7bab7c147a45e8d1eb3" ns2:_="">
    <xsd:import namespace="69e75fee-c96d-4655-a1cd-bad9abd33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75fee-c96d-4655-a1cd-bad9abd33f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DEE01B-D638-40FF-A46E-F61CC5A8F39F}"/>
</file>

<file path=customXml/itemProps2.xml><?xml version="1.0" encoding="utf-8"?>
<ds:datastoreItem xmlns:ds="http://schemas.openxmlformats.org/officeDocument/2006/customXml" ds:itemID="{A1A05E37-21C4-46E6-9037-8BE67618E71E}"/>
</file>

<file path=customXml/itemProps3.xml><?xml version="1.0" encoding="utf-8"?>
<ds:datastoreItem xmlns:ds="http://schemas.openxmlformats.org/officeDocument/2006/customXml" ds:itemID="{87A4A8B0-4B0C-48A3-8EC9-A755605BF61B}"/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1780</Words>
  <Application>Microsoft Office PowerPoint</Application>
  <PresentationFormat>Widescreen</PresentationFormat>
  <Paragraphs>336</Paragraphs>
  <Slides>41</Slides>
  <Notes>3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Introduction to Neuroscience Futures</vt:lpstr>
      <vt:lpstr>Neuroscience futures…</vt:lpstr>
      <vt:lpstr>Dr Will Norton</vt:lpstr>
      <vt:lpstr>Four current research topics: </vt:lpstr>
      <vt:lpstr>Structure of each topic</vt:lpstr>
      <vt:lpstr>Each topic is contained in its own folder</vt:lpstr>
      <vt:lpstr>Each topic folder also contains suggested reading</vt:lpstr>
      <vt:lpstr>Module assessment</vt:lpstr>
      <vt:lpstr>Presentation groups</vt:lpstr>
      <vt:lpstr>Zebrafish as a model organism</vt:lpstr>
      <vt:lpstr>Zebrafish (Danio rerio)</vt:lpstr>
      <vt:lpstr>Gene expression: in situ hybridisation</vt:lpstr>
      <vt:lpstr>Gene expression: in situ hybridisation</vt:lpstr>
      <vt:lpstr>Gene expression: in situ hybridisation</vt:lpstr>
      <vt:lpstr>Protein localisation: immunohistochemistry</vt:lpstr>
      <vt:lpstr>Immunohistochemistry</vt:lpstr>
      <vt:lpstr>Immunohistochemistry: neural circuit activity</vt:lpstr>
      <vt:lpstr>Immunohistochemistry: neural circuit activity</vt:lpstr>
      <vt:lpstr>Transgenesis: stable visualisation of proteins </vt:lpstr>
      <vt:lpstr>Transgenes can be introduced into animals by microinjection</vt:lpstr>
      <vt:lpstr>Transgenesis: stable visualisation of proteins</vt:lpstr>
      <vt:lpstr>Live imaging with calcium indicators</vt:lpstr>
      <vt:lpstr>Live imaging with calcium indicators</vt:lpstr>
      <vt:lpstr>Transgenesis can be used to over-express genes</vt:lpstr>
      <vt:lpstr>Over-expression can be tissue specific</vt:lpstr>
      <vt:lpstr>Transient knock-down of genes by microinjection</vt:lpstr>
      <vt:lpstr>Transient knock-down of genes by morpholino</vt:lpstr>
      <vt:lpstr>Transient knock-down of genes by morpholino</vt:lpstr>
      <vt:lpstr>Transient knock-down of genes by morpholino</vt:lpstr>
      <vt:lpstr>Stable knock-out: chemical mutagenesis</vt:lpstr>
      <vt:lpstr>Stable knock-out: chemical mutagenesis</vt:lpstr>
      <vt:lpstr>Genome engineering</vt:lpstr>
      <vt:lpstr>Genome engineering</vt:lpstr>
      <vt:lpstr>Genome engineering – knock in technology</vt:lpstr>
      <vt:lpstr>Genome engineering – knocking in genes </vt:lpstr>
      <vt:lpstr>Optogenetics – altering neural activity</vt:lpstr>
      <vt:lpstr>Optogenetics – Channelrhodopsin</vt:lpstr>
      <vt:lpstr>PowerPoint Presentation</vt:lpstr>
      <vt:lpstr>Four topics</vt:lpstr>
      <vt:lpstr>Questions?</vt:lpstr>
      <vt:lpstr>PowerPoint Presentation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Norton, Will (Dr.)</dc:creator>
  <cp:lastModifiedBy>Norton, Will (Dr.)</cp:lastModifiedBy>
  <cp:revision>18</cp:revision>
  <dcterms:created xsi:type="dcterms:W3CDTF">2021-08-16T13:53:28Z</dcterms:created>
  <dcterms:modified xsi:type="dcterms:W3CDTF">2021-08-17T10:12:38Z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0x01010026857DA0DA1C24489FF313FCAF0D0E3A</vt:lpwstr>
  </property>
</Properties>
</file>