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22" r:id="rId3"/>
    <p:sldId id="349" r:id="rId4"/>
    <p:sldId id="350" r:id="rId5"/>
    <p:sldId id="351" r:id="rId6"/>
    <p:sldId id="352" r:id="rId7"/>
    <p:sldId id="353" r:id="rId8"/>
    <p:sldId id="257" r:id="rId9"/>
    <p:sldId id="261" r:id="rId10"/>
    <p:sldId id="320" r:id="rId11"/>
    <p:sldId id="270" r:id="rId12"/>
    <p:sldId id="328" r:id="rId13"/>
    <p:sldId id="340" r:id="rId14"/>
    <p:sldId id="287" r:id="rId15"/>
    <p:sldId id="341" r:id="rId16"/>
    <p:sldId id="342" r:id="rId17"/>
    <p:sldId id="343" r:id="rId18"/>
    <p:sldId id="344" r:id="rId19"/>
    <p:sldId id="345" r:id="rId20"/>
    <p:sldId id="34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598" autoAdjust="0"/>
  </p:normalViewPr>
  <p:slideViewPr>
    <p:cSldViewPr snapToGrid="0">
      <p:cViewPr varScale="1">
        <p:scale>
          <a:sx n="84" d="100"/>
          <a:sy n="84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7B6D-C74C-4DBD-8F00-22C93B50B64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CE3E-8308-4826-B25B-BF6AA0784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3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Turn up</a:t>
            </a:r>
            <a:r>
              <a:rPr lang="en-GB" baseline="0" dirty="0" smtClean="0"/>
              <a:t> the volume!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High</a:t>
            </a:r>
            <a:r>
              <a:rPr lang="en-GB" baseline="0" dirty="0" smtClean="0"/>
              <a:t> and low affinity receptors exist. High affinity (D1) receptor activity is influenced by DAT. Low affinity (D2R) is not – since DAT cannot alter the concentration of DA to a large extent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21 AA peptide that</a:t>
            </a:r>
            <a:r>
              <a:rPr lang="en-GB" baseline="0" dirty="0" smtClean="0"/>
              <a:t> was first discovered as having a role in the controlling vessel contraction.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4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Reticular theory of the brain. Single</a:t>
            </a:r>
            <a:r>
              <a:rPr lang="en-GB" baseline="0" dirty="0" smtClean="0"/>
              <a:t> network of nerve fibres, not made up cells. Activity throughout network is important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8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neurotransmission</a:t>
            </a:r>
            <a:r>
              <a:rPr lang="en-GB" baseline="0" dirty="0" smtClean="0"/>
              <a:t> requires CHEMICAL as well as electrical signalling. Galvani stimulated frog legs and made them twitch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Acetylcholine</a:t>
            </a:r>
            <a:r>
              <a:rPr lang="en-GB" baseline="0" dirty="0" smtClean="0"/>
              <a:t> shown to be a neurotransmitter at the neuromuscular junction – released in measurable small amounts, “quanta”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6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Movement of information from electrical to chemical signalling.</a:t>
            </a:r>
            <a:r>
              <a:rPr lang="en-GB" baseline="0" dirty="0" smtClean="0"/>
              <a:t> Synapses found very close to each other.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9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Luigi</a:t>
            </a:r>
            <a:r>
              <a:rPr lang="en-GB" baseline="0" dirty="0" smtClean="0"/>
              <a:t> Galvani stimulated dead frog’s legs with electricity and made them twitch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5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that reuptake is important rather than de novo synthesis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</a:t>
            </a:r>
            <a:r>
              <a:rPr lang="en-GB" baseline="0" dirty="0" smtClean="0"/>
              <a:t> mice cant take up DA and global levels of DA in </a:t>
            </a:r>
            <a:r>
              <a:rPr lang="en-GB" baseline="0" dirty="0" err="1" smtClean="0"/>
              <a:t>presynapse</a:t>
            </a:r>
            <a:r>
              <a:rPr lang="en-GB" baseline="0" dirty="0" smtClean="0"/>
              <a:t> decreases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8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Goes back to reticular theory</a:t>
            </a:r>
            <a:r>
              <a:rPr lang="en-GB" baseline="0" dirty="0" smtClean="0"/>
              <a:t> – as if brain acts like a connected net rather than discrete signalling units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1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Linked to basic emotional</a:t>
            </a:r>
            <a:r>
              <a:rPr lang="en-GB" baseline="0" dirty="0" smtClean="0"/>
              <a:t> processes. Neuromodulators can alter the background level of all of these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CE3E-8308-4826-B25B-BF6AA07842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0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5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2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7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9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5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3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66AC-F3BD-4D7A-9D64-15B2BA32FC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2F2F-6B8D-40CE-831D-9C5A364A6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86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age result for telephone exchange 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19" y="1394590"/>
            <a:ext cx="6944810" cy="50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0455" y="6041701"/>
            <a:ext cx="7488820" cy="546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931550" y="876267"/>
            <a:ext cx="415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Dr Will Norton: whjn1@le.ac.uk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9091" y="6267907"/>
            <a:ext cx="8184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soup and the sparks: Neuromodulators, brain and behaviour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1669" y="211973"/>
            <a:ext cx="735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/>
              <a:t>Neuroscience of social behaviour: introduction 1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34085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45621"/>
            <a:ext cx="405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Volume neurotransmission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2889" y="956760"/>
            <a:ext cx="90686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Neuromodulation is the physiological process by which a given </a:t>
            </a:r>
            <a:endParaRPr lang="en-GB" sz="2400" dirty="0" smtClean="0"/>
          </a:p>
          <a:p>
            <a:r>
              <a:rPr lang="en-GB" sz="2400" dirty="0" smtClean="0"/>
              <a:t>neuron </a:t>
            </a:r>
            <a:r>
              <a:rPr lang="en-GB" sz="2400" dirty="0"/>
              <a:t>uses one or more chemicals to regulate diverse populations </a:t>
            </a:r>
            <a:endParaRPr lang="en-GB" sz="2400" dirty="0" smtClean="0"/>
          </a:p>
          <a:p>
            <a:r>
              <a:rPr lang="en-GB" sz="2400" dirty="0" smtClean="0"/>
              <a:t>of neurons</a:t>
            </a:r>
          </a:p>
          <a:p>
            <a:endParaRPr lang="en-GB" sz="2400" dirty="0"/>
          </a:p>
          <a:p>
            <a:r>
              <a:rPr lang="en-GB" sz="2400" dirty="0" smtClean="0"/>
              <a:t>Includes neurotransmitters</a:t>
            </a:r>
            <a:r>
              <a:rPr lang="en-GB" sz="2400" dirty="0"/>
              <a:t>, neuropeptides and hormones that have </a:t>
            </a:r>
            <a:endParaRPr lang="en-GB" sz="2400" dirty="0" smtClean="0"/>
          </a:p>
          <a:p>
            <a:r>
              <a:rPr lang="en-GB" sz="2400" dirty="0" smtClean="0"/>
              <a:t>widely distributed</a:t>
            </a:r>
            <a:r>
              <a:rPr lang="en-GB" sz="2400" dirty="0"/>
              <a:t>, temporally extended effects on neurons and circuits</a:t>
            </a:r>
          </a:p>
          <a:p>
            <a:endParaRPr lang="en-GB" sz="2400" dirty="0" smtClean="0"/>
          </a:p>
        </p:txBody>
      </p:sp>
      <p:pic>
        <p:nvPicPr>
          <p:cNvPr id="34818" name="Picture 2" descr="Image result for volume neurotransmi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73" y="4143023"/>
            <a:ext cx="4740670" cy="24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5236" y="3774270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Stylised image of neurons firing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1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889" y="145621"/>
            <a:ext cx="714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Neuromodulators: “volume neurotransmission” </a:t>
            </a:r>
            <a:endParaRPr lang="en-GB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24089" y="13998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8357" y="956760"/>
            <a:ext cx="89793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Can diffuse through large areas of the nervous system to affect </a:t>
            </a:r>
          </a:p>
          <a:p>
            <a:r>
              <a:rPr lang="en-GB" sz="2400" dirty="0" smtClean="0"/>
              <a:t>multiple neurons</a:t>
            </a:r>
          </a:p>
          <a:p>
            <a:endParaRPr lang="en-GB" sz="2400" dirty="0" smtClean="0"/>
          </a:p>
          <a:p>
            <a:r>
              <a:rPr lang="en-GB" sz="2400" dirty="0" smtClean="0"/>
              <a:t>Can act at the pre- and </a:t>
            </a:r>
            <a:r>
              <a:rPr lang="en-GB" sz="2400" dirty="0" err="1" smtClean="0"/>
              <a:t>postsynapse</a:t>
            </a:r>
            <a:r>
              <a:rPr lang="en-GB" sz="2400" dirty="0" smtClean="0"/>
              <a:t> as well as on dendrites and soma. </a:t>
            </a:r>
          </a:p>
          <a:p>
            <a:r>
              <a:rPr lang="en-GB" sz="2400" dirty="0" smtClean="0"/>
              <a:t>Important role in modulating release of (other) neurotransmitters</a:t>
            </a:r>
          </a:p>
          <a:p>
            <a:endParaRPr lang="en-GB" sz="2400" dirty="0"/>
          </a:p>
          <a:p>
            <a:r>
              <a:rPr lang="en-GB" sz="2400" dirty="0" smtClean="0"/>
              <a:t>Typically bind to G-protein coupled receptors and act slowly</a:t>
            </a:r>
          </a:p>
          <a:p>
            <a:endParaRPr lang="en-GB" sz="2400" dirty="0" smtClean="0"/>
          </a:p>
          <a:p>
            <a:r>
              <a:rPr lang="en-GB" sz="2400" dirty="0" smtClean="0"/>
              <a:t>Position of receptor will determine activity (time needed to diffuse)</a:t>
            </a:r>
          </a:p>
          <a:p>
            <a:endParaRPr lang="en-GB" sz="2400" dirty="0"/>
          </a:p>
          <a:p>
            <a:r>
              <a:rPr lang="en-GB" sz="2400" dirty="0" smtClean="0"/>
              <a:t>Can fine-tune the activity of entire neural networks</a:t>
            </a:r>
          </a:p>
          <a:p>
            <a:r>
              <a:rPr lang="en-GB" sz="2400" dirty="0" smtClean="0"/>
              <a:t>and allow cross-talk between different neurons 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89" y="4950706"/>
            <a:ext cx="2619375" cy="1743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73998" y="638679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bowl of soup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0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889" y="145621"/>
            <a:ext cx="719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Subcortical circuits affected by neuromodulation</a:t>
            </a:r>
            <a:endParaRPr lang="en-GB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94223" y="6343177"/>
            <a:ext cx="1587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Krichmar</a:t>
            </a:r>
            <a:r>
              <a:rPr lang="en-GB" dirty="0" smtClean="0"/>
              <a:t>, 2008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70756" y="4436533"/>
            <a:ext cx="4639733" cy="914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93183"/>
              </p:ext>
            </p:extLst>
          </p:nvPr>
        </p:nvGraphicFramePr>
        <p:xfrm>
          <a:off x="1060097" y="998986"/>
          <a:ext cx="7023806" cy="443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Image" r:id="rId4" imgW="4608360" imgH="2913840" progId="Photoshop.Image.17">
                  <p:embed/>
                </p:oleObj>
              </mc:Choice>
              <mc:Fallback>
                <p:oleObj name="Image" r:id="rId4" imgW="4608360" imgH="291384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097" y="998986"/>
                        <a:ext cx="7023806" cy="443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444978" y="4436533"/>
            <a:ext cx="4967111" cy="914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06400" y="4566273"/>
            <a:ext cx="46583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5-HT</a:t>
            </a:r>
            <a:r>
              <a:rPr lang="en-GB" sz="2400" dirty="0" smtClean="0"/>
              <a:t>: threat assessment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Acetylcholine</a:t>
            </a:r>
            <a:r>
              <a:rPr lang="en-GB" sz="2400" dirty="0" smtClean="0"/>
              <a:t>: attention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Dopamine</a:t>
            </a:r>
            <a:r>
              <a:rPr lang="en-GB" sz="2400" dirty="0" smtClean="0"/>
              <a:t>: reward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Histamine</a:t>
            </a:r>
            <a:r>
              <a:rPr lang="en-GB" sz="2400" dirty="0" smtClean="0"/>
              <a:t>: arousal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Noradrenaline</a:t>
            </a:r>
            <a:r>
              <a:rPr lang="en-GB" sz="2400" dirty="0" smtClean="0"/>
              <a:t>: novelty and saliency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032397" y="4205453"/>
            <a:ext cx="418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Network diagram of connections between </a:t>
            </a:r>
          </a:p>
          <a:p>
            <a:r>
              <a:rPr lang="en-GB" dirty="0" smtClean="0"/>
              <a:t>subcortical brain areas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45621"/>
            <a:ext cx="741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Example of a volume neurotransmitter: dopamine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2107" y="904480"/>
            <a:ext cx="907857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Dopamine is re-</a:t>
            </a:r>
            <a:r>
              <a:rPr lang="en-GB" sz="2400" dirty="0" err="1" smtClean="0"/>
              <a:t>uptaken</a:t>
            </a:r>
            <a:r>
              <a:rPr lang="en-GB" sz="2400" dirty="0" smtClean="0"/>
              <a:t> by the dopamine transporter protein DAT on </a:t>
            </a:r>
          </a:p>
          <a:p>
            <a:r>
              <a:rPr lang="en-GB" sz="2400" dirty="0" smtClean="0"/>
              <a:t>the presynaptic membrane</a:t>
            </a:r>
          </a:p>
          <a:p>
            <a:endParaRPr lang="en-GB" sz="2400" dirty="0"/>
          </a:p>
          <a:p>
            <a:r>
              <a:rPr lang="en-GB" sz="2400" dirty="0"/>
              <a:t>C</a:t>
            </a:r>
            <a:r>
              <a:rPr lang="en-GB" sz="2400" dirty="0" smtClean="0"/>
              <a:t>ompared to other neurotransmitters (e.g. glutamate) numbers of DAT </a:t>
            </a:r>
          </a:p>
          <a:p>
            <a:r>
              <a:rPr lang="en-GB" sz="2400" dirty="0" smtClean="0"/>
              <a:t>are low. They are clustered at the </a:t>
            </a:r>
            <a:r>
              <a:rPr lang="en-GB" sz="2400" dirty="0" err="1" smtClean="0"/>
              <a:t>presynpatic</a:t>
            </a:r>
            <a:r>
              <a:rPr lang="en-GB" sz="2400" dirty="0" smtClean="0"/>
              <a:t> membrane and have</a:t>
            </a:r>
          </a:p>
          <a:p>
            <a:r>
              <a:rPr lang="en-GB" sz="2400" dirty="0" smtClean="0"/>
              <a:t>a slow reaction time</a:t>
            </a:r>
          </a:p>
          <a:p>
            <a:endParaRPr lang="en-GB" sz="2400" dirty="0"/>
          </a:p>
          <a:p>
            <a:r>
              <a:rPr lang="en-GB" sz="2400" dirty="0" smtClean="0"/>
              <a:t>This means that a large amount of DA can escape the synapse =&gt; </a:t>
            </a:r>
          </a:p>
          <a:p>
            <a:r>
              <a:rPr lang="en-GB" sz="2400" dirty="0" smtClean="0"/>
              <a:t>volume transmission is the primary mode of signalling!</a:t>
            </a:r>
          </a:p>
          <a:p>
            <a:endParaRPr lang="en-GB" sz="2400" dirty="0"/>
          </a:p>
          <a:p>
            <a:r>
              <a:rPr lang="en-GB" sz="2400" dirty="0" smtClean="0"/>
              <a:t>Diffusion is the main mechanism that limits DA signalling – as </a:t>
            </a:r>
          </a:p>
          <a:p>
            <a:r>
              <a:rPr lang="en-GB" sz="2400" dirty="0" smtClean="0"/>
              <a:t>dopamine diffuses it will decrease to a concentration that is unable </a:t>
            </a:r>
          </a:p>
          <a:p>
            <a:r>
              <a:rPr lang="en-GB" sz="2400" dirty="0" smtClean="0"/>
              <a:t>to activate synapses</a:t>
            </a:r>
          </a:p>
          <a:p>
            <a:endParaRPr lang="en-GB" sz="2400" dirty="0"/>
          </a:p>
          <a:p>
            <a:r>
              <a:rPr lang="en-GB" sz="2400" dirty="0" smtClean="0"/>
              <a:t>DAT acts to control the timing and area of diffusion, </a:t>
            </a:r>
          </a:p>
          <a:p>
            <a:r>
              <a:rPr lang="en-GB" sz="2400" dirty="0" smtClean="0"/>
              <a:t>thus tailoring cross-talk between different neurons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9955" y="6419215"/>
            <a:ext cx="2144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Cragg</a:t>
            </a:r>
            <a:r>
              <a:rPr lang="en-GB" dirty="0" smtClean="0"/>
              <a:t> and Rice,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45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56910"/>
            <a:ext cx="8511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Attention modified by DA:NA balance – turn up the noise!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3200" y="1027289"/>
            <a:ext cx="83598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Attention level (executive function) is modified by the balance </a:t>
            </a:r>
          </a:p>
          <a:p>
            <a:r>
              <a:rPr lang="en-GB" sz="2400" dirty="0" smtClean="0"/>
              <a:t>between dopamine and noradrenaline in the prefrontal cortex</a:t>
            </a:r>
          </a:p>
          <a:p>
            <a:endParaRPr lang="en-GB" sz="2400" dirty="0"/>
          </a:p>
          <a:p>
            <a:r>
              <a:rPr lang="en-GB" sz="2400" dirty="0"/>
              <a:t>Moderate levels of NA act on the PFC to increase </a:t>
            </a:r>
            <a:r>
              <a:rPr lang="en-GB" sz="2400" dirty="0" smtClean="0"/>
              <a:t>the response </a:t>
            </a:r>
            <a:r>
              <a:rPr lang="en-GB" sz="2400" dirty="0"/>
              <a:t>to </a:t>
            </a:r>
            <a:endParaRPr lang="en-GB" sz="2400" dirty="0" smtClean="0"/>
          </a:p>
          <a:p>
            <a:r>
              <a:rPr lang="en-GB" sz="2400" dirty="0" smtClean="0"/>
              <a:t>stimulation (“signal”), </a:t>
            </a:r>
            <a:r>
              <a:rPr lang="en-GB" sz="2400" dirty="0"/>
              <a:t>whereas levels of DA act to decrease </a:t>
            </a:r>
            <a:endParaRPr lang="en-GB" sz="2400" dirty="0" smtClean="0"/>
          </a:p>
          <a:p>
            <a:r>
              <a:rPr lang="en-GB" sz="2400" dirty="0" smtClean="0"/>
              <a:t>background </a:t>
            </a:r>
            <a:r>
              <a:rPr lang="en-GB" sz="2400" dirty="0"/>
              <a:t>“noise</a:t>
            </a:r>
            <a:r>
              <a:rPr lang="en-GB" sz="2400" dirty="0" smtClean="0"/>
              <a:t>”</a:t>
            </a:r>
          </a:p>
          <a:p>
            <a:endParaRPr lang="en-GB" sz="2400" dirty="0"/>
          </a:p>
          <a:p>
            <a:r>
              <a:rPr lang="en-GB" sz="2400" dirty="0" smtClean="0"/>
              <a:t>Small </a:t>
            </a:r>
            <a:r>
              <a:rPr lang="en-GB" sz="2400" dirty="0"/>
              <a:t>fluctuations in DA and NA can dramatically affect the </a:t>
            </a:r>
            <a:endParaRPr lang="en-GB" sz="2400" dirty="0" smtClean="0"/>
          </a:p>
          <a:p>
            <a:r>
              <a:rPr lang="en-GB" sz="2400" dirty="0" smtClean="0"/>
              <a:t>neural circuits </a:t>
            </a:r>
            <a:r>
              <a:rPr lang="en-GB" sz="2400" dirty="0"/>
              <a:t>that control attention, arousal and </a:t>
            </a:r>
            <a:endParaRPr lang="en-GB" sz="2400" dirty="0" smtClean="0"/>
          </a:p>
          <a:p>
            <a:r>
              <a:rPr lang="en-GB" sz="2400" dirty="0" smtClean="0"/>
              <a:t>executive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6270" y="6429694"/>
            <a:ext cx="2351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Patricia Goldman-</a:t>
            </a:r>
            <a:r>
              <a:rPr lang="en-GB" dirty="0" err="1" smtClean="0"/>
              <a:t>Rakic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2889" y="6366933"/>
            <a:ext cx="3377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Arnsten</a:t>
            </a:r>
            <a:r>
              <a:rPr lang="en-GB" dirty="0" smtClean="0"/>
              <a:t> and Goldman-</a:t>
            </a:r>
            <a:r>
              <a:rPr lang="en-GB" dirty="0" err="1" smtClean="0"/>
              <a:t>Rakic</a:t>
            </a:r>
            <a:r>
              <a:rPr lang="en-GB" dirty="0" smtClean="0"/>
              <a:t>, 1990</a:t>
            </a:r>
            <a:endParaRPr lang="en-GB" dirty="0"/>
          </a:p>
        </p:txBody>
      </p:sp>
      <p:pic>
        <p:nvPicPr>
          <p:cNvPr id="40964" name="Picture 4" descr="Image result for patricia goldman-rak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80" y="4285330"/>
            <a:ext cx="1477266" cy="208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45621"/>
            <a:ext cx="623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How do neural circuits control behaviour?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4343" y="1071444"/>
            <a:ext cx="82926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Initially, each </a:t>
            </a:r>
            <a:r>
              <a:rPr lang="en-GB" sz="2400" dirty="0" smtClean="0"/>
              <a:t>behaviour </a:t>
            </a:r>
            <a:r>
              <a:rPr lang="en-GB" sz="2400" dirty="0"/>
              <a:t>was thought to be driven by a dedicated </a:t>
            </a:r>
            <a:endParaRPr lang="en-GB" sz="2400" dirty="0" smtClean="0"/>
          </a:p>
          <a:p>
            <a:r>
              <a:rPr lang="en-GB" sz="2400" dirty="0" smtClean="0"/>
              <a:t>neural circuit </a:t>
            </a:r>
            <a:r>
              <a:rPr lang="en-GB" sz="2400" dirty="0"/>
              <a:t>in the brain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However</a:t>
            </a:r>
            <a:r>
              <a:rPr lang="en-GB" sz="2400" dirty="0"/>
              <a:t>, recent research suggests that discrete </a:t>
            </a:r>
            <a:r>
              <a:rPr lang="en-GB" sz="2400" dirty="0" smtClean="0"/>
              <a:t>behaviours can </a:t>
            </a:r>
          </a:p>
          <a:p>
            <a:r>
              <a:rPr lang="en-GB" sz="2400" dirty="0" smtClean="0"/>
              <a:t>be produced </a:t>
            </a:r>
            <a:r>
              <a:rPr lang="en-GB" sz="2400" dirty="0"/>
              <a:t>by the </a:t>
            </a:r>
            <a:r>
              <a:rPr lang="en-GB" sz="2400" dirty="0" smtClean="0"/>
              <a:t>interaction </a:t>
            </a:r>
            <a:r>
              <a:rPr lang="en-GB" sz="2400" dirty="0"/>
              <a:t>of diffuse neural networks with </a:t>
            </a:r>
            <a:endParaRPr lang="en-GB" sz="2400" dirty="0" smtClean="0"/>
          </a:p>
          <a:p>
            <a:r>
              <a:rPr lang="en-GB" sz="2400" dirty="0" smtClean="0"/>
              <a:t>overlapping functions: </a:t>
            </a:r>
          </a:p>
          <a:p>
            <a:endParaRPr lang="en-GB" sz="2400" dirty="0" smtClean="0"/>
          </a:p>
          <a:p>
            <a:r>
              <a:rPr lang="en-GB" sz="2400" dirty="0" smtClean="0"/>
              <a:t>Different behaviours </a:t>
            </a:r>
            <a:r>
              <a:rPr lang="en-GB" sz="2400" dirty="0"/>
              <a:t>can be driven by the same </a:t>
            </a:r>
            <a:r>
              <a:rPr lang="en-GB" sz="2400" dirty="0" smtClean="0"/>
              <a:t>neurons </a:t>
            </a:r>
          </a:p>
          <a:p>
            <a:r>
              <a:rPr lang="en-GB" sz="2400" dirty="0" smtClean="0"/>
              <a:t>acting </a:t>
            </a:r>
            <a:r>
              <a:rPr lang="en-GB" sz="2400" dirty="0"/>
              <a:t>in parallel </a:t>
            </a:r>
            <a:r>
              <a:rPr lang="en-GB" sz="2400" dirty="0" smtClean="0"/>
              <a:t>circuits </a:t>
            </a:r>
          </a:p>
          <a:p>
            <a:endParaRPr lang="en-GB" sz="2400" dirty="0"/>
          </a:p>
          <a:p>
            <a:r>
              <a:rPr lang="en-GB" sz="2400" dirty="0" smtClean="0"/>
              <a:t>Rather </a:t>
            </a:r>
            <a:r>
              <a:rPr lang="en-GB" sz="2400" dirty="0"/>
              <a:t>than being hard-wired entities, neural circuits </a:t>
            </a:r>
            <a:r>
              <a:rPr lang="en-GB" sz="2400" dirty="0" smtClean="0"/>
              <a:t>exhibit </a:t>
            </a:r>
          </a:p>
          <a:p>
            <a:r>
              <a:rPr lang="en-GB" sz="2400" dirty="0" smtClean="0"/>
              <a:t>plasticity </a:t>
            </a:r>
            <a:r>
              <a:rPr lang="en-GB" sz="2400" dirty="0"/>
              <a:t>due to short-term </a:t>
            </a:r>
            <a:r>
              <a:rPr lang="en-GB" sz="2400" dirty="0" err="1" smtClean="0"/>
              <a:t>neuromodulatory</a:t>
            </a:r>
            <a:r>
              <a:rPr lang="en-GB" sz="2400" dirty="0" smtClean="0"/>
              <a:t> </a:t>
            </a:r>
            <a:r>
              <a:rPr lang="en-GB" sz="2400" dirty="0"/>
              <a:t>activity and </a:t>
            </a:r>
            <a:endParaRPr lang="en-GB" sz="2400" dirty="0" smtClean="0"/>
          </a:p>
          <a:p>
            <a:r>
              <a:rPr lang="en-GB" sz="2400" dirty="0" smtClean="0"/>
              <a:t>longer-term </a:t>
            </a:r>
            <a:r>
              <a:rPr lang="en-GB" sz="2400" dirty="0"/>
              <a:t>structural </a:t>
            </a:r>
            <a:r>
              <a:rPr lang="en-GB" sz="2400" dirty="0" smtClean="0"/>
              <a:t>reorganization </a:t>
            </a:r>
            <a:r>
              <a:rPr lang="en-GB" sz="2400" dirty="0"/>
              <a:t>at the synaptic </a:t>
            </a:r>
            <a:r>
              <a:rPr lang="en-GB" sz="2400" dirty="0" smtClean="0"/>
              <a:t>level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39534" y="6348214"/>
            <a:ext cx="455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Zupanc</a:t>
            </a:r>
            <a:r>
              <a:rPr lang="en-GB" dirty="0" smtClean="0"/>
              <a:t> and </a:t>
            </a:r>
            <a:r>
              <a:rPr lang="en-GB" dirty="0" err="1" smtClean="0"/>
              <a:t>Lamprecht</a:t>
            </a:r>
            <a:r>
              <a:rPr lang="en-GB" dirty="0" smtClean="0"/>
              <a:t>, 2000; </a:t>
            </a:r>
            <a:r>
              <a:rPr lang="en-GB" dirty="0" err="1" smtClean="0"/>
              <a:t>Bargmann</a:t>
            </a:r>
            <a:r>
              <a:rPr lang="en-GB" dirty="0" smtClean="0"/>
              <a:t> 2012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6" y="1319646"/>
            <a:ext cx="3621062" cy="2494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5471"/>
            <a:ext cx="3133870" cy="5326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8424" y="6427734"/>
            <a:ext cx="1608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Newman, 1999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889" y="156910"/>
            <a:ext cx="814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Behaviour controlled by differential activation of nodes</a:t>
            </a:r>
            <a:endParaRPr lang="en-GB" sz="2800" i="1" dirty="0"/>
          </a:p>
        </p:txBody>
      </p:sp>
      <p:sp>
        <p:nvSpPr>
          <p:cNvPr id="7" name="Rectangle 6"/>
          <p:cNvSpPr/>
          <p:nvPr/>
        </p:nvSpPr>
        <p:spPr>
          <a:xfrm>
            <a:off x="1004711" y="1162756"/>
            <a:ext cx="2381956" cy="41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019131" y="6076534"/>
            <a:ext cx="426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showing activation of different nodes in the brain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22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56910"/>
            <a:ext cx="657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The social decision-making network (SDMN)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52607" y="1010099"/>
            <a:ext cx="8433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Controls social behaviour in the vertebrate brain and is conserved </a:t>
            </a:r>
          </a:p>
          <a:p>
            <a:r>
              <a:rPr lang="en-GB" sz="2400" dirty="0" smtClean="0"/>
              <a:t>across different species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5" y="2185664"/>
            <a:ext cx="5664062" cy="4219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0177" y="3270938"/>
            <a:ext cx="26368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Interacts with the </a:t>
            </a:r>
          </a:p>
          <a:p>
            <a:r>
              <a:rPr lang="en-GB" sz="2400" dirty="0" smtClean="0"/>
              <a:t>mesolimbic reward </a:t>
            </a:r>
          </a:p>
          <a:p>
            <a:r>
              <a:rPr lang="en-GB" sz="2400" dirty="0" smtClean="0"/>
              <a:t>system to control </a:t>
            </a:r>
          </a:p>
          <a:p>
            <a:r>
              <a:rPr lang="en-GB" sz="2400" dirty="0" smtClean="0"/>
              <a:t>reaction to salient </a:t>
            </a:r>
          </a:p>
          <a:p>
            <a:r>
              <a:rPr lang="en-GB" sz="2400" dirty="0" smtClean="0"/>
              <a:t>stimuli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6671" y="3759200"/>
            <a:ext cx="372529" cy="1128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16338" y="6394461"/>
            <a:ext cx="30230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O’Connell and Hoffmann 2012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7765" y="6111811"/>
            <a:ext cx="464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Diagram showing connections between reward </a:t>
            </a:r>
          </a:p>
          <a:p>
            <a:r>
              <a:rPr lang="en-GB" dirty="0" smtClean="0"/>
              <a:t>Pathway and social decision making network</a:t>
            </a:r>
          </a:p>
        </p:txBody>
      </p:sp>
    </p:spTree>
    <p:extLst>
      <p:ext uri="{BB962C8B-B14F-4D97-AF65-F5344CB8AC3E}">
        <p14:creationId xmlns:p14="http://schemas.microsoft.com/office/powerpoint/2010/main" val="3337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70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560" y="163258"/>
            <a:ext cx="757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Measuring contribution of SDM to social behaviour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7005" y="1015283"/>
            <a:ext cx="8198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Neuromodulators are well-placed to modify the activity of</a:t>
            </a:r>
          </a:p>
          <a:p>
            <a:r>
              <a:rPr lang="en-GB" sz="2400" dirty="0" smtClean="0"/>
              <a:t>neural circuits – act on multiple nodes at same time</a:t>
            </a:r>
          </a:p>
          <a:p>
            <a:endParaRPr lang="en-GB" sz="2400" dirty="0"/>
          </a:p>
          <a:p>
            <a:r>
              <a:rPr lang="en-GB" sz="2400" dirty="0" smtClean="0"/>
              <a:t>Remove function of the neuromodulator and measure behaviour</a:t>
            </a:r>
          </a:p>
          <a:p>
            <a:endParaRPr lang="en-GB" sz="2400" dirty="0"/>
          </a:p>
          <a:p>
            <a:r>
              <a:rPr lang="en-GB" sz="2400" dirty="0" smtClean="0"/>
              <a:t>Compare activation of SDM to non-manipulated fish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69" y="3654004"/>
            <a:ext cx="3621062" cy="2494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6648" y="6148387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Diagram of SDMN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889" y="145621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Summary</a:t>
            </a:r>
            <a:endParaRPr lang="en-GB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5778" y="1027288"/>
            <a:ext cx="85674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Neurotransmitters can act both </a:t>
            </a:r>
            <a:r>
              <a:rPr lang="en-GB" sz="2400" dirty="0" err="1" smtClean="0"/>
              <a:t>synaptically</a:t>
            </a:r>
            <a:r>
              <a:rPr lang="en-GB" sz="2400" dirty="0" smtClean="0"/>
              <a:t> and by volume </a:t>
            </a:r>
          </a:p>
          <a:p>
            <a:r>
              <a:rPr lang="en-GB" sz="2400" dirty="0" smtClean="0"/>
              <a:t>neurotransmission</a:t>
            </a:r>
          </a:p>
          <a:p>
            <a:endParaRPr lang="en-GB" sz="2400" dirty="0"/>
          </a:p>
          <a:p>
            <a:r>
              <a:rPr lang="en-GB" sz="2400" dirty="0" smtClean="0"/>
              <a:t>Neuromodulation alters the tone of circuits in the brain</a:t>
            </a:r>
          </a:p>
          <a:p>
            <a:endParaRPr lang="en-GB" sz="2400" dirty="0"/>
          </a:p>
          <a:p>
            <a:r>
              <a:rPr lang="en-GB" sz="2400" dirty="0" smtClean="0"/>
              <a:t>Neural circuits likely act through combined activity of nodes to </a:t>
            </a:r>
          </a:p>
          <a:p>
            <a:r>
              <a:rPr lang="en-GB" sz="2400" dirty="0" smtClean="0"/>
              <a:t>control multiple behaviours rather than altering a single behaviour</a:t>
            </a:r>
          </a:p>
          <a:p>
            <a:endParaRPr lang="en-GB" sz="2400" dirty="0"/>
          </a:p>
          <a:p>
            <a:r>
              <a:rPr lang="en-GB" sz="2400" dirty="0" smtClean="0"/>
              <a:t>Network activity can be measured by IEG activation or live imaging;</a:t>
            </a:r>
          </a:p>
          <a:p>
            <a:r>
              <a:rPr lang="en-GB" sz="2400" dirty="0" smtClean="0"/>
              <a:t>imaging can occur on free-swimming or restrained animals</a:t>
            </a:r>
          </a:p>
        </p:txBody>
      </p:sp>
    </p:spTree>
    <p:extLst>
      <p:ext uri="{BB962C8B-B14F-4D97-AF65-F5344CB8AC3E}">
        <p14:creationId xmlns:p14="http://schemas.microsoft.com/office/powerpoint/2010/main" val="8771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61277" y="1854116"/>
            <a:ext cx="5533415" cy="2903592"/>
            <a:chOff x="1691680" y="2132856"/>
            <a:chExt cx="5533415" cy="290359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132856"/>
              <a:ext cx="5533415" cy="280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 rot="17092783">
              <a:off x="2642579" y="4075305"/>
              <a:ext cx="615386" cy="1021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 rot="17092783">
              <a:off x="2719682" y="4632486"/>
              <a:ext cx="351649" cy="45627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ight Bracket 10"/>
          <p:cNvSpPr/>
          <p:nvPr/>
        </p:nvSpPr>
        <p:spPr>
          <a:xfrm rot="4071272">
            <a:off x="5170480" y="3616675"/>
            <a:ext cx="288032" cy="86409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14496" y="4158372"/>
            <a:ext cx="1633768" cy="38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Motor output</a:t>
            </a:r>
            <a:endParaRPr lang="en-GB" b="1" dirty="0"/>
          </a:p>
        </p:txBody>
      </p:sp>
      <p:sp>
        <p:nvSpPr>
          <p:cNvPr id="14" name="Right Bracket 13"/>
          <p:cNvSpPr/>
          <p:nvPr/>
        </p:nvSpPr>
        <p:spPr>
          <a:xfrm rot="14940000">
            <a:off x="2544092" y="1917102"/>
            <a:ext cx="167861" cy="117017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115616" y="171010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Stimulus processing</a:t>
            </a:r>
            <a:endParaRPr lang="en-GB" b="1" dirty="0"/>
          </a:p>
        </p:txBody>
      </p:sp>
      <p:sp>
        <p:nvSpPr>
          <p:cNvPr id="16" name="Right Bracket 15"/>
          <p:cNvSpPr/>
          <p:nvPr/>
        </p:nvSpPr>
        <p:spPr>
          <a:xfrm rot="16200000">
            <a:off x="4032248" y="1458379"/>
            <a:ext cx="143401" cy="93610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203848" y="1412776"/>
            <a:ext cx="18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Visual processing</a:t>
            </a:r>
            <a:endParaRPr lang="en-GB" b="1" dirty="0"/>
          </a:p>
        </p:txBody>
      </p:sp>
      <p:sp>
        <p:nvSpPr>
          <p:cNvPr id="18" name="Right Arrow 17"/>
          <p:cNvSpPr/>
          <p:nvPr/>
        </p:nvSpPr>
        <p:spPr>
          <a:xfrm rot="20285933">
            <a:off x="1639612" y="4826621"/>
            <a:ext cx="936104" cy="288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51520" y="50944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Visual input</a:t>
            </a:r>
            <a:endParaRPr lang="en-GB" b="1" dirty="0"/>
          </a:p>
        </p:txBody>
      </p:sp>
      <p:sp>
        <p:nvSpPr>
          <p:cNvPr id="21" name="Right Arrow 20"/>
          <p:cNvSpPr/>
          <p:nvPr/>
        </p:nvSpPr>
        <p:spPr>
          <a:xfrm>
            <a:off x="7020272" y="3078252"/>
            <a:ext cx="936104" cy="2880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100392" y="3006244"/>
            <a:ext cx="576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40352" y="35840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Peripheral feedback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8972" y="6061194"/>
            <a:ext cx="7606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Modulation of neural circuits that control social behaviour</a:t>
            </a:r>
            <a:endParaRPr lang="en-GB" sz="2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889" y="145621"/>
            <a:ext cx="581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How does the brain control behaviour?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42637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45621"/>
            <a:ext cx="792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Next lecture: </a:t>
            </a:r>
            <a:r>
              <a:rPr lang="en-GB" sz="2800" i="1" dirty="0" smtClean="0"/>
              <a:t>neuroscience of social behaviour, intro 2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14488" y="1072445"/>
            <a:ext cx="831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Focus on endothelin (ET), a neuromodulator</a:t>
            </a:r>
          </a:p>
          <a:p>
            <a:endParaRPr lang="en-GB" sz="2400" dirty="0"/>
          </a:p>
          <a:p>
            <a:r>
              <a:rPr lang="en-GB" sz="2400" dirty="0" smtClean="0"/>
              <a:t>Examine link between ET and the social decision making network</a:t>
            </a:r>
            <a:endParaRPr lang="en-GB" sz="2400" dirty="0"/>
          </a:p>
        </p:txBody>
      </p:sp>
      <p:pic>
        <p:nvPicPr>
          <p:cNvPr id="45058" name="Picture 2" descr="Image result for endothe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6" y="3121123"/>
            <a:ext cx="2915002" cy="290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754610" y="3121123"/>
            <a:ext cx="3575640" cy="3004693"/>
            <a:chOff x="251520" y="1299071"/>
            <a:chExt cx="4248472" cy="3570089"/>
          </a:xfrm>
        </p:grpSpPr>
        <p:pic>
          <p:nvPicPr>
            <p:cNvPr id="7" name="Picture 2" descr="F:\Data\parade\pde_pigmn_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10" y="1340768"/>
              <a:ext cx="4099682" cy="324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51520" y="1299071"/>
              <a:ext cx="360040" cy="3570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137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ticular the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9" y="1390736"/>
            <a:ext cx="3227089" cy="325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amillo golg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1" y="1390736"/>
            <a:ext cx="1543050" cy="21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mon y caj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63" y="1390736"/>
            <a:ext cx="1548977" cy="22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536" y="366825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Camillo Golgi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148722" y="3676512"/>
            <a:ext cx="15442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Santiago </a:t>
            </a:r>
          </a:p>
          <a:p>
            <a:r>
              <a:rPr lang="en-GB" dirty="0" smtClean="0"/>
              <a:t>Ramon y </a:t>
            </a:r>
            <a:r>
              <a:rPr lang="en-GB" dirty="0" err="1" smtClean="0"/>
              <a:t>Cajal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889" y="145621"/>
            <a:ext cx="6146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Reticular and neural theories of the brain</a:t>
            </a:r>
            <a:endParaRPr lang="en-GB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58975" y="6113532"/>
            <a:ext cx="647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Brain is made up of discrete cells that form circuits</a:t>
            </a:r>
            <a:endParaRPr lang="en-GB" sz="2400" dirty="0"/>
          </a:p>
        </p:txBody>
      </p:sp>
      <p:pic>
        <p:nvPicPr>
          <p:cNvPr id="48130" name="Picture 2" descr="https://upload.wikimedia.org/wikipedia/commons/thumb/5/5e/Golgi_Hippocampus.jpg/220px-Golgi_Hippocampu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" y="4169660"/>
            <a:ext cx="2795109" cy="19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2755" y="6458382"/>
            <a:ext cx="405835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smtClean="0"/>
              <a:t>https://commons.wikimedia.org/w/index.php?curid=2385256</a:t>
            </a:r>
            <a:endParaRPr lang="en-GB" sz="1200" dirty="0"/>
          </a:p>
        </p:txBody>
      </p:sp>
      <p:pic>
        <p:nvPicPr>
          <p:cNvPr id="21506" name="Picture 2" descr="https://upload.wikimedia.org/wikipedia/commons/c/c6/Vagusstof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33" y="2029305"/>
            <a:ext cx="7293801" cy="312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Otto Loewi nob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7" y="4445176"/>
            <a:ext cx="1353368" cy="19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508" y="6420934"/>
            <a:ext cx="121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Otto Loewi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889" y="145621"/>
            <a:ext cx="5990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Acetylcholine: the first neurotransmitter</a:t>
            </a:r>
            <a:endParaRPr lang="en-GB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4930" y="983212"/>
            <a:ext cx="8689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Slowed first heart by electrical stimulation. Collected Ringer’s saline </a:t>
            </a:r>
          </a:p>
          <a:p>
            <a:r>
              <a:rPr lang="en-GB" sz="2400" dirty="0" smtClean="0"/>
              <a:t>solution and applied it to second heart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9061" y="5246760"/>
            <a:ext cx="5197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Discovered “</a:t>
            </a:r>
            <a:r>
              <a:rPr lang="en-GB" sz="2400" dirty="0" err="1" smtClean="0"/>
              <a:t>Vagusstoff</a:t>
            </a:r>
            <a:r>
              <a:rPr lang="en-GB" sz="2400" dirty="0" smtClean="0"/>
              <a:t>” (acetylcholine):</a:t>
            </a:r>
          </a:p>
          <a:p>
            <a:r>
              <a:rPr lang="en-GB" sz="2400" dirty="0" smtClean="0"/>
              <a:t>chemical neurotransmission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8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889" y="145621"/>
            <a:ext cx="588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Release of neurotransmitters is quantal</a:t>
            </a:r>
            <a:endParaRPr lang="en-GB" sz="2800" i="1" dirty="0"/>
          </a:p>
        </p:txBody>
      </p:sp>
      <p:pic>
        <p:nvPicPr>
          <p:cNvPr id="10242" name="Picture 2" descr="Image result for quantal release kat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4" y="2048052"/>
            <a:ext cx="285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32" y="4370475"/>
            <a:ext cx="1381624" cy="193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94733" y="6390923"/>
            <a:ext cx="1382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Bernard Katz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756" y="5861423"/>
            <a:ext cx="7061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Neurotransmitter signalling is quantal: discrete release </a:t>
            </a:r>
          </a:p>
          <a:p>
            <a:r>
              <a:rPr lang="en-GB" sz="2400" dirty="0" smtClean="0"/>
              <a:t>and termination – existence of synaptic vesicles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2889" y="1004256"/>
            <a:ext cx="9139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Applied Acetylcholine to the frog neuromuscular junction and recorded </a:t>
            </a:r>
          </a:p>
          <a:p>
            <a:r>
              <a:rPr lang="en-GB" sz="2400" dirty="0" smtClean="0"/>
              <a:t>excitatory post-synaptic potentials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61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9" y="156910"/>
            <a:ext cx="2376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Dale’s principle</a:t>
            </a:r>
            <a:endParaRPr lang="en-GB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0008" y="1095023"/>
            <a:ext cx="83885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Henry Hallett Dale proposed that each neuron can only release </a:t>
            </a:r>
          </a:p>
          <a:p>
            <a:r>
              <a:rPr lang="en-GB" sz="2400" dirty="0" smtClean="0"/>
              <a:t>one neurotransmitter:</a:t>
            </a:r>
          </a:p>
          <a:p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wording of the principle was ambiguous 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only two neurotransmitters known at the time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  <a:p>
            <a:r>
              <a:rPr lang="en-GB" sz="2400" dirty="0" smtClean="0"/>
              <a:t>We now know that multiple transmitters are released at the same</a:t>
            </a:r>
          </a:p>
          <a:p>
            <a:r>
              <a:rPr lang="en-GB" sz="2400" dirty="0" smtClean="0"/>
              <a:t>synapse</a:t>
            </a:r>
            <a:endParaRPr lang="en-GB" sz="2400" dirty="0"/>
          </a:p>
        </p:txBody>
      </p:sp>
      <p:pic>
        <p:nvPicPr>
          <p:cNvPr id="48130" name="Picture 2" descr="Henry Hallett Da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6120" y="4425625"/>
            <a:ext cx="1589027" cy="19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98838" y="6415041"/>
            <a:ext cx="1226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Henry Dale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upload.wikimedia.org/wikipedia/commons/1/10/Blausen_0657_MultipolarNeu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9" y="1337556"/>
            <a:ext cx="758983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www.achoice2live.com/wp-content/uploads/2012/02/Neur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55" y="4533548"/>
            <a:ext cx="2638425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889" y="145621"/>
            <a:ext cx="4350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Structure of a typical neuron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688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assical neurotransmitter signa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6" y="-2105"/>
            <a:ext cx="76200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889" y="145621"/>
            <a:ext cx="656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Classic synaptic neurotransmitter signalling</a:t>
            </a:r>
            <a:endParaRPr lang="en-GB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60799" y="6462502"/>
            <a:ext cx="3336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Image from “The Cell”, ASM Press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00978" y="5283201"/>
            <a:ext cx="3251200" cy="281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3511" y="5272564"/>
            <a:ext cx="687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Information flows in one direction (neuron – synapse)</a:t>
            </a:r>
          </a:p>
          <a:p>
            <a:endParaRPr lang="en-GB" sz="2400" dirty="0"/>
          </a:p>
          <a:p>
            <a:r>
              <a:rPr lang="en-GB" sz="2400" dirty="0" smtClean="0"/>
              <a:t>Combination of electrical and chemical signalling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16132" y="4522415"/>
            <a:ext cx="682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Cartoon showing a synapse before and after neurotransmitter 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1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889" y="145621"/>
            <a:ext cx="674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Characteristics of synaptic neurotransmission</a:t>
            </a:r>
            <a:endParaRPr lang="en-GB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70933" y="1038577"/>
            <a:ext cx="815312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Neurotransmitters synthesised within neuron</a:t>
            </a:r>
          </a:p>
          <a:p>
            <a:endParaRPr lang="en-GB" sz="2400" dirty="0"/>
          </a:p>
          <a:p>
            <a:r>
              <a:rPr lang="en-GB" sz="2400" dirty="0" smtClean="0"/>
              <a:t>Neurotransmitters packaged into vesicles and stored</a:t>
            </a:r>
          </a:p>
          <a:p>
            <a:endParaRPr lang="en-GB" sz="2400" dirty="0" smtClean="0"/>
          </a:p>
          <a:p>
            <a:r>
              <a:rPr lang="en-GB" sz="2400" dirty="0" smtClean="0"/>
              <a:t>Neurotransmitters released upon demand (vesicles fuse to </a:t>
            </a:r>
          </a:p>
          <a:p>
            <a:r>
              <a:rPr lang="en-GB" sz="2400" dirty="0" smtClean="0"/>
              <a:t>presynaptic membrane upon depolarisation by an action </a:t>
            </a:r>
          </a:p>
          <a:p>
            <a:r>
              <a:rPr lang="en-GB" sz="2400" dirty="0" smtClean="0"/>
              <a:t>potential; calcium dependent). Fast transmission</a:t>
            </a:r>
          </a:p>
          <a:p>
            <a:endParaRPr lang="en-GB" sz="2400" dirty="0"/>
          </a:p>
          <a:p>
            <a:r>
              <a:rPr lang="en-GB" sz="2400" dirty="0" smtClean="0"/>
              <a:t>Transmitters bind receptors (typically ligand-gated ion channels)</a:t>
            </a:r>
          </a:p>
          <a:p>
            <a:r>
              <a:rPr lang="en-GB" sz="2400" dirty="0" smtClean="0"/>
              <a:t>on postsynaptic membrane of a single neuron</a:t>
            </a:r>
          </a:p>
          <a:p>
            <a:endParaRPr lang="en-GB" sz="2400" dirty="0"/>
          </a:p>
          <a:p>
            <a:r>
              <a:rPr lang="en-GB" sz="2400" dirty="0" smtClean="0"/>
              <a:t>Transmitters re-</a:t>
            </a:r>
            <a:r>
              <a:rPr lang="en-GB" sz="2400" dirty="0" err="1" smtClean="0"/>
              <a:t>uptaken</a:t>
            </a:r>
            <a:r>
              <a:rPr lang="en-GB" sz="2400" dirty="0" smtClean="0"/>
              <a:t> by transporters </a:t>
            </a:r>
          </a:p>
          <a:p>
            <a:r>
              <a:rPr lang="en-GB" sz="2400" dirty="0" smtClean="0"/>
              <a:t>and repackaged into vesicles (recycling)</a:t>
            </a:r>
          </a:p>
        </p:txBody>
      </p:sp>
      <p:pic>
        <p:nvPicPr>
          <p:cNvPr id="32770" name="Picture 2" descr="Image result for synap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1" y="5188422"/>
            <a:ext cx="3276801" cy="141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6857DA0DA1C24489FF313FCAF0D0E3A" ma:contentTypeVersion="4" ma:contentTypeDescription="Új dokumentum létrehozása." ma:contentTypeScope="" ma:versionID="246bf5cc866e796b838d03fdf19fffc4">
  <xsd:schema xmlns:xsd="http://www.w3.org/2001/XMLSchema" xmlns:xs="http://www.w3.org/2001/XMLSchema" xmlns:p="http://schemas.microsoft.com/office/2006/metadata/properties" xmlns:ns2="69e75fee-c96d-4655-a1cd-bad9abd33f2e" targetNamespace="http://schemas.microsoft.com/office/2006/metadata/properties" ma:root="true" ma:fieldsID="1175460f7555a7bab7c147a45e8d1eb3" ns2:_="">
    <xsd:import namespace="69e75fee-c96d-4655-a1cd-bad9abd33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75fee-c96d-4655-a1cd-bad9abd33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BC643F-C034-488C-B8BA-4DD4E9441098}"/>
</file>

<file path=customXml/itemProps2.xml><?xml version="1.0" encoding="utf-8"?>
<ds:datastoreItem xmlns:ds="http://schemas.openxmlformats.org/officeDocument/2006/customXml" ds:itemID="{56AD3171-BBE9-4BA7-A96E-1A8076D17A24}"/>
</file>

<file path=customXml/itemProps3.xml><?xml version="1.0" encoding="utf-8"?>
<ds:datastoreItem xmlns:ds="http://schemas.openxmlformats.org/officeDocument/2006/customXml" ds:itemID="{3394F462-26E8-4512-93D8-84395927A6A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5534</TotalTime>
  <Words>1160</Words>
  <Application>Microsoft Office PowerPoint</Application>
  <PresentationFormat>On-screen Show (4:3)</PresentationFormat>
  <Paragraphs>197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Norton, Will (Dr.)</dc:creator>
  <cp:lastModifiedBy>Norton, Will (Dr.)</cp:lastModifiedBy>
  <cp:revision>129</cp:revision>
  <dcterms:created xsi:type="dcterms:W3CDTF">2017-02-13T15:23:23Z</dcterms:created>
  <dcterms:modified xsi:type="dcterms:W3CDTF">2021-05-11T13:34:10Z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0x01010026857DA0DA1C24489FF313FCAF0D0E3A</vt:lpwstr>
  </property>
</Properties>
</file>