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sldIdLst>
    <p:sldId id="424" r:id="rId5"/>
    <p:sldId id="4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FFFF"/>
    <a:srgbClr val="0066FF"/>
    <a:srgbClr val="FFFFCC"/>
    <a:srgbClr val="0000FF"/>
    <a:srgbClr val="FFFF99"/>
    <a:srgbClr val="FF99FF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AC73E-3C48-3103-9F50-15D8BE26D1F3}" v="13" dt="2022-02-05T14:37:39.057"/>
    <p1510:client id="{ACD77BFA-B7EE-4A2E-AB00-53E370287613}" v="2" dt="2021-02-11T11:47:45.825"/>
    <p1510:client id="{DBCCBA7F-E9FE-45FF-B992-B2A4BD9AF630}" v="1" dt="2022-02-05T00:15:15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lwany Aly" userId="S::wgl13q@inf.elte.hu::173619ae-b3b7-42e8-887f-b8a4774be72e" providerId="AD" clId="Web-{81AAC73E-3C48-3103-9F50-15D8BE26D1F3}"/>
    <pc:docChg chg="modSld">
      <pc:chgData name="Elalwany Aly" userId="S::wgl13q@inf.elte.hu::173619ae-b3b7-42e8-887f-b8a4774be72e" providerId="AD" clId="Web-{81AAC73E-3C48-3103-9F50-15D8BE26D1F3}" dt="2022-02-05T14:37:39.057" v="7"/>
      <pc:docMkLst>
        <pc:docMk/>
      </pc:docMkLst>
      <pc:sldChg chg="delSp modSp">
        <pc:chgData name="Elalwany Aly" userId="S::wgl13q@inf.elte.hu::173619ae-b3b7-42e8-887f-b8a4774be72e" providerId="AD" clId="Web-{81AAC73E-3C48-3103-9F50-15D8BE26D1F3}" dt="2022-02-05T14:37:39.057" v="7"/>
        <pc:sldMkLst>
          <pc:docMk/>
          <pc:sldMk cId="1779933304" sldId="425"/>
        </pc:sldMkLst>
        <pc:spChg chg="del mod">
          <ac:chgData name="Elalwany Aly" userId="S::wgl13q@inf.elte.hu::173619ae-b3b7-42e8-887f-b8a4774be72e" providerId="AD" clId="Web-{81AAC73E-3C48-3103-9F50-15D8BE26D1F3}" dt="2022-02-05T14:37:39.057" v="7"/>
          <ac:spMkLst>
            <pc:docMk/>
            <pc:sldMk cId="1779933304" sldId="425"/>
            <ac:spMk id="2" creationId="{32201992-53E8-415D-B28B-F306BF1F0479}"/>
          </ac:spMkLst>
        </pc:spChg>
      </pc:sldChg>
    </pc:docChg>
  </pc:docChgLst>
  <pc:docChgLst>
    <pc:chgData name="Aldokimi Mohammed Nabeil Abdo Ahmed" userId="S::eespb3@inf.elte.hu::0152f897-ad54-40c9-9a28-b753c9a22961" providerId="AD" clId="Web-{DBCCBA7F-E9FE-45FF-B992-B2A4BD9AF630}"/>
    <pc:docChg chg="modSld">
      <pc:chgData name="Aldokimi Mohammed Nabeil Abdo Ahmed" userId="S::eespb3@inf.elte.hu::0152f897-ad54-40c9-9a28-b753c9a22961" providerId="AD" clId="Web-{DBCCBA7F-E9FE-45FF-B992-B2A4BD9AF630}" dt="2022-02-05T00:15:15.149" v="0"/>
      <pc:docMkLst>
        <pc:docMk/>
      </pc:docMkLst>
      <pc:sldChg chg="addSp">
        <pc:chgData name="Aldokimi Mohammed Nabeil Abdo Ahmed" userId="S::eespb3@inf.elte.hu::0152f897-ad54-40c9-9a28-b753c9a22961" providerId="AD" clId="Web-{DBCCBA7F-E9FE-45FF-B992-B2A4BD9AF630}" dt="2022-02-05T00:15:15.149" v="0"/>
        <pc:sldMkLst>
          <pc:docMk/>
          <pc:sldMk cId="1779933304" sldId="425"/>
        </pc:sldMkLst>
        <pc:spChg chg="add">
          <ac:chgData name="Aldokimi Mohammed Nabeil Abdo Ahmed" userId="S::eespb3@inf.elte.hu::0152f897-ad54-40c9-9a28-b753c9a22961" providerId="AD" clId="Web-{DBCCBA7F-E9FE-45FF-B992-B2A4BD9AF630}" dt="2022-02-05T00:15:15.149" v="0"/>
          <ac:spMkLst>
            <pc:docMk/>
            <pc:sldMk cId="1779933304" sldId="425"/>
            <ac:spMk id="2" creationId="{32201992-53E8-415D-B28B-F306BF1F0479}"/>
          </ac:spMkLst>
        </pc:spChg>
      </pc:sldChg>
    </pc:docChg>
  </pc:docChgLst>
  <pc:docChgLst>
    <pc:chgData name="Bhatti Shuaa Shoukat" userId="S::e63oyp@inf.elte.hu::150aa606-7295-4cea-a24a-f25cd47f0c3d" providerId="AD" clId="Web-{ACD77BFA-B7EE-4A2E-AB00-53E370287613}"/>
    <pc:docChg chg="modSld">
      <pc:chgData name="Bhatti Shuaa Shoukat" userId="S::e63oyp@inf.elte.hu::150aa606-7295-4cea-a24a-f25cd47f0c3d" providerId="AD" clId="Web-{ACD77BFA-B7EE-4A2E-AB00-53E370287613}" dt="2021-02-11T11:47:45.825" v="1" actId="1076"/>
      <pc:docMkLst>
        <pc:docMk/>
      </pc:docMkLst>
      <pc:sldChg chg="modSp">
        <pc:chgData name="Bhatti Shuaa Shoukat" userId="S::e63oyp@inf.elte.hu::150aa606-7295-4cea-a24a-f25cd47f0c3d" providerId="AD" clId="Web-{ACD77BFA-B7EE-4A2E-AB00-53E370287613}" dt="2021-02-11T11:47:45.825" v="1" actId="1076"/>
        <pc:sldMkLst>
          <pc:docMk/>
          <pc:sldMk cId="2129186889" sldId="423"/>
        </pc:sldMkLst>
        <pc:spChg chg="mod">
          <ac:chgData name="Bhatti Shuaa Shoukat" userId="S::e63oyp@inf.elte.hu::150aa606-7295-4cea-a24a-f25cd47f0c3d" providerId="AD" clId="Web-{ACD77BFA-B7EE-4A2E-AB00-53E370287613}" dt="2021-02-11T11:47:45.825" v="1" actId="1076"/>
          <ac:spMkLst>
            <pc:docMk/>
            <pc:sldMk cId="2129186889" sldId="423"/>
            <ac:spMk id="50" creationId="{809FD206-EAAD-4C44-9237-9D15377D56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4F7AC-A827-4517-BFE1-8350645818F0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2200-1BFC-433C-B271-ECDA3A460D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5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4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20D1-ACB0-4DDB-9948-30C215D2AC94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11B-BA76-4674-825E-A44AE0AA9A4E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3DD9-1DA4-462A-B602-2C1EDDF5F92E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E473-308A-40BD-A816-1FF24EF870E0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407-4B6F-4780-A8C1-E3F7E66C8B97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819D-0F25-4AB6-A784-4A747776EC7F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27F0-5B7E-4C48-B047-77CD799D9440}" type="datetime1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C3AA-F7C9-40B5-BD69-5DD0DA6D0C85}" type="datetime1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A300-47B5-4CFD-9C8A-463A5CBD39F0}" type="datetime1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1873-91DE-47C0-ABC0-AE71105B6D71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33ED-27A9-49AB-966D-4B3D39605C6A}" type="datetime1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EEB1-6205-4BFD-A15D-4BADC3D94D67}" type="datetime1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F796-8293-4D3B-ADCC-894381A97A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zövegdoboz 28">
                <a:extLst>
                  <a:ext uri="{FF2B5EF4-FFF2-40B4-BE49-F238E27FC236}">
                    <a16:creationId xmlns:a16="http://schemas.microsoft.com/office/drawing/2014/main" id="{2727D20C-1FB1-4F17-9626-AF41D901C411}"/>
                  </a:ext>
                </a:extLst>
              </p:cNvPr>
              <p:cNvSpPr txBox="1"/>
              <p:nvPr/>
            </p:nvSpPr>
            <p:spPr>
              <a:xfrm>
                <a:off x="470426" y="2628475"/>
                <a:ext cx="8203145" cy="160043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55210" algn="l"/>
                    <a:tab pos="1311860" algn="l"/>
                    <a:tab pos="1968510" algn="l"/>
                    <a:tab pos="2036190" algn="l"/>
                    <a:tab pos="2443717" algn="l"/>
                    <a:tab pos="2851242" algn="l"/>
                    <a:tab pos="3258769" algn="l"/>
                    <a:tab pos="3666294" algn="l"/>
                    <a:tab pos="4073821" algn="l"/>
                    <a:tab pos="4481346" algn="l"/>
                    <a:tab pos="4888873" algn="l"/>
                    <a:tab pos="5296398" algn="l"/>
                    <a:tab pos="5703925" algn="l"/>
                    <a:tab pos="6111450" algn="l"/>
                    <a:tab pos="6518977" algn="l"/>
                    <a:tab pos="6926502" algn="l"/>
                    <a:tab pos="7334029" algn="l"/>
                    <a:tab pos="7741554" algn="l"/>
                    <a:tab pos="8149081" algn="l"/>
                    <a:tab pos="8556606" algn="l"/>
                    <a:tab pos="8964133" algn="l"/>
                    <a:tab pos="9371658" algn="l"/>
                    <a:tab pos="9779185" algn="l"/>
                  </a:tabLst>
                  <a:defRPr/>
                </a:pPr>
                <a:r>
                  <a:rPr lang="hu-HU" sz="2000"/>
                  <a:t>      </a:t>
                </a:r>
                <a:r>
                  <a:rPr lang="hu-HU" sz="2000" i="1">
                    <a:solidFill>
                      <a:srgbClr val="000000"/>
                    </a:solidFill>
                  </a:rPr>
                  <a:t>A</a:t>
                </a:r>
                <a:r>
                  <a:rPr lang="hu-HU" sz="2000">
                    <a:solidFill>
                      <a:srgbClr val="000000"/>
                    </a:solidFill>
                  </a:rPr>
                  <a:t> = (m: </a:t>
                </a:r>
                <a14:m>
                  <m:oMath xmlns:m="http://schemas.openxmlformats.org/officeDocument/2006/math">
                    <m:r>
                      <a:rPr lang="hu-H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hu-HU" sz="2000">
                    <a:solidFill>
                      <a:srgbClr val="000000"/>
                    </a:solidFill>
                  </a:rPr>
                  <a:t>, n: 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hu-HU" sz="2000">
                    <a:solidFill>
                      <a:srgbClr val="000000"/>
                    </a:solidFill>
                  </a:rPr>
                  <a:t>, l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: </a:t>
                </a:r>
                <a:r>
                  <a:rPr lang="hu-HU" sz="20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𝕃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, </a:t>
                </a:r>
                <a:r>
                  <a:rPr lang="hu-HU" sz="2000" err="1">
                    <a:solidFill>
                      <a:srgbClr val="000000"/>
                    </a:solidFill>
                    <a:ea typeface="Cambria Math" pitchFamily="18" charset="0"/>
                  </a:rPr>
                  <a:t>ind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hu-HU" sz="20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hu-HU" sz="2000" err="1">
                    <a:solidFill>
                      <a:srgbClr val="000000"/>
                    </a:solidFill>
                    <a:ea typeface="Cambria Math" pitchFamily="18" charset="0"/>
                  </a:rPr>
                  <a:t>max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: </a:t>
                </a:r>
                <a:r>
                  <a:rPr lang="hu-HU" sz="20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H)</a:t>
                </a:r>
                <a:endParaRPr lang="hu-HU" sz="2000">
                  <a:ea typeface="Cambria Math" pitchFamily="18" charset="0"/>
                </a:endParaRPr>
              </a:p>
              <a:p>
                <a:pPr>
                  <a:tabLst>
                    <a:tab pos="655210" algn="l"/>
                    <a:tab pos="1311860" algn="l"/>
                    <a:tab pos="1968510" algn="l"/>
                    <a:tab pos="2036190" algn="l"/>
                    <a:tab pos="2443717" algn="l"/>
                    <a:tab pos="2851242" algn="l"/>
                    <a:tab pos="3258769" algn="l"/>
                    <a:tab pos="3666294" algn="l"/>
                    <a:tab pos="4073821" algn="l"/>
                    <a:tab pos="4481346" algn="l"/>
                    <a:tab pos="4888873" algn="l"/>
                    <a:tab pos="5296398" algn="l"/>
                    <a:tab pos="5703925" algn="l"/>
                    <a:tab pos="6111450" algn="l"/>
                    <a:tab pos="6518977" algn="l"/>
                    <a:tab pos="6926502" algn="l"/>
                    <a:tab pos="7334029" algn="l"/>
                    <a:tab pos="7741554" algn="l"/>
                    <a:tab pos="8149081" algn="l"/>
                    <a:tab pos="8556606" algn="l"/>
                    <a:tab pos="8964133" algn="l"/>
                    <a:tab pos="9371658" algn="l"/>
                    <a:tab pos="9779185" algn="l"/>
                  </a:tabLst>
                  <a:defRPr/>
                </a:pPr>
                <a:r>
                  <a:rPr lang="hu-HU" sz="2000">
                    <a:solidFill>
                      <a:srgbClr val="000000"/>
                    </a:solidFill>
                  </a:rPr>
                  <a:t>     </a:t>
                </a:r>
                <a:r>
                  <a:rPr lang="hu-HU" sz="2000" i="1" err="1">
                    <a:solidFill>
                      <a:srgbClr val="000000"/>
                    </a:solidFill>
                  </a:rPr>
                  <a:t>Pre</a:t>
                </a:r>
                <a:r>
                  <a:rPr lang="hu-HU" sz="2000">
                    <a:solidFill>
                      <a:srgbClr val="000000"/>
                    </a:solidFill>
                  </a:rPr>
                  <a:t> = (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m = m’ </a:t>
                </a:r>
                <a:r>
                  <a:rPr lang="hu-HU" sz="2000">
                    <a:ea typeface="Cambria Math" pitchFamily="18" charset="0"/>
                    <a:sym typeface="Symbol" pitchFamily="18" charset="2"/>
                  </a:rPr>
                  <a:t> n = n’)</a:t>
                </a:r>
                <a:r>
                  <a:rPr lang="hu-HU" sz="2000" baseline="-25000">
                    <a:solidFill>
                      <a:srgbClr val="000000"/>
                    </a:solidFill>
                    <a:sym typeface="Symbol" pitchFamily="18" charset="2"/>
                  </a:rPr>
                  <a:t>		</a:t>
                </a:r>
                <a:r>
                  <a:rPr lang="hu-HU" sz="2000">
                    <a:solidFill>
                      <a:srgbClr val="000000"/>
                    </a:solidFill>
                    <a:sym typeface="Symbol" pitchFamily="18" charset="2"/>
                  </a:rPr>
                  <a:t>     </a:t>
                </a:r>
                <a:r>
                  <a:rPr lang="hu-HU" sz="2400" baseline="-25000">
                    <a:solidFill>
                      <a:srgbClr val="000000"/>
                    </a:solidFill>
                    <a:sym typeface="Symbol"/>
                  </a:rPr>
                  <a:t>n</a:t>
                </a:r>
                <a:endParaRPr lang="hu-HU" sz="2400" baseline="-25000">
                  <a:solidFill>
                    <a:srgbClr val="000000"/>
                  </a:solidFill>
                </a:endParaRPr>
              </a:p>
              <a:p>
                <a:pPr>
                  <a:tabLst>
                    <a:tab pos="655210" algn="l"/>
                    <a:tab pos="1311860" algn="l"/>
                    <a:tab pos="1968510" algn="l"/>
                    <a:tab pos="2036190" algn="l"/>
                    <a:tab pos="2443717" algn="l"/>
                    <a:tab pos="2851242" algn="l"/>
                    <a:tab pos="3258769" algn="l"/>
                    <a:tab pos="3666294" algn="l"/>
                    <a:tab pos="4073821" algn="l"/>
                    <a:tab pos="4481346" algn="l"/>
                    <a:tab pos="4888873" algn="l"/>
                    <a:tab pos="5296398" algn="l"/>
                    <a:tab pos="5703925" algn="l"/>
                    <a:tab pos="6111450" algn="l"/>
                    <a:tab pos="6518977" algn="l"/>
                    <a:tab pos="6926502" algn="l"/>
                    <a:tab pos="7334029" algn="l"/>
                    <a:tab pos="7741554" algn="l"/>
                    <a:tab pos="8149081" algn="l"/>
                    <a:tab pos="8556606" algn="l"/>
                    <a:tab pos="8964133" algn="l"/>
                    <a:tab pos="9371658" algn="l"/>
                    <a:tab pos="9779185" algn="l"/>
                  </a:tabLst>
                  <a:defRPr/>
                </a:pPr>
                <a:r>
                  <a:rPr lang="hu-HU" sz="2000">
                    <a:solidFill>
                      <a:srgbClr val="000000"/>
                    </a:solidFill>
                  </a:rPr>
                  <a:t>     </a:t>
                </a:r>
                <a:r>
                  <a:rPr lang="hu-HU" sz="2000" i="1">
                    <a:solidFill>
                      <a:srgbClr val="000000"/>
                    </a:solidFill>
                  </a:rPr>
                  <a:t>Post</a:t>
                </a:r>
                <a:r>
                  <a:rPr lang="hu-HU" sz="2000">
                    <a:solidFill>
                      <a:srgbClr val="000000"/>
                    </a:solidFill>
                  </a:rPr>
                  <a:t> = (</a:t>
                </a:r>
                <a:r>
                  <a:rPr lang="hu-HU" sz="2000" err="1">
                    <a:solidFill>
                      <a:srgbClr val="000000"/>
                    </a:solidFill>
                    <a:ea typeface="Cambria Math" pitchFamily="18" charset="0"/>
                  </a:rPr>
                  <a:t>Pre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   </a:t>
                </a:r>
                <a:r>
                  <a:rPr lang="hu-HU" sz="2000">
                    <a:ea typeface="Cambria Math" pitchFamily="18" charset="0"/>
                    <a:sym typeface="Symbol" pitchFamily="18" charset="2"/>
                  </a:rPr>
                  <a:t>  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 (l, </a:t>
                </a:r>
                <a:r>
                  <a:rPr lang="hu-HU" sz="2000" err="1">
                    <a:solidFill>
                      <a:srgbClr val="000000"/>
                    </a:solidFill>
                    <a:ea typeface="Cambria Math" pitchFamily="18" charset="0"/>
                  </a:rPr>
                  <a:t>max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, </a:t>
                </a:r>
                <a:r>
                  <a:rPr lang="hu-HU" sz="2000" err="1">
                    <a:solidFill>
                      <a:srgbClr val="000000"/>
                    </a:solidFill>
                    <a:ea typeface="Cambria Math" pitchFamily="18" charset="0"/>
                  </a:rPr>
                  <a:t>ind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)  =  </a:t>
                </a:r>
                <a:r>
                  <a:rPr lang="hu-HU" sz="2000" b="1">
                    <a:solidFill>
                      <a:srgbClr val="000000"/>
                    </a:solidFill>
                    <a:ea typeface="Cambria Math" pitchFamily="18" charset="0"/>
                  </a:rPr>
                  <a:t>MAX </a:t>
                </a: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f(i)</a:t>
                </a:r>
              </a:p>
              <a:p>
                <a:pPr>
                  <a:tabLst>
                    <a:tab pos="655210" algn="l"/>
                    <a:tab pos="1311860" algn="l"/>
                    <a:tab pos="1968510" algn="l"/>
                    <a:tab pos="2036190" algn="l"/>
                    <a:tab pos="2443717" algn="l"/>
                    <a:tab pos="2851242" algn="l"/>
                    <a:tab pos="3258769" algn="l"/>
                    <a:tab pos="3666294" algn="l"/>
                    <a:tab pos="4073821" algn="l"/>
                    <a:tab pos="4481346" algn="l"/>
                    <a:tab pos="4888873" algn="l"/>
                    <a:tab pos="5296398" algn="l"/>
                    <a:tab pos="5703925" algn="l"/>
                    <a:tab pos="6111450" algn="l"/>
                    <a:tab pos="6518977" algn="l"/>
                    <a:tab pos="6926502" algn="l"/>
                    <a:tab pos="7334029" algn="l"/>
                    <a:tab pos="7741554" algn="l"/>
                    <a:tab pos="8149081" algn="l"/>
                    <a:tab pos="8556606" algn="l"/>
                    <a:tab pos="8964133" algn="l"/>
                    <a:tab pos="9371658" algn="l"/>
                    <a:tab pos="9779185" algn="l"/>
                  </a:tabLst>
                  <a:defRPr/>
                </a:pPr>
                <a:r>
                  <a:rPr lang="hu-HU" sz="1400">
                    <a:solidFill>
                      <a:srgbClr val="000000"/>
                    </a:solidFill>
                    <a:ea typeface="Cambria Math" pitchFamily="18" charset="0"/>
                  </a:rPr>
                  <a:t> 							     i = m			  </a:t>
                </a:r>
                <a:br>
                  <a:rPr lang="hu-HU" sz="1400">
                    <a:solidFill>
                      <a:srgbClr val="000000"/>
                    </a:solidFill>
                    <a:ea typeface="Cambria Math" pitchFamily="18" charset="0"/>
                  </a:rPr>
                </a:br>
                <a:r>
                  <a:rPr lang="hu-HU" sz="2000">
                    <a:solidFill>
                      <a:srgbClr val="000000"/>
                    </a:solidFill>
                    <a:ea typeface="Cambria Math" pitchFamily="18" charset="0"/>
                  </a:rPr>
                  <a:t>  							   </a:t>
                </a:r>
                <a:r>
                  <a:rPr lang="hu-HU" sz="2400" baseline="30000">
                    <a:solidFill>
                      <a:srgbClr val="000000"/>
                    </a:solidFill>
                    <a:ea typeface="Cambria Math" pitchFamily="18" charset="0"/>
                  </a:rPr>
                  <a:t>cond(i)</a:t>
                </a:r>
                <a:endParaRPr lang="hu-HU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9" name="Szövegdoboz 28">
                <a:extLst>
                  <a:ext uri="{FF2B5EF4-FFF2-40B4-BE49-F238E27FC236}">
                    <a16:creationId xmlns:a16="http://schemas.microsoft.com/office/drawing/2014/main" id="{2727D20C-1FB1-4F17-9626-AF41D901C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6" y="2628475"/>
                <a:ext cx="8203145" cy="1600438"/>
              </a:xfrm>
              <a:prstGeom prst="rect">
                <a:avLst/>
              </a:prstGeom>
              <a:blipFill>
                <a:blip r:embed="rId3"/>
                <a:stretch>
                  <a:fillRect t="-2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ím 1">
            <a:extLst>
              <a:ext uri="{FF2B5EF4-FFF2-40B4-BE49-F238E27FC236}">
                <a16:creationId xmlns:a16="http://schemas.microsoft.com/office/drawing/2014/main" id="{FAE6E4AC-5B48-4F11-8B69-AFD3FAACDFD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err="1">
                <a:solidFill>
                  <a:schemeClr val="accent1"/>
                </a:solidFill>
              </a:rPr>
              <a:t>Conditional</a:t>
            </a:r>
            <a:r>
              <a:rPr lang="hu-HU">
                <a:solidFill>
                  <a:schemeClr val="accent1"/>
                </a:solidFill>
              </a:rPr>
              <a:t> maximum </a:t>
            </a:r>
            <a:r>
              <a:rPr lang="hu-HU" err="1">
                <a:solidFill>
                  <a:schemeClr val="accent1"/>
                </a:solidFill>
              </a:rPr>
              <a:t>search</a:t>
            </a:r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E8115D3-7B7B-4D35-8A10-4C23C1A6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204" y="6356351"/>
            <a:ext cx="3264846" cy="365125"/>
          </a:xfrm>
        </p:spPr>
        <p:txBody>
          <a:bodyPr/>
          <a:lstStyle/>
          <a:p>
            <a:r>
              <a:rPr lang="hu-HU"/>
              <a:t>Teréz A. Várkonyi: </a:t>
            </a:r>
            <a:r>
              <a:rPr lang="hu-HU" err="1"/>
              <a:t>Object-oriented</a:t>
            </a:r>
            <a:r>
              <a:rPr lang="hu-HU"/>
              <a:t> </a:t>
            </a:r>
            <a:r>
              <a:rPr lang="hu-HU" err="1"/>
              <a:t>programming</a:t>
            </a:r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8B3E1B-1599-4453-92CC-F28D9F1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1</a:t>
            </a:fld>
            <a:endParaRPr lang="en-US"/>
          </a:p>
        </p:txBody>
      </p:sp>
      <p:sp>
        <p:nvSpPr>
          <p:cNvPr id="49" name="Tartalom helye 2">
            <a:extLst>
              <a:ext uri="{FF2B5EF4-FFF2-40B4-BE49-F238E27FC236}">
                <a16:creationId xmlns:a16="http://schemas.microsoft.com/office/drawing/2014/main" id="{423320BA-5DFB-4BE5-B8CB-A811D679C7CC}"/>
              </a:ext>
            </a:extLst>
          </p:cNvPr>
          <p:cNvSpPr txBox="1">
            <a:spLocks/>
          </p:cNvSpPr>
          <p:nvPr/>
        </p:nvSpPr>
        <p:spPr>
          <a:xfrm>
            <a:off x="470423" y="1038618"/>
            <a:ext cx="8203147" cy="149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r>
              <a:rPr lang="hu-HU" sz="2000" u="sng" err="1"/>
              <a:t>Problem</a:t>
            </a:r>
            <a:r>
              <a:rPr lang="hu-HU" sz="2000"/>
              <a:t>: </a:t>
            </a:r>
            <a:r>
              <a:rPr lang="en-US" sz="2000"/>
              <a:t>Given a logical function </a:t>
            </a:r>
            <a:r>
              <a:rPr lang="en-US" sz="2000" err="1"/>
              <a:t>cond</a:t>
            </a:r>
            <a:r>
              <a:rPr lang="en-US" sz="2000"/>
              <a:t>:[</a:t>
            </a:r>
            <a:r>
              <a:rPr lang="en-US" sz="2000" err="1"/>
              <a:t>m..n</a:t>
            </a:r>
            <a:r>
              <a:rPr lang="en-US" sz="2000"/>
              <a:t>]→𝕃 and an f:[m..n]→H function where H is a totally ordered set. Let us find the maximum value of the function among the outputs where a corresponding argument satisfies the condition </a:t>
            </a:r>
            <a:r>
              <a:rPr lang="en-US" sz="2000" err="1"/>
              <a:t>cond</a:t>
            </a:r>
            <a:r>
              <a:rPr lang="en-US" sz="2000"/>
              <a:t> and this argument is in interval [</a:t>
            </a:r>
            <a:r>
              <a:rPr lang="en-US" sz="2000" err="1"/>
              <a:t>m..n</a:t>
            </a:r>
            <a:r>
              <a:rPr lang="en-US" sz="2000"/>
              <a:t>]. The argument also has to be determined.</a:t>
            </a:r>
            <a:endParaRPr lang="hu-HU" sz="2000">
              <a:solidFill>
                <a:srgbClr val="000000"/>
              </a:solidFill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809FD206-EAAD-4C44-9237-9D15377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26" y="4390460"/>
            <a:ext cx="8203146" cy="185264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itchFamily="18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91479731-73D2-4831-A376-5EC0A4A4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26" y="4389155"/>
            <a:ext cx="8203147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</a:rPr>
              <a:t>l :=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false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7D8F2AFE-0D91-4E49-B689-A7BEB4E4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678" y="4726077"/>
            <a:ext cx="1031731" cy="4838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 sz="2000">
                <a:ea typeface="Cambria Math" pitchFamily="18" charset="0"/>
              </a:rPr>
              <a:t>i = m ..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</a:t>
            </a:r>
            <a:r>
              <a:rPr lang="hu-HU" sz="2000">
                <a:solidFill>
                  <a:srgbClr val="000000"/>
                </a:solidFill>
                <a:sym typeface="Symbol"/>
              </a:rPr>
              <a:t>n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977A881E-8327-490A-BE07-507E2AC7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83" y="5150279"/>
            <a:ext cx="2197469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solidFill>
                  <a:srgbClr val="000000"/>
                </a:solidFill>
                <a:ea typeface="Cambria Math" pitchFamily="18" charset="0"/>
                <a:sym typeface="Symbol" panose="05050102010706020507" pitchFamily="18" charset="2"/>
              </a:rPr>
              <a:t>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cond(i)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B8B1C870-8FA2-42FA-8824-C5665E36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23" y="5861486"/>
            <a:ext cx="2197361" cy="3816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ind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:=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f(i)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i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F5CB65EF-7808-44E7-8F77-22261C92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22" y="5515438"/>
            <a:ext cx="2817744" cy="34604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&lt;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f(i)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3279B01-8B84-47DF-9978-58C3469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68" y="5861486"/>
            <a:ext cx="624397" cy="3816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/>
              </a:rPr>
              <a:t>SKIP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4212480A-4684-4E61-8A47-7C7DBD687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258" y="5528844"/>
            <a:ext cx="154352" cy="339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58" name="Line 24">
            <a:extLst>
              <a:ext uri="{FF2B5EF4-FFF2-40B4-BE49-F238E27FC236}">
                <a16:creationId xmlns:a16="http://schemas.microsoft.com/office/drawing/2014/main" id="{9CC59D71-331E-48F6-BF9F-078CE0BEA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3583" y="5520635"/>
            <a:ext cx="166382" cy="3474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59" name="Ív 58">
            <a:extLst>
              <a:ext uri="{FF2B5EF4-FFF2-40B4-BE49-F238E27FC236}">
                <a16:creationId xmlns:a16="http://schemas.microsoft.com/office/drawing/2014/main" id="{5D4EEC2A-FC98-4971-9CB8-D51A136D958D}"/>
              </a:ext>
            </a:extLst>
          </p:cNvPr>
          <p:cNvSpPr/>
          <p:nvPr/>
        </p:nvSpPr>
        <p:spPr>
          <a:xfrm>
            <a:off x="3715484" y="5818019"/>
            <a:ext cx="935218" cy="318614"/>
          </a:xfrm>
          <a:prstGeom prst="arc">
            <a:avLst>
              <a:gd name="adj1" fmla="val 10821846"/>
              <a:gd name="adj2" fmla="val 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Ív 59">
            <a:extLst>
              <a:ext uri="{FF2B5EF4-FFF2-40B4-BE49-F238E27FC236}">
                <a16:creationId xmlns:a16="http://schemas.microsoft.com/office/drawing/2014/main" id="{0DD34538-A0D9-47D1-A3D7-DC6A8BBAB13C}"/>
              </a:ext>
            </a:extLst>
          </p:cNvPr>
          <p:cNvSpPr/>
          <p:nvPr/>
        </p:nvSpPr>
        <p:spPr>
          <a:xfrm flipV="1">
            <a:off x="4060567" y="5952761"/>
            <a:ext cx="935218" cy="381621"/>
          </a:xfrm>
          <a:prstGeom prst="arc">
            <a:avLst>
              <a:gd name="adj1" fmla="val 10858951"/>
              <a:gd name="adj2" fmla="val 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DEC85491-2CAF-4C2E-8DFD-C5078231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530" y="5150279"/>
            <a:ext cx="2810339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 pitchFamily="18" charset="2"/>
              </a:rPr>
              <a:t>l 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cond(i)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547A21A1-5707-45BE-BAF2-09531CD8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837" y="5150279"/>
            <a:ext cx="2764735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solidFill>
                  <a:srgbClr val="000000"/>
                </a:solidFill>
                <a:ea typeface="Cambria Math" pitchFamily="18" charset="0"/>
                <a:sym typeface="Symbol" panose="05050102010706020507" pitchFamily="18" charset="2"/>
              </a:rPr>
              <a:t>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l 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cond(i)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3" name="Line 23">
            <a:extLst>
              <a:ext uri="{FF2B5EF4-FFF2-40B4-BE49-F238E27FC236}">
                <a16:creationId xmlns:a16="http://schemas.microsoft.com/office/drawing/2014/main" id="{4FEA042A-E24D-43A2-9C23-1818E8D09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912" y="5138830"/>
            <a:ext cx="154352" cy="37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46221CB0-3958-4B18-844A-ACD666F4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837" y="5522021"/>
            <a:ext cx="2764735" cy="72108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 pitchFamily="18" charset="2"/>
              </a:rPr>
              <a:t>l,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ind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:=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true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f(i)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i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65238B8C-AD9D-4A70-B054-F5A74498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83" y="5520012"/>
            <a:ext cx="2194347" cy="72309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/>
              </a:rPr>
              <a:t>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6" name="Line 23">
            <a:extLst>
              <a:ext uri="{FF2B5EF4-FFF2-40B4-BE49-F238E27FC236}">
                <a16:creationId xmlns:a16="http://schemas.microsoft.com/office/drawing/2014/main" id="{8BF2D549-7D25-40CD-B68E-5FAB1127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0082" y="5159719"/>
            <a:ext cx="154352" cy="36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F464BCE3-FB3C-4F50-914C-B82142D33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966" y="5144170"/>
            <a:ext cx="154352" cy="379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zövegdoboz 28">
            <a:extLst>
              <a:ext uri="{FF2B5EF4-FFF2-40B4-BE49-F238E27FC236}">
                <a16:creationId xmlns:a16="http://schemas.microsoft.com/office/drawing/2014/main" id="{2727D20C-1FB1-4F17-9626-AF41D901C411}"/>
              </a:ext>
            </a:extLst>
          </p:cNvPr>
          <p:cNvSpPr txBox="1"/>
          <p:nvPr/>
        </p:nvSpPr>
        <p:spPr>
          <a:xfrm>
            <a:off x="470426" y="2472827"/>
            <a:ext cx="8203145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  <a:defRPr/>
            </a:pPr>
            <a:r>
              <a:rPr lang="hu-HU" sz="2000"/>
              <a:t>      </a:t>
            </a:r>
            <a:r>
              <a:rPr lang="hu-HU" sz="2000" i="1">
                <a:solidFill>
                  <a:srgbClr val="000000"/>
                </a:solidFill>
              </a:rPr>
              <a:t>A</a:t>
            </a:r>
            <a:r>
              <a:rPr lang="hu-HU" sz="2000">
                <a:solidFill>
                  <a:srgbClr val="000000"/>
                </a:solidFill>
              </a:rPr>
              <a:t> = (</a:t>
            </a:r>
            <a:r>
              <a:rPr lang="hu-HU" sz="2000" err="1">
                <a:solidFill>
                  <a:srgbClr val="000000"/>
                </a:solidFill>
                <a:ea typeface="Cambria Math" pitchFamily="18" charset="0"/>
              </a:rPr>
              <a:t>x:</a:t>
            </a:r>
            <a:r>
              <a:rPr lang="hu-HU" sz="200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hu-HU" sz="2000" baseline="40000" err="1">
                <a:solidFill>
                  <a:srgbClr val="000000"/>
                </a:solidFill>
                <a:ea typeface="Cambria Math" pitchFamily="18" charset="0"/>
              </a:rPr>
              <a:t>n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, l:</a:t>
            </a:r>
            <a:r>
              <a:rPr lang="hu-HU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𝕃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, </a:t>
            </a:r>
            <a:r>
              <a:rPr lang="hu-HU" sz="2000" err="1">
                <a:solidFill>
                  <a:srgbClr val="000000"/>
                </a:solidFill>
                <a:ea typeface="Cambria Math" pitchFamily="18" charset="0"/>
              </a:rPr>
              <a:t>max:</a:t>
            </a:r>
            <a:r>
              <a:rPr lang="hu-HU" sz="200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,  </a:t>
            </a:r>
            <a:r>
              <a:rPr lang="hu-HU" sz="2000" err="1">
                <a:solidFill>
                  <a:srgbClr val="000000"/>
                </a:solidFill>
                <a:ea typeface="Cambria Math" pitchFamily="18" charset="0"/>
              </a:rPr>
              <a:t>ind:</a:t>
            </a:r>
            <a:r>
              <a:rPr lang="hu-HU" sz="200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ℕ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)</a:t>
            </a:r>
            <a:endParaRPr lang="hu-HU" sz="2000">
              <a:ea typeface="Cambria Math" pitchFamily="18" charset="0"/>
            </a:endParaRPr>
          </a:p>
          <a:p>
            <a:pPr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  <a:defRPr/>
            </a:pPr>
            <a:r>
              <a:rPr lang="hu-HU" sz="2000">
                <a:solidFill>
                  <a:srgbClr val="000000"/>
                </a:solidFill>
              </a:rPr>
              <a:t>     </a:t>
            </a:r>
            <a:r>
              <a:rPr lang="hu-HU" sz="2000" i="1" err="1">
                <a:solidFill>
                  <a:srgbClr val="000000"/>
                </a:solidFill>
              </a:rPr>
              <a:t>Pre</a:t>
            </a:r>
            <a:r>
              <a:rPr lang="hu-HU" sz="2000">
                <a:solidFill>
                  <a:srgbClr val="000000"/>
                </a:solidFill>
              </a:rPr>
              <a:t> = (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 = x’)</a:t>
            </a:r>
            <a:r>
              <a:rPr lang="hu-HU" sz="2000" baseline="-25000">
                <a:solidFill>
                  <a:srgbClr val="000000"/>
                </a:solidFill>
                <a:sym typeface="Symbol" pitchFamily="18" charset="2"/>
              </a:rPr>
              <a:t>						</a:t>
            </a:r>
            <a:r>
              <a:rPr lang="hu-HU" sz="2400" baseline="-25000">
                <a:solidFill>
                  <a:srgbClr val="000000"/>
                </a:solidFill>
                <a:sym typeface="Symbol"/>
              </a:rPr>
              <a:t>n-1</a:t>
            </a:r>
            <a:endParaRPr lang="hu-HU" sz="2400" baseline="-25000">
              <a:solidFill>
                <a:srgbClr val="000000"/>
              </a:solidFill>
            </a:endParaRPr>
          </a:p>
          <a:p>
            <a:pPr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  <a:defRPr/>
            </a:pPr>
            <a:r>
              <a:rPr lang="hu-HU" sz="2000">
                <a:solidFill>
                  <a:srgbClr val="000000"/>
                </a:solidFill>
              </a:rPr>
              <a:t>     </a:t>
            </a:r>
            <a:r>
              <a:rPr lang="hu-HU" sz="2000" i="1">
                <a:solidFill>
                  <a:srgbClr val="000000"/>
                </a:solidFill>
              </a:rPr>
              <a:t>Post</a:t>
            </a:r>
            <a:r>
              <a:rPr lang="hu-HU" sz="2000">
                <a:solidFill>
                  <a:srgbClr val="000000"/>
                </a:solidFill>
              </a:rPr>
              <a:t> = (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 = x’   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 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 (l, </a:t>
            </a:r>
            <a:r>
              <a:rPr lang="hu-HU" sz="2000" err="1">
                <a:solidFill>
                  <a:srgbClr val="000000"/>
                </a:solidFill>
                <a:ea typeface="Cambria Math" pitchFamily="18" charset="0"/>
              </a:rPr>
              <a:t>max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, </a:t>
            </a:r>
            <a:r>
              <a:rPr lang="hu-HU" sz="2000" err="1">
                <a:solidFill>
                  <a:srgbClr val="000000"/>
                </a:solidFill>
                <a:ea typeface="Cambria Math" pitchFamily="18" charset="0"/>
              </a:rPr>
              <a:t>ind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)  =  </a:t>
            </a:r>
            <a:r>
              <a:rPr lang="hu-HU" sz="2000" b="1">
                <a:solidFill>
                  <a:srgbClr val="000000"/>
                </a:solidFill>
                <a:ea typeface="Cambria Math" pitchFamily="18" charset="0"/>
              </a:rPr>
              <a:t>MAX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x[i] )</a:t>
            </a:r>
            <a:endParaRPr lang="hu-HU" sz="2000" baseline="30000">
              <a:solidFill>
                <a:srgbClr val="000000"/>
              </a:solidFill>
              <a:ea typeface="Cambria Math" pitchFamily="18" charset="0"/>
            </a:endParaRPr>
          </a:p>
          <a:p>
            <a:pPr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  <a:defRPr/>
            </a:pPr>
            <a:r>
              <a:rPr lang="hu-HU" sz="1400">
                <a:solidFill>
                  <a:srgbClr val="000000"/>
                </a:solidFill>
                <a:ea typeface="Cambria Math" pitchFamily="18" charset="0"/>
              </a:rPr>
              <a:t>								i=2</a:t>
            </a:r>
            <a:br>
              <a:rPr lang="hu-HU" sz="1400">
                <a:solidFill>
                  <a:srgbClr val="000000"/>
                </a:solidFill>
                <a:ea typeface="Cambria Math" pitchFamily="18" charset="0"/>
              </a:rPr>
            </a:b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  							</a:t>
            </a:r>
            <a:r>
              <a:rPr lang="hu-HU" sz="2400" baseline="30000">
                <a:solidFill>
                  <a:srgbClr val="000000"/>
                </a:solidFill>
                <a:ea typeface="Cambria Math" pitchFamily="18" charset="0"/>
              </a:rPr>
              <a:t>x[i-1] ≥ x[i] ≤ x[i+1]  </a:t>
            </a:r>
            <a:endParaRPr lang="hu-HU" sz="2400">
              <a:solidFill>
                <a:srgbClr val="0066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FAE6E4AC-5B48-4F11-8B69-AFD3FAACDFD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err="1">
                <a:solidFill>
                  <a:schemeClr val="accent1"/>
                </a:solidFill>
              </a:rPr>
              <a:t>Procedural</a:t>
            </a:r>
            <a:r>
              <a:rPr lang="hu-HU">
                <a:solidFill>
                  <a:schemeClr val="accent1"/>
                </a:solidFill>
              </a:rPr>
              <a:t> program </a:t>
            </a:r>
            <a:r>
              <a:rPr lang="hu-HU" err="1">
                <a:solidFill>
                  <a:schemeClr val="accent1"/>
                </a:solidFill>
              </a:rPr>
              <a:t>planning</a:t>
            </a:r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E8115D3-7B7B-4D35-8A10-4C23C1A6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753" y="6356351"/>
            <a:ext cx="3177297" cy="365125"/>
          </a:xfrm>
        </p:spPr>
        <p:txBody>
          <a:bodyPr/>
          <a:lstStyle/>
          <a:p>
            <a:r>
              <a:rPr lang="hu-HU"/>
              <a:t>Teréz A. Várkonyi: </a:t>
            </a:r>
            <a:r>
              <a:rPr lang="hu-HU" err="1"/>
              <a:t>Object-oriented</a:t>
            </a:r>
            <a:r>
              <a:rPr lang="hu-HU"/>
              <a:t> </a:t>
            </a:r>
            <a:r>
              <a:rPr lang="hu-HU" err="1"/>
              <a:t>programming</a:t>
            </a:r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8B3E1B-1599-4453-92CC-F28D9F1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2</a:t>
            </a:fld>
            <a:endParaRPr lang="en-US"/>
          </a:p>
        </p:txBody>
      </p:sp>
      <p:sp>
        <p:nvSpPr>
          <p:cNvPr id="49" name="Tartalom helye 2">
            <a:extLst>
              <a:ext uri="{FF2B5EF4-FFF2-40B4-BE49-F238E27FC236}">
                <a16:creationId xmlns:a16="http://schemas.microsoft.com/office/drawing/2014/main" id="{423320BA-5DFB-4BE5-B8CB-A811D679C7CC}"/>
              </a:ext>
            </a:extLst>
          </p:cNvPr>
          <p:cNvSpPr txBox="1">
            <a:spLocks/>
          </p:cNvSpPr>
          <p:nvPr/>
        </p:nvSpPr>
        <p:spPr>
          <a:xfrm>
            <a:off x="470423" y="1038618"/>
            <a:ext cx="8203147" cy="1214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r>
              <a:rPr lang="hu-HU" sz="2000" u="sng" err="1"/>
              <a:t>Find</a:t>
            </a:r>
            <a:r>
              <a:rPr lang="hu-HU" sz="2000" u="sng"/>
              <a:t> </a:t>
            </a:r>
            <a:r>
              <a:rPr lang="hu-HU" sz="2000" u="sng" err="1"/>
              <a:t>the</a:t>
            </a:r>
            <a:r>
              <a:rPr lang="hu-HU" sz="2000" u="sng"/>
              <a:t> </a:t>
            </a:r>
            <a:r>
              <a:rPr lang="hu-HU" sz="2000" u="sng" err="1"/>
              <a:t>highest</a:t>
            </a:r>
            <a:r>
              <a:rPr lang="hu-HU" sz="2000" u="sng"/>
              <a:t> </a:t>
            </a:r>
            <a:r>
              <a:rPr lang="hu-HU" sz="2000" u="sng" err="1"/>
              <a:t>valley</a:t>
            </a:r>
            <a:r>
              <a:rPr lang="hu-HU" sz="2000"/>
              <a:t>: </a:t>
            </a:r>
          </a:p>
          <a:p>
            <a:pPr marL="0" indent="0">
              <a:buNone/>
              <a:tabLst>
                <a:tab pos="655210" algn="l"/>
                <a:tab pos="1311860" algn="l"/>
                <a:tab pos="1968510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br>
              <a:rPr lang="hu-HU" sz="1000"/>
            </a:br>
            <a:r>
              <a:rPr lang="hu-HU" sz="2000" err="1"/>
              <a:t>Given</a:t>
            </a:r>
            <a:r>
              <a:rPr lang="hu-HU" sz="2000"/>
              <a:t> </a:t>
            </a:r>
            <a:r>
              <a:rPr lang="hu-HU" sz="2000" err="1"/>
              <a:t>altitude</a:t>
            </a:r>
            <a:r>
              <a:rPr lang="hu-HU" sz="2000"/>
              <a:t> </a:t>
            </a:r>
            <a:r>
              <a:rPr lang="hu-HU" sz="2000" err="1"/>
              <a:t>measurements</a:t>
            </a:r>
            <a:r>
              <a:rPr lang="hu-HU" sz="2000"/>
              <a:t> in a file. </a:t>
            </a:r>
            <a:r>
              <a:rPr lang="hu-HU" sz="2000" err="1"/>
              <a:t>Find</a:t>
            </a:r>
            <a:r>
              <a:rPr lang="hu-HU" sz="2000"/>
              <a:t> </a:t>
            </a:r>
            <a:r>
              <a:rPr lang="hu-HU" sz="2000" err="1"/>
              <a:t>the</a:t>
            </a:r>
            <a:r>
              <a:rPr lang="hu-HU" sz="2000"/>
              <a:t> </a:t>
            </a:r>
            <a:r>
              <a:rPr lang="hu-HU" sz="2000" err="1"/>
              <a:t>highest</a:t>
            </a:r>
            <a:r>
              <a:rPr lang="hu-HU" sz="2000"/>
              <a:t> </a:t>
            </a:r>
            <a:r>
              <a:rPr lang="hu-HU" sz="2000" err="1"/>
              <a:t>valley</a:t>
            </a:r>
            <a:r>
              <a:rPr lang="hu-HU" sz="2000"/>
              <a:t> (</a:t>
            </a:r>
            <a:r>
              <a:rPr lang="hu-HU" sz="2000" err="1"/>
              <a:t>the</a:t>
            </a:r>
            <a:r>
              <a:rPr lang="hu-HU" sz="2000"/>
              <a:t> </a:t>
            </a:r>
            <a:r>
              <a:rPr lang="hu-HU" sz="2000" err="1"/>
              <a:t>highest</a:t>
            </a:r>
            <a:r>
              <a:rPr lang="hu-HU" sz="2000"/>
              <a:t> </a:t>
            </a:r>
            <a:r>
              <a:rPr lang="hu-HU" sz="2000" err="1"/>
              <a:t>measurement</a:t>
            </a:r>
            <a:r>
              <a:rPr lang="hu-HU" sz="2000"/>
              <a:t> </a:t>
            </a:r>
            <a:r>
              <a:rPr lang="hu-HU" sz="2000" err="1"/>
              <a:t>that</a:t>
            </a:r>
            <a:r>
              <a:rPr lang="hu-HU" sz="2000"/>
              <a:t> is </a:t>
            </a:r>
            <a:r>
              <a:rPr lang="hu-HU" sz="2000" err="1"/>
              <a:t>lower</a:t>
            </a:r>
            <a:r>
              <a:rPr lang="hu-HU" sz="2000"/>
              <a:t> </a:t>
            </a:r>
            <a:r>
              <a:rPr lang="hu-HU" sz="2000" err="1"/>
              <a:t>then</a:t>
            </a:r>
            <a:r>
              <a:rPr lang="hu-HU" sz="2000"/>
              <a:t> </a:t>
            </a:r>
            <a:r>
              <a:rPr lang="hu-HU" sz="2000" err="1"/>
              <a:t>the</a:t>
            </a:r>
            <a:r>
              <a:rPr lang="hu-HU" sz="2000"/>
              <a:t> </a:t>
            </a:r>
            <a:r>
              <a:rPr lang="hu-HU" sz="2000" err="1"/>
              <a:t>measurements</a:t>
            </a:r>
            <a:r>
              <a:rPr lang="hu-HU" sz="2000"/>
              <a:t> </a:t>
            </a:r>
            <a:r>
              <a:rPr lang="hu-HU" sz="2000" err="1"/>
              <a:t>before</a:t>
            </a:r>
            <a:r>
              <a:rPr lang="hu-HU" sz="2000"/>
              <a:t> and </a:t>
            </a:r>
            <a:r>
              <a:rPr lang="hu-HU" sz="2000" err="1"/>
              <a:t>after</a:t>
            </a:r>
            <a:r>
              <a:rPr lang="hu-HU" sz="2000"/>
              <a:t> </a:t>
            </a:r>
            <a:r>
              <a:rPr lang="hu-HU" sz="2000" err="1"/>
              <a:t>it</a:t>
            </a:r>
            <a:r>
              <a:rPr lang="hu-HU" sz="2000"/>
              <a:t>).</a:t>
            </a:r>
            <a:endParaRPr lang="hu-HU" sz="2000">
              <a:solidFill>
                <a:srgbClr val="000000"/>
              </a:solidFill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809FD206-EAAD-4C44-9237-9D15377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26" y="4390460"/>
            <a:ext cx="8203146" cy="185264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itchFamily="18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91479731-73D2-4831-A376-5EC0A4A4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26" y="4389155"/>
            <a:ext cx="8203147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</a:rPr>
              <a:t>l :=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false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7D8F2AFE-0D91-4E49-B689-A7BEB4E4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678" y="4726077"/>
            <a:ext cx="1031731" cy="4838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 sz="2000">
                <a:ea typeface="Cambria Math" pitchFamily="18" charset="0"/>
              </a:rPr>
              <a:t>i = 2 ..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</a:t>
            </a:r>
            <a:r>
              <a:rPr lang="hu-HU" sz="2000">
                <a:solidFill>
                  <a:srgbClr val="000000"/>
                </a:solidFill>
                <a:sym typeface="Symbol"/>
              </a:rPr>
              <a:t>n-1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977A881E-8327-490A-BE07-507E2AC7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05" y="5150279"/>
            <a:ext cx="2541245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solidFill>
                  <a:srgbClr val="000000"/>
                </a:solidFill>
                <a:ea typeface="Cambria Math" pitchFamily="18" charset="0"/>
                <a:sym typeface="Symbol" panose="05050102010706020507" pitchFamily="18" charset="2"/>
              </a:rPr>
              <a:t>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( x[i-1]≥x[i]≤x[i+1] )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B8B1C870-8FA2-42FA-8824-C5665E36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668" y="5861486"/>
            <a:ext cx="1970268" cy="3816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ind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:=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x[i]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i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F5CB65EF-7808-44E7-8F77-22261C92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666" y="5515438"/>
            <a:ext cx="2457199" cy="34604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&lt;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x[i]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3279B01-8B84-47DF-9978-58C3469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936" y="5861486"/>
            <a:ext cx="486929" cy="38162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/>
              </a:rPr>
              <a:t>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4212480A-4684-4E61-8A47-7C7DBD687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9458" y="5528844"/>
            <a:ext cx="154352" cy="339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58" name="Line 24">
            <a:extLst>
              <a:ext uri="{FF2B5EF4-FFF2-40B4-BE49-F238E27FC236}">
                <a16:creationId xmlns:a16="http://schemas.microsoft.com/office/drawing/2014/main" id="{9CC59D71-331E-48F6-BF9F-078CE0BEA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3583" y="5520635"/>
            <a:ext cx="166382" cy="3474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59" name="Ív 58">
            <a:extLst>
              <a:ext uri="{FF2B5EF4-FFF2-40B4-BE49-F238E27FC236}">
                <a16:creationId xmlns:a16="http://schemas.microsoft.com/office/drawing/2014/main" id="{5D4EEC2A-FC98-4971-9CB8-D51A136D958D}"/>
              </a:ext>
            </a:extLst>
          </p:cNvPr>
          <p:cNvSpPr/>
          <p:nvPr/>
        </p:nvSpPr>
        <p:spPr>
          <a:xfrm>
            <a:off x="3958678" y="5818019"/>
            <a:ext cx="935218" cy="318614"/>
          </a:xfrm>
          <a:prstGeom prst="arc">
            <a:avLst>
              <a:gd name="adj1" fmla="val 10821846"/>
              <a:gd name="adj2" fmla="val 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Ív 59">
            <a:extLst>
              <a:ext uri="{FF2B5EF4-FFF2-40B4-BE49-F238E27FC236}">
                <a16:creationId xmlns:a16="http://schemas.microsoft.com/office/drawing/2014/main" id="{0DD34538-A0D9-47D1-A3D7-DC6A8BBAB13C}"/>
              </a:ext>
            </a:extLst>
          </p:cNvPr>
          <p:cNvSpPr/>
          <p:nvPr/>
        </p:nvSpPr>
        <p:spPr>
          <a:xfrm flipV="1">
            <a:off x="4274574" y="5952761"/>
            <a:ext cx="935218" cy="381621"/>
          </a:xfrm>
          <a:prstGeom prst="arc">
            <a:avLst>
              <a:gd name="adj1" fmla="val 10858951"/>
              <a:gd name="adj2" fmla="val 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DEC85491-2CAF-4C2E-8DFD-C5078231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429" y="5150279"/>
            <a:ext cx="2463440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 pitchFamily="18" charset="2"/>
              </a:rPr>
              <a:t>l 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x[i-1]≥x[i]≤x[i+1]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547A21A1-5707-45BE-BAF2-09531CD8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837" y="5150279"/>
            <a:ext cx="2764735" cy="37174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solidFill>
                  <a:srgbClr val="000000"/>
                </a:solidFill>
                <a:ea typeface="Cambria Math" pitchFamily="18" charset="0"/>
                <a:sym typeface="Symbol" panose="05050102010706020507" pitchFamily="18" charset="2"/>
              </a:rPr>
              <a:t>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l 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x[i-1]≥x[i]≤x[i+1]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3" name="Line 23">
            <a:extLst>
              <a:ext uri="{FF2B5EF4-FFF2-40B4-BE49-F238E27FC236}">
                <a16:creationId xmlns:a16="http://schemas.microsoft.com/office/drawing/2014/main" id="{4FEA042A-E24D-43A2-9C23-1818E8D09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185" y="5138830"/>
            <a:ext cx="154352" cy="37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46221CB0-3958-4B18-844A-ACD666F4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866" y="5522021"/>
            <a:ext cx="2752706" cy="72108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 pitchFamily="18" charset="2"/>
              </a:rPr>
              <a:t>l,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max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ind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 := </a:t>
            </a:r>
            <a:r>
              <a:rPr lang="hu-HU" sz="2000" err="1">
                <a:ea typeface="Cambria Math" pitchFamily="18" charset="0"/>
                <a:sym typeface="Symbol" pitchFamily="18" charset="2"/>
              </a:rPr>
              <a:t>true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</a:t>
            </a:r>
            <a:r>
              <a:rPr lang="hu-HU" sz="2000">
                <a:solidFill>
                  <a:srgbClr val="000000"/>
                </a:solidFill>
                <a:ea typeface="Cambria Math" pitchFamily="18" charset="0"/>
              </a:rPr>
              <a:t>x[i]</a:t>
            </a:r>
            <a:r>
              <a:rPr lang="hu-HU" sz="2000">
                <a:ea typeface="Cambria Math" pitchFamily="18" charset="0"/>
                <a:sym typeface="Symbol" pitchFamily="18" charset="2"/>
              </a:rPr>
              <a:t>, i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65238B8C-AD9D-4A70-B054-F5A74498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83" y="5520012"/>
            <a:ext cx="2541245" cy="72309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2000">
                <a:ea typeface="Cambria Math" pitchFamily="18" charset="0"/>
                <a:sym typeface="Symbol"/>
              </a:rPr>
              <a:t></a:t>
            </a:r>
            <a:endParaRPr lang="hu-HU" sz="2000">
              <a:ea typeface="Cambria Math" pitchFamily="18" charset="0"/>
              <a:sym typeface="Symbol" pitchFamily="18" charset="2"/>
            </a:endParaRPr>
          </a:p>
        </p:txBody>
      </p:sp>
      <p:sp>
        <p:nvSpPr>
          <p:cNvPr id="66" name="Line 23">
            <a:extLst>
              <a:ext uri="{FF2B5EF4-FFF2-40B4-BE49-F238E27FC236}">
                <a16:creationId xmlns:a16="http://schemas.microsoft.com/office/drawing/2014/main" id="{8BF2D549-7D25-40CD-B68E-5FAB1127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49" y="5159719"/>
            <a:ext cx="154352" cy="36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F464BCE3-FB3C-4F50-914C-B82142D33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966" y="5144170"/>
            <a:ext cx="154352" cy="379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200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39530B82C43244EA19645BDE1C18653" ma:contentTypeVersion="2" ma:contentTypeDescription="Új dokumentum létrehozása." ma:contentTypeScope="" ma:versionID="df8ee5c815d8980dc520ba64ba984ffb">
  <xsd:schema xmlns:xsd="http://www.w3.org/2001/XMLSchema" xmlns:xs="http://www.w3.org/2001/XMLSchema" xmlns:p="http://schemas.microsoft.com/office/2006/metadata/properties" xmlns:ns2="6a387ac2-fea6-41f1-9311-c10216f776ff" targetNamespace="http://schemas.microsoft.com/office/2006/metadata/properties" ma:root="true" ma:fieldsID="8c8a8be10772839019cbd134bccd7590" ns2:_="">
    <xsd:import namespace="6a387ac2-fea6-41f1-9311-c10216f776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387ac2-fea6-41f1-9311-c10216f776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DB67F7-5456-4458-BD6C-3FD57A7BF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D952F-8DBC-4D16-B742-9BC1729E69F4}">
  <ds:schemaRefs>
    <ds:schemaRef ds:uri="6a387ac2-fea6-41f1-9311-c10216f776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488227-238D-4821-A41F-79F878D1F1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Bildschirmpräsentation (4:3)</PresentationFormat>
  <Slides>2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Office-téma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Gregorics Tibor</dc:creator>
  <cp:revision>5</cp:revision>
  <dcterms:created xsi:type="dcterms:W3CDTF">2017-06-25T07:49:46Z</dcterms:created>
  <dcterms:modified xsi:type="dcterms:W3CDTF">2022-02-05T14:37:46Z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0x010100E39530B82C43244EA19645BDE1C18653</vt:lpwstr>
  </property>
</Properties>
</file>