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65" r:id="rId9"/>
  </p:sldIdLst>
  <p:sldSz cx="18288000" cy="10287000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Montserrat Bold" panose="00000800000000000000" charset="0"/>
      <p:regular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1905000" y="2626432"/>
            <a:ext cx="14314689" cy="3529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346"/>
              </a:lnSpc>
            </a:pPr>
            <a:r>
              <a:rPr lang="en-IN" sz="9600" b="1" dirty="0">
                <a:solidFill>
                  <a:schemeClr val="bg1"/>
                </a:solidFill>
              </a:rPr>
              <a:t>Sales &amp; Reviews Performance Analysis</a:t>
            </a:r>
            <a:endParaRPr lang="en-US" sz="14065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7669735" y="6896100"/>
            <a:ext cx="2948526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4152898" y="7619342"/>
            <a:ext cx="9982200" cy="6022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79"/>
              </a:lnSpc>
              <a:spcBef>
                <a:spcPct val="0"/>
              </a:spcBef>
            </a:pPr>
            <a:r>
              <a:rPr lang="en-US" sz="3600" dirty="0">
                <a:solidFill>
                  <a:schemeClr val="bg1"/>
                </a:solidFill>
              </a:rPr>
              <a:t>Key Insights from the Sales Data Analysis Dashboard</a:t>
            </a:r>
            <a:endParaRPr lang="en-US" sz="3556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75566" y="8233433"/>
            <a:ext cx="1024867" cy="102486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096803" y="557375"/>
            <a:ext cx="137619" cy="13761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353109" y="557375"/>
            <a:ext cx="137619" cy="13761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605028" y="557375"/>
            <a:ext cx="137619" cy="13761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0" y="0"/>
            <a:ext cx="7519922" cy="10287000"/>
            <a:chOff x="0" y="0"/>
            <a:chExt cx="1363971" cy="27093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63971" cy="2709333"/>
            </a:xfrm>
            <a:custGeom>
              <a:avLst/>
              <a:gdLst/>
              <a:ahLst/>
              <a:cxnLst/>
              <a:rect l="l" t="t" r="r" b="b"/>
              <a:pathLst>
                <a:path w="1363971" h="2709333">
                  <a:moveTo>
                    <a:pt x="0" y="0"/>
                  </a:moveTo>
                  <a:lnTo>
                    <a:pt x="1363971" y="0"/>
                  </a:lnTo>
                  <a:lnTo>
                    <a:pt x="1363971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363971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385938" y="1943100"/>
            <a:ext cx="5693101" cy="718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5400" b="1" dirty="0"/>
              <a:t>Executive Summary</a:t>
            </a:r>
            <a:endParaRPr lang="en-US" sz="5000" b="1" dirty="0">
              <a:solidFill>
                <a:srgbClr val="1F202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25793892-DAFE-E91E-D799-C09C83EF6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698" y="3181868"/>
            <a:ext cx="7726105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 is a high-level snapshot of current product landscape and customer feedback.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Products: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currently list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1,351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distinct products.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Reviews: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a massive and statistically significant dataset of over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2.38 Crore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reviews.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Customer Rating: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Overall average product rating is a strong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4.09 out of 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Discount: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Products are offered at an average discount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46.69%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9BA5677-8771-F683-3C07-D38910E21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35" y="2970543"/>
            <a:ext cx="2499381" cy="175976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9BAEF39-DB58-6D95-5375-A649E5E82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2" y="5729838"/>
            <a:ext cx="2499381" cy="175976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AF2F4BF-C814-94A5-5672-8CCA60D47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528" y="2970542"/>
            <a:ext cx="2499381" cy="175976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5BA289F-B5B7-AB05-F3E3-15F25D177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217" y="5748887"/>
            <a:ext cx="2499381" cy="17597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75566" y="8233433"/>
            <a:ext cx="1024867" cy="102486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" y="-126749"/>
            <a:ext cx="18288000" cy="2503060"/>
            <a:chOff x="0" y="-47625"/>
            <a:chExt cx="4816593" cy="9693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3" cy="921736"/>
            </a:xfrm>
            <a:custGeom>
              <a:avLst/>
              <a:gdLst/>
              <a:ahLst/>
              <a:cxnLst/>
              <a:rect l="l" t="t" r="r" b="b"/>
              <a:pathLst>
                <a:path w="4816592" h="921736">
                  <a:moveTo>
                    <a:pt x="0" y="0"/>
                  </a:moveTo>
                  <a:lnTo>
                    <a:pt x="4816592" y="0"/>
                  </a:lnTo>
                  <a:lnTo>
                    <a:pt x="4816592" y="921736"/>
                  </a:lnTo>
                  <a:lnTo>
                    <a:pt x="0" y="921736"/>
                  </a:ln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9693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096803" y="557375"/>
            <a:ext cx="137619" cy="13761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353109" y="557375"/>
            <a:ext cx="137619" cy="13761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7605028" y="557375"/>
            <a:ext cx="137619" cy="13761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4215947" y="595217"/>
            <a:ext cx="9856104" cy="738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IN" sz="6000" b="1" dirty="0">
                <a:solidFill>
                  <a:schemeClr val="bg1"/>
                </a:solidFill>
              </a:rPr>
              <a:t>Product Portfolio Breakdown</a:t>
            </a:r>
            <a:endParaRPr lang="en-US" sz="60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9F224999-C1FD-ECAD-845B-996197E53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58834"/>
            <a:ext cx="137922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roduct count is heavily concentrated in a few key electronics and accessory categories.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"Computers &amp; Accessories" and "Electronics" parent categories dominate the portfolio in terms of the number of available products.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 category by product count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"Computers &amp; Accessories/Accessories &amp; Peripherals/Cables &amp; Accessories/Cables/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UsbCables</a:t>
            </a:r>
            <a:r>
              <a:rPr lang="en-US" altLang="en-US" sz="2400" b="1" dirty="0">
                <a:latin typeface="Arial" panose="020B0604020202020204" pitchFamily="34" charset="0"/>
              </a:rPr>
              <a:t>” </a:t>
            </a:r>
            <a:r>
              <a:rPr lang="en-US" altLang="en-US" sz="2400" dirty="0">
                <a:latin typeface="Arial" panose="020B0604020202020204" pitchFamily="34" charset="0"/>
              </a:rPr>
              <a:t>(161 products)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followed by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"Mobiles &amp; Accessories/Smartphones &amp; basic Mobiles/ Smartphones"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(68 products)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"Wearable Technology/Smartwatches"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(62 products).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81DD3F6-EC53-9B39-B499-9A6CFBF3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11" y="1485900"/>
            <a:ext cx="11641175" cy="3210373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BF2D8-0A17-AB5E-B410-DCFA99982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3AFA445-F47C-F51A-5F00-2C77B3AF5559}"/>
              </a:ext>
            </a:extLst>
          </p:cNvPr>
          <p:cNvGrpSpPr/>
          <p:nvPr/>
        </p:nvGrpSpPr>
        <p:grpSpPr>
          <a:xfrm>
            <a:off x="-478565" y="8391892"/>
            <a:ext cx="1024867" cy="1024867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060D6A0-A6DF-A668-4CE9-B380C2F2CD3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8D2B60F-8695-77FC-ADA2-F84D99B80E2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2A745FA-CD64-625D-8C17-DCF6FF079479}"/>
              </a:ext>
            </a:extLst>
          </p:cNvPr>
          <p:cNvGrpSpPr/>
          <p:nvPr/>
        </p:nvGrpSpPr>
        <p:grpSpPr>
          <a:xfrm>
            <a:off x="17096803" y="557375"/>
            <a:ext cx="137619" cy="137619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0F8BA7B-CCAA-68EE-00A0-7D356B4041C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EEB0621F-22A2-22FC-4AD4-F27FD5071629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7B9CFE8-DBB1-18EB-C9C3-AB56A9BFE231}"/>
              </a:ext>
            </a:extLst>
          </p:cNvPr>
          <p:cNvGrpSpPr/>
          <p:nvPr/>
        </p:nvGrpSpPr>
        <p:grpSpPr>
          <a:xfrm>
            <a:off x="17353109" y="557375"/>
            <a:ext cx="137619" cy="137619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0CC7C71-5DAF-07C8-C23F-5C53A12B0F5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1D822F31-7093-89FB-8C52-5D597A6CC75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31942764-C7E6-5AC8-73A2-80045EBCCFB0}"/>
              </a:ext>
            </a:extLst>
          </p:cNvPr>
          <p:cNvGrpSpPr/>
          <p:nvPr/>
        </p:nvGrpSpPr>
        <p:grpSpPr>
          <a:xfrm>
            <a:off x="17605028" y="557375"/>
            <a:ext cx="137619" cy="137619"/>
            <a:chOff x="0" y="0"/>
            <a:chExt cx="812800" cy="8128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FAE3A8AF-9A94-B085-71F9-BC3AF4B7C6D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1E5991A5-6D0E-3BE2-ED6E-4FE2FD0D625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C92BEA17-E38F-455D-F229-FE24B690DCA7}"/>
              </a:ext>
            </a:extLst>
          </p:cNvPr>
          <p:cNvGrpSpPr/>
          <p:nvPr/>
        </p:nvGrpSpPr>
        <p:grpSpPr>
          <a:xfrm>
            <a:off x="13109173" y="0"/>
            <a:ext cx="5178827" cy="10287000"/>
            <a:chOff x="0" y="0"/>
            <a:chExt cx="1363971" cy="2709333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A932DDD7-34CC-BB5D-C714-A581EA6894DC}"/>
                </a:ext>
              </a:extLst>
            </p:cNvPr>
            <p:cNvSpPr/>
            <p:nvPr/>
          </p:nvSpPr>
          <p:spPr>
            <a:xfrm>
              <a:off x="0" y="0"/>
              <a:ext cx="1363971" cy="2709333"/>
            </a:xfrm>
            <a:custGeom>
              <a:avLst/>
              <a:gdLst/>
              <a:ahLst/>
              <a:cxnLst/>
              <a:rect l="l" t="t" r="r" b="b"/>
              <a:pathLst>
                <a:path w="1363971" h="2709333">
                  <a:moveTo>
                    <a:pt x="0" y="0"/>
                  </a:moveTo>
                  <a:lnTo>
                    <a:pt x="1363971" y="0"/>
                  </a:lnTo>
                  <a:lnTo>
                    <a:pt x="1363971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9D86B61B-70AE-16EA-89D4-73A10D280011}"/>
                </a:ext>
              </a:extLst>
            </p:cNvPr>
            <p:cNvSpPr txBox="1"/>
            <p:nvPr/>
          </p:nvSpPr>
          <p:spPr>
            <a:xfrm>
              <a:off x="0" y="-47625"/>
              <a:ext cx="1363971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6" name="TextBox 26">
            <a:extLst>
              <a:ext uri="{FF2B5EF4-FFF2-40B4-BE49-F238E27FC236}">
                <a16:creationId xmlns:a16="http://schemas.microsoft.com/office/drawing/2014/main" id="{520C740A-7CF5-D71D-6C21-5EC1A18C37B6}"/>
              </a:ext>
            </a:extLst>
          </p:cNvPr>
          <p:cNvSpPr txBox="1"/>
          <p:nvPr/>
        </p:nvSpPr>
        <p:spPr>
          <a:xfrm>
            <a:off x="658117" y="2552700"/>
            <a:ext cx="6436392" cy="14370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5400" b="1" dirty="0"/>
              <a:t>Customer Sentiment &amp; Ratings</a:t>
            </a:r>
            <a:endParaRPr lang="en-US" sz="5000" b="1" dirty="0">
              <a:solidFill>
                <a:srgbClr val="1F202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id="{D3382835-17C1-6D6F-C104-F0125B1C8EAB}"/>
              </a:ext>
            </a:extLst>
          </p:cNvPr>
          <p:cNvGrpSpPr/>
          <p:nvPr/>
        </p:nvGrpSpPr>
        <p:grpSpPr>
          <a:xfrm>
            <a:off x="533400" y="647700"/>
            <a:ext cx="137619" cy="137619"/>
            <a:chOff x="0" y="0"/>
            <a:chExt cx="812800" cy="812800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7FB250C-A694-6D8E-8BB7-D87DA2DB59A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9" name="TextBox 7">
              <a:extLst>
                <a:ext uri="{FF2B5EF4-FFF2-40B4-BE49-F238E27FC236}">
                  <a16:creationId xmlns:a16="http://schemas.microsoft.com/office/drawing/2014/main" id="{4A03BDB5-F434-3DDF-3EBE-D19CEBEE501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2D50CC51-C6C9-76AF-D62D-9EBE739C8FD8}"/>
              </a:ext>
            </a:extLst>
          </p:cNvPr>
          <p:cNvGrpSpPr/>
          <p:nvPr/>
        </p:nvGrpSpPr>
        <p:grpSpPr>
          <a:xfrm>
            <a:off x="789706" y="647700"/>
            <a:ext cx="137619" cy="137619"/>
            <a:chOff x="0" y="0"/>
            <a:chExt cx="812800" cy="812800"/>
          </a:xfrm>
        </p:grpSpPr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9A923A9-90D8-B797-A77F-DDD0D876594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2" name="TextBox 10">
              <a:extLst>
                <a:ext uri="{FF2B5EF4-FFF2-40B4-BE49-F238E27FC236}">
                  <a16:creationId xmlns:a16="http://schemas.microsoft.com/office/drawing/2014/main" id="{0B666BBC-69F6-000E-9739-1B761D32D63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27" name="Group 11">
            <a:extLst>
              <a:ext uri="{FF2B5EF4-FFF2-40B4-BE49-F238E27FC236}">
                <a16:creationId xmlns:a16="http://schemas.microsoft.com/office/drawing/2014/main" id="{ECB14813-2EE3-4E43-D873-7628A54ED61D}"/>
              </a:ext>
            </a:extLst>
          </p:cNvPr>
          <p:cNvGrpSpPr/>
          <p:nvPr/>
        </p:nvGrpSpPr>
        <p:grpSpPr>
          <a:xfrm>
            <a:off x="1041625" y="647700"/>
            <a:ext cx="137619" cy="137619"/>
            <a:chOff x="0" y="0"/>
            <a:chExt cx="812800" cy="812800"/>
          </a:xfrm>
        </p:grpSpPr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964E0A1-D829-C4EE-8734-1FCFA6AEBF3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9092A2B4-7FBC-5929-D236-986EFCDD4B1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30" name="Rectangle 1">
            <a:extLst>
              <a:ext uri="{FF2B5EF4-FFF2-40B4-BE49-F238E27FC236}">
                <a16:creationId xmlns:a16="http://schemas.microsoft.com/office/drawing/2014/main" id="{41FDE04C-E6AC-1E5D-7BB2-F8C219491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09" y="4384242"/>
            <a:ext cx="859769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feedback is overwhelmingly positive, with most products rated near or above our 4.09 average.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vast majority of our products receive ratings between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3.8 and 4.5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most frequent ratings given to the products are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4.1, 4.2 and 4.3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strong concentration of high ratings indicates a healthy level of customer satisfaction across the product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9AC1859-7A84-7334-227D-1978AE323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3086100"/>
            <a:ext cx="7452656" cy="4771807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12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38CC3-15BF-6A77-E4CF-AA3BE7713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AC920E5-E44E-CA67-415A-DB489F86F54B}"/>
              </a:ext>
            </a:extLst>
          </p:cNvPr>
          <p:cNvGrpSpPr/>
          <p:nvPr/>
        </p:nvGrpSpPr>
        <p:grpSpPr>
          <a:xfrm>
            <a:off x="17775566" y="8233433"/>
            <a:ext cx="1024867" cy="1024867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70F646B-DFBF-FC69-B133-22F292641CE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AF75B27-9ED6-078A-1AE4-A01DBD87CE0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9F093E38-7BC6-4C39-D9A2-9CAD9EC84F18}"/>
              </a:ext>
            </a:extLst>
          </p:cNvPr>
          <p:cNvGrpSpPr/>
          <p:nvPr/>
        </p:nvGrpSpPr>
        <p:grpSpPr>
          <a:xfrm>
            <a:off x="17096803" y="557375"/>
            <a:ext cx="137619" cy="137619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E93B48F-95D8-57C2-3C81-35FC5D4CE6B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A567913-C59A-A360-3C4E-9CE03E62230A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3FA0760C-E65B-84F5-0ED3-2A5D7DDCB8F6}"/>
              </a:ext>
            </a:extLst>
          </p:cNvPr>
          <p:cNvGrpSpPr/>
          <p:nvPr/>
        </p:nvGrpSpPr>
        <p:grpSpPr>
          <a:xfrm>
            <a:off x="17353109" y="557375"/>
            <a:ext cx="137619" cy="137619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99FC1E8-8FB1-3A0B-1602-C2ADEF6528A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BA561426-5710-4BD1-04B9-094E00B379D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DC73CD50-5D11-563D-B152-62ACF0732963}"/>
              </a:ext>
            </a:extLst>
          </p:cNvPr>
          <p:cNvGrpSpPr/>
          <p:nvPr/>
        </p:nvGrpSpPr>
        <p:grpSpPr>
          <a:xfrm>
            <a:off x="17605028" y="557375"/>
            <a:ext cx="137619" cy="137619"/>
            <a:chOff x="0" y="0"/>
            <a:chExt cx="812800" cy="8128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F6C7BF17-8F85-7201-06AF-F1AA7DDE71D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AA95CFFF-EC6F-F596-8CE4-F4FA5C51557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A761BB2B-0144-5FE5-2AE2-53855D60EBA4}"/>
              </a:ext>
            </a:extLst>
          </p:cNvPr>
          <p:cNvGrpSpPr/>
          <p:nvPr/>
        </p:nvGrpSpPr>
        <p:grpSpPr>
          <a:xfrm>
            <a:off x="0" y="0"/>
            <a:ext cx="5178827" cy="10287000"/>
            <a:chOff x="0" y="0"/>
            <a:chExt cx="1363971" cy="2709333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1B6A4BF-CB41-08BB-FA2E-E44B77FBB297}"/>
                </a:ext>
              </a:extLst>
            </p:cNvPr>
            <p:cNvSpPr/>
            <p:nvPr/>
          </p:nvSpPr>
          <p:spPr>
            <a:xfrm>
              <a:off x="0" y="0"/>
              <a:ext cx="1363971" cy="2709333"/>
            </a:xfrm>
            <a:custGeom>
              <a:avLst/>
              <a:gdLst/>
              <a:ahLst/>
              <a:cxnLst/>
              <a:rect l="l" t="t" r="r" b="b"/>
              <a:pathLst>
                <a:path w="1363971" h="2709333">
                  <a:moveTo>
                    <a:pt x="0" y="0"/>
                  </a:moveTo>
                  <a:lnTo>
                    <a:pt x="1363971" y="0"/>
                  </a:lnTo>
                  <a:lnTo>
                    <a:pt x="1363971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B2F8A387-C48E-533C-34D1-CD1634132330}"/>
                </a:ext>
              </a:extLst>
            </p:cNvPr>
            <p:cNvSpPr txBox="1"/>
            <p:nvPr/>
          </p:nvSpPr>
          <p:spPr>
            <a:xfrm>
              <a:off x="0" y="-47625"/>
              <a:ext cx="1363971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6" name="TextBox 26">
            <a:extLst>
              <a:ext uri="{FF2B5EF4-FFF2-40B4-BE49-F238E27FC236}">
                <a16:creationId xmlns:a16="http://schemas.microsoft.com/office/drawing/2014/main" id="{BF383B16-4BE2-C4E9-A155-CE5B2EDA7A72}"/>
              </a:ext>
            </a:extLst>
          </p:cNvPr>
          <p:cNvSpPr txBox="1"/>
          <p:nvPr/>
        </p:nvSpPr>
        <p:spPr>
          <a:xfrm>
            <a:off x="8382000" y="2228518"/>
            <a:ext cx="5693101" cy="718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IN" sz="5400" b="1" dirty="0"/>
              <a:t>Discount Strategy</a:t>
            </a:r>
            <a:endParaRPr lang="en-US" sz="5000" b="1" dirty="0">
              <a:solidFill>
                <a:srgbClr val="1F202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5F245829-6263-863A-98AA-BA5D00A58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8661" y="3378233"/>
            <a:ext cx="7726105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We offer big discounts, with the average being almost 47%.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"Computers &amp; Accessories" category gets some of the highest discounts.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charts show how these discounts apply to different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6B47B33-FBA5-437D-AA7E-10A08F83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999689"/>
            <a:ext cx="13792200" cy="3833651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C5B667-9A20-AD2F-EF49-AAB8463F1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9" y="261242"/>
            <a:ext cx="5831785" cy="5430657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202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FDF1E-710F-0EDB-EAF4-ADC89DE77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51C503C-95D8-8BFD-F4C4-14F54FAA9227}"/>
              </a:ext>
            </a:extLst>
          </p:cNvPr>
          <p:cNvGrpSpPr/>
          <p:nvPr/>
        </p:nvGrpSpPr>
        <p:grpSpPr>
          <a:xfrm>
            <a:off x="-478565" y="8391892"/>
            <a:ext cx="1024867" cy="1024867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ECDCBD9-4358-506C-3362-49C7EFB0E80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E82CBFE-6411-7A60-BA31-813C266428DF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FE34323-6D04-77F9-1BF0-50D8E4F5737E}"/>
              </a:ext>
            </a:extLst>
          </p:cNvPr>
          <p:cNvGrpSpPr/>
          <p:nvPr/>
        </p:nvGrpSpPr>
        <p:grpSpPr>
          <a:xfrm>
            <a:off x="17096803" y="557375"/>
            <a:ext cx="137619" cy="137619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FDBA5EB-DA36-0D93-247E-67E0E5B599D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BF283589-E773-4492-E6AF-CE85EDF9B3C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978285A-8C99-83EA-CF3E-2215B755B1E3}"/>
              </a:ext>
            </a:extLst>
          </p:cNvPr>
          <p:cNvGrpSpPr/>
          <p:nvPr/>
        </p:nvGrpSpPr>
        <p:grpSpPr>
          <a:xfrm>
            <a:off x="17353109" y="557375"/>
            <a:ext cx="137619" cy="137619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F8BCD26-47B0-3229-E3E6-05062CD96F7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156CB2B5-679D-98E8-AED1-21C9BBFFE40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C669D06E-800E-D6F5-4FFA-E0E659B7F092}"/>
              </a:ext>
            </a:extLst>
          </p:cNvPr>
          <p:cNvGrpSpPr/>
          <p:nvPr/>
        </p:nvGrpSpPr>
        <p:grpSpPr>
          <a:xfrm>
            <a:off x="17605028" y="557375"/>
            <a:ext cx="137619" cy="137619"/>
            <a:chOff x="0" y="0"/>
            <a:chExt cx="812800" cy="8128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73828FE-0652-2197-C4D0-873EFE50664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98049475-64F9-15DC-D746-402C3769007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2916730B-09DC-ABBC-AF0C-9D9DBE1FA869}"/>
              </a:ext>
            </a:extLst>
          </p:cNvPr>
          <p:cNvGrpSpPr/>
          <p:nvPr/>
        </p:nvGrpSpPr>
        <p:grpSpPr>
          <a:xfrm>
            <a:off x="13109172" y="0"/>
            <a:ext cx="5178827" cy="10287000"/>
            <a:chOff x="0" y="0"/>
            <a:chExt cx="1363971" cy="2709333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FAD50710-2B16-14A5-E8FA-59CCC2480F68}"/>
                </a:ext>
              </a:extLst>
            </p:cNvPr>
            <p:cNvSpPr/>
            <p:nvPr/>
          </p:nvSpPr>
          <p:spPr>
            <a:xfrm>
              <a:off x="0" y="0"/>
              <a:ext cx="1363971" cy="2709333"/>
            </a:xfrm>
            <a:custGeom>
              <a:avLst/>
              <a:gdLst/>
              <a:ahLst/>
              <a:cxnLst/>
              <a:rect l="l" t="t" r="r" b="b"/>
              <a:pathLst>
                <a:path w="1363971" h="2709333">
                  <a:moveTo>
                    <a:pt x="0" y="0"/>
                  </a:moveTo>
                  <a:lnTo>
                    <a:pt x="1363971" y="0"/>
                  </a:lnTo>
                  <a:lnTo>
                    <a:pt x="1363971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8B80070B-183B-52DD-E356-CE4A8F28EA7A}"/>
                </a:ext>
              </a:extLst>
            </p:cNvPr>
            <p:cNvSpPr txBox="1"/>
            <p:nvPr/>
          </p:nvSpPr>
          <p:spPr>
            <a:xfrm>
              <a:off x="0" y="-47625"/>
              <a:ext cx="1363971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6" name="TextBox 26">
            <a:extLst>
              <a:ext uri="{FF2B5EF4-FFF2-40B4-BE49-F238E27FC236}">
                <a16:creationId xmlns:a16="http://schemas.microsoft.com/office/drawing/2014/main" id="{E44E1F00-4200-4F57-1FE1-200CF7F04BCA}"/>
              </a:ext>
            </a:extLst>
          </p:cNvPr>
          <p:cNvSpPr txBox="1"/>
          <p:nvPr/>
        </p:nvSpPr>
        <p:spPr>
          <a:xfrm>
            <a:off x="1179244" y="1561846"/>
            <a:ext cx="6436392" cy="14370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IN" sz="5400" b="1" dirty="0"/>
              <a:t>Most Popular Products</a:t>
            </a:r>
            <a:endParaRPr lang="en-US" sz="5000" b="1" dirty="0">
              <a:solidFill>
                <a:srgbClr val="1F202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id="{9FC5ABDC-CB58-4D44-43E1-3E6773426E1C}"/>
              </a:ext>
            </a:extLst>
          </p:cNvPr>
          <p:cNvGrpSpPr/>
          <p:nvPr/>
        </p:nvGrpSpPr>
        <p:grpSpPr>
          <a:xfrm>
            <a:off x="533400" y="647700"/>
            <a:ext cx="137619" cy="137619"/>
            <a:chOff x="0" y="0"/>
            <a:chExt cx="812800" cy="812800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81253AF-6C38-25B0-ECC3-7E22D4F5157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9" name="TextBox 7">
              <a:extLst>
                <a:ext uri="{FF2B5EF4-FFF2-40B4-BE49-F238E27FC236}">
                  <a16:creationId xmlns:a16="http://schemas.microsoft.com/office/drawing/2014/main" id="{4AD4BE84-F4F7-F15B-1833-BACA019CDA44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03FCC79F-8AC5-E040-258E-A05847177447}"/>
              </a:ext>
            </a:extLst>
          </p:cNvPr>
          <p:cNvGrpSpPr/>
          <p:nvPr/>
        </p:nvGrpSpPr>
        <p:grpSpPr>
          <a:xfrm>
            <a:off x="789706" y="647700"/>
            <a:ext cx="137619" cy="137619"/>
            <a:chOff x="0" y="0"/>
            <a:chExt cx="812800" cy="812800"/>
          </a:xfrm>
        </p:grpSpPr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5AF087DD-6B46-CCDC-D1D9-81DEE4404EA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2" name="TextBox 10">
              <a:extLst>
                <a:ext uri="{FF2B5EF4-FFF2-40B4-BE49-F238E27FC236}">
                  <a16:creationId xmlns:a16="http://schemas.microsoft.com/office/drawing/2014/main" id="{9A87D221-68E3-FF62-2AD8-9096C18379D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27" name="Group 11">
            <a:extLst>
              <a:ext uri="{FF2B5EF4-FFF2-40B4-BE49-F238E27FC236}">
                <a16:creationId xmlns:a16="http://schemas.microsoft.com/office/drawing/2014/main" id="{D0507EE4-1C50-4C53-8DEA-D3E6E4ED6B34}"/>
              </a:ext>
            </a:extLst>
          </p:cNvPr>
          <p:cNvGrpSpPr/>
          <p:nvPr/>
        </p:nvGrpSpPr>
        <p:grpSpPr>
          <a:xfrm>
            <a:off x="1041625" y="647700"/>
            <a:ext cx="137619" cy="137619"/>
            <a:chOff x="0" y="0"/>
            <a:chExt cx="812800" cy="812800"/>
          </a:xfrm>
        </p:grpSpPr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FB1EEE2E-40BA-4993-8D86-DD20FECB7EC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87C56878-1EF5-07DB-15E0-F0F197E9795A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30" name="Rectangle 1">
            <a:extLst>
              <a:ext uri="{FF2B5EF4-FFF2-40B4-BE49-F238E27FC236}">
                <a16:creationId xmlns:a16="http://schemas.microsoft.com/office/drawing/2014/main" id="{55078EDC-8C0F-EB83-202B-EDDAB2EEB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04" y="3298761"/>
            <a:ext cx="9144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few key products get the most customer reviews.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Brands like </a:t>
            </a:r>
            <a:r>
              <a:rPr lang="en-US" b="1" dirty="0"/>
              <a:t>Amazon </a:t>
            </a:r>
            <a:r>
              <a:rPr lang="en-US" dirty="0"/>
              <a:t>and </a:t>
            </a:r>
            <a:r>
              <a:rPr lang="en-US" b="1" dirty="0"/>
              <a:t>Boat</a:t>
            </a:r>
            <a:r>
              <a:rPr lang="en-US" dirty="0"/>
              <a:t> are the clear fan favorites.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These popular items are very important for our brand's reputation.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7FA923D-5DAB-B2F8-9BA0-C36F37371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04" y="5151120"/>
            <a:ext cx="13792996" cy="4586894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779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54920-2A4E-4DDE-13D2-D15F81649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CB8C128-1DDF-D8A7-71F2-D21B91B15C0C}"/>
              </a:ext>
            </a:extLst>
          </p:cNvPr>
          <p:cNvGrpSpPr/>
          <p:nvPr/>
        </p:nvGrpSpPr>
        <p:grpSpPr>
          <a:xfrm>
            <a:off x="17775566" y="8233433"/>
            <a:ext cx="1024867" cy="1024867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16E91F2-9089-F718-5217-C15D85D1058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4A0DEDF-721C-E2F3-6785-8E3C9576C70B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3C33196B-8162-7BA8-1D4F-5A97B81B6F68}"/>
              </a:ext>
            </a:extLst>
          </p:cNvPr>
          <p:cNvGrpSpPr/>
          <p:nvPr/>
        </p:nvGrpSpPr>
        <p:grpSpPr>
          <a:xfrm>
            <a:off x="17096803" y="557375"/>
            <a:ext cx="137619" cy="137619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3EEF027-7B02-025C-B8C2-543164FD73E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73730524-7030-11C9-D48B-9AB483E9AFE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20B5A57E-5F66-47F0-07EB-436ABA6A1384}"/>
              </a:ext>
            </a:extLst>
          </p:cNvPr>
          <p:cNvGrpSpPr/>
          <p:nvPr/>
        </p:nvGrpSpPr>
        <p:grpSpPr>
          <a:xfrm>
            <a:off x="17353109" y="557375"/>
            <a:ext cx="137619" cy="137619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CF9E119-D79D-72E5-6E0E-F46BBECE1D2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6BA7F5A-5AC2-09C3-01D3-FA8132527B5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1FCF85CD-0FCC-0CB9-721B-8FB5D48F4755}"/>
              </a:ext>
            </a:extLst>
          </p:cNvPr>
          <p:cNvGrpSpPr/>
          <p:nvPr/>
        </p:nvGrpSpPr>
        <p:grpSpPr>
          <a:xfrm>
            <a:off x="17605028" y="557375"/>
            <a:ext cx="137619" cy="137619"/>
            <a:chOff x="0" y="0"/>
            <a:chExt cx="812800" cy="8128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71D7CD8-C9C5-9F9F-61F2-879E728C0DA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314AA177-44B4-0561-7D10-0880F2D93F7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422F86ED-30B8-B2DB-A61E-EC84B35D299D}"/>
              </a:ext>
            </a:extLst>
          </p:cNvPr>
          <p:cNvGrpSpPr/>
          <p:nvPr/>
        </p:nvGrpSpPr>
        <p:grpSpPr>
          <a:xfrm>
            <a:off x="1" y="0"/>
            <a:ext cx="3962400" cy="10287000"/>
            <a:chOff x="0" y="0"/>
            <a:chExt cx="1363971" cy="2709333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79C5E89C-73C7-F0DB-ACA0-7997C2FDF794}"/>
                </a:ext>
              </a:extLst>
            </p:cNvPr>
            <p:cNvSpPr/>
            <p:nvPr/>
          </p:nvSpPr>
          <p:spPr>
            <a:xfrm>
              <a:off x="0" y="0"/>
              <a:ext cx="1363971" cy="2709333"/>
            </a:xfrm>
            <a:custGeom>
              <a:avLst/>
              <a:gdLst/>
              <a:ahLst/>
              <a:cxnLst/>
              <a:rect l="l" t="t" r="r" b="b"/>
              <a:pathLst>
                <a:path w="1363971" h="2709333">
                  <a:moveTo>
                    <a:pt x="0" y="0"/>
                  </a:moveTo>
                  <a:lnTo>
                    <a:pt x="1363971" y="0"/>
                  </a:lnTo>
                  <a:lnTo>
                    <a:pt x="1363971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A4D30237-FFAB-5DCD-A014-B710B01A781D}"/>
                </a:ext>
              </a:extLst>
            </p:cNvPr>
            <p:cNvSpPr txBox="1"/>
            <p:nvPr/>
          </p:nvSpPr>
          <p:spPr>
            <a:xfrm>
              <a:off x="0" y="-47625"/>
              <a:ext cx="1363971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6" name="TextBox 26">
            <a:extLst>
              <a:ext uri="{FF2B5EF4-FFF2-40B4-BE49-F238E27FC236}">
                <a16:creationId xmlns:a16="http://schemas.microsoft.com/office/drawing/2014/main" id="{5AAEE6F1-A1D9-9ECD-DDE1-46DB486A7AFD}"/>
              </a:ext>
            </a:extLst>
          </p:cNvPr>
          <p:cNvSpPr txBox="1"/>
          <p:nvPr/>
        </p:nvSpPr>
        <p:spPr>
          <a:xfrm>
            <a:off x="4953000" y="2933700"/>
            <a:ext cx="8893501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dirty="0"/>
              <a:t>Key Lessons &amp; the Plans</a:t>
            </a:r>
            <a:endParaRPr lang="en-US" sz="5400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22DF3FB9-2B17-A701-A39B-DD48150CE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428" y="4457700"/>
            <a:ext cx="1141525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are happy: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Our average rating is high at 4.09. We should use this good feedback in our advertising.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Discounts are very high: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need to check if our 47% average discount is helping us earn more profit or just lowering prices.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have star products: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Let's figure out why items from </a:t>
            </a:r>
            <a:r>
              <a:rPr lang="en-US" altLang="en-US" sz="2400" b="1" dirty="0">
                <a:latin typeface="Arial" panose="020B0604020202020204" pitchFamily="34" charset="0"/>
              </a:rPr>
              <a:t>Boat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Basics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so successful and use that knowledge to improve our other products.</a:t>
            </a:r>
          </a:p>
        </p:txBody>
      </p:sp>
    </p:spTree>
    <p:extLst>
      <p:ext uri="{BB962C8B-B14F-4D97-AF65-F5344CB8AC3E}">
        <p14:creationId xmlns:p14="http://schemas.microsoft.com/office/powerpoint/2010/main" val="232042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2764038" y="2628900"/>
            <a:ext cx="12759923" cy="1893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346"/>
              </a:lnSpc>
            </a:pPr>
            <a:r>
              <a:rPr lang="en-US" sz="14065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</a:p>
        </p:txBody>
      </p:sp>
      <p:sp>
        <p:nvSpPr>
          <p:cNvPr id="7" name="AutoShape 7"/>
          <p:cNvSpPr/>
          <p:nvPr/>
        </p:nvSpPr>
        <p:spPr>
          <a:xfrm>
            <a:off x="7654497" y="5372100"/>
            <a:ext cx="2948526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B4B21-C940-2FB1-291E-7B5F27FBDDA6}"/>
              </a:ext>
            </a:extLst>
          </p:cNvPr>
          <p:cNvSpPr txBox="1"/>
          <p:nvPr/>
        </p:nvSpPr>
        <p:spPr>
          <a:xfrm>
            <a:off x="5105400" y="6222223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Submitted by: </a:t>
            </a:r>
            <a:r>
              <a:rPr lang="en-IN" sz="4000" b="1" dirty="0">
                <a:solidFill>
                  <a:schemeClr val="bg1"/>
                </a:solidFill>
              </a:rPr>
              <a:t>Mohammad Bilal Ansari</a:t>
            </a:r>
            <a:br>
              <a:rPr lang="en-IN" sz="4000" dirty="0">
                <a:solidFill>
                  <a:schemeClr val="bg1"/>
                </a:solidFill>
              </a:rPr>
            </a:br>
            <a:r>
              <a:rPr lang="en-IN" sz="4000" dirty="0">
                <a:solidFill>
                  <a:schemeClr val="bg1"/>
                </a:solidFill>
              </a:rPr>
              <a:t>Date: September 25,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434</Words>
  <Application>Microsoft Office PowerPoint</Application>
  <PresentationFormat>Custom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Montserrat</vt:lpstr>
      <vt:lpstr>Montserrat Bold</vt:lpstr>
      <vt:lpstr>Wingdings</vt:lpstr>
      <vt:lpstr>Calibri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Pitch Deck Presentation</dc:title>
  <dc:creator>Mohammad Bilal Ansari</dc:creator>
  <cp:lastModifiedBy>Mohammad Bilal Ansari</cp:lastModifiedBy>
  <cp:revision>2</cp:revision>
  <dcterms:created xsi:type="dcterms:W3CDTF">2006-08-16T00:00:00Z</dcterms:created>
  <dcterms:modified xsi:type="dcterms:W3CDTF">2025-09-25T09:51:27Z</dcterms:modified>
  <dc:identifier>DAGuiuUuwsw</dc:identifier>
</cp:coreProperties>
</file>