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1" r:id="rId6"/>
    <p:sldId id="272" r:id="rId7"/>
    <p:sldId id="274" r:id="rId8"/>
    <p:sldId id="275" r:id="rId9"/>
    <p:sldId id="276" r:id="rId10"/>
    <p:sldId id="277" r:id="rId11"/>
    <p:sldId id="273"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92D050"/>
    <a:srgbClr val="5D7373"/>
    <a:srgbClr val="FFC730"/>
    <a:srgbClr val="FF5969"/>
    <a:srgbClr val="52CBBE"/>
    <a:srgbClr val="52C9BD"/>
    <a:srgbClr val="FEC630"/>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295" autoAdjust="0"/>
  </p:normalViewPr>
  <p:slideViewPr>
    <p:cSldViewPr snapToGrid="0">
      <p:cViewPr varScale="1">
        <p:scale>
          <a:sx n="77" d="100"/>
          <a:sy n="77" d="100"/>
        </p:scale>
        <p:origin x="15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28.09.2020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28.09.2020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28.09.2020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28.09.2020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28.09.2020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28.09.2020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cEq5vmfI3vBF7jpp57-Wxkv5sdqt1FKv/view?usp=shari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2" y="3010736"/>
            <a:ext cx="7278915" cy="723275"/>
          </a:xfrm>
          <a:prstGeom prst="rect">
            <a:avLst/>
          </a:prstGeom>
          <a:noFill/>
        </p:spPr>
        <p:txBody>
          <a:bodyPr wrap="square" rtlCol="0">
            <a:spAutoFit/>
          </a:bodyPr>
          <a:lstStyle/>
          <a:p>
            <a:pPr algn="ctr"/>
            <a:r>
              <a:rPr lang="en-US" sz="4100" dirty="0" smtClean="0">
                <a:solidFill>
                  <a:srgbClr val="52CBBE"/>
                </a:solidFill>
                <a:latin typeface="Tw Cen MT" panose="020B0602020104020603" pitchFamily="34" charset="0"/>
              </a:rPr>
              <a:t>Tableau Capstone Project</a:t>
            </a:r>
            <a:endParaRPr lang="en-US" sz="4100" dirty="0">
              <a:solidFill>
                <a:srgbClr val="52CBBE"/>
              </a:solidFill>
              <a:latin typeface="Tw Cen MT" panose="020B0602020104020603" pitchFamily="34"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3987082" y="3759023"/>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DESIGNED </a:t>
            </a:r>
            <a:r>
              <a:rPr lang="en-US" sz="2800" dirty="0" smtClean="0">
                <a:solidFill>
                  <a:srgbClr val="5D7373"/>
                </a:solidFill>
                <a:latin typeface="Tw Cen MT" panose="020B0602020104020603" pitchFamily="34" charset="0"/>
              </a:rPr>
              <a:t>BY Mohammad Dawood</a:t>
            </a:r>
            <a:endParaRPr lang="en-US" sz="28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0" name="Group 59">
            <a:extLst>
              <a:ext uri="{FF2B5EF4-FFF2-40B4-BE49-F238E27FC236}">
                <a16:creationId xmlns:a16="http://schemas.microsoft.com/office/drawing/2014/main" id="{066ACF4C-6F8C-46FC-8362-2E05C90EEAFA}"/>
              </a:ext>
            </a:extLst>
          </p:cNvPr>
          <p:cNvGrpSpPr/>
          <p:nvPr/>
        </p:nvGrpSpPr>
        <p:grpSpPr>
          <a:xfrm>
            <a:off x="-10896568" y="21017"/>
            <a:ext cx="12482922" cy="6858000"/>
            <a:chOff x="-290920" y="0"/>
            <a:chExt cx="12482922" cy="6858000"/>
          </a:xfrm>
        </p:grpSpPr>
        <p:sp>
          <p:nvSpPr>
            <p:cNvPr id="61" name="Rectangle 6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65"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67"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69" name="Group 68">
            <a:extLst>
              <a:ext uri="{FF2B5EF4-FFF2-40B4-BE49-F238E27FC236}">
                <a16:creationId xmlns:a16="http://schemas.microsoft.com/office/drawing/2014/main" id="{63E93C38-ECA5-4094-81E9-196A3BD19EBD}"/>
              </a:ext>
            </a:extLst>
          </p:cNvPr>
          <p:cNvGrpSpPr/>
          <p:nvPr/>
        </p:nvGrpSpPr>
        <p:grpSpPr>
          <a:xfrm>
            <a:off x="-10375517" y="8964"/>
            <a:ext cx="11447501" cy="6858000"/>
            <a:chOff x="213096" y="0"/>
            <a:chExt cx="11447501" cy="6858000"/>
          </a:xfrm>
        </p:grpSpPr>
        <p:sp>
          <p:nvSpPr>
            <p:cNvPr id="70" name="Rectangle 69">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4" name="Group 73">
            <a:extLst>
              <a:ext uri="{FF2B5EF4-FFF2-40B4-BE49-F238E27FC236}">
                <a16:creationId xmlns:a16="http://schemas.microsoft.com/office/drawing/2014/main" id="{7728BA24-99D1-4E44-98AC-50745A94AD6C}"/>
              </a:ext>
            </a:extLst>
          </p:cNvPr>
          <p:cNvGrpSpPr/>
          <p:nvPr/>
        </p:nvGrpSpPr>
        <p:grpSpPr>
          <a:xfrm>
            <a:off x="-9399605" y="8964"/>
            <a:ext cx="9961092" cy="6858000"/>
            <a:chOff x="491575" y="0"/>
            <a:chExt cx="9961092" cy="6858000"/>
          </a:xfrm>
        </p:grpSpPr>
        <p:sp>
          <p:nvSpPr>
            <p:cNvPr id="75" name="Rectangle 74">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9" name="Group 78">
            <a:extLst>
              <a:ext uri="{FF2B5EF4-FFF2-40B4-BE49-F238E27FC236}">
                <a16:creationId xmlns:a16="http://schemas.microsoft.com/office/drawing/2014/main" id="{0E4F6447-6163-4D6A-A8D2-BD63B6CB3A42}"/>
              </a:ext>
            </a:extLst>
          </p:cNvPr>
          <p:cNvGrpSpPr/>
          <p:nvPr/>
        </p:nvGrpSpPr>
        <p:grpSpPr>
          <a:xfrm>
            <a:off x="-9554022" y="8965"/>
            <a:ext cx="9574094" cy="6858000"/>
            <a:chOff x="491575" y="0"/>
            <a:chExt cx="9574094" cy="6858000"/>
          </a:xfrm>
        </p:grpSpPr>
        <p:sp>
          <p:nvSpPr>
            <p:cNvPr id="80" name="Rectangle 79">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83" name="Picture 82">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84" name="Group 83">
            <a:extLst>
              <a:ext uri="{FF2B5EF4-FFF2-40B4-BE49-F238E27FC236}">
                <a16:creationId xmlns:a16="http://schemas.microsoft.com/office/drawing/2014/main" id="{E7044FAB-DB4A-4E59-B111-8CA4168E7FA4}"/>
              </a:ext>
            </a:extLst>
          </p:cNvPr>
          <p:cNvGrpSpPr/>
          <p:nvPr/>
        </p:nvGrpSpPr>
        <p:grpSpPr>
          <a:xfrm>
            <a:off x="-12404296" y="17929"/>
            <a:ext cx="11860720" cy="6858000"/>
            <a:chOff x="-2449883" y="-1"/>
            <a:chExt cx="11860720" cy="6858000"/>
          </a:xfrm>
        </p:grpSpPr>
        <p:sp>
          <p:nvSpPr>
            <p:cNvPr id="85" name="Rectangle 84">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88" name="Picture 87">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9" name="Group 88">
            <a:extLst>
              <a:ext uri="{FF2B5EF4-FFF2-40B4-BE49-F238E27FC236}">
                <a16:creationId xmlns:a16="http://schemas.microsoft.com/office/drawing/2014/main" id="{7728BA24-99D1-4E44-98AC-50745A94AD6C}"/>
              </a:ext>
            </a:extLst>
          </p:cNvPr>
          <p:cNvGrpSpPr/>
          <p:nvPr/>
        </p:nvGrpSpPr>
        <p:grpSpPr>
          <a:xfrm>
            <a:off x="-11004283" y="-8961"/>
            <a:ext cx="9961092" cy="6858000"/>
            <a:chOff x="491575" y="0"/>
            <a:chExt cx="9961092" cy="6858000"/>
          </a:xfrm>
        </p:grpSpPr>
        <p:sp>
          <p:nvSpPr>
            <p:cNvPr id="90" name="Rectangle 89">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93" name="Picture 92">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4" name="Group 93">
            <a:extLst>
              <a:ext uri="{FF2B5EF4-FFF2-40B4-BE49-F238E27FC236}">
                <a16:creationId xmlns:a16="http://schemas.microsoft.com/office/drawing/2014/main" id="{60E31D48-090A-4A9C-AF5C-4B0C49C47C7D}"/>
              </a:ext>
            </a:extLst>
          </p:cNvPr>
          <p:cNvGrpSpPr/>
          <p:nvPr/>
        </p:nvGrpSpPr>
        <p:grpSpPr>
          <a:xfrm>
            <a:off x="-12902595" y="0"/>
            <a:ext cx="11335017" cy="6858000"/>
            <a:chOff x="-10744545" y="-1"/>
            <a:chExt cx="11335017" cy="6858000"/>
          </a:xfrm>
        </p:grpSpPr>
        <p:sp>
          <p:nvSpPr>
            <p:cNvPr id="95" name="Rectangle 94">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98" name="Picture 97">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A16B82-6A3C-46F5-8D32-072FDF89864A}"/>
              </a:ext>
            </a:extLst>
          </p:cNvPr>
          <p:cNvGrpSpPr/>
          <p:nvPr/>
        </p:nvGrpSpPr>
        <p:grpSpPr>
          <a:xfrm>
            <a:off x="-290920" y="8961"/>
            <a:ext cx="12482920" cy="6858000"/>
            <a:chOff x="-290920" y="0"/>
            <a:chExt cx="12482920" cy="6858000"/>
          </a:xfrm>
        </p:grpSpPr>
        <p:sp>
          <p:nvSpPr>
            <p:cNvPr id="3" name="Rectangle 2">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6" name="Picture 5">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69A27401-3327-4871-86AC-B461CA62C3AC}"/>
              </a:ext>
            </a:extLst>
          </p:cNvPr>
          <p:cNvGrpSpPr/>
          <p:nvPr/>
        </p:nvGrpSpPr>
        <p:grpSpPr>
          <a:xfrm>
            <a:off x="213096" y="8961"/>
            <a:ext cx="11447501" cy="6858000"/>
            <a:chOff x="213096" y="0"/>
            <a:chExt cx="11447501" cy="6858000"/>
          </a:xfrm>
        </p:grpSpPr>
        <p:sp>
          <p:nvSpPr>
            <p:cNvPr id="8" name="Rectangle 7">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11" name="Picture 10">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C0099890-786A-4F87-960D-5DADE5168909}"/>
              </a:ext>
            </a:extLst>
          </p:cNvPr>
          <p:cNvGrpSpPr/>
          <p:nvPr/>
        </p:nvGrpSpPr>
        <p:grpSpPr>
          <a:xfrm>
            <a:off x="1164241" y="8961"/>
            <a:ext cx="9961092" cy="6858000"/>
            <a:chOff x="491575" y="0"/>
            <a:chExt cx="9961092" cy="6858000"/>
          </a:xfrm>
        </p:grpSpPr>
        <p:sp>
          <p:nvSpPr>
            <p:cNvPr id="13" name="Rectangle 12">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16" name="Picture 15">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066ACF4C-6F8C-46FC-8362-2E05C90EEAFA}"/>
              </a:ext>
            </a:extLst>
          </p:cNvPr>
          <p:cNvGrpSpPr/>
          <p:nvPr/>
        </p:nvGrpSpPr>
        <p:grpSpPr>
          <a:xfrm>
            <a:off x="-1884688" y="29978"/>
            <a:ext cx="12482922" cy="6858000"/>
            <a:chOff x="-290920" y="0"/>
            <a:chExt cx="12482922" cy="6858000"/>
          </a:xfrm>
        </p:grpSpPr>
        <p:sp>
          <p:nvSpPr>
            <p:cNvPr id="18" name="Rectangle 17">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21" name="Picture 20">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22"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24"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26" name="Group 25">
            <a:extLst>
              <a:ext uri="{FF2B5EF4-FFF2-40B4-BE49-F238E27FC236}">
                <a16:creationId xmlns:a16="http://schemas.microsoft.com/office/drawing/2014/main" id="{63E93C38-ECA5-4094-81E9-196A3BD19EBD}"/>
              </a:ext>
            </a:extLst>
          </p:cNvPr>
          <p:cNvGrpSpPr/>
          <p:nvPr/>
        </p:nvGrpSpPr>
        <p:grpSpPr>
          <a:xfrm>
            <a:off x="-1363637" y="17925"/>
            <a:ext cx="11447501" cy="6858000"/>
            <a:chOff x="213096" y="0"/>
            <a:chExt cx="11447501" cy="6858000"/>
          </a:xfrm>
        </p:grpSpPr>
        <p:sp>
          <p:nvSpPr>
            <p:cNvPr id="27" name="Rectangle 26">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30" name="Picture 29">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31" name="Group 30">
            <a:extLst>
              <a:ext uri="{FF2B5EF4-FFF2-40B4-BE49-F238E27FC236}">
                <a16:creationId xmlns:a16="http://schemas.microsoft.com/office/drawing/2014/main" id="{7728BA24-99D1-4E44-98AC-50745A94AD6C}"/>
              </a:ext>
            </a:extLst>
          </p:cNvPr>
          <p:cNvGrpSpPr/>
          <p:nvPr/>
        </p:nvGrpSpPr>
        <p:grpSpPr>
          <a:xfrm>
            <a:off x="-387725" y="17925"/>
            <a:ext cx="9961092" cy="6858000"/>
            <a:chOff x="491575" y="0"/>
            <a:chExt cx="9961092" cy="6858000"/>
          </a:xfrm>
        </p:grpSpPr>
        <p:sp>
          <p:nvSpPr>
            <p:cNvPr id="32" name="Rectangle 31">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35" name="Picture 34">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6" name="Group 35">
            <a:extLst>
              <a:ext uri="{FF2B5EF4-FFF2-40B4-BE49-F238E27FC236}">
                <a16:creationId xmlns:a16="http://schemas.microsoft.com/office/drawing/2014/main" id="{0E4F6447-6163-4D6A-A8D2-BD63B6CB3A42}"/>
              </a:ext>
            </a:extLst>
          </p:cNvPr>
          <p:cNvGrpSpPr/>
          <p:nvPr/>
        </p:nvGrpSpPr>
        <p:grpSpPr>
          <a:xfrm>
            <a:off x="-542142" y="17926"/>
            <a:ext cx="9574094" cy="6858000"/>
            <a:chOff x="491575" y="0"/>
            <a:chExt cx="9574094" cy="6858000"/>
          </a:xfrm>
        </p:grpSpPr>
        <p:sp>
          <p:nvSpPr>
            <p:cNvPr id="37" name="Rectangle 36">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40" name="Picture 39">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41" name="Group 40">
            <a:extLst>
              <a:ext uri="{FF2B5EF4-FFF2-40B4-BE49-F238E27FC236}">
                <a16:creationId xmlns:a16="http://schemas.microsoft.com/office/drawing/2014/main" id="{E7044FAB-DB4A-4E59-B111-8CA4168E7FA4}"/>
              </a:ext>
            </a:extLst>
          </p:cNvPr>
          <p:cNvGrpSpPr/>
          <p:nvPr/>
        </p:nvGrpSpPr>
        <p:grpSpPr>
          <a:xfrm>
            <a:off x="-3392416" y="26890"/>
            <a:ext cx="11860720" cy="6858000"/>
            <a:chOff x="-2449883" y="-1"/>
            <a:chExt cx="11860720" cy="6858000"/>
          </a:xfrm>
        </p:grpSpPr>
        <p:sp>
          <p:nvSpPr>
            <p:cNvPr id="42" name="Rectangle 4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45" name="Picture 4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6" name="Group 45">
            <a:extLst>
              <a:ext uri="{FF2B5EF4-FFF2-40B4-BE49-F238E27FC236}">
                <a16:creationId xmlns:a16="http://schemas.microsoft.com/office/drawing/2014/main" id="{7728BA24-99D1-4E44-98AC-50745A94AD6C}"/>
              </a:ext>
            </a:extLst>
          </p:cNvPr>
          <p:cNvGrpSpPr/>
          <p:nvPr/>
        </p:nvGrpSpPr>
        <p:grpSpPr>
          <a:xfrm>
            <a:off x="-3413263" y="0"/>
            <a:ext cx="11381952" cy="6858000"/>
            <a:chOff x="491575" y="0"/>
            <a:chExt cx="9961092" cy="6858000"/>
          </a:xfrm>
        </p:grpSpPr>
        <p:sp>
          <p:nvSpPr>
            <p:cNvPr id="47" name="Rectangle 46">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50" name="Picture 49">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51" name="Group 50">
            <a:extLst>
              <a:ext uri="{FF2B5EF4-FFF2-40B4-BE49-F238E27FC236}">
                <a16:creationId xmlns:a16="http://schemas.microsoft.com/office/drawing/2014/main" id="{60E31D48-090A-4A9C-AF5C-4B0C49C47C7D}"/>
              </a:ext>
            </a:extLst>
          </p:cNvPr>
          <p:cNvGrpSpPr/>
          <p:nvPr/>
        </p:nvGrpSpPr>
        <p:grpSpPr>
          <a:xfrm>
            <a:off x="-11547819" y="0"/>
            <a:ext cx="11335018" cy="6858000"/>
            <a:chOff x="-21950418" y="-1"/>
            <a:chExt cx="11335018" cy="6858000"/>
          </a:xfrm>
        </p:grpSpPr>
        <p:sp>
          <p:nvSpPr>
            <p:cNvPr id="52" name="Rectangle 51">
              <a:extLst>
                <a:ext uri="{FF2B5EF4-FFF2-40B4-BE49-F238E27FC236}">
                  <a16:creationId xmlns:a16="http://schemas.microsoft.com/office/drawing/2014/main" id="{3A79A714-CB74-4EFD-9BC1-A7F2F993842A}"/>
                </a:ext>
              </a:extLst>
            </p:cNvPr>
            <p:cNvSpPr/>
            <p:nvPr/>
          </p:nvSpPr>
          <p:spPr>
            <a:xfrm>
              <a:off x="-21950418"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77">
              <a:extLst>
                <a:ext uri="{FF2B5EF4-FFF2-40B4-BE49-F238E27FC236}">
                  <a16:creationId xmlns:a16="http://schemas.microsoft.com/office/drawing/2014/main" id="{B006C60A-833A-41C2-A553-8132E7B3A7DB}"/>
                </a:ext>
              </a:extLst>
            </p:cNvPr>
            <p:cNvSpPr/>
            <p:nvPr/>
          </p:nvSpPr>
          <p:spPr>
            <a:xfrm>
              <a:off x="-1178380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95AECC6C-A520-4756-9163-08D14835D791}"/>
                </a:ext>
              </a:extLst>
            </p:cNvPr>
            <p:cNvSpPr txBox="1"/>
            <p:nvPr/>
          </p:nvSpPr>
          <p:spPr>
            <a:xfrm rot="16200000">
              <a:off x="-11944132"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gr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10" y="226207"/>
            <a:ext cx="4396878" cy="5190563"/>
          </a:xfrm>
          <a:prstGeom prst="rect">
            <a:avLst/>
          </a:prstGeom>
          <a:ln w="228600" cap="sq" cmpd="thickThin">
            <a:solidFill>
              <a:srgbClr val="000000"/>
            </a:solidFill>
            <a:prstDash val="solid"/>
            <a:miter lim="800000"/>
          </a:ln>
          <a:effectLst>
            <a:innerShdw blurRad="76200">
              <a:srgbClr val="000000"/>
            </a:innerShdw>
          </a:effectLst>
        </p:spPr>
      </p:pic>
      <p:sp>
        <p:nvSpPr>
          <p:cNvPr id="62" name="Rectangle 61"/>
          <p:cNvSpPr/>
          <p:nvPr/>
        </p:nvSpPr>
        <p:spPr>
          <a:xfrm>
            <a:off x="279621" y="5626604"/>
            <a:ext cx="7712165" cy="1233478"/>
          </a:xfrm>
          <a:prstGeom prst="rect">
            <a:avLst/>
          </a:prstGeom>
          <a:solidFill>
            <a:srgbClr val="FFC73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TextBox 62"/>
          <p:cNvSpPr txBox="1"/>
          <p:nvPr/>
        </p:nvSpPr>
        <p:spPr>
          <a:xfrm>
            <a:off x="508853" y="5649896"/>
            <a:ext cx="7372804" cy="1261884"/>
          </a:xfrm>
          <a:prstGeom prst="rect">
            <a:avLst/>
          </a:prstGeom>
          <a:noFill/>
        </p:spPr>
        <p:txBody>
          <a:bodyPr wrap="square" rtlCol="0">
            <a:spAutoFit/>
          </a:bodyPr>
          <a:lstStyle/>
          <a:p>
            <a:r>
              <a:rPr lang="en-US" sz="1900" dirty="0" smtClean="0">
                <a:solidFill>
                  <a:schemeClr val="bg1"/>
                </a:solidFill>
              </a:rPr>
              <a:t>This Dynamic Text Table is giving us a clear view of State’s Health facilities by comparing different State’s Health facilities. This chart look like a simple text table and that’s it’s beauty. There are 5 different columns which is showing Community, Primary, </a:t>
            </a:r>
            <a:r>
              <a:rPr lang="en-US" sz="1900" dirty="0" err="1" smtClean="0">
                <a:solidFill>
                  <a:schemeClr val="bg1"/>
                </a:solidFill>
              </a:rPr>
              <a:t>dist</a:t>
            </a:r>
            <a:r>
              <a:rPr lang="en-US" sz="1900" dirty="0" smtClean="0">
                <a:solidFill>
                  <a:schemeClr val="bg1"/>
                </a:solidFill>
              </a:rPr>
              <a:t> and sub-</a:t>
            </a:r>
            <a:r>
              <a:rPr lang="en-US" sz="1900" dirty="0" err="1" smtClean="0">
                <a:solidFill>
                  <a:schemeClr val="bg1"/>
                </a:solidFill>
              </a:rPr>
              <a:t>dist</a:t>
            </a:r>
            <a:r>
              <a:rPr lang="en-US" sz="1900" dirty="0" smtClean="0">
                <a:solidFill>
                  <a:schemeClr val="bg1"/>
                </a:solidFill>
              </a:rPr>
              <a:t> Hospitals list.</a:t>
            </a:r>
            <a:endParaRPr lang="en-US" sz="1900" dirty="0">
              <a:solidFill>
                <a:schemeClr val="bg1"/>
              </a:solidFill>
            </a:endParaRPr>
          </a:p>
        </p:txBody>
      </p:sp>
    </p:spTree>
    <p:extLst>
      <p:ext uri="{BB962C8B-B14F-4D97-AF65-F5344CB8AC3E}">
        <p14:creationId xmlns:p14="http://schemas.microsoft.com/office/powerpoint/2010/main" val="2134000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Data_Source</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6" name="Group 65">
            <a:extLst>
              <a:ext uri="{FF2B5EF4-FFF2-40B4-BE49-F238E27FC236}">
                <a16:creationId xmlns:a16="http://schemas.microsoft.com/office/drawing/2014/main" id="{066ACF4C-6F8C-46FC-8362-2E05C90EEAFA}"/>
              </a:ext>
            </a:extLst>
          </p:cNvPr>
          <p:cNvGrpSpPr/>
          <p:nvPr/>
        </p:nvGrpSpPr>
        <p:grpSpPr>
          <a:xfrm>
            <a:off x="-1857811" y="-2"/>
            <a:ext cx="12482922" cy="6858000"/>
            <a:chOff x="-290920" y="0"/>
            <a:chExt cx="12482922" cy="6858000"/>
          </a:xfrm>
        </p:grpSpPr>
        <p:sp>
          <p:nvSpPr>
            <p:cNvPr id="67" name="Rectangle 66">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70" name="Picture 69">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81"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83"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85" name="Group 84">
            <a:extLst>
              <a:ext uri="{FF2B5EF4-FFF2-40B4-BE49-F238E27FC236}">
                <a16:creationId xmlns:a16="http://schemas.microsoft.com/office/drawing/2014/main" id="{63E93C38-ECA5-4094-81E9-196A3BD19EBD}"/>
              </a:ext>
            </a:extLst>
          </p:cNvPr>
          <p:cNvGrpSpPr/>
          <p:nvPr/>
        </p:nvGrpSpPr>
        <p:grpSpPr>
          <a:xfrm>
            <a:off x="-1336760" y="-12055"/>
            <a:ext cx="11447501" cy="6858000"/>
            <a:chOff x="213096" y="0"/>
            <a:chExt cx="11447501" cy="6858000"/>
          </a:xfrm>
        </p:grpSpPr>
        <p:sp>
          <p:nvSpPr>
            <p:cNvPr id="86" name="Rectangle 85">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0" name="Group 89">
            <a:extLst>
              <a:ext uri="{FF2B5EF4-FFF2-40B4-BE49-F238E27FC236}">
                <a16:creationId xmlns:a16="http://schemas.microsoft.com/office/drawing/2014/main" id="{7728BA24-99D1-4E44-98AC-50745A94AD6C}"/>
              </a:ext>
            </a:extLst>
          </p:cNvPr>
          <p:cNvGrpSpPr/>
          <p:nvPr/>
        </p:nvGrpSpPr>
        <p:grpSpPr>
          <a:xfrm>
            <a:off x="-360848" y="-12055"/>
            <a:ext cx="9961092" cy="6858000"/>
            <a:chOff x="491575" y="0"/>
            <a:chExt cx="9961092" cy="6858000"/>
          </a:xfrm>
        </p:grpSpPr>
        <p:sp>
          <p:nvSpPr>
            <p:cNvPr id="91" name="Rectangle 9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00" name="Group 99">
            <a:extLst>
              <a:ext uri="{FF2B5EF4-FFF2-40B4-BE49-F238E27FC236}">
                <a16:creationId xmlns:a16="http://schemas.microsoft.com/office/drawing/2014/main" id="{0E4F6447-6163-4D6A-A8D2-BD63B6CB3A42}"/>
              </a:ext>
            </a:extLst>
          </p:cNvPr>
          <p:cNvGrpSpPr/>
          <p:nvPr/>
        </p:nvGrpSpPr>
        <p:grpSpPr>
          <a:xfrm>
            <a:off x="-515265" y="-12054"/>
            <a:ext cx="9574094" cy="6858000"/>
            <a:chOff x="491575" y="0"/>
            <a:chExt cx="9574094" cy="6858000"/>
          </a:xfrm>
        </p:grpSpPr>
        <p:sp>
          <p:nvSpPr>
            <p:cNvPr id="101" name="Rectangle 100">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104" name="Picture 103">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05" name="Group 104">
            <a:extLst>
              <a:ext uri="{FF2B5EF4-FFF2-40B4-BE49-F238E27FC236}">
                <a16:creationId xmlns:a16="http://schemas.microsoft.com/office/drawing/2014/main" id="{E7044FAB-DB4A-4E59-B111-8CA4168E7FA4}"/>
              </a:ext>
            </a:extLst>
          </p:cNvPr>
          <p:cNvGrpSpPr/>
          <p:nvPr/>
        </p:nvGrpSpPr>
        <p:grpSpPr>
          <a:xfrm>
            <a:off x="-3365539" y="-3090"/>
            <a:ext cx="11860720" cy="6858000"/>
            <a:chOff x="-2449883" y="-1"/>
            <a:chExt cx="11860720" cy="6858000"/>
          </a:xfrm>
        </p:grpSpPr>
        <p:sp>
          <p:nvSpPr>
            <p:cNvPr id="106" name="Rectangle 105">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109" name="Picture 108">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10" name="Group 109">
            <a:extLst>
              <a:ext uri="{FF2B5EF4-FFF2-40B4-BE49-F238E27FC236}">
                <a16:creationId xmlns:a16="http://schemas.microsoft.com/office/drawing/2014/main" id="{7728BA24-99D1-4E44-98AC-50745A94AD6C}"/>
              </a:ext>
            </a:extLst>
          </p:cNvPr>
          <p:cNvGrpSpPr/>
          <p:nvPr/>
        </p:nvGrpSpPr>
        <p:grpSpPr>
          <a:xfrm>
            <a:off x="-1965526" y="-29980"/>
            <a:ext cx="9961092" cy="6858000"/>
            <a:chOff x="491575" y="0"/>
            <a:chExt cx="9961092" cy="6858000"/>
          </a:xfrm>
        </p:grpSpPr>
        <p:sp>
          <p:nvSpPr>
            <p:cNvPr id="111" name="Rectangle 11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114" name="Picture 11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15" name="Group 114">
            <a:extLst>
              <a:ext uri="{FF2B5EF4-FFF2-40B4-BE49-F238E27FC236}">
                <a16:creationId xmlns:a16="http://schemas.microsoft.com/office/drawing/2014/main" id="{60E31D48-090A-4A9C-AF5C-4B0C49C47C7D}"/>
              </a:ext>
            </a:extLst>
          </p:cNvPr>
          <p:cNvGrpSpPr/>
          <p:nvPr/>
        </p:nvGrpSpPr>
        <p:grpSpPr>
          <a:xfrm>
            <a:off x="-3863838" y="-21019"/>
            <a:ext cx="11335017" cy="6858000"/>
            <a:chOff x="-10744545" y="-1"/>
            <a:chExt cx="11335017" cy="6858000"/>
          </a:xfrm>
        </p:grpSpPr>
        <p:sp>
          <p:nvSpPr>
            <p:cNvPr id="116" name="Rectangle 115">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19" name="Picture 118">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Oval 2"/>
          <p:cNvSpPr/>
          <p:nvPr/>
        </p:nvSpPr>
        <p:spPr>
          <a:xfrm>
            <a:off x="-1769164" y="1580326"/>
            <a:ext cx="7921487" cy="3687418"/>
          </a:xfrm>
          <a:prstGeom prst="ellipse">
            <a:avLst/>
          </a:prstGeom>
          <a:solidFill>
            <a:srgbClr val="00A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68347" y="2263440"/>
            <a:ext cx="6251713" cy="2215991"/>
          </a:xfrm>
          <a:prstGeom prst="rect">
            <a:avLst/>
          </a:prstGeom>
          <a:noFill/>
        </p:spPr>
        <p:txBody>
          <a:bodyPr wrap="square" rtlCol="0">
            <a:spAutoFit/>
          </a:bodyPr>
          <a:lstStyle/>
          <a:p>
            <a:r>
              <a:rPr lang="en-US" sz="13800" dirty="0" smtClean="0">
                <a:solidFill>
                  <a:schemeClr val="bg1"/>
                </a:solidFill>
              </a:rPr>
              <a:t>Thanks</a:t>
            </a:r>
            <a:endParaRPr lang="en-US" sz="13800" dirty="0">
              <a:solidFill>
                <a:schemeClr val="bg1"/>
              </a:solidFill>
            </a:endParaRPr>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Data_Source</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Summary</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9FF904C5-2C25-4A4D-AFDC-CFEB7423060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923473" y="1045866"/>
            <a:ext cx="2227390" cy="2248014"/>
          </a:xfrm>
          <a:prstGeom prst="ellipse">
            <a:avLst/>
          </a:prstGeom>
        </p:spPr>
      </p:pic>
      <p:grpSp>
        <p:nvGrpSpPr>
          <p:cNvPr id="82" name="Group 81">
            <a:extLst>
              <a:ext uri="{FF2B5EF4-FFF2-40B4-BE49-F238E27FC236}">
                <a16:creationId xmlns:a16="http://schemas.microsoft.com/office/drawing/2014/main" id="{A14E1B91-C212-4889-8705-49BCDB383225}"/>
              </a:ext>
            </a:extLst>
          </p:cNvPr>
          <p:cNvGrpSpPr/>
          <p:nvPr/>
        </p:nvGrpSpPr>
        <p:grpSpPr>
          <a:xfrm>
            <a:off x="3641368" y="3428999"/>
            <a:ext cx="6791601" cy="2249913"/>
            <a:chOff x="2795389" y="3874286"/>
            <a:chExt cx="6791601" cy="2249913"/>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4" y="3874286"/>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MESSAGE FROM</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468965"/>
              <a:ext cx="2783757" cy="461665"/>
            </a:xfrm>
            <a:prstGeom prst="rect">
              <a:avLst/>
            </a:prstGeom>
            <a:noFill/>
          </p:spPr>
          <p:txBody>
            <a:bodyPr wrap="square" rtlCol="0">
              <a:spAutoFit/>
            </a:bodyPr>
            <a:lstStyle/>
            <a:p>
              <a:pPr algn="ctr"/>
              <a:r>
                <a:rPr lang="en-US" sz="2400" dirty="0" smtClean="0">
                  <a:solidFill>
                    <a:schemeClr val="bg1">
                      <a:lumMod val="65000"/>
                    </a:schemeClr>
                  </a:solidFill>
                  <a:latin typeface="Tw Cen MT" panose="020B0602020104020603" pitchFamily="34" charset="0"/>
                </a:rPr>
                <a:t>Mohammad Dawood</a:t>
              </a:r>
              <a:endParaRPr lang="en-US" sz="2400"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95389" y="5200869"/>
              <a:ext cx="6791601" cy="923330"/>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Hello Everyone. First of all Thank you very much for giving me this Precious Chance to Present my Tableau Capstone Project. Here I tried to analyze the Data of Covid-19 Pandemic…</a:t>
              </a:r>
              <a:endParaRPr lang="en-US" dirty="0">
                <a:solidFill>
                  <a:schemeClr val="bg1">
                    <a:lumMod val="65000"/>
                  </a:schemeClr>
                </a:solidFill>
                <a:latin typeface="Tw Cen MT" panose="020B0602020104020603" pitchFamily="34" charset="0"/>
              </a:endParaRPr>
            </a:p>
          </p:txBody>
        </p:sp>
      </p:grpSp>
      <p:grpSp>
        <p:nvGrpSpPr>
          <p:cNvPr id="45" name="Group 44">
            <a:extLst>
              <a:ext uri="{FF2B5EF4-FFF2-40B4-BE49-F238E27FC236}">
                <a16:creationId xmlns:a16="http://schemas.microsoft.com/office/drawing/2014/main" id="{066ACF4C-6F8C-46FC-8362-2E05C90EEAFA}"/>
              </a:ext>
            </a:extLst>
          </p:cNvPr>
          <p:cNvGrpSpPr/>
          <p:nvPr/>
        </p:nvGrpSpPr>
        <p:grpSpPr>
          <a:xfrm>
            <a:off x="-10842778" y="21017"/>
            <a:ext cx="12482922" cy="6858000"/>
            <a:chOff x="-290920" y="0"/>
            <a:chExt cx="12482922" cy="6858000"/>
          </a:xfrm>
        </p:grpSpPr>
        <p:sp>
          <p:nvSpPr>
            <p:cNvPr id="46" name="Rectangle 45">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85"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88"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90" name="Group 89">
            <a:extLst>
              <a:ext uri="{FF2B5EF4-FFF2-40B4-BE49-F238E27FC236}">
                <a16:creationId xmlns:a16="http://schemas.microsoft.com/office/drawing/2014/main" id="{63E93C38-ECA5-4094-81E9-196A3BD19EBD}"/>
              </a:ext>
            </a:extLst>
          </p:cNvPr>
          <p:cNvGrpSpPr/>
          <p:nvPr/>
        </p:nvGrpSpPr>
        <p:grpSpPr>
          <a:xfrm>
            <a:off x="-10321727" y="8964"/>
            <a:ext cx="11447501" cy="6858000"/>
            <a:chOff x="213096" y="0"/>
            <a:chExt cx="11447501" cy="6858000"/>
          </a:xfrm>
        </p:grpSpPr>
        <p:sp>
          <p:nvSpPr>
            <p:cNvPr id="91" name="Rectangle 90">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94">
            <a:extLst>
              <a:ext uri="{FF2B5EF4-FFF2-40B4-BE49-F238E27FC236}">
                <a16:creationId xmlns:a16="http://schemas.microsoft.com/office/drawing/2014/main" id="{7728BA24-99D1-4E44-98AC-50745A94AD6C}"/>
              </a:ext>
            </a:extLst>
          </p:cNvPr>
          <p:cNvGrpSpPr/>
          <p:nvPr/>
        </p:nvGrpSpPr>
        <p:grpSpPr>
          <a:xfrm>
            <a:off x="-9345815" y="8964"/>
            <a:ext cx="9961092" cy="6858000"/>
            <a:chOff x="491575" y="0"/>
            <a:chExt cx="9961092" cy="6858000"/>
          </a:xfrm>
        </p:grpSpPr>
        <p:sp>
          <p:nvSpPr>
            <p:cNvPr id="96" name="Rectangle 95">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00" name="Group 99">
            <a:extLst>
              <a:ext uri="{FF2B5EF4-FFF2-40B4-BE49-F238E27FC236}">
                <a16:creationId xmlns:a16="http://schemas.microsoft.com/office/drawing/2014/main" id="{0E4F6447-6163-4D6A-A8D2-BD63B6CB3A42}"/>
              </a:ext>
            </a:extLst>
          </p:cNvPr>
          <p:cNvGrpSpPr/>
          <p:nvPr/>
        </p:nvGrpSpPr>
        <p:grpSpPr>
          <a:xfrm>
            <a:off x="-9500232" y="8965"/>
            <a:ext cx="9574094" cy="6858000"/>
            <a:chOff x="491575" y="0"/>
            <a:chExt cx="9574094" cy="6858000"/>
          </a:xfrm>
        </p:grpSpPr>
        <p:sp>
          <p:nvSpPr>
            <p:cNvPr id="101" name="Rectangle 100">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104" name="Picture 103">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05" name="Group 104">
            <a:extLst>
              <a:ext uri="{FF2B5EF4-FFF2-40B4-BE49-F238E27FC236}">
                <a16:creationId xmlns:a16="http://schemas.microsoft.com/office/drawing/2014/main" id="{E7044FAB-DB4A-4E59-B111-8CA4168E7FA4}"/>
              </a:ext>
            </a:extLst>
          </p:cNvPr>
          <p:cNvGrpSpPr/>
          <p:nvPr/>
        </p:nvGrpSpPr>
        <p:grpSpPr>
          <a:xfrm>
            <a:off x="-12350506" y="17929"/>
            <a:ext cx="11860720" cy="6858000"/>
            <a:chOff x="-2449883" y="-1"/>
            <a:chExt cx="11860720" cy="6858000"/>
          </a:xfrm>
        </p:grpSpPr>
        <p:sp>
          <p:nvSpPr>
            <p:cNvPr id="106" name="Rectangle 105">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109" name="Picture 108">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10" name="Group 109">
            <a:extLst>
              <a:ext uri="{FF2B5EF4-FFF2-40B4-BE49-F238E27FC236}">
                <a16:creationId xmlns:a16="http://schemas.microsoft.com/office/drawing/2014/main" id="{7728BA24-99D1-4E44-98AC-50745A94AD6C}"/>
              </a:ext>
            </a:extLst>
          </p:cNvPr>
          <p:cNvGrpSpPr/>
          <p:nvPr/>
        </p:nvGrpSpPr>
        <p:grpSpPr>
          <a:xfrm>
            <a:off x="-10950493" y="-8961"/>
            <a:ext cx="9961092" cy="6858000"/>
            <a:chOff x="491575" y="0"/>
            <a:chExt cx="9961092" cy="6858000"/>
          </a:xfrm>
        </p:grpSpPr>
        <p:sp>
          <p:nvSpPr>
            <p:cNvPr id="111" name="Rectangle 11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114" name="Picture 11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15" name="Group 114">
            <a:extLst>
              <a:ext uri="{FF2B5EF4-FFF2-40B4-BE49-F238E27FC236}">
                <a16:creationId xmlns:a16="http://schemas.microsoft.com/office/drawing/2014/main" id="{60E31D48-090A-4A9C-AF5C-4B0C49C47C7D}"/>
              </a:ext>
            </a:extLst>
          </p:cNvPr>
          <p:cNvGrpSpPr/>
          <p:nvPr/>
        </p:nvGrpSpPr>
        <p:grpSpPr>
          <a:xfrm>
            <a:off x="-12848805" y="0"/>
            <a:ext cx="11335017" cy="6858000"/>
            <a:chOff x="-10744545" y="-1"/>
            <a:chExt cx="11335017" cy="6858000"/>
          </a:xfrm>
        </p:grpSpPr>
        <p:sp>
          <p:nvSpPr>
            <p:cNvPr id="116" name="Rectangle 115">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19" name="Picture 118">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anim calcmode="lin" valueType="num">
                                      <p:cBhvr>
                                        <p:cTn id="14" dur="500" fill="hold"/>
                                        <p:tgtEl>
                                          <p:spTgt spid="82"/>
                                        </p:tgtEl>
                                        <p:attrNameLst>
                                          <p:attrName>ppt_x</p:attrName>
                                        </p:attrNameLst>
                                      </p:cBhvr>
                                      <p:tavLst>
                                        <p:tav tm="0">
                                          <p:val>
                                            <p:strVal val="#ppt_x"/>
                                          </p:val>
                                        </p:tav>
                                        <p:tav tm="100000">
                                          <p:val>
                                            <p:strVal val="#ppt_x"/>
                                          </p:val>
                                        </p:tav>
                                      </p:tavLst>
                                    </p:anim>
                                    <p:anim calcmode="lin" valueType="num">
                                      <p:cBhvr>
                                        <p:cTn id="1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5" name="Rectangle 4"/>
          <p:cNvSpPr/>
          <p:nvPr/>
        </p:nvSpPr>
        <p:spPr>
          <a:xfrm>
            <a:off x="2287106" y="35860"/>
            <a:ext cx="5707222" cy="717175"/>
          </a:xfrm>
          <a:prstGeom prst="rect">
            <a:avLst/>
          </a:prstGeom>
          <a:solidFill>
            <a:srgbClr val="52C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14000" y="35859"/>
            <a:ext cx="5703223" cy="461665"/>
          </a:xfrm>
          <a:prstGeom prst="rect">
            <a:avLst/>
          </a:prstGeom>
          <a:noFill/>
        </p:spPr>
        <p:txBody>
          <a:bodyPr wrap="square" rtlCol="0">
            <a:spAutoFit/>
          </a:bodyPr>
          <a:lstStyle/>
          <a:p>
            <a:r>
              <a:rPr lang="en-US" sz="2400" b="1" i="1" dirty="0">
                <a:solidFill>
                  <a:schemeClr val="bg1"/>
                </a:solidFill>
                <a:latin typeface="Tw Cen MT" panose="020B0602020104020603" pitchFamily="34" charset="0"/>
              </a:rPr>
              <a:t>Why we need to analyze </a:t>
            </a:r>
            <a:r>
              <a:rPr lang="en-US" sz="2400" b="1" i="1" dirty="0" smtClean="0">
                <a:solidFill>
                  <a:schemeClr val="bg1"/>
                </a:solidFill>
                <a:latin typeface="Tw Cen MT" panose="020B0602020104020603" pitchFamily="34" charset="0"/>
              </a:rPr>
              <a:t>Covid-19 </a:t>
            </a:r>
            <a:r>
              <a:rPr lang="en-US" sz="2400" b="1" i="1" dirty="0">
                <a:solidFill>
                  <a:schemeClr val="bg1"/>
                </a:solidFill>
                <a:latin typeface="Tw Cen MT" panose="020B0602020104020603" pitchFamily="34" charset="0"/>
              </a:rPr>
              <a:t>Dataset?</a:t>
            </a:r>
            <a:endParaRPr lang="en-US" sz="2400" dirty="0">
              <a:latin typeface="Tw Cen MT" panose="020B0602020104020603" pitchFamily="34" charset="0"/>
            </a:endParaRPr>
          </a:p>
        </p:txBody>
      </p:sp>
      <p:grpSp>
        <p:nvGrpSpPr>
          <p:cNvPr id="11" name="Group 10"/>
          <p:cNvGrpSpPr/>
          <p:nvPr/>
        </p:nvGrpSpPr>
        <p:grpSpPr>
          <a:xfrm>
            <a:off x="2527942" y="1577783"/>
            <a:ext cx="5118949" cy="5118949"/>
            <a:chOff x="2635522" y="2178424"/>
            <a:chExt cx="5118949" cy="5118949"/>
          </a:xfrm>
          <a:effectLst>
            <a:glow rad="101600">
              <a:schemeClr val="accent2">
                <a:satMod val="175000"/>
                <a:alpha val="40000"/>
              </a:schemeClr>
            </a:glow>
            <a:outerShdw blurRad="50800" dist="50800" dir="5400000" algn="ctr" rotWithShape="0">
              <a:schemeClr val="bg1"/>
            </a:outerShdw>
          </a:effectLst>
        </p:grpSpPr>
        <p:sp>
          <p:nvSpPr>
            <p:cNvPr id="2" name="Oval 1"/>
            <p:cNvSpPr/>
            <p:nvPr/>
          </p:nvSpPr>
          <p:spPr>
            <a:xfrm>
              <a:off x="2635522" y="2178424"/>
              <a:ext cx="5118949" cy="5118949"/>
            </a:xfrm>
            <a:prstGeom prst="ellipse">
              <a:avLst/>
            </a:prstGeom>
            <a:solidFill>
              <a:srgbClr val="52C9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29387" y="3039037"/>
              <a:ext cx="3958923" cy="3416320"/>
            </a:xfrm>
            <a:prstGeom prst="rect">
              <a:avLst/>
            </a:prstGeom>
            <a:noFill/>
          </p:spPr>
          <p:txBody>
            <a:bodyPr wrap="square" rtlCol="0">
              <a:spAutoFit/>
            </a:bodyPr>
            <a:lstStyle/>
            <a:p>
              <a:r>
                <a:rPr lang="en-US" sz="2400" b="1" i="1" dirty="0">
                  <a:solidFill>
                    <a:schemeClr val="bg1"/>
                  </a:solidFill>
                  <a:latin typeface="Tw Cen MT" panose="020B0602020104020603" pitchFamily="34" charset="0"/>
                </a:rPr>
                <a:t>In March 2020, WHO declared Covid-19 a pandemic, caused by the Novel-SARS-COV-2 virus. Soon a outbreak of Covid-19 started effecting various aspect of India. Here I tried to analyze the Covid-19 outbreak in India with the help of Data which I got for </a:t>
              </a:r>
              <a:r>
                <a:rPr lang="en-US" sz="2400" b="1" i="1" dirty="0" smtClean="0">
                  <a:solidFill>
                    <a:schemeClr val="bg1"/>
                  </a:solidFill>
                  <a:latin typeface="Tw Cen MT" panose="020B0602020104020603" pitchFamily="34" charset="0"/>
                </a:rPr>
                <a:t>    www.kaggle.com</a:t>
              </a:r>
              <a:endParaRPr lang="en-US" sz="2400" b="1" i="1" dirty="0">
                <a:solidFill>
                  <a:schemeClr val="bg1"/>
                </a:solidFill>
                <a:latin typeface="Tw Cen MT" panose="020B0602020104020603" pitchFamily="34" charset="0"/>
              </a:endParaRPr>
            </a:p>
          </p:txBody>
        </p:sp>
      </p:grpSp>
      <p:sp>
        <p:nvSpPr>
          <p:cNvPr id="7" name="Oval 6"/>
          <p:cNvSpPr/>
          <p:nvPr/>
        </p:nvSpPr>
        <p:spPr>
          <a:xfrm>
            <a:off x="8751042" y="5468048"/>
            <a:ext cx="2876189" cy="1345899"/>
          </a:xfrm>
          <a:prstGeom prst="ellipse">
            <a:avLst/>
          </a:prstGeom>
          <a:solidFill>
            <a:srgbClr val="52C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95060" y="5892234"/>
            <a:ext cx="2037253" cy="523220"/>
          </a:xfrm>
          <a:prstGeom prst="rect">
            <a:avLst/>
          </a:prstGeom>
          <a:noFill/>
        </p:spPr>
        <p:txBody>
          <a:bodyPr wrap="square" rtlCol="0">
            <a:spAutoFit/>
          </a:bodyPr>
          <a:lstStyle/>
          <a:p>
            <a:r>
              <a:rPr lang="en-US" sz="2800" b="1" i="1" dirty="0">
                <a:solidFill>
                  <a:schemeClr val="bg1"/>
                </a:solidFill>
                <a:latin typeface="Tw Cen MT" panose="020B0602020104020603" pitchFamily="34" charset="0"/>
                <a:hlinkClick r:id="rId3"/>
              </a:rPr>
              <a:t>Data </a:t>
            </a:r>
            <a:r>
              <a:rPr lang="en-US" sz="2800" b="1" i="1" dirty="0" smtClean="0">
                <a:solidFill>
                  <a:schemeClr val="bg1"/>
                </a:solidFill>
                <a:latin typeface="Tw Cen MT" panose="020B0602020104020603" pitchFamily="34" charset="0"/>
                <a:hlinkClick r:id="rId3"/>
              </a:rPr>
              <a:t>Source</a:t>
            </a:r>
            <a:endParaRPr lang="en-US" sz="2800" b="1" i="1" dirty="0">
              <a:solidFill>
                <a:schemeClr val="bg1"/>
              </a:solidFill>
              <a:latin typeface="Tw Cen MT" panose="020B0602020104020603" pitchFamily="34" charset="0"/>
            </a:endParaRPr>
          </a:p>
        </p:txBody>
      </p:sp>
      <p:grpSp>
        <p:nvGrpSpPr>
          <p:cNvPr id="50" name="Group 49">
            <a:extLst>
              <a:ext uri="{FF2B5EF4-FFF2-40B4-BE49-F238E27FC236}">
                <a16:creationId xmlns:a16="http://schemas.microsoft.com/office/drawing/2014/main" id="{066ACF4C-6F8C-46FC-8362-2E05C90EEAFA}"/>
              </a:ext>
            </a:extLst>
          </p:cNvPr>
          <p:cNvGrpSpPr/>
          <p:nvPr/>
        </p:nvGrpSpPr>
        <p:grpSpPr>
          <a:xfrm>
            <a:off x="-10905533" y="21017"/>
            <a:ext cx="12482922" cy="6858000"/>
            <a:chOff x="-290920" y="0"/>
            <a:chExt cx="12482922"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55"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57"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59" name="Group 58">
            <a:extLst>
              <a:ext uri="{FF2B5EF4-FFF2-40B4-BE49-F238E27FC236}">
                <a16:creationId xmlns:a16="http://schemas.microsoft.com/office/drawing/2014/main" id="{63E93C38-ECA5-4094-81E9-196A3BD19EBD}"/>
              </a:ext>
            </a:extLst>
          </p:cNvPr>
          <p:cNvGrpSpPr/>
          <p:nvPr/>
        </p:nvGrpSpPr>
        <p:grpSpPr>
          <a:xfrm>
            <a:off x="-10384482" y="8964"/>
            <a:ext cx="11447501" cy="6858000"/>
            <a:chOff x="213096" y="0"/>
            <a:chExt cx="11447501" cy="6858000"/>
          </a:xfrm>
        </p:grpSpPr>
        <p:sp>
          <p:nvSpPr>
            <p:cNvPr id="60" name="Rectangle 59">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63" name="Picture 62">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4" name="Group 63">
            <a:extLst>
              <a:ext uri="{FF2B5EF4-FFF2-40B4-BE49-F238E27FC236}">
                <a16:creationId xmlns:a16="http://schemas.microsoft.com/office/drawing/2014/main" id="{7728BA24-99D1-4E44-98AC-50745A94AD6C}"/>
              </a:ext>
            </a:extLst>
          </p:cNvPr>
          <p:cNvGrpSpPr/>
          <p:nvPr/>
        </p:nvGrpSpPr>
        <p:grpSpPr>
          <a:xfrm>
            <a:off x="-9408570" y="8964"/>
            <a:ext cx="9961092" cy="6858000"/>
            <a:chOff x="491575" y="0"/>
            <a:chExt cx="9961092" cy="6858000"/>
          </a:xfrm>
        </p:grpSpPr>
        <p:sp>
          <p:nvSpPr>
            <p:cNvPr id="65" name="Rectangle 64">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68" name="Picture 67">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9" name="Group 68">
            <a:extLst>
              <a:ext uri="{FF2B5EF4-FFF2-40B4-BE49-F238E27FC236}">
                <a16:creationId xmlns:a16="http://schemas.microsoft.com/office/drawing/2014/main" id="{0E4F6447-6163-4D6A-A8D2-BD63B6CB3A42}"/>
              </a:ext>
            </a:extLst>
          </p:cNvPr>
          <p:cNvGrpSpPr/>
          <p:nvPr/>
        </p:nvGrpSpPr>
        <p:grpSpPr>
          <a:xfrm>
            <a:off x="-9562987" y="8965"/>
            <a:ext cx="9574094" cy="6858000"/>
            <a:chOff x="491575" y="0"/>
            <a:chExt cx="9574094" cy="6858000"/>
          </a:xfrm>
        </p:grpSpPr>
        <p:sp>
          <p:nvSpPr>
            <p:cNvPr id="70" name="Rectangle 69">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73" name="Picture 72">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4" name="Group 73">
            <a:extLst>
              <a:ext uri="{FF2B5EF4-FFF2-40B4-BE49-F238E27FC236}">
                <a16:creationId xmlns:a16="http://schemas.microsoft.com/office/drawing/2014/main" id="{E7044FAB-DB4A-4E59-B111-8CA4168E7FA4}"/>
              </a:ext>
            </a:extLst>
          </p:cNvPr>
          <p:cNvGrpSpPr/>
          <p:nvPr/>
        </p:nvGrpSpPr>
        <p:grpSpPr>
          <a:xfrm>
            <a:off x="-12413261" y="17929"/>
            <a:ext cx="11860720" cy="6858000"/>
            <a:chOff x="-2449883" y="-1"/>
            <a:chExt cx="11860720" cy="6858000"/>
          </a:xfrm>
        </p:grpSpPr>
        <p:sp>
          <p:nvSpPr>
            <p:cNvPr id="75" name="Rectangle 74">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78" name="Picture 77">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9" name="Group 78">
            <a:extLst>
              <a:ext uri="{FF2B5EF4-FFF2-40B4-BE49-F238E27FC236}">
                <a16:creationId xmlns:a16="http://schemas.microsoft.com/office/drawing/2014/main" id="{7728BA24-99D1-4E44-98AC-50745A94AD6C}"/>
              </a:ext>
            </a:extLst>
          </p:cNvPr>
          <p:cNvGrpSpPr/>
          <p:nvPr/>
        </p:nvGrpSpPr>
        <p:grpSpPr>
          <a:xfrm>
            <a:off x="-11013248" y="-8961"/>
            <a:ext cx="9961092" cy="6858000"/>
            <a:chOff x="491575" y="0"/>
            <a:chExt cx="9961092" cy="6858000"/>
          </a:xfrm>
        </p:grpSpPr>
        <p:sp>
          <p:nvSpPr>
            <p:cNvPr id="80" name="Rectangle 79">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97" name="Picture 96">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8" name="Group 97">
            <a:extLst>
              <a:ext uri="{FF2B5EF4-FFF2-40B4-BE49-F238E27FC236}">
                <a16:creationId xmlns:a16="http://schemas.microsoft.com/office/drawing/2014/main" id="{60E31D48-090A-4A9C-AF5C-4B0C49C47C7D}"/>
              </a:ext>
            </a:extLst>
          </p:cNvPr>
          <p:cNvGrpSpPr/>
          <p:nvPr/>
        </p:nvGrpSpPr>
        <p:grpSpPr>
          <a:xfrm>
            <a:off x="-12911560" y="0"/>
            <a:ext cx="11335017" cy="6858000"/>
            <a:chOff x="-10744545" y="-1"/>
            <a:chExt cx="11335017" cy="6858000"/>
          </a:xfrm>
        </p:grpSpPr>
        <p:sp>
          <p:nvSpPr>
            <p:cNvPr id="99" name="Rectangle 98">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02" name="Picture 101">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3" name="Group 102">
            <a:extLst>
              <a:ext uri="{FF2B5EF4-FFF2-40B4-BE49-F238E27FC236}">
                <a16:creationId xmlns:a16="http://schemas.microsoft.com/office/drawing/2014/main" id="{066ACF4C-6F8C-46FC-8362-2E05C90EEAFA}"/>
              </a:ext>
            </a:extLst>
          </p:cNvPr>
          <p:cNvGrpSpPr/>
          <p:nvPr/>
        </p:nvGrpSpPr>
        <p:grpSpPr>
          <a:xfrm>
            <a:off x="-10977251" y="21017"/>
            <a:ext cx="12482922" cy="6858000"/>
            <a:chOff x="-290920" y="0"/>
            <a:chExt cx="12482922" cy="6858000"/>
          </a:xfrm>
        </p:grpSpPr>
        <p:sp>
          <p:nvSpPr>
            <p:cNvPr id="104" name="Rectangle 103">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107" name="Picture 106">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108"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110"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112" name="Group 111">
            <a:extLst>
              <a:ext uri="{FF2B5EF4-FFF2-40B4-BE49-F238E27FC236}">
                <a16:creationId xmlns:a16="http://schemas.microsoft.com/office/drawing/2014/main" id="{7728BA24-99D1-4E44-98AC-50745A94AD6C}"/>
              </a:ext>
            </a:extLst>
          </p:cNvPr>
          <p:cNvGrpSpPr/>
          <p:nvPr/>
        </p:nvGrpSpPr>
        <p:grpSpPr>
          <a:xfrm>
            <a:off x="-9480288" y="8964"/>
            <a:ext cx="9961092" cy="6858000"/>
            <a:chOff x="491575" y="0"/>
            <a:chExt cx="9961092" cy="6858000"/>
          </a:xfrm>
        </p:grpSpPr>
        <p:sp>
          <p:nvSpPr>
            <p:cNvPr id="113" name="Rectangle 11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116" name="Picture 11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17" name="Group 116">
            <a:extLst>
              <a:ext uri="{FF2B5EF4-FFF2-40B4-BE49-F238E27FC236}">
                <a16:creationId xmlns:a16="http://schemas.microsoft.com/office/drawing/2014/main" id="{0E4F6447-6163-4D6A-A8D2-BD63B6CB3A42}"/>
              </a:ext>
            </a:extLst>
          </p:cNvPr>
          <p:cNvGrpSpPr/>
          <p:nvPr/>
        </p:nvGrpSpPr>
        <p:grpSpPr>
          <a:xfrm>
            <a:off x="-9634705" y="8965"/>
            <a:ext cx="9574094" cy="6858000"/>
            <a:chOff x="491575" y="0"/>
            <a:chExt cx="9574094" cy="6858000"/>
          </a:xfrm>
        </p:grpSpPr>
        <p:sp>
          <p:nvSpPr>
            <p:cNvPr id="118" name="Rectangle 117">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121" name="Picture 120">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22" name="Group 121">
            <a:extLst>
              <a:ext uri="{FF2B5EF4-FFF2-40B4-BE49-F238E27FC236}">
                <a16:creationId xmlns:a16="http://schemas.microsoft.com/office/drawing/2014/main" id="{E7044FAB-DB4A-4E59-B111-8CA4168E7FA4}"/>
              </a:ext>
            </a:extLst>
          </p:cNvPr>
          <p:cNvGrpSpPr/>
          <p:nvPr/>
        </p:nvGrpSpPr>
        <p:grpSpPr>
          <a:xfrm>
            <a:off x="-12484979" y="17929"/>
            <a:ext cx="11860720" cy="6858000"/>
            <a:chOff x="-2449883" y="-1"/>
            <a:chExt cx="11860720" cy="6858000"/>
          </a:xfrm>
        </p:grpSpPr>
        <p:sp>
          <p:nvSpPr>
            <p:cNvPr id="123" name="Rectangle 122">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126" name="Picture 125">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32" name="Group 131">
            <a:extLst>
              <a:ext uri="{FF2B5EF4-FFF2-40B4-BE49-F238E27FC236}">
                <a16:creationId xmlns:a16="http://schemas.microsoft.com/office/drawing/2014/main" id="{7728BA24-99D1-4E44-98AC-50745A94AD6C}"/>
              </a:ext>
            </a:extLst>
          </p:cNvPr>
          <p:cNvGrpSpPr/>
          <p:nvPr/>
        </p:nvGrpSpPr>
        <p:grpSpPr>
          <a:xfrm>
            <a:off x="-11084968" y="-8961"/>
            <a:ext cx="9961092" cy="6858000"/>
            <a:chOff x="491575" y="0"/>
            <a:chExt cx="9961092" cy="6858000"/>
          </a:xfrm>
        </p:grpSpPr>
        <p:sp>
          <p:nvSpPr>
            <p:cNvPr id="133" name="Rectangle 132">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136" name="Picture 135">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27" name="Group 126">
            <a:extLst>
              <a:ext uri="{FF2B5EF4-FFF2-40B4-BE49-F238E27FC236}">
                <a16:creationId xmlns:a16="http://schemas.microsoft.com/office/drawing/2014/main" id="{60E31D48-090A-4A9C-AF5C-4B0C49C47C7D}"/>
              </a:ext>
            </a:extLst>
          </p:cNvPr>
          <p:cNvGrpSpPr/>
          <p:nvPr/>
        </p:nvGrpSpPr>
        <p:grpSpPr>
          <a:xfrm>
            <a:off x="-12983278" y="0"/>
            <a:ext cx="11335017" cy="6858000"/>
            <a:chOff x="-10744545" y="-1"/>
            <a:chExt cx="11335017" cy="6858000"/>
          </a:xfrm>
        </p:grpSpPr>
        <p:sp>
          <p:nvSpPr>
            <p:cNvPr id="128" name="Rectangle 127">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Box 129">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31" name="Picture 130">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20206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3" name="Group 32">
            <a:extLst>
              <a:ext uri="{FF2B5EF4-FFF2-40B4-BE49-F238E27FC236}">
                <a16:creationId xmlns:a16="http://schemas.microsoft.com/office/drawing/2014/main" id="{A87830BE-EEF7-4034-8ABE-3212DB467DB4}"/>
              </a:ext>
            </a:extLst>
          </p:cNvPr>
          <p:cNvGrpSpPr/>
          <p:nvPr/>
        </p:nvGrpSpPr>
        <p:grpSpPr>
          <a:xfrm>
            <a:off x="1589415" y="8779"/>
            <a:ext cx="1485566" cy="1894017"/>
            <a:chOff x="1387588" y="2182683"/>
            <a:chExt cx="1805441" cy="1894017"/>
          </a:xfrm>
        </p:grpSpPr>
        <p:sp>
          <p:nvSpPr>
            <p:cNvPr id="34"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Object</a:t>
              </a:r>
            </a:p>
          </p:txBody>
        </p:sp>
        <p:sp>
          <p:nvSpPr>
            <p:cNvPr id="36" name="TextBox 35">
              <a:extLst>
                <a:ext uri="{FF2B5EF4-FFF2-40B4-BE49-F238E27FC236}">
                  <a16:creationId xmlns:a16="http://schemas.microsoft.com/office/drawing/2014/main"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37" name="Freeform: Shape 107">
            <a:extLst>
              <a:ext uri="{FF2B5EF4-FFF2-40B4-BE49-F238E27FC236}">
                <a16:creationId xmlns:a16="http://schemas.microsoft.com/office/drawing/2014/main" id="{48958204-CE05-4E79-AC55-C76FBB79E37F}"/>
              </a:ext>
            </a:extLst>
          </p:cNvPr>
          <p:cNvSpPr/>
          <p:nvPr/>
        </p:nvSpPr>
        <p:spPr>
          <a:xfrm flipV="1">
            <a:off x="1677400" y="969346"/>
            <a:ext cx="1309596"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D94F991-2744-4D5C-BE57-A0C261539D2C}"/>
              </a:ext>
            </a:extLst>
          </p:cNvPr>
          <p:cNvGrpSpPr/>
          <p:nvPr/>
        </p:nvGrpSpPr>
        <p:grpSpPr>
          <a:xfrm>
            <a:off x="1671731" y="1511133"/>
            <a:ext cx="1309596" cy="2538224"/>
            <a:chOff x="1488849" y="3685037"/>
            <a:chExt cx="1591582" cy="2538224"/>
          </a:xfrm>
        </p:grpSpPr>
        <p:sp>
          <p:nvSpPr>
            <p:cNvPr id="39" name="TextBox 38">
              <a:extLst>
                <a:ext uri="{FF2B5EF4-FFF2-40B4-BE49-F238E27FC236}">
                  <a16:creationId xmlns:a16="http://schemas.microsoft.com/office/drawing/2014/main" id="{8721CE74-40AC-4223-B129-B3A270C7429B}"/>
                </a:ext>
              </a:extLst>
            </p:cNvPr>
            <p:cNvSpPr txBox="1"/>
            <p:nvPr/>
          </p:nvSpPr>
          <p:spPr>
            <a:xfrm>
              <a:off x="1488849" y="3685037"/>
              <a:ext cx="1591582" cy="369332"/>
            </a:xfrm>
            <a:prstGeom prst="rect">
              <a:avLst/>
            </a:prstGeom>
            <a:noFill/>
          </p:spPr>
          <p:txBody>
            <a:bodyPr wrap="square" rtlCol="0">
              <a:spAutoFit/>
            </a:bodyPr>
            <a:lstStyle/>
            <a:p>
              <a:pPr algn="ctr"/>
              <a:r>
                <a:rPr lang="en-US" b="1" dirty="0" smtClean="0">
                  <a:solidFill>
                    <a:srgbClr val="FF5969"/>
                  </a:solidFill>
                  <a:latin typeface="Tw Cen MT" panose="020B0602020104020603" pitchFamily="34" charset="0"/>
                </a:rPr>
                <a:t>Population</a:t>
              </a:r>
              <a:endParaRPr lang="en-US" b="1" dirty="0">
                <a:solidFill>
                  <a:srgbClr val="FF5969"/>
                </a:solidFill>
                <a:latin typeface="Tw Cen MT" panose="020B0602020104020603" pitchFamily="34" charset="0"/>
              </a:endParaRPr>
            </a:p>
          </p:txBody>
        </p:sp>
        <p:sp>
          <p:nvSpPr>
            <p:cNvPr id="40" name="TextBox 39">
              <a:extLst>
                <a:ext uri="{FF2B5EF4-FFF2-40B4-BE49-F238E27FC236}">
                  <a16:creationId xmlns:a16="http://schemas.microsoft.com/office/drawing/2014/main" id="{FC94FF53-E358-452A-A5CE-3296318ABBE9}"/>
                </a:ext>
              </a:extLst>
            </p:cNvPr>
            <p:cNvSpPr txBox="1"/>
            <p:nvPr/>
          </p:nvSpPr>
          <p:spPr>
            <a:xfrm>
              <a:off x="1488849" y="3976492"/>
              <a:ext cx="1591582" cy="2246769"/>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To know the correct situation the Covid-19 outbreak, We really need to know the Population of India and its States.</a:t>
              </a:r>
              <a:endParaRPr lang="en-US" sz="1400" b="1" dirty="0">
                <a:solidFill>
                  <a:srgbClr val="A6A6A6"/>
                </a:solidFill>
                <a:latin typeface="Tw Cen MT" panose="020B0602020104020603" pitchFamily="34" charset="0"/>
              </a:endParaRPr>
            </a:p>
          </p:txBody>
        </p:sp>
      </p:grpSp>
      <p:grpSp>
        <p:nvGrpSpPr>
          <p:cNvPr id="42" name="Group 41">
            <a:extLst>
              <a:ext uri="{FF2B5EF4-FFF2-40B4-BE49-F238E27FC236}">
                <a16:creationId xmlns:a16="http://schemas.microsoft.com/office/drawing/2014/main" id="{12310FCA-56F2-4778-94B7-C1B5FD53AE20}"/>
              </a:ext>
            </a:extLst>
          </p:cNvPr>
          <p:cNvGrpSpPr/>
          <p:nvPr/>
        </p:nvGrpSpPr>
        <p:grpSpPr>
          <a:xfrm>
            <a:off x="2910390" y="2796362"/>
            <a:ext cx="1533040" cy="1894017"/>
            <a:chOff x="3884465" y="2182683"/>
            <a:chExt cx="1805441" cy="1894017"/>
          </a:xfrm>
        </p:grpSpPr>
        <p:sp>
          <p:nvSpPr>
            <p:cNvPr id="43"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Object</a:t>
              </a:r>
            </a:p>
          </p:txBody>
        </p:sp>
        <p:sp>
          <p:nvSpPr>
            <p:cNvPr id="45" name="TextBox 44">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46" name="Freeform: Shape 108">
            <a:extLst>
              <a:ext uri="{FF2B5EF4-FFF2-40B4-BE49-F238E27FC236}">
                <a16:creationId xmlns:a16="http://schemas.microsoft.com/office/drawing/2014/main" id="{406A5A75-24F0-496A-82D6-E2B37B100BBD}"/>
              </a:ext>
            </a:extLst>
          </p:cNvPr>
          <p:cNvSpPr/>
          <p:nvPr/>
        </p:nvSpPr>
        <p:spPr>
          <a:xfrm flipV="1">
            <a:off x="3001187" y="3756929"/>
            <a:ext cx="1351446"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60A9D1F-EDAE-418D-A3C8-F8109A2B052A}"/>
              </a:ext>
            </a:extLst>
          </p:cNvPr>
          <p:cNvGrpSpPr/>
          <p:nvPr/>
        </p:nvGrpSpPr>
        <p:grpSpPr>
          <a:xfrm>
            <a:off x="2987466" y="4451121"/>
            <a:ext cx="1351446" cy="1909823"/>
            <a:chOff x="3977674" y="3837442"/>
            <a:chExt cx="1591582" cy="1909823"/>
          </a:xfrm>
        </p:grpSpPr>
        <p:sp>
          <p:nvSpPr>
            <p:cNvPr id="48" name="TextBox 47">
              <a:extLst>
                <a:ext uri="{FF2B5EF4-FFF2-40B4-BE49-F238E27FC236}">
                  <a16:creationId xmlns:a16="http://schemas.microsoft.com/office/drawing/2014/main" id="{91705BAF-DCDA-4FDC-8DA1-1FBA870AE5C8}"/>
                </a:ext>
              </a:extLst>
            </p:cNvPr>
            <p:cNvSpPr txBox="1"/>
            <p:nvPr/>
          </p:nvSpPr>
          <p:spPr>
            <a:xfrm>
              <a:off x="3977674" y="3837442"/>
              <a:ext cx="1591582" cy="369332"/>
            </a:xfrm>
            <a:prstGeom prst="rect">
              <a:avLst/>
            </a:prstGeom>
            <a:noFill/>
          </p:spPr>
          <p:txBody>
            <a:bodyPr wrap="square" rtlCol="0">
              <a:spAutoFit/>
            </a:bodyPr>
            <a:lstStyle/>
            <a:p>
              <a:pPr algn="ctr"/>
              <a:r>
                <a:rPr lang="en-US" b="1" dirty="0" smtClean="0">
                  <a:solidFill>
                    <a:srgbClr val="52CBBE"/>
                  </a:solidFill>
                  <a:latin typeface="Tw Cen MT" panose="020B0602020104020603" pitchFamily="34" charset="0"/>
                </a:rPr>
                <a:t>Covid</a:t>
              </a:r>
              <a:r>
                <a:rPr lang="en-US" b="1" dirty="0">
                  <a:solidFill>
                    <a:srgbClr val="52CBBE"/>
                  </a:solidFill>
                  <a:latin typeface="Tw Cen MT" panose="020B0602020104020603" pitchFamily="34" charset="0"/>
                </a:rPr>
                <a:t> </a:t>
              </a:r>
              <a:r>
                <a:rPr lang="en-US" b="1" dirty="0" smtClean="0">
                  <a:solidFill>
                    <a:srgbClr val="52CBBE"/>
                  </a:solidFill>
                  <a:latin typeface="Tw Cen MT" panose="020B0602020104020603" pitchFamily="34" charset="0"/>
                </a:rPr>
                <a:t>cases</a:t>
              </a:r>
              <a:endParaRPr lang="en-US" b="1" dirty="0">
                <a:solidFill>
                  <a:srgbClr val="52CBBE"/>
                </a:solidFill>
                <a:latin typeface="Tw Cen MT" panose="020B0602020104020603" pitchFamily="34" charset="0"/>
              </a:endParaRPr>
            </a:p>
          </p:txBody>
        </p:sp>
        <p:sp>
          <p:nvSpPr>
            <p:cNvPr id="49" name="TextBox 48">
              <a:extLst>
                <a:ext uri="{FF2B5EF4-FFF2-40B4-BE49-F238E27FC236}">
                  <a16:creationId xmlns:a16="http://schemas.microsoft.com/office/drawing/2014/main" id="{BBD17202-B0A7-4912-9A5D-8F55518824B3}"/>
                </a:ext>
              </a:extLst>
            </p:cNvPr>
            <p:cNvSpPr txBox="1"/>
            <p:nvPr/>
          </p:nvSpPr>
          <p:spPr>
            <a:xfrm>
              <a:off x="3977674" y="4146827"/>
              <a:ext cx="1591582" cy="1600438"/>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In the second chart, we will see the total no of Covid-19 confirmed/cured and death cases.</a:t>
              </a:r>
              <a:endParaRPr lang="en-US" sz="1400" b="1" dirty="0">
                <a:solidFill>
                  <a:srgbClr val="A6A6A6"/>
                </a:solidFill>
                <a:latin typeface="Tw Cen MT" panose="020B0602020104020603" pitchFamily="34" charset="0"/>
              </a:endParaRPr>
            </a:p>
          </p:txBody>
        </p:sp>
      </p:grpSp>
      <p:grpSp>
        <p:nvGrpSpPr>
          <p:cNvPr id="82" name="Group 81">
            <a:extLst>
              <a:ext uri="{FF2B5EF4-FFF2-40B4-BE49-F238E27FC236}">
                <a16:creationId xmlns:a16="http://schemas.microsoft.com/office/drawing/2014/main" id="{183EA2CA-A17F-4A6A-AC3E-6F8757F77880}"/>
              </a:ext>
            </a:extLst>
          </p:cNvPr>
          <p:cNvGrpSpPr/>
          <p:nvPr/>
        </p:nvGrpSpPr>
        <p:grpSpPr>
          <a:xfrm>
            <a:off x="5637847" y="2824377"/>
            <a:ext cx="1620932" cy="1894017"/>
            <a:chOff x="6381342" y="2182683"/>
            <a:chExt cx="1805441" cy="1894017"/>
          </a:xfrm>
        </p:grpSpPr>
        <p:sp>
          <p:nvSpPr>
            <p:cNvPr id="83"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Object</a:t>
              </a:r>
            </a:p>
          </p:txBody>
        </p:sp>
        <p:sp>
          <p:nvSpPr>
            <p:cNvPr id="85" name="TextBox 84">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grpSp>
      <p:sp>
        <p:nvSpPr>
          <p:cNvPr id="86" name="Freeform: Shape 109">
            <a:extLst>
              <a:ext uri="{FF2B5EF4-FFF2-40B4-BE49-F238E27FC236}">
                <a16:creationId xmlns:a16="http://schemas.microsoft.com/office/drawing/2014/main" id="{B8C3E14B-EBB2-49A7-9A4E-9C6AFAF9A364}"/>
              </a:ext>
            </a:extLst>
          </p:cNvPr>
          <p:cNvSpPr/>
          <p:nvPr/>
        </p:nvSpPr>
        <p:spPr>
          <a:xfrm flipV="1">
            <a:off x="5733849" y="3784944"/>
            <a:ext cx="1428928"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1F66AC79-730F-4E07-974E-4F08542F2C4A}"/>
              </a:ext>
            </a:extLst>
          </p:cNvPr>
          <p:cNvGrpSpPr/>
          <p:nvPr/>
        </p:nvGrpSpPr>
        <p:grpSpPr>
          <a:xfrm>
            <a:off x="5733849" y="4479136"/>
            <a:ext cx="1428928" cy="1909823"/>
            <a:chOff x="6488272" y="3837442"/>
            <a:chExt cx="1591582" cy="1909823"/>
          </a:xfrm>
        </p:grpSpPr>
        <p:sp>
          <p:nvSpPr>
            <p:cNvPr id="88" name="TextBox 87">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r>
                <a:rPr lang="en-US" b="1" dirty="0" smtClean="0">
                  <a:solidFill>
                    <a:schemeClr val="bg2">
                      <a:lumMod val="50000"/>
                    </a:schemeClr>
                  </a:solidFill>
                  <a:latin typeface="Tw Cen MT" panose="020B0602020104020603" pitchFamily="34" charset="0"/>
                </a:rPr>
                <a:t>Infected </a:t>
              </a:r>
              <a:endParaRPr lang="en-US" b="1" dirty="0">
                <a:solidFill>
                  <a:schemeClr val="bg2">
                    <a:lumMod val="50000"/>
                  </a:schemeClr>
                </a:solidFill>
                <a:latin typeface="Tw Cen MT" panose="020B0602020104020603" pitchFamily="34" charset="0"/>
              </a:endParaRPr>
            </a:p>
          </p:txBody>
        </p:sp>
        <p:sp>
          <p:nvSpPr>
            <p:cNvPr id="89" name="TextBox 88">
              <a:extLst>
                <a:ext uri="{FF2B5EF4-FFF2-40B4-BE49-F238E27FC236}">
                  <a16:creationId xmlns:a16="http://schemas.microsoft.com/office/drawing/2014/main" id="{B38973E8-8FEC-48EF-89C3-A1086AD31515}"/>
                </a:ext>
              </a:extLst>
            </p:cNvPr>
            <p:cNvSpPr txBox="1"/>
            <p:nvPr/>
          </p:nvSpPr>
          <p:spPr>
            <a:xfrm>
              <a:off x="6488272" y="4146827"/>
              <a:ext cx="1591582" cy="1600438"/>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With the help of Bar chart and Top N function, Here we’ll see the top states on the Covid-19 cases.</a:t>
              </a:r>
              <a:endParaRPr lang="en-US" sz="1400" b="1" dirty="0">
                <a:solidFill>
                  <a:srgbClr val="A6A6A6"/>
                </a:solidFill>
                <a:latin typeface="Tw Cen MT" panose="020B0602020104020603" pitchFamily="34" charset="0"/>
              </a:endParaRPr>
            </a:p>
          </p:txBody>
        </p:sp>
      </p:grpSp>
      <p:grpSp>
        <p:nvGrpSpPr>
          <p:cNvPr id="91" name="Group 90">
            <a:extLst>
              <a:ext uri="{FF2B5EF4-FFF2-40B4-BE49-F238E27FC236}">
                <a16:creationId xmlns:a16="http://schemas.microsoft.com/office/drawing/2014/main" id="{183EA2CA-A17F-4A6A-AC3E-6F8757F77880}"/>
              </a:ext>
            </a:extLst>
          </p:cNvPr>
          <p:cNvGrpSpPr/>
          <p:nvPr/>
        </p:nvGrpSpPr>
        <p:grpSpPr>
          <a:xfrm>
            <a:off x="4289557" y="45"/>
            <a:ext cx="1505434" cy="1894017"/>
            <a:chOff x="6381342" y="2182683"/>
            <a:chExt cx="1805441" cy="1894017"/>
          </a:xfrm>
        </p:grpSpPr>
        <p:sp>
          <p:nvSpPr>
            <p:cNvPr id="92"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Object</a:t>
              </a:r>
            </a:p>
          </p:txBody>
        </p:sp>
        <p:sp>
          <p:nvSpPr>
            <p:cNvPr id="94" name="TextBox 93">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95" name="Freeform: Shape 109">
            <a:extLst>
              <a:ext uri="{FF2B5EF4-FFF2-40B4-BE49-F238E27FC236}">
                <a16:creationId xmlns:a16="http://schemas.microsoft.com/office/drawing/2014/main" id="{B8C3E14B-EBB2-49A7-9A4E-9C6AFAF9A364}"/>
              </a:ext>
            </a:extLst>
          </p:cNvPr>
          <p:cNvSpPr/>
          <p:nvPr/>
        </p:nvSpPr>
        <p:spPr>
          <a:xfrm flipV="1">
            <a:off x="4378719" y="960612"/>
            <a:ext cx="1327110"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1F66AC79-730F-4E07-974E-4F08542F2C4A}"/>
              </a:ext>
            </a:extLst>
          </p:cNvPr>
          <p:cNvGrpSpPr/>
          <p:nvPr/>
        </p:nvGrpSpPr>
        <p:grpSpPr>
          <a:xfrm>
            <a:off x="4378719" y="1654804"/>
            <a:ext cx="1327110" cy="1909823"/>
            <a:chOff x="6488272" y="3837442"/>
            <a:chExt cx="1591582" cy="1909823"/>
          </a:xfrm>
        </p:grpSpPr>
        <p:sp>
          <p:nvSpPr>
            <p:cNvPr id="97" name="TextBox 96">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r>
                <a:rPr lang="en-US" b="1" dirty="0" smtClean="0">
                  <a:solidFill>
                    <a:srgbClr val="FEC630"/>
                  </a:solidFill>
                  <a:latin typeface="Tw Cen MT" panose="020B0602020104020603" pitchFamily="34" charset="0"/>
                </a:rPr>
                <a:t>Daily Cases</a:t>
              </a:r>
              <a:endParaRPr lang="en-US" b="1" dirty="0">
                <a:solidFill>
                  <a:srgbClr val="FEC630"/>
                </a:solidFill>
                <a:latin typeface="Tw Cen MT" panose="020B0602020104020603" pitchFamily="34" charset="0"/>
              </a:endParaRPr>
            </a:p>
          </p:txBody>
        </p:sp>
        <p:sp>
          <p:nvSpPr>
            <p:cNvPr id="98" name="TextBox 97">
              <a:extLst>
                <a:ext uri="{FF2B5EF4-FFF2-40B4-BE49-F238E27FC236}">
                  <a16:creationId xmlns:a16="http://schemas.microsoft.com/office/drawing/2014/main" id="{B38973E8-8FEC-48EF-89C3-A1086AD31515}"/>
                </a:ext>
              </a:extLst>
            </p:cNvPr>
            <p:cNvSpPr txBox="1"/>
            <p:nvPr/>
          </p:nvSpPr>
          <p:spPr>
            <a:xfrm>
              <a:off x="6488272" y="4146827"/>
              <a:ext cx="1591582" cy="1600438"/>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In this line chart, we’ll closely analyze daily outbreak of Covid-19 cases.</a:t>
              </a:r>
              <a:endParaRPr lang="en-US" sz="1400" b="1" dirty="0">
                <a:solidFill>
                  <a:srgbClr val="A6A6A6"/>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id="{183EA2CA-A17F-4A6A-AC3E-6F8757F77880}"/>
              </a:ext>
            </a:extLst>
          </p:cNvPr>
          <p:cNvGrpSpPr/>
          <p:nvPr/>
        </p:nvGrpSpPr>
        <p:grpSpPr>
          <a:xfrm>
            <a:off x="7106283" y="-22932"/>
            <a:ext cx="1575846" cy="1894017"/>
            <a:chOff x="6381342" y="2182683"/>
            <a:chExt cx="1805441" cy="1894017"/>
          </a:xfrm>
        </p:grpSpPr>
        <p:sp>
          <p:nvSpPr>
            <p:cNvPr id="101"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Object</a:t>
              </a:r>
            </a:p>
          </p:txBody>
        </p:sp>
        <p:sp>
          <p:nvSpPr>
            <p:cNvPr id="103" name="TextBox 102">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5</a:t>
              </a:r>
            </a:p>
          </p:txBody>
        </p:sp>
      </p:grpSp>
      <p:sp>
        <p:nvSpPr>
          <p:cNvPr id="104" name="Freeform: Shape 109">
            <a:extLst>
              <a:ext uri="{FF2B5EF4-FFF2-40B4-BE49-F238E27FC236}">
                <a16:creationId xmlns:a16="http://schemas.microsoft.com/office/drawing/2014/main" id="{B8C3E14B-EBB2-49A7-9A4E-9C6AFAF9A364}"/>
              </a:ext>
            </a:extLst>
          </p:cNvPr>
          <p:cNvSpPr/>
          <p:nvPr/>
        </p:nvSpPr>
        <p:spPr>
          <a:xfrm flipV="1">
            <a:off x="7199615" y="937635"/>
            <a:ext cx="13891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1F66AC79-730F-4E07-974E-4F08542F2C4A}"/>
              </a:ext>
            </a:extLst>
          </p:cNvPr>
          <p:cNvGrpSpPr/>
          <p:nvPr/>
        </p:nvGrpSpPr>
        <p:grpSpPr>
          <a:xfrm>
            <a:off x="7199615" y="1631827"/>
            <a:ext cx="1389182" cy="2125267"/>
            <a:chOff x="6488272" y="3837442"/>
            <a:chExt cx="1591582" cy="2125267"/>
          </a:xfrm>
        </p:grpSpPr>
        <p:sp>
          <p:nvSpPr>
            <p:cNvPr id="106" name="TextBox 105">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r>
                <a:rPr lang="en-US" b="1" dirty="0" smtClean="0">
                  <a:solidFill>
                    <a:schemeClr val="accent6"/>
                  </a:solidFill>
                  <a:latin typeface="Tw Cen MT" panose="020B0602020104020603" pitchFamily="34" charset="0"/>
                </a:rPr>
                <a:t>Testing</a:t>
              </a:r>
              <a:endParaRPr lang="en-US" b="1" dirty="0">
                <a:solidFill>
                  <a:schemeClr val="accent6"/>
                </a:solidFill>
                <a:latin typeface="Tw Cen MT" panose="020B0602020104020603" pitchFamily="34" charset="0"/>
              </a:endParaRPr>
            </a:p>
          </p:txBody>
        </p:sp>
        <p:sp>
          <p:nvSpPr>
            <p:cNvPr id="107" name="TextBox 106">
              <a:extLst>
                <a:ext uri="{FF2B5EF4-FFF2-40B4-BE49-F238E27FC236}">
                  <a16:creationId xmlns:a16="http://schemas.microsoft.com/office/drawing/2014/main" id="{B38973E8-8FEC-48EF-89C3-A1086AD31515}"/>
                </a:ext>
              </a:extLst>
            </p:cNvPr>
            <p:cNvSpPr txBox="1"/>
            <p:nvPr/>
          </p:nvSpPr>
          <p:spPr>
            <a:xfrm>
              <a:off x="6488272" y="4146827"/>
              <a:ext cx="1591582" cy="1815882"/>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New Covid-19 cases depends on How much Testing a States is doing. Here we’ll see the highest testing rates.</a:t>
              </a:r>
              <a:endParaRPr lang="en-US" sz="1400" b="1" dirty="0">
                <a:solidFill>
                  <a:srgbClr val="A6A6A6"/>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id="{183EA2CA-A17F-4A6A-AC3E-6F8757F77880}"/>
              </a:ext>
            </a:extLst>
          </p:cNvPr>
          <p:cNvGrpSpPr/>
          <p:nvPr/>
        </p:nvGrpSpPr>
        <p:grpSpPr>
          <a:xfrm>
            <a:off x="8523565" y="2806446"/>
            <a:ext cx="1524524" cy="1894017"/>
            <a:chOff x="6381342" y="2182683"/>
            <a:chExt cx="1805441" cy="1894017"/>
          </a:xfrm>
        </p:grpSpPr>
        <p:sp>
          <p:nvSpPr>
            <p:cNvPr id="110"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D9A6427C-7201-480C-B8BA-C01C9BCA7B52}"/>
                </a:ext>
              </a:extLst>
            </p:cNvPr>
            <p:cNvSpPr txBox="1"/>
            <p:nvPr/>
          </p:nvSpPr>
          <p:spPr>
            <a:xfrm>
              <a:off x="6381342" y="2182683"/>
              <a:ext cx="1805441" cy="1200329"/>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Object</a:t>
              </a:r>
            </a:p>
            <a:p>
              <a:pPr algn="ctr"/>
              <a:endParaRPr lang="en-US" sz="3600" b="1" dirty="0">
                <a:solidFill>
                  <a:srgbClr val="E6E7E9"/>
                </a:solidFill>
                <a:latin typeface="Tw Cen MT" panose="020B0602020104020603" pitchFamily="34" charset="0"/>
              </a:endParaRPr>
            </a:p>
          </p:txBody>
        </p:sp>
        <p:sp>
          <p:nvSpPr>
            <p:cNvPr id="112" name="TextBox 111">
              <a:extLst>
                <a:ext uri="{FF2B5EF4-FFF2-40B4-BE49-F238E27FC236}">
                  <a16:creationId xmlns:a16="http://schemas.microsoft.com/office/drawing/2014/main" id="{74F68486-5533-4B47-B6BA-92533CBB4036}"/>
                </a:ext>
              </a:extLst>
            </p:cNvPr>
            <p:cNvSpPr txBox="1"/>
            <p:nvPr/>
          </p:nvSpPr>
          <p:spPr>
            <a:xfrm>
              <a:off x="6837375" y="2562009"/>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6</a:t>
              </a:r>
            </a:p>
          </p:txBody>
        </p:sp>
      </p:grpSp>
      <p:sp>
        <p:nvSpPr>
          <p:cNvPr id="113" name="Freeform: Shape 109">
            <a:extLst>
              <a:ext uri="{FF2B5EF4-FFF2-40B4-BE49-F238E27FC236}">
                <a16:creationId xmlns:a16="http://schemas.microsoft.com/office/drawing/2014/main" id="{B8C3E14B-EBB2-49A7-9A4E-9C6AFAF9A364}"/>
              </a:ext>
            </a:extLst>
          </p:cNvPr>
          <p:cNvSpPr/>
          <p:nvPr/>
        </p:nvSpPr>
        <p:spPr>
          <a:xfrm flipV="1">
            <a:off x="8630495" y="3767013"/>
            <a:ext cx="1343941"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1F66AC79-730F-4E07-974E-4F08542F2C4A}"/>
              </a:ext>
            </a:extLst>
          </p:cNvPr>
          <p:cNvGrpSpPr/>
          <p:nvPr/>
        </p:nvGrpSpPr>
        <p:grpSpPr>
          <a:xfrm>
            <a:off x="8630495" y="4461205"/>
            <a:ext cx="1343941" cy="2340710"/>
            <a:chOff x="6488272" y="3837442"/>
            <a:chExt cx="1591582" cy="2340710"/>
          </a:xfrm>
        </p:grpSpPr>
        <p:sp>
          <p:nvSpPr>
            <p:cNvPr id="115" name="TextBox 114">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r>
                <a:rPr lang="en-US" b="1" dirty="0" smtClean="0">
                  <a:solidFill>
                    <a:srgbClr val="FEC630"/>
                  </a:solidFill>
                  <a:latin typeface="Tw Cen MT" panose="020B0602020104020603" pitchFamily="34" charset="0"/>
                </a:rPr>
                <a:t>facilities</a:t>
              </a:r>
              <a:endParaRPr lang="en-US" b="1" dirty="0">
                <a:solidFill>
                  <a:srgbClr val="FEC630"/>
                </a:solidFill>
                <a:latin typeface="Tw Cen MT" panose="020B0602020104020603" pitchFamily="34" charset="0"/>
              </a:endParaRPr>
            </a:p>
          </p:txBody>
        </p:sp>
        <p:sp>
          <p:nvSpPr>
            <p:cNvPr id="116" name="TextBox 115">
              <a:extLst>
                <a:ext uri="{FF2B5EF4-FFF2-40B4-BE49-F238E27FC236}">
                  <a16:creationId xmlns:a16="http://schemas.microsoft.com/office/drawing/2014/main" id="{B38973E8-8FEC-48EF-89C3-A1086AD31515}"/>
                </a:ext>
              </a:extLst>
            </p:cNvPr>
            <p:cNvSpPr txBox="1"/>
            <p:nvPr/>
          </p:nvSpPr>
          <p:spPr>
            <a:xfrm>
              <a:off x="6488272" y="4146827"/>
              <a:ext cx="1591582" cy="2031325"/>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When Covid-19 outbreak, The biggest question arise if the State’s medical facilities can handle the outbreak.</a:t>
              </a:r>
              <a:endParaRPr lang="en-US" sz="1400" b="1" dirty="0">
                <a:solidFill>
                  <a:srgbClr val="A6A6A6"/>
                </a:solidFill>
                <a:latin typeface="Tw Cen MT" panose="020B0602020104020603" pitchFamily="34" charset="0"/>
              </a:endParaRPr>
            </a:p>
          </p:txBody>
        </p:sp>
      </p:grpSp>
      <p:grpSp>
        <p:nvGrpSpPr>
          <p:cNvPr id="145" name="Group 144">
            <a:extLst>
              <a:ext uri="{FF2B5EF4-FFF2-40B4-BE49-F238E27FC236}">
                <a16:creationId xmlns:a16="http://schemas.microsoft.com/office/drawing/2014/main" id="{066ACF4C-6F8C-46FC-8362-2E05C90EEAFA}"/>
              </a:ext>
            </a:extLst>
          </p:cNvPr>
          <p:cNvGrpSpPr/>
          <p:nvPr/>
        </p:nvGrpSpPr>
        <p:grpSpPr>
          <a:xfrm>
            <a:off x="-11282055" y="21017"/>
            <a:ext cx="12482922" cy="6858000"/>
            <a:chOff x="-290920" y="0"/>
            <a:chExt cx="12482922" cy="6858000"/>
          </a:xfrm>
        </p:grpSpPr>
        <p:sp>
          <p:nvSpPr>
            <p:cNvPr id="146" name="Rectangle 145">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149" name="Picture 148">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150"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152"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id="{63E93C38-ECA5-4094-81E9-196A3BD19EBD}"/>
              </a:ext>
            </a:extLst>
          </p:cNvPr>
          <p:cNvGrpSpPr/>
          <p:nvPr/>
        </p:nvGrpSpPr>
        <p:grpSpPr>
          <a:xfrm>
            <a:off x="-10761004" y="8964"/>
            <a:ext cx="11447501" cy="6858000"/>
            <a:chOff x="213096" y="0"/>
            <a:chExt cx="11447501" cy="6858000"/>
          </a:xfrm>
        </p:grpSpPr>
        <p:sp>
          <p:nvSpPr>
            <p:cNvPr id="155" name="Rectangle 154">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158" name="Picture 157">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59" name="Group 158">
            <a:extLst>
              <a:ext uri="{FF2B5EF4-FFF2-40B4-BE49-F238E27FC236}">
                <a16:creationId xmlns:a16="http://schemas.microsoft.com/office/drawing/2014/main" id="{7728BA24-99D1-4E44-98AC-50745A94AD6C}"/>
              </a:ext>
            </a:extLst>
          </p:cNvPr>
          <p:cNvGrpSpPr/>
          <p:nvPr/>
        </p:nvGrpSpPr>
        <p:grpSpPr>
          <a:xfrm>
            <a:off x="-9785092" y="8964"/>
            <a:ext cx="9961092" cy="6858000"/>
            <a:chOff x="491575" y="0"/>
            <a:chExt cx="9961092" cy="6858000"/>
          </a:xfrm>
        </p:grpSpPr>
        <p:sp>
          <p:nvSpPr>
            <p:cNvPr id="160" name="Rectangle 159">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Box 161">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163" name="Picture 162">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64" name="Group 163">
            <a:extLst>
              <a:ext uri="{FF2B5EF4-FFF2-40B4-BE49-F238E27FC236}">
                <a16:creationId xmlns:a16="http://schemas.microsoft.com/office/drawing/2014/main" id="{0E4F6447-6163-4D6A-A8D2-BD63B6CB3A42}"/>
              </a:ext>
            </a:extLst>
          </p:cNvPr>
          <p:cNvGrpSpPr/>
          <p:nvPr/>
        </p:nvGrpSpPr>
        <p:grpSpPr>
          <a:xfrm>
            <a:off x="-9939509" y="8965"/>
            <a:ext cx="9574094" cy="6858000"/>
            <a:chOff x="491575" y="0"/>
            <a:chExt cx="9574094" cy="6858000"/>
          </a:xfrm>
        </p:grpSpPr>
        <p:sp>
          <p:nvSpPr>
            <p:cNvPr id="165" name="Rectangle 16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168" name="Picture 16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69" name="Group 168">
            <a:extLst>
              <a:ext uri="{FF2B5EF4-FFF2-40B4-BE49-F238E27FC236}">
                <a16:creationId xmlns:a16="http://schemas.microsoft.com/office/drawing/2014/main" id="{E7044FAB-DB4A-4E59-B111-8CA4168E7FA4}"/>
              </a:ext>
            </a:extLst>
          </p:cNvPr>
          <p:cNvGrpSpPr/>
          <p:nvPr/>
        </p:nvGrpSpPr>
        <p:grpSpPr>
          <a:xfrm>
            <a:off x="-12789783" y="17929"/>
            <a:ext cx="11860720" cy="6858000"/>
            <a:chOff x="-2449883" y="-1"/>
            <a:chExt cx="11860720" cy="6858000"/>
          </a:xfrm>
        </p:grpSpPr>
        <p:sp>
          <p:nvSpPr>
            <p:cNvPr id="170" name="Rectangle 169">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173" name="Picture 172">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74" name="Group 173">
            <a:extLst>
              <a:ext uri="{FF2B5EF4-FFF2-40B4-BE49-F238E27FC236}">
                <a16:creationId xmlns:a16="http://schemas.microsoft.com/office/drawing/2014/main" id="{7728BA24-99D1-4E44-98AC-50745A94AD6C}"/>
              </a:ext>
            </a:extLst>
          </p:cNvPr>
          <p:cNvGrpSpPr/>
          <p:nvPr/>
        </p:nvGrpSpPr>
        <p:grpSpPr>
          <a:xfrm>
            <a:off x="-11389770" y="-8961"/>
            <a:ext cx="9961092" cy="6858000"/>
            <a:chOff x="491575" y="0"/>
            <a:chExt cx="9961092" cy="6858000"/>
          </a:xfrm>
        </p:grpSpPr>
        <p:sp>
          <p:nvSpPr>
            <p:cNvPr id="175" name="Rectangle 174">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178" name="Picture 177">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9" name="Group 178">
            <a:extLst>
              <a:ext uri="{FF2B5EF4-FFF2-40B4-BE49-F238E27FC236}">
                <a16:creationId xmlns:a16="http://schemas.microsoft.com/office/drawing/2014/main" id="{60E31D48-090A-4A9C-AF5C-4B0C49C47C7D}"/>
              </a:ext>
            </a:extLst>
          </p:cNvPr>
          <p:cNvGrpSpPr/>
          <p:nvPr/>
        </p:nvGrpSpPr>
        <p:grpSpPr>
          <a:xfrm>
            <a:off x="-13288082" y="0"/>
            <a:ext cx="11335017" cy="6858000"/>
            <a:chOff x="-10744545" y="-1"/>
            <a:chExt cx="11335017" cy="6858000"/>
          </a:xfrm>
        </p:grpSpPr>
        <p:sp>
          <p:nvSpPr>
            <p:cNvPr id="180" name="Rectangle 179">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83" name="Picture 182">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par>
                          <p:cTn id="22" fill="hold">
                            <p:stCondLst>
                              <p:cond delay="1750"/>
                            </p:stCondLst>
                            <p:childTnLst>
                              <p:par>
                                <p:cTn id="23" presetID="42" presetClass="entr" presetSubtype="0" fill="hold" grpId="0" nodeType="afterEffect">
                                  <p:stCondLst>
                                    <p:cond delay="25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anim calcmode="lin" valueType="num">
                                      <p:cBhvr>
                                        <p:cTn id="26" dur="500" fill="hold"/>
                                        <p:tgtEl>
                                          <p:spTgt spid="46"/>
                                        </p:tgtEl>
                                        <p:attrNameLst>
                                          <p:attrName>ppt_x</p:attrName>
                                        </p:attrNameLst>
                                      </p:cBhvr>
                                      <p:tavLst>
                                        <p:tav tm="0">
                                          <p:val>
                                            <p:strVal val="#ppt_x"/>
                                          </p:val>
                                        </p:tav>
                                        <p:tav tm="100000">
                                          <p:val>
                                            <p:strVal val="#ppt_x"/>
                                          </p:val>
                                        </p:tav>
                                      </p:tavLst>
                                    </p:anim>
                                    <p:anim calcmode="lin" valueType="num">
                                      <p:cBhvr>
                                        <p:cTn id="27" dur="50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25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anim calcmode="lin" valueType="num">
                                      <p:cBhvr>
                                        <p:cTn id="32" dur="500" fill="hold"/>
                                        <p:tgtEl>
                                          <p:spTgt spid="42"/>
                                        </p:tgtEl>
                                        <p:attrNameLst>
                                          <p:attrName>ppt_x</p:attrName>
                                        </p:attrNameLst>
                                      </p:cBhvr>
                                      <p:tavLst>
                                        <p:tav tm="0">
                                          <p:val>
                                            <p:strVal val="#ppt_x"/>
                                          </p:val>
                                        </p:tav>
                                        <p:tav tm="100000">
                                          <p:val>
                                            <p:strVal val="#ppt_x"/>
                                          </p:val>
                                        </p:tav>
                                      </p:tavLst>
                                    </p:anim>
                                    <p:anim calcmode="lin" valueType="num">
                                      <p:cBhvr>
                                        <p:cTn id="33" dur="500" fill="hold"/>
                                        <p:tgtEl>
                                          <p:spTgt spid="42"/>
                                        </p:tgtEl>
                                        <p:attrNameLst>
                                          <p:attrName>ppt_y</p:attrName>
                                        </p:attrNameLst>
                                      </p:cBhvr>
                                      <p:tavLst>
                                        <p:tav tm="0">
                                          <p:val>
                                            <p:strVal val="#ppt_y+.1"/>
                                          </p:val>
                                        </p:tav>
                                        <p:tav tm="100000">
                                          <p:val>
                                            <p:strVal val="#ppt_y"/>
                                          </p:val>
                                        </p:tav>
                                      </p:tavLst>
                                    </p:anim>
                                  </p:childTnLst>
                                </p:cTn>
                              </p:par>
                            </p:childTnLst>
                          </p:cTn>
                        </p:par>
                        <p:par>
                          <p:cTn id="34" fill="hold">
                            <p:stCondLst>
                              <p:cond delay="3250"/>
                            </p:stCondLst>
                            <p:childTnLst>
                              <p:par>
                                <p:cTn id="35" presetID="53" presetClass="entr" presetSubtype="16"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childTnLst>
                          </p:cTn>
                        </p:par>
                        <p:par>
                          <p:cTn id="40" fill="hold">
                            <p:stCondLst>
                              <p:cond delay="3750"/>
                            </p:stCondLst>
                            <p:childTnLst>
                              <p:par>
                                <p:cTn id="41" presetID="42" presetClass="entr" presetSubtype="0" fill="hold" grpId="0" nodeType="after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anim calcmode="lin" valueType="num">
                                      <p:cBhvr>
                                        <p:cTn id="44" dur="500" fill="hold"/>
                                        <p:tgtEl>
                                          <p:spTgt spid="86"/>
                                        </p:tgtEl>
                                        <p:attrNameLst>
                                          <p:attrName>ppt_x</p:attrName>
                                        </p:attrNameLst>
                                      </p:cBhvr>
                                      <p:tavLst>
                                        <p:tav tm="0">
                                          <p:val>
                                            <p:strVal val="#ppt_x"/>
                                          </p:val>
                                        </p:tav>
                                        <p:tav tm="100000">
                                          <p:val>
                                            <p:strVal val="#ppt_x"/>
                                          </p:val>
                                        </p:tav>
                                      </p:tavLst>
                                    </p:anim>
                                    <p:anim calcmode="lin" valueType="num">
                                      <p:cBhvr>
                                        <p:cTn id="45" dur="500" fill="hold"/>
                                        <p:tgtEl>
                                          <p:spTgt spid="86"/>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42" presetClass="entr" presetSubtype="0" fill="hold" nodeType="afterEffect">
                                  <p:stCondLst>
                                    <p:cond delay="25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anim calcmode="lin" valueType="num">
                                      <p:cBhvr>
                                        <p:cTn id="50" dur="500" fill="hold"/>
                                        <p:tgtEl>
                                          <p:spTgt spid="82"/>
                                        </p:tgtEl>
                                        <p:attrNameLst>
                                          <p:attrName>ppt_x</p:attrName>
                                        </p:attrNameLst>
                                      </p:cBhvr>
                                      <p:tavLst>
                                        <p:tav tm="0">
                                          <p:val>
                                            <p:strVal val="#ppt_x"/>
                                          </p:val>
                                        </p:tav>
                                        <p:tav tm="100000">
                                          <p:val>
                                            <p:strVal val="#ppt_x"/>
                                          </p:val>
                                        </p:tav>
                                      </p:tavLst>
                                    </p:anim>
                                    <p:anim calcmode="lin" valueType="num">
                                      <p:cBhvr>
                                        <p:cTn id="51" dur="500" fill="hold"/>
                                        <p:tgtEl>
                                          <p:spTgt spid="82"/>
                                        </p:tgtEl>
                                        <p:attrNameLst>
                                          <p:attrName>ppt_y</p:attrName>
                                        </p:attrNameLst>
                                      </p:cBhvr>
                                      <p:tavLst>
                                        <p:tav tm="0">
                                          <p:val>
                                            <p:strVal val="#ppt_y+.1"/>
                                          </p:val>
                                        </p:tav>
                                        <p:tav tm="100000">
                                          <p:val>
                                            <p:strVal val="#ppt_y"/>
                                          </p:val>
                                        </p:tav>
                                      </p:tavLst>
                                    </p:anim>
                                  </p:childTnLst>
                                </p:cTn>
                              </p:par>
                            </p:childTnLst>
                          </p:cTn>
                        </p:par>
                        <p:par>
                          <p:cTn id="52" fill="hold">
                            <p:stCondLst>
                              <p:cond delay="5250"/>
                            </p:stCondLst>
                            <p:childTnLst>
                              <p:par>
                                <p:cTn id="53" presetID="53" presetClass="entr" presetSubtype="16" fill="hold" nodeType="afterEffect">
                                  <p:stCondLst>
                                    <p:cond delay="0"/>
                                  </p:stCondLst>
                                  <p:childTnLst>
                                    <p:set>
                                      <p:cBhvr>
                                        <p:cTn id="54" dur="1" fill="hold">
                                          <p:stCondLst>
                                            <p:cond delay="0"/>
                                          </p:stCondLst>
                                        </p:cTn>
                                        <p:tgtEl>
                                          <p:spTgt spid="87"/>
                                        </p:tgtEl>
                                        <p:attrNameLst>
                                          <p:attrName>style.visibility</p:attrName>
                                        </p:attrNameLst>
                                      </p:cBhvr>
                                      <p:to>
                                        <p:strVal val="visible"/>
                                      </p:to>
                                    </p:set>
                                    <p:anim calcmode="lin" valueType="num">
                                      <p:cBhvr>
                                        <p:cTn id="55" dur="500" fill="hold"/>
                                        <p:tgtEl>
                                          <p:spTgt spid="87"/>
                                        </p:tgtEl>
                                        <p:attrNameLst>
                                          <p:attrName>ppt_w</p:attrName>
                                        </p:attrNameLst>
                                      </p:cBhvr>
                                      <p:tavLst>
                                        <p:tav tm="0">
                                          <p:val>
                                            <p:fltVal val="0"/>
                                          </p:val>
                                        </p:tav>
                                        <p:tav tm="100000">
                                          <p:val>
                                            <p:strVal val="#ppt_w"/>
                                          </p:val>
                                        </p:tav>
                                      </p:tavLst>
                                    </p:anim>
                                    <p:anim calcmode="lin" valueType="num">
                                      <p:cBhvr>
                                        <p:cTn id="56" dur="500" fill="hold"/>
                                        <p:tgtEl>
                                          <p:spTgt spid="87"/>
                                        </p:tgtEl>
                                        <p:attrNameLst>
                                          <p:attrName>ppt_h</p:attrName>
                                        </p:attrNameLst>
                                      </p:cBhvr>
                                      <p:tavLst>
                                        <p:tav tm="0">
                                          <p:val>
                                            <p:fltVal val="0"/>
                                          </p:val>
                                        </p:tav>
                                        <p:tav tm="100000">
                                          <p:val>
                                            <p:strVal val="#ppt_h"/>
                                          </p:val>
                                        </p:tav>
                                      </p:tavLst>
                                    </p:anim>
                                    <p:animEffect transition="in" filter="fade">
                                      <p:cBhvr>
                                        <p:cTn id="57" dur="500"/>
                                        <p:tgtEl>
                                          <p:spTgt spid="87"/>
                                        </p:tgtEl>
                                      </p:cBhvr>
                                    </p:animEffect>
                                  </p:childTnLst>
                                </p:cTn>
                              </p:par>
                            </p:childTnLst>
                          </p:cTn>
                        </p:par>
                        <p:par>
                          <p:cTn id="58" fill="hold">
                            <p:stCondLst>
                              <p:cond delay="5750"/>
                            </p:stCondLst>
                            <p:childTnLst>
                              <p:par>
                                <p:cTn id="59" presetID="42" presetClass="entr" presetSubtype="0" fill="hold" grpId="0" nodeType="after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500"/>
                                        <p:tgtEl>
                                          <p:spTgt spid="95"/>
                                        </p:tgtEl>
                                      </p:cBhvr>
                                    </p:animEffect>
                                    <p:anim calcmode="lin" valueType="num">
                                      <p:cBhvr>
                                        <p:cTn id="62" dur="500" fill="hold"/>
                                        <p:tgtEl>
                                          <p:spTgt spid="95"/>
                                        </p:tgtEl>
                                        <p:attrNameLst>
                                          <p:attrName>ppt_x</p:attrName>
                                        </p:attrNameLst>
                                      </p:cBhvr>
                                      <p:tavLst>
                                        <p:tav tm="0">
                                          <p:val>
                                            <p:strVal val="#ppt_x"/>
                                          </p:val>
                                        </p:tav>
                                        <p:tav tm="100000">
                                          <p:val>
                                            <p:strVal val="#ppt_x"/>
                                          </p:val>
                                        </p:tav>
                                      </p:tavLst>
                                    </p:anim>
                                    <p:anim calcmode="lin" valueType="num">
                                      <p:cBhvr>
                                        <p:cTn id="63" dur="500" fill="hold"/>
                                        <p:tgtEl>
                                          <p:spTgt spid="95"/>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42" presetClass="entr" presetSubtype="0" fill="hold" nodeType="afterEffect">
                                  <p:stCondLst>
                                    <p:cond delay="25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anim calcmode="lin" valueType="num">
                                      <p:cBhvr>
                                        <p:cTn id="68" dur="500" fill="hold"/>
                                        <p:tgtEl>
                                          <p:spTgt spid="91"/>
                                        </p:tgtEl>
                                        <p:attrNameLst>
                                          <p:attrName>ppt_x</p:attrName>
                                        </p:attrNameLst>
                                      </p:cBhvr>
                                      <p:tavLst>
                                        <p:tav tm="0">
                                          <p:val>
                                            <p:strVal val="#ppt_x"/>
                                          </p:val>
                                        </p:tav>
                                        <p:tav tm="100000">
                                          <p:val>
                                            <p:strVal val="#ppt_x"/>
                                          </p:val>
                                        </p:tav>
                                      </p:tavLst>
                                    </p:anim>
                                    <p:anim calcmode="lin" valueType="num">
                                      <p:cBhvr>
                                        <p:cTn id="69" dur="500" fill="hold"/>
                                        <p:tgtEl>
                                          <p:spTgt spid="91"/>
                                        </p:tgtEl>
                                        <p:attrNameLst>
                                          <p:attrName>ppt_y</p:attrName>
                                        </p:attrNameLst>
                                      </p:cBhvr>
                                      <p:tavLst>
                                        <p:tav tm="0">
                                          <p:val>
                                            <p:strVal val="#ppt_y+.1"/>
                                          </p:val>
                                        </p:tav>
                                        <p:tav tm="100000">
                                          <p:val>
                                            <p:strVal val="#ppt_y"/>
                                          </p:val>
                                        </p:tav>
                                      </p:tavLst>
                                    </p:anim>
                                  </p:childTnLst>
                                </p:cTn>
                              </p:par>
                            </p:childTnLst>
                          </p:cTn>
                        </p:par>
                        <p:par>
                          <p:cTn id="70" fill="hold">
                            <p:stCondLst>
                              <p:cond delay="7250"/>
                            </p:stCondLst>
                            <p:childTnLst>
                              <p:par>
                                <p:cTn id="71" presetID="53" presetClass="entr" presetSubtype="16" fill="hold" nodeType="afterEffect">
                                  <p:stCondLst>
                                    <p:cond delay="0"/>
                                  </p:stCondLst>
                                  <p:childTnLst>
                                    <p:set>
                                      <p:cBhvr>
                                        <p:cTn id="72" dur="1" fill="hold">
                                          <p:stCondLst>
                                            <p:cond delay="0"/>
                                          </p:stCondLst>
                                        </p:cTn>
                                        <p:tgtEl>
                                          <p:spTgt spid="96"/>
                                        </p:tgtEl>
                                        <p:attrNameLst>
                                          <p:attrName>style.visibility</p:attrName>
                                        </p:attrNameLst>
                                      </p:cBhvr>
                                      <p:to>
                                        <p:strVal val="visible"/>
                                      </p:to>
                                    </p:set>
                                    <p:anim calcmode="lin" valueType="num">
                                      <p:cBhvr>
                                        <p:cTn id="73" dur="500" fill="hold"/>
                                        <p:tgtEl>
                                          <p:spTgt spid="96"/>
                                        </p:tgtEl>
                                        <p:attrNameLst>
                                          <p:attrName>ppt_w</p:attrName>
                                        </p:attrNameLst>
                                      </p:cBhvr>
                                      <p:tavLst>
                                        <p:tav tm="0">
                                          <p:val>
                                            <p:fltVal val="0"/>
                                          </p:val>
                                        </p:tav>
                                        <p:tav tm="100000">
                                          <p:val>
                                            <p:strVal val="#ppt_w"/>
                                          </p:val>
                                        </p:tav>
                                      </p:tavLst>
                                    </p:anim>
                                    <p:anim calcmode="lin" valueType="num">
                                      <p:cBhvr>
                                        <p:cTn id="74" dur="500" fill="hold"/>
                                        <p:tgtEl>
                                          <p:spTgt spid="96"/>
                                        </p:tgtEl>
                                        <p:attrNameLst>
                                          <p:attrName>ppt_h</p:attrName>
                                        </p:attrNameLst>
                                      </p:cBhvr>
                                      <p:tavLst>
                                        <p:tav tm="0">
                                          <p:val>
                                            <p:fltVal val="0"/>
                                          </p:val>
                                        </p:tav>
                                        <p:tav tm="100000">
                                          <p:val>
                                            <p:strVal val="#ppt_h"/>
                                          </p:val>
                                        </p:tav>
                                      </p:tavLst>
                                    </p:anim>
                                    <p:animEffect transition="in" filter="fade">
                                      <p:cBhvr>
                                        <p:cTn id="75" dur="500"/>
                                        <p:tgtEl>
                                          <p:spTgt spid="96"/>
                                        </p:tgtEl>
                                      </p:cBhvr>
                                    </p:animEffect>
                                  </p:childTnLst>
                                </p:cTn>
                              </p:par>
                            </p:childTnLst>
                          </p:cTn>
                        </p:par>
                        <p:par>
                          <p:cTn id="76" fill="hold">
                            <p:stCondLst>
                              <p:cond delay="7750"/>
                            </p:stCondLst>
                            <p:childTnLst>
                              <p:par>
                                <p:cTn id="77" presetID="42" presetClass="entr" presetSubtype="0" fill="hold" grpId="0" nodeType="afterEffect">
                                  <p:stCondLst>
                                    <p:cond delay="25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500"/>
                                        <p:tgtEl>
                                          <p:spTgt spid="104"/>
                                        </p:tgtEl>
                                      </p:cBhvr>
                                    </p:animEffect>
                                    <p:anim calcmode="lin" valueType="num">
                                      <p:cBhvr>
                                        <p:cTn id="80" dur="500" fill="hold"/>
                                        <p:tgtEl>
                                          <p:spTgt spid="104"/>
                                        </p:tgtEl>
                                        <p:attrNameLst>
                                          <p:attrName>ppt_x</p:attrName>
                                        </p:attrNameLst>
                                      </p:cBhvr>
                                      <p:tavLst>
                                        <p:tav tm="0">
                                          <p:val>
                                            <p:strVal val="#ppt_x"/>
                                          </p:val>
                                        </p:tav>
                                        <p:tav tm="100000">
                                          <p:val>
                                            <p:strVal val="#ppt_x"/>
                                          </p:val>
                                        </p:tav>
                                      </p:tavLst>
                                    </p:anim>
                                    <p:anim calcmode="lin" valueType="num">
                                      <p:cBhvr>
                                        <p:cTn id="81" dur="500" fill="hold"/>
                                        <p:tgtEl>
                                          <p:spTgt spid="104"/>
                                        </p:tgtEl>
                                        <p:attrNameLst>
                                          <p:attrName>ppt_y</p:attrName>
                                        </p:attrNameLst>
                                      </p:cBhvr>
                                      <p:tavLst>
                                        <p:tav tm="0">
                                          <p:val>
                                            <p:strVal val="#ppt_y+.1"/>
                                          </p:val>
                                        </p:tav>
                                        <p:tav tm="100000">
                                          <p:val>
                                            <p:strVal val="#ppt_y"/>
                                          </p:val>
                                        </p:tav>
                                      </p:tavLst>
                                    </p:anim>
                                  </p:childTnLst>
                                </p:cTn>
                              </p:par>
                            </p:childTnLst>
                          </p:cTn>
                        </p:par>
                        <p:par>
                          <p:cTn id="82" fill="hold">
                            <p:stCondLst>
                              <p:cond delay="8500"/>
                            </p:stCondLst>
                            <p:childTnLst>
                              <p:par>
                                <p:cTn id="83" presetID="42" presetClass="entr" presetSubtype="0" fill="hold" nodeType="afterEffect">
                                  <p:stCondLst>
                                    <p:cond delay="250"/>
                                  </p:stCondLst>
                                  <p:childTnLst>
                                    <p:set>
                                      <p:cBhvr>
                                        <p:cTn id="84" dur="1" fill="hold">
                                          <p:stCondLst>
                                            <p:cond delay="0"/>
                                          </p:stCondLst>
                                        </p:cTn>
                                        <p:tgtEl>
                                          <p:spTgt spid="100"/>
                                        </p:tgtEl>
                                        <p:attrNameLst>
                                          <p:attrName>style.visibility</p:attrName>
                                        </p:attrNameLst>
                                      </p:cBhvr>
                                      <p:to>
                                        <p:strVal val="visible"/>
                                      </p:to>
                                    </p:set>
                                    <p:animEffect transition="in" filter="fade">
                                      <p:cBhvr>
                                        <p:cTn id="85" dur="500"/>
                                        <p:tgtEl>
                                          <p:spTgt spid="100"/>
                                        </p:tgtEl>
                                      </p:cBhvr>
                                    </p:animEffect>
                                    <p:anim calcmode="lin" valueType="num">
                                      <p:cBhvr>
                                        <p:cTn id="86" dur="500" fill="hold"/>
                                        <p:tgtEl>
                                          <p:spTgt spid="100"/>
                                        </p:tgtEl>
                                        <p:attrNameLst>
                                          <p:attrName>ppt_x</p:attrName>
                                        </p:attrNameLst>
                                      </p:cBhvr>
                                      <p:tavLst>
                                        <p:tav tm="0">
                                          <p:val>
                                            <p:strVal val="#ppt_x"/>
                                          </p:val>
                                        </p:tav>
                                        <p:tav tm="100000">
                                          <p:val>
                                            <p:strVal val="#ppt_x"/>
                                          </p:val>
                                        </p:tav>
                                      </p:tavLst>
                                    </p:anim>
                                    <p:anim calcmode="lin" valueType="num">
                                      <p:cBhvr>
                                        <p:cTn id="87" dur="500" fill="hold"/>
                                        <p:tgtEl>
                                          <p:spTgt spid="100"/>
                                        </p:tgtEl>
                                        <p:attrNameLst>
                                          <p:attrName>ppt_y</p:attrName>
                                        </p:attrNameLst>
                                      </p:cBhvr>
                                      <p:tavLst>
                                        <p:tav tm="0">
                                          <p:val>
                                            <p:strVal val="#ppt_y+.1"/>
                                          </p:val>
                                        </p:tav>
                                        <p:tav tm="100000">
                                          <p:val>
                                            <p:strVal val="#ppt_y"/>
                                          </p:val>
                                        </p:tav>
                                      </p:tavLst>
                                    </p:anim>
                                  </p:childTnLst>
                                </p:cTn>
                              </p:par>
                            </p:childTnLst>
                          </p:cTn>
                        </p:par>
                        <p:par>
                          <p:cTn id="88" fill="hold">
                            <p:stCondLst>
                              <p:cond delay="9250"/>
                            </p:stCondLst>
                            <p:childTnLst>
                              <p:par>
                                <p:cTn id="89" presetID="53" presetClass="entr" presetSubtype="16" fill="hold" nodeType="afterEffect">
                                  <p:stCondLst>
                                    <p:cond delay="0"/>
                                  </p:stCondLst>
                                  <p:childTnLst>
                                    <p:set>
                                      <p:cBhvr>
                                        <p:cTn id="90" dur="1" fill="hold">
                                          <p:stCondLst>
                                            <p:cond delay="0"/>
                                          </p:stCondLst>
                                        </p:cTn>
                                        <p:tgtEl>
                                          <p:spTgt spid="105"/>
                                        </p:tgtEl>
                                        <p:attrNameLst>
                                          <p:attrName>style.visibility</p:attrName>
                                        </p:attrNameLst>
                                      </p:cBhvr>
                                      <p:to>
                                        <p:strVal val="visible"/>
                                      </p:to>
                                    </p:set>
                                    <p:anim calcmode="lin" valueType="num">
                                      <p:cBhvr>
                                        <p:cTn id="91" dur="500" fill="hold"/>
                                        <p:tgtEl>
                                          <p:spTgt spid="105"/>
                                        </p:tgtEl>
                                        <p:attrNameLst>
                                          <p:attrName>ppt_w</p:attrName>
                                        </p:attrNameLst>
                                      </p:cBhvr>
                                      <p:tavLst>
                                        <p:tav tm="0">
                                          <p:val>
                                            <p:fltVal val="0"/>
                                          </p:val>
                                        </p:tav>
                                        <p:tav tm="100000">
                                          <p:val>
                                            <p:strVal val="#ppt_w"/>
                                          </p:val>
                                        </p:tav>
                                      </p:tavLst>
                                    </p:anim>
                                    <p:anim calcmode="lin" valueType="num">
                                      <p:cBhvr>
                                        <p:cTn id="92" dur="500" fill="hold"/>
                                        <p:tgtEl>
                                          <p:spTgt spid="105"/>
                                        </p:tgtEl>
                                        <p:attrNameLst>
                                          <p:attrName>ppt_h</p:attrName>
                                        </p:attrNameLst>
                                      </p:cBhvr>
                                      <p:tavLst>
                                        <p:tav tm="0">
                                          <p:val>
                                            <p:fltVal val="0"/>
                                          </p:val>
                                        </p:tav>
                                        <p:tav tm="100000">
                                          <p:val>
                                            <p:strVal val="#ppt_h"/>
                                          </p:val>
                                        </p:tav>
                                      </p:tavLst>
                                    </p:anim>
                                    <p:animEffect transition="in" filter="fade">
                                      <p:cBhvr>
                                        <p:cTn id="93" dur="500"/>
                                        <p:tgtEl>
                                          <p:spTgt spid="105"/>
                                        </p:tgtEl>
                                      </p:cBhvr>
                                    </p:animEffect>
                                  </p:childTnLst>
                                </p:cTn>
                              </p:par>
                            </p:childTnLst>
                          </p:cTn>
                        </p:par>
                        <p:par>
                          <p:cTn id="94" fill="hold">
                            <p:stCondLst>
                              <p:cond delay="9750"/>
                            </p:stCondLst>
                            <p:childTnLst>
                              <p:par>
                                <p:cTn id="95" presetID="42" presetClass="entr" presetSubtype="0" fill="hold" grpId="0" nodeType="afterEffect">
                                  <p:stCondLst>
                                    <p:cond delay="250"/>
                                  </p:stCondLst>
                                  <p:childTnLst>
                                    <p:set>
                                      <p:cBhvr>
                                        <p:cTn id="96" dur="1" fill="hold">
                                          <p:stCondLst>
                                            <p:cond delay="0"/>
                                          </p:stCondLst>
                                        </p:cTn>
                                        <p:tgtEl>
                                          <p:spTgt spid="113"/>
                                        </p:tgtEl>
                                        <p:attrNameLst>
                                          <p:attrName>style.visibility</p:attrName>
                                        </p:attrNameLst>
                                      </p:cBhvr>
                                      <p:to>
                                        <p:strVal val="visible"/>
                                      </p:to>
                                    </p:set>
                                    <p:animEffect transition="in" filter="fade">
                                      <p:cBhvr>
                                        <p:cTn id="97" dur="500"/>
                                        <p:tgtEl>
                                          <p:spTgt spid="113"/>
                                        </p:tgtEl>
                                      </p:cBhvr>
                                    </p:animEffect>
                                    <p:anim calcmode="lin" valueType="num">
                                      <p:cBhvr>
                                        <p:cTn id="98" dur="500" fill="hold"/>
                                        <p:tgtEl>
                                          <p:spTgt spid="113"/>
                                        </p:tgtEl>
                                        <p:attrNameLst>
                                          <p:attrName>ppt_x</p:attrName>
                                        </p:attrNameLst>
                                      </p:cBhvr>
                                      <p:tavLst>
                                        <p:tav tm="0">
                                          <p:val>
                                            <p:strVal val="#ppt_x"/>
                                          </p:val>
                                        </p:tav>
                                        <p:tav tm="100000">
                                          <p:val>
                                            <p:strVal val="#ppt_x"/>
                                          </p:val>
                                        </p:tav>
                                      </p:tavLst>
                                    </p:anim>
                                    <p:anim calcmode="lin" valueType="num">
                                      <p:cBhvr>
                                        <p:cTn id="99" dur="500" fill="hold"/>
                                        <p:tgtEl>
                                          <p:spTgt spid="113"/>
                                        </p:tgtEl>
                                        <p:attrNameLst>
                                          <p:attrName>ppt_y</p:attrName>
                                        </p:attrNameLst>
                                      </p:cBhvr>
                                      <p:tavLst>
                                        <p:tav tm="0">
                                          <p:val>
                                            <p:strVal val="#ppt_y+.1"/>
                                          </p:val>
                                        </p:tav>
                                        <p:tav tm="100000">
                                          <p:val>
                                            <p:strVal val="#ppt_y"/>
                                          </p:val>
                                        </p:tav>
                                      </p:tavLst>
                                    </p:anim>
                                  </p:childTnLst>
                                </p:cTn>
                              </p:par>
                            </p:childTnLst>
                          </p:cTn>
                        </p:par>
                        <p:par>
                          <p:cTn id="100" fill="hold">
                            <p:stCondLst>
                              <p:cond delay="10500"/>
                            </p:stCondLst>
                            <p:childTnLst>
                              <p:par>
                                <p:cTn id="101" presetID="42" presetClass="entr" presetSubtype="0" fill="hold" nodeType="afterEffect">
                                  <p:stCondLst>
                                    <p:cond delay="25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par>
                          <p:cTn id="106" fill="hold">
                            <p:stCondLst>
                              <p:cond delay="11250"/>
                            </p:stCondLst>
                            <p:childTnLst>
                              <p:par>
                                <p:cTn id="107" presetID="53" presetClass="entr" presetSubtype="16" fill="hold" nodeType="afterEffect">
                                  <p:stCondLst>
                                    <p:cond delay="0"/>
                                  </p:stCondLst>
                                  <p:childTnLst>
                                    <p:set>
                                      <p:cBhvr>
                                        <p:cTn id="108" dur="1" fill="hold">
                                          <p:stCondLst>
                                            <p:cond delay="0"/>
                                          </p:stCondLst>
                                        </p:cTn>
                                        <p:tgtEl>
                                          <p:spTgt spid="114"/>
                                        </p:tgtEl>
                                        <p:attrNameLst>
                                          <p:attrName>style.visibility</p:attrName>
                                        </p:attrNameLst>
                                      </p:cBhvr>
                                      <p:to>
                                        <p:strVal val="visible"/>
                                      </p:to>
                                    </p:set>
                                    <p:anim calcmode="lin" valueType="num">
                                      <p:cBhvr>
                                        <p:cTn id="109" dur="500" fill="hold"/>
                                        <p:tgtEl>
                                          <p:spTgt spid="114"/>
                                        </p:tgtEl>
                                        <p:attrNameLst>
                                          <p:attrName>ppt_w</p:attrName>
                                        </p:attrNameLst>
                                      </p:cBhvr>
                                      <p:tavLst>
                                        <p:tav tm="0">
                                          <p:val>
                                            <p:fltVal val="0"/>
                                          </p:val>
                                        </p:tav>
                                        <p:tav tm="100000">
                                          <p:val>
                                            <p:strVal val="#ppt_w"/>
                                          </p:val>
                                        </p:tav>
                                      </p:tavLst>
                                    </p:anim>
                                    <p:anim calcmode="lin" valueType="num">
                                      <p:cBhvr>
                                        <p:cTn id="110" dur="500" fill="hold"/>
                                        <p:tgtEl>
                                          <p:spTgt spid="114"/>
                                        </p:tgtEl>
                                        <p:attrNameLst>
                                          <p:attrName>ppt_h</p:attrName>
                                        </p:attrNameLst>
                                      </p:cBhvr>
                                      <p:tavLst>
                                        <p:tav tm="0">
                                          <p:val>
                                            <p:fltVal val="0"/>
                                          </p:val>
                                        </p:tav>
                                        <p:tav tm="100000">
                                          <p:val>
                                            <p:strVal val="#ppt_h"/>
                                          </p:val>
                                        </p:tav>
                                      </p:tavLst>
                                    </p:anim>
                                    <p:animEffect transition="in" filter="fade">
                                      <p:cBhvr>
                                        <p:cTn id="111"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86" grpId="0" animBg="1"/>
      <p:bldP spid="95" grpId="0" animBg="1"/>
      <p:bldP spid="104" grpId="0" animBg="1"/>
      <p:bldP spid="1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4"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1</a:t>
              </a:r>
              <a:endParaRPr lang="en-US" sz="3600" b="1" dirty="0">
                <a:solidFill>
                  <a:srgbClr val="E6E7E9"/>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513" y="63869"/>
            <a:ext cx="7121178" cy="5081872"/>
          </a:xfrm>
          <a:prstGeom prst="rect">
            <a:avLst/>
          </a:prstGeom>
          <a:ln w="88900" cap="sq" cmpd="thickThin">
            <a:solidFill>
              <a:srgbClr val="000000"/>
            </a:solidFill>
            <a:prstDash val="solid"/>
            <a:miter lim="800000"/>
          </a:ln>
          <a:effectLst>
            <a:innerShdw blurRad="76200">
              <a:srgbClr val="000000"/>
            </a:innerShdw>
          </a:effectLst>
        </p:spPr>
      </p:pic>
      <p:sp>
        <p:nvSpPr>
          <p:cNvPr id="4" name="Rectangle 3"/>
          <p:cNvSpPr/>
          <p:nvPr/>
        </p:nvSpPr>
        <p:spPr>
          <a:xfrm>
            <a:off x="1184133" y="5351929"/>
            <a:ext cx="7260620" cy="143435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97152" y="5369859"/>
            <a:ext cx="7104259" cy="1407459"/>
          </a:xfrm>
          <a:prstGeom prst="rect">
            <a:avLst/>
          </a:prstGeom>
          <a:noFill/>
        </p:spPr>
        <p:txBody>
          <a:bodyPr wrap="square" rtlCol="0">
            <a:spAutoFit/>
          </a:bodyPr>
          <a:lstStyle/>
          <a:p>
            <a:endParaRPr lang="en-US" dirty="0"/>
          </a:p>
        </p:txBody>
      </p:sp>
      <p:sp>
        <p:nvSpPr>
          <p:cNvPr id="67" name="TextBox 66"/>
          <p:cNvSpPr txBox="1"/>
          <p:nvPr/>
        </p:nvSpPr>
        <p:spPr>
          <a:xfrm>
            <a:off x="1232145" y="5423647"/>
            <a:ext cx="7239499" cy="1323439"/>
          </a:xfrm>
          <a:prstGeom prst="rect">
            <a:avLst/>
          </a:prstGeom>
          <a:solidFill>
            <a:srgbClr val="FF5969"/>
          </a:solidFill>
        </p:spPr>
        <p:txBody>
          <a:bodyPr wrap="square" rtlCol="0">
            <a:spAutoFit/>
          </a:bodyPr>
          <a:lstStyle/>
          <a:p>
            <a:r>
              <a:rPr lang="en-US" sz="1600" dirty="0">
                <a:solidFill>
                  <a:schemeClr val="bg1"/>
                </a:solidFill>
              </a:rPr>
              <a:t>This is a Dynamic Scatter plot Chart. With the help of this chart, We can see the different Population of different States. The different shapes in the chart is symbol to describe different States. The Population category is divided in two </a:t>
            </a:r>
            <a:r>
              <a:rPr lang="en-US" sz="1600" dirty="0" smtClean="0">
                <a:solidFill>
                  <a:schemeClr val="bg1"/>
                </a:solidFill>
              </a:rPr>
              <a:t>sub-</a:t>
            </a:r>
            <a:r>
              <a:rPr lang="en-US" sz="1600" dirty="0" err="1" smtClean="0">
                <a:solidFill>
                  <a:schemeClr val="bg1"/>
                </a:solidFill>
              </a:rPr>
              <a:t>cateagreies</a:t>
            </a:r>
            <a:r>
              <a:rPr lang="en-US" sz="1600" dirty="0" smtClean="0">
                <a:solidFill>
                  <a:schemeClr val="bg1"/>
                </a:solidFill>
              </a:rPr>
              <a:t>. </a:t>
            </a:r>
            <a:r>
              <a:rPr lang="en-US" sz="1600" dirty="0">
                <a:solidFill>
                  <a:schemeClr val="bg1"/>
                </a:solidFill>
              </a:rPr>
              <a:t>1= Rural Population and 2= Urban Population. The total of these two sub-categories is Population. The highest Population a state has, the more Covid-cases the State have.</a:t>
            </a:r>
          </a:p>
        </p:txBody>
      </p:sp>
      <p:sp>
        <p:nvSpPr>
          <p:cNvPr id="68" name="Freeform: Shape 51">
            <a:extLst>
              <a:ext uri="{FF2B5EF4-FFF2-40B4-BE49-F238E27FC236}">
                <a16:creationId xmlns:a16="http://schemas.microsoft.com/office/drawing/2014/main" id="{8F99D053-FB83-41F1-B2CB-C10918BC99BC}"/>
              </a:ext>
            </a:extLst>
          </p:cNvPr>
          <p:cNvSpPr/>
          <p:nvPr/>
        </p:nvSpPr>
        <p:spPr>
          <a:xfrm>
            <a:off x="9445413" y="234949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F4373C1-3934-47C3-8F36-E2FB2615CA87}"/>
              </a:ext>
            </a:extLst>
          </p:cNvPr>
          <p:cNvSpPr txBox="1"/>
          <p:nvPr/>
        </p:nvSpPr>
        <p:spPr>
          <a:xfrm rot="16200000">
            <a:off x="9294605" y="3206786"/>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nvGrpSpPr>
          <p:cNvPr id="90" name="Group 89">
            <a:extLst>
              <a:ext uri="{FF2B5EF4-FFF2-40B4-BE49-F238E27FC236}">
                <a16:creationId xmlns:a16="http://schemas.microsoft.com/office/drawing/2014/main" id="{63E93C38-ECA5-4094-81E9-196A3BD19EBD}"/>
              </a:ext>
            </a:extLst>
          </p:cNvPr>
          <p:cNvGrpSpPr/>
          <p:nvPr/>
        </p:nvGrpSpPr>
        <p:grpSpPr>
          <a:xfrm>
            <a:off x="-11164432" y="8964"/>
            <a:ext cx="11447501" cy="6858000"/>
            <a:chOff x="213096" y="0"/>
            <a:chExt cx="11447501" cy="6858000"/>
          </a:xfrm>
        </p:grpSpPr>
        <p:sp>
          <p:nvSpPr>
            <p:cNvPr id="91" name="Rectangle 90">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30" name="Group 129">
            <a:extLst>
              <a:ext uri="{FF2B5EF4-FFF2-40B4-BE49-F238E27FC236}">
                <a16:creationId xmlns:a16="http://schemas.microsoft.com/office/drawing/2014/main" id="{7728BA24-99D1-4E44-98AC-50745A94AD6C}"/>
              </a:ext>
            </a:extLst>
          </p:cNvPr>
          <p:cNvGrpSpPr/>
          <p:nvPr/>
        </p:nvGrpSpPr>
        <p:grpSpPr>
          <a:xfrm>
            <a:off x="-10188520" y="8964"/>
            <a:ext cx="9961092" cy="6858000"/>
            <a:chOff x="491575" y="0"/>
            <a:chExt cx="9961092" cy="6858000"/>
          </a:xfrm>
        </p:grpSpPr>
        <p:sp>
          <p:nvSpPr>
            <p:cNvPr id="131" name="Rectangle 13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TextBox 13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134" name="Picture 13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35" name="Group 134">
            <a:extLst>
              <a:ext uri="{FF2B5EF4-FFF2-40B4-BE49-F238E27FC236}">
                <a16:creationId xmlns:a16="http://schemas.microsoft.com/office/drawing/2014/main" id="{0E4F6447-6163-4D6A-A8D2-BD63B6CB3A42}"/>
              </a:ext>
            </a:extLst>
          </p:cNvPr>
          <p:cNvGrpSpPr/>
          <p:nvPr/>
        </p:nvGrpSpPr>
        <p:grpSpPr>
          <a:xfrm>
            <a:off x="-10342937" y="8965"/>
            <a:ext cx="9574094" cy="6858000"/>
            <a:chOff x="491575" y="0"/>
            <a:chExt cx="9574094" cy="6858000"/>
          </a:xfrm>
        </p:grpSpPr>
        <p:sp>
          <p:nvSpPr>
            <p:cNvPr id="136" name="Rectangle 135">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139" name="Picture 138">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40" name="Group 139">
            <a:extLst>
              <a:ext uri="{FF2B5EF4-FFF2-40B4-BE49-F238E27FC236}">
                <a16:creationId xmlns:a16="http://schemas.microsoft.com/office/drawing/2014/main" id="{E7044FAB-DB4A-4E59-B111-8CA4168E7FA4}"/>
              </a:ext>
            </a:extLst>
          </p:cNvPr>
          <p:cNvGrpSpPr/>
          <p:nvPr/>
        </p:nvGrpSpPr>
        <p:grpSpPr>
          <a:xfrm>
            <a:off x="-13193211" y="17929"/>
            <a:ext cx="11860720" cy="6858000"/>
            <a:chOff x="-2449883" y="-1"/>
            <a:chExt cx="11860720" cy="6858000"/>
          </a:xfrm>
        </p:grpSpPr>
        <p:sp>
          <p:nvSpPr>
            <p:cNvPr id="141" name="Rectangle 140">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TextBox 142">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144" name="Picture 143">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45" name="Group 144">
            <a:extLst>
              <a:ext uri="{FF2B5EF4-FFF2-40B4-BE49-F238E27FC236}">
                <a16:creationId xmlns:a16="http://schemas.microsoft.com/office/drawing/2014/main" id="{7728BA24-99D1-4E44-98AC-50745A94AD6C}"/>
              </a:ext>
            </a:extLst>
          </p:cNvPr>
          <p:cNvGrpSpPr/>
          <p:nvPr/>
        </p:nvGrpSpPr>
        <p:grpSpPr>
          <a:xfrm>
            <a:off x="-11793198" y="-8961"/>
            <a:ext cx="9961092" cy="6858000"/>
            <a:chOff x="491575" y="0"/>
            <a:chExt cx="9961092" cy="6858000"/>
          </a:xfrm>
        </p:grpSpPr>
        <p:sp>
          <p:nvSpPr>
            <p:cNvPr id="146" name="Rectangle 145">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xtBox 147">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149" name="Picture 148">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50" name="Group 149">
            <a:extLst>
              <a:ext uri="{FF2B5EF4-FFF2-40B4-BE49-F238E27FC236}">
                <a16:creationId xmlns:a16="http://schemas.microsoft.com/office/drawing/2014/main" id="{60E31D48-090A-4A9C-AF5C-4B0C49C47C7D}"/>
              </a:ext>
            </a:extLst>
          </p:cNvPr>
          <p:cNvGrpSpPr/>
          <p:nvPr/>
        </p:nvGrpSpPr>
        <p:grpSpPr>
          <a:xfrm>
            <a:off x="-13691510" y="0"/>
            <a:ext cx="11335017" cy="6858000"/>
            <a:chOff x="-10744545" y="-1"/>
            <a:chExt cx="11335017" cy="6858000"/>
          </a:xfrm>
        </p:grpSpPr>
        <p:sp>
          <p:nvSpPr>
            <p:cNvPr id="151" name="Rectangle 150">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TextBox 152">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54" name="Picture 153">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00"/>
                                        <p:tgtEl>
                                          <p:spTgt spid="67"/>
                                        </p:tgtEl>
                                      </p:cBhvr>
                                    </p:animEffect>
                                    <p:anim calcmode="lin" valueType="num">
                                      <p:cBhvr>
                                        <p:cTn id="20" dur="1000" fill="hold"/>
                                        <p:tgtEl>
                                          <p:spTgt spid="67"/>
                                        </p:tgtEl>
                                        <p:attrNameLst>
                                          <p:attrName>ppt_x</p:attrName>
                                        </p:attrNameLst>
                                      </p:cBhvr>
                                      <p:tavLst>
                                        <p:tav tm="0">
                                          <p:val>
                                            <p:strVal val="#ppt_x"/>
                                          </p:val>
                                        </p:tav>
                                        <p:tav tm="100000">
                                          <p:val>
                                            <p:strVal val="#ppt_x"/>
                                          </p:val>
                                        </p:tav>
                                      </p:tavLst>
                                    </p:anim>
                                    <p:anim calcmode="lin" valueType="num">
                                      <p:cBhvr>
                                        <p:cTn id="21"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64" name="Group 163">
            <a:extLst>
              <a:ext uri="{FF2B5EF4-FFF2-40B4-BE49-F238E27FC236}">
                <a16:creationId xmlns:a16="http://schemas.microsoft.com/office/drawing/2014/main" id="{066ACF4C-6F8C-46FC-8362-2E05C90EEAFA}"/>
              </a:ext>
            </a:extLst>
          </p:cNvPr>
          <p:cNvGrpSpPr/>
          <p:nvPr/>
        </p:nvGrpSpPr>
        <p:grpSpPr>
          <a:xfrm>
            <a:off x="-1867952" y="-8967"/>
            <a:ext cx="12482922" cy="6858000"/>
            <a:chOff x="-290920" y="0"/>
            <a:chExt cx="12482922" cy="6858000"/>
          </a:xfrm>
        </p:grpSpPr>
        <p:sp>
          <p:nvSpPr>
            <p:cNvPr id="165" name="Rectangle 164">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168" name="Picture 167">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169"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171"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71" name="Group 70">
            <a:extLst>
              <a:ext uri="{FF2B5EF4-FFF2-40B4-BE49-F238E27FC236}">
                <a16:creationId xmlns:a16="http://schemas.microsoft.com/office/drawing/2014/main" id="{E7044FAB-DB4A-4E59-B111-8CA4168E7FA4}"/>
              </a:ext>
            </a:extLst>
          </p:cNvPr>
          <p:cNvGrpSpPr/>
          <p:nvPr/>
        </p:nvGrpSpPr>
        <p:grpSpPr>
          <a:xfrm>
            <a:off x="-1789321"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2</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52" y="62749"/>
            <a:ext cx="7745690" cy="5065063"/>
          </a:xfrm>
          <a:prstGeom prst="rect">
            <a:avLst/>
          </a:prstGeom>
          <a:ln w="228600" cap="sq" cmpd="thickThin">
            <a:solidFill>
              <a:srgbClr val="000000"/>
            </a:solidFill>
            <a:prstDash val="solid"/>
            <a:miter lim="800000"/>
          </a:ln>
          <a:effectLst>
            <a:innerShdw blurRad="76200">
              <a:srgbClr val="000000"/>
            </a:innerShdw>
          </a:effectLst>
        </p:spPr>
      </p:pic>
      <p:sp>
        <p:nvSpPr>
          <p:cNvPr id="3" name="Rectangle 2"/>
          <p:cNvSpPr/>
          <p:nvPr/>
        </p:nvSpPr>
        <p:spPr>
          <a:xfrm>
            <a:off x="735106" y="5325031"/>
            <a:ext cx="7745505" cy="1264024"/>
          </a:xfrm>
          <a:prstGeom prst="rect">
            <a:avLst/>
          </a:prstGeom>
          <a:solidFill>
            <a:srgbClr val="00A0A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p:cNvSpPr txBox="1"/>
          <p:nvPr/>
        </p:nvSpPr>
        <p:spPr>
          <a:xfrm>
            <a:off x="1046130" y="5575620"/>
            <a:ext cx="7533094" cy="923330"/>
          </a:xfrm>
          <a:prstGeom prst="rect">
            <a:avLst/>
          </a:prstGeom>
          <a:noFill/>
        </p:spPr>
        <p:txBody>
          <a:bodyPr wrap="square" rtlCol="0">
            <a:spAutoFit/>
          </a:bodyPr>
          <a:lstStyle/>
          <a:p>
            <a:r>
              <a:rPr lang="en-US" dirty="0" smtClean="0"/>
              <a:t>This Map Chart is showing the total no of Confirmed , Cured and Death case in a State. In this Chart the darker color is showing the higher no. so if a state is colored in Dark color then People should worry.</a:t>
            </a:r>
            <a:endParaRPr lang="en-US" dirty="0"/>
          </a:p>
        </p:txBody>
      </p:sp>
      <p:sp>
        <p:nvSpPr>
          <p:cNvPr id="68" name="Freeform: Shape 77">
            <a:extLst>
              <a:ext uri="{FF2B5EF4-FFF2-40B4-BE49-F238E27FC236}">
                <a16:creationId xmlns:a16="http://schemas.microsoft.com/office/drawing/2014/main" id="{B006C60A-833A-41C2-A553-8132E7B3A7DB}"/>
              </a:ext>
            </a:extLst>
          </p:cNvPr>
          <p:cNvSpPr/>
          <p:nvPr/>
        </p:nvSpPr>
        <p:spPr>
          <a:xfrm>
            <a:off x="8911432" y="2346404"/>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95AECC6C-A520-4756-9163-08D14835D791}"/>
              </a:ext>
            </a:extLst>
          </p:cNvPr>
          <p:cNvSpPr txBox="1"/>
          <p:nvPr/>
        </p:nvSpPr>
        <p:spPr>
          <a:xfrm rot="16200000">
            <a:off x="8751101" y="319857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2</a:t>
            </a:r>
            <a:endParaRPr lang="en-US" sz="3600" b="1" dirty="0">
              <a:solidFill>
                <a:srgbClr val="F0EEF0"/>
              </a:solidFill>
              <a:latin typeface="Tw Cen MT" panose="020B0602020104020603" pitchFamily="34" charset="0"/>
            </a:endParaRPr>
          </a:p>
        </p:txBody>
      </p:sp>
      <p:grpSp>
        <p:nvGrpSpPr>
          <p:cNvPr id="81" name="Group 80">
            <a:extLst>
              <a:ext uri="{FF2B5EF4-FFF2-40B4-BE49-F238E27FC236}">
                <a16:creationId xmlns:a16="http://schemas.microsoft.com/office/drawing/2014/main" id="{7728BA24-99D1-4E44-98AC-50745A94AD6C}"/>
              </a:ext>
            </a:extLst>
          </p:cNvPr>
          <p:cNvGrpSpPr/>
          <p:nvPr/>
        </p:nvGrpSpPr>
        <p:grpSpPr>
          <a:xfrm>
            <a:off x="-9785092" y="8964"/>
            <a:ext cx="9961092" cy="6858000"/>
            <a:chOff x="491575" y="0"/>
            <a:chExt cx="9961092" cy="6858000"/>
          </a:xfrm>
        </p:grpSpPr>
        <p:sp>
          <p:nvSpPr>
            <p:cNvPr id="82" name="Rectangle 81">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85" name="Picture 84">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6" name="Group 85">
            <a:extLst>
              <a:ext uri="{FF2B5EF4-FFF2-40B4-BE49-F238E27FC236}">
                <a16:creationId xmlns:a16="http://schemas.microsoft.com/office/drawing/2014/main" id="{0E4F6447-6163-4D6A-A8D2-BD63B6CB3A42}"/>
              </a:ext>
            </a:extLst>
          </p:cNvPr>
          <p:cNvGrpSpPr/>
          <p:nvPr/>
        </p:nvGrpSpPr>
        <p:grpSpPr>
          <a:xfrm>
            <a:off x="-9939509" y="8965"/>
            <a:ext cx="9574094" cy="6858000"/>
            <a:chOff x="491575" y="0"/>
            <a:chExt cx="9574094" cy="6858000"/>
          </a:xfrm>
        </p:grpSpPr>
        <p:sp>
          <p:nvSpPr>
            <p:cNvPr id="87" name="Rectangle 86">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90" name="Picture 89">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1" name="Group 90">
            <a:extLst>
              <a:ext uri="{FF2B5EF4-FFF2-40B4-BE49-F238E27FC236}">
                <a16:creationId xmlns:a16="http://schemas.microsoft.com/office/drawing/2014/main" id="{E7044FAB-DB4A-4E59-B111-8CA4168E7FA4}"/>
              </a:ext>
            </a:extLst>
          </p:cNvPr>
          <p:cNvGrpSpPr/>
          <p:nvPr/>
        </p:nvGrpSpPr>
        <p:grpSpPr>
          <a:xfrm>
            <a:off x="-12789783" y="17929"/>
            <a:ext cx="11860720" cy="6858000"/>
            <a:chOff x="-2449883" y="-1"/>
            <a:chExt cx="11860720" cy="6858000"/>
          </a:xfrm>
        </p:grpSpPr>
        <p:sp>
          <p:nvSpPr>
            <p:cNvPr id="92" name="Rectangle 9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100" name="Picture 99">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01" name="Group 100">
            <a:extLst>
              <a:ext uri="{FF2B5EF4-FFF2-40B4-BE49-F238E27FC236}">
                <a16:creationId xmlns:a16="http://schemas.microsoft.com/office/drawing/2014/main" id="{7728BA24-99D1-4E44-98AC-50745A94AD6C}"/>
              </a:ext>
            </a:extLst>
          </p:cNvPr>
          <p:cNvGrpSpPr/>
          <p:nvPr/>
        </p:nvGrpSpPr>
        <p:grpSpPr>
          <a:xfrm>
            <a:off x="-11389770" y="-8961"/>
            <a:ext cx="9961092" cy="6858000"/>
            <a:chOff x="491575" y="0"/>
            <a:chExt cx="9961092" cy="6858000"/>
          </a:xfrm>
        </p:grpSpPr>
        <p:sp>
          <p:nvSpPr>
            <p:cNvPr id="102" name="Rectangle 101">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105" name="Picture 104">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06" name="Group 105">
            <a:extLst>
              <a:ext uri="{FF2B5EF4-FFF2-40B4-BE49-F238E27FC236}">
                <a16:creationId xmlns:a16="http://schemas.microsoft.com/office/drawing/2014/main" id="{60E31D48-090A-4A9C-AF5C-4B0C49C47C7D}"/>
              </a:ext>
            </a:extLst>
          </p:cNvPr>
          <p:cNvGrpSpPr/>
          <p:nvPr/>
        </p:nvGrpSpPr>
        <p:grpSpPr>
          <a:xfrm>
            <a:off x="-13288082" y="0"/>
            <a:ext cx="11335017" cy="6858000"/>
            <a:chOff x="-10744545" y="-1"/>
            <a:chExt cx="11335017" cy="6858000"/>
          </a:xfrm>
        </p:grpSpPr>
        <p:sp>
          <p:nvSpPr>
            <p:cNvPr id="107" name="Rectangle 10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10" name="Picture 10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1" name="Freeform: Shape 77">
            <a:extLst>
              <a:ext uri="{FF2B5EF4-FFF2-40B4-BE49-F238E27FC236}">
                <a16:creationId xmlns:a16="http://schemas.microsoft.com/office/drawing/2014/main" id="{B006C60A-833A-41C2-A553-8132E7B3A7DB}"/>
              </a:ext>
            </a:extLst>
          </p:cNvPr>
          <p:cNvSpPr/>
          <p:nvPr/>
        </p:nvSpPr>
        <p:spPr>
          <a:xfrm>
            <a:off x="8911433" y="2346404"/>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id="{95AECC6C-A520-4756-9163-08D14835D791}"/>
              </a:ext>
            </a:extLst>
          </p:cNvPr>
          <p:cNvSpPr txBox="1"/>
          <p:nvPr/>
        </p:nvSpPr>
        <p:spPr>
          <a:xfrm rot="16200000">
            <a:off x="8751102" y="319857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2</a:t>
            </a:r>
            <a:endParaRPr lang="en-US" sz="3600" b="1" dirty="0">
              <a:solidFill>
                <a:srgbClr val="F0EEF0"/>
              </a:solidFill>
              <a:latin typeface="Tw Cen MT" panose="020B0602020104020603" pitchFamily="34" charset="0"/>
            </a:endParaRPr>
          </a:p>
        </p:txBody>
      </p:sp>
      <p:sp>
        <p:nvSpPr>
          <p:cNvPr id="143" name="Freeform: Shape 39">
            <a:extLst>
              <a:ext uri="{FF2B5EF4-FFF2-40B4-BE49-F238E27FC236}">
                <a16:creationId xmlns:a16="http://schemas.microsoft.com/office/drawing/2014/main" id="{405DAC1A-9BF8-460E-8D8B-77BFB6B27FF9}"/>
              </a:ext>
            </a:extLst>
          </p:cNvPr>
          <p:cNvSpPr/>
          <p:nvPr/>
        </p:nvSpPr>
        <p:spPr>
          <a:xfrm>
            <a:off x="8922086" y="2346405"/>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4" name="Picture 143">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30822" y="3256437"/>
            <a:ext cx="530600" cy="530600"/>
          </a:xfrm>
          <a:prstGeom prst="rect">
            <a:avLst/>
          </a:prstGeom>
        </p:spPr>
      </p:pic>
      <p:sp>
        <p:nvSpPr>
          <p:cNvPr id="145" name="TextBox 144">
            <a:extLst>
              <a:ext uri="{FF2B5EF4-FFF2-40B4-BE49-F238E27FC236}">
                <a16:creationId xmlns:a16="http://schemas.microsoft.com/office/drawing/2014/main" id="{90DCA374-CD21-448B-8791-8A04A9A9A552}"/>
              </a:ext>
            </a:extLst>
          </p:cNvPr>
          <p:cNvSpPr txBox="1"/>
          <p:nvPr/>
        </p:nvSpPr>
        <p:spPr>
          <a:xfrm rot="16200000">
            <a:off x="8771283" y="3145578"/>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147" name="Picture 146">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03411" y="3256437"/>
            <a:ext cx="530600" cy="530600"/>
          </a:xfrm>
          <a:prstGeom prst="rect">
            <a:avLst/>
          </a:prstGeom>
        </p:spPr>
      </p:pic>
      <p:sp>
        <p:nvSpPr>
          <p:cNvPr id="149" name="Freeform: Shape 39">
            <a:extLst>
              <a:ext uri="{FF2B5EF4-FFF2-40B4-BE49-F238E27FC236}">
                <a16:creationId xmlns:a16="http://schemas.microsoft.com/office/drawing/2014/main" id="{405DAC1A-9BF8-460E-8D8B-77BFB6B27FF9}"/>
              </a:ext>
            </a:extLst>
          </p:cNvPr>
          <p:cNvSpPr/>
          <p:nvPr/>
        </p:nvSpPr>
        <p:spPr>
          <a:xfrm>
            <a:off x="8922087" y="2346405"/>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0" name="Picture 149">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030823" y="3256437"/>
            <a:ext cx="530600" cy="530600"/>
          </a:xfrm>
          <a:prstGeom prst="rect">
            <a:avLst/>
          </a:prstGeom>
        </p:spPr>
      </p:pic>
      <p:sp>
        <p:nvSpPr>
          <p:cNvPr id="151" name="TextBox 150">
            <a:extLst>
              <a:ext uri="{FF2B5EF4-FFF2-40B4-BE49-F238E27FC236}">
                <a16:creationId xmlns:a16="http://schemas.microsoft.com/office/drawing/2014/main" id="{90DCA374-CD21-448B-8791-8A04A9A9A552}"/>
              </a:ext>
            </a:extLst>
          </p:cNvPr>
          <p:cNvSpPr txBox="1"/>
          <p:nvPr/>
        </p:nvSpPr>
        <p:spPr>
          <a:xfrm rot="16200000">
            <a:off x="8771284" y="3145578"/>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0781169-B7A4-446E-BD33-B9650367A7F9}"/>
              </a:ext>
            </a:extLst>
          </p:cNvPr>
          <p:cNvGrpSpPr/>
          <p:nvPr/>
        </p:nvGrpSpPr>
        <p:grpSpPr>
          <a:xfrm>
            <a:off x="255725" y="0"/>
            <a:ext cx="12482920" cy="6858000"/>
            <a:chOff x="-290920" y="0"/>
            <a:chExt cx="12482920" cy="6858000"/>
          </a:xfrm>
        </p:grpSpPr>
        <p:sp>
          <p:nvSpPr>
            <p:cNvPr id="33" name="Rectangle 32">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6" name="Picture 35">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7" name="Group 36">
            <a:extLst>
              <a:ext uri="{FF2B5EF4-FFF2-40B4-BE49-F238E27FC236}">
                <a16:creationId xmlns:a16="http://schemas.microsoft.com/office/drawing/2014/main" id="{F00A67C9-4929-4EFF-9CB6-292640CD2738}"/>
              </a:ext>
            </a:extLst>
          </p:cNvPr>
          <p:cNvGrpSpPr/>
          <p:nvPr/>
        </p:nvGrpSpPr>
        <p:grpSpPr>
          <a:xfrm>
            <a:off x="773433" y="-2"/>
            <a:ext cx="11447501" cy="6858000"/>
            <a:chOff x="213096" y="0"/>
            <a:chExt cx="11447501" cy="6858000"/>
          </a:xfrm>
        </p:grpSpPr>
        <p:sp>
          <p:nvSpPr>
            <p:cNvPr id="38" name="Rectangle 37">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41" name="Picture 40">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2" name="Group 41">
            <a:extLst>
              <a:ext uri="{FF2B5EF4-FFF2-40B4-BE49-F238E27FC236}">
                <a16:creationId xmlns:a16="http://schemas.microsoft.com/office/drawing/2014/main" id="{6F7667A6-1C16-4F0A-A162-61BD16E6BE6B}"/>
              </a:ext>
            </a:extLst>
          </p:cNvPr>
          <p:cNvGrpSpPr/>
          <p:nvPr/>
        </p:nvGrpSpPr>
        <p:grpSpPr>
          <a:xfrm>
            <a:off x="1730778" y="0"/>
            <a:ext cx="9961092" cy="6858000"/>
            <a:chOff x="491575" y="0"/>
            <a:chExt cx="9961092" cy="6858000"/>
          </a:xfrm>
        </p:grpSpPr>
        <p:sp>
          <p:nvSpPr>
            <p:cNvPr id="43" name="Rectangle 42">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AFD50D6F-822B-4109-8B0C-BA004A0B7145}"/>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46" name="Picture 45">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16" name="Group 115">
            <a:extLst>
              <a:ext uri="{FF2B5EF4-FFF2-40B4-BE49-F238E27FC236}">
                <a16:creationId xmlns:a16="http://schemas.microsoft.com/office/drawing/2014/main" id="{066ACF4C-6F8C-46FC-8362-2E05C90EEAFA}"/>
              </a:ext>
            </a:extLst>
          </p:cNvPr>
          <p:cNvGrpSpPr/>
          <p:nvPr/>
        </p:nvGrpSpPr>
        <p:grpSpPr>
          <a:xfrm>
            <a:off x="-1331421" y="21017"/>
            <a:ext cx="12482922" cy="6858000"/>
            <a:chOff x="-290920" y="0"/>
            <a:chExt cx="12482922" cy="6858000"/>
          </a:xfrm>
        </p:grpSpPr>
        <p:sp>
          <p:nvSpPr>
            <p:cNvPr id="117" name="Rectangle 116">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120" name="Picture 119">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121"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123"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125" name="Group 124">
            <a:extLst>
              <a:ext uri="{FF2B5EF4-FFF2-40B4-BE49-F238E27FC236}">
                <a16:creationId xmlns:a16="http://schemas.microsoft.com/office/drawing/2014/main" id="{63E93C38-ECA5-4094-81E9-196A3BD19EBD}"/>
              </a:ext>
            </a:extLst>
          </p:cNvPr>
          <p:cNvGrpSpPr/>
          <p:nvPr/>
        </p:nvGrpSpPr>
        <p:grpSpPr>
          <a:xfrm>
            <a:off x="-810370" y="8964"/>
            <a:ext cx="11447501" cy="6858000"/>
            <a:chOff x="213096" y="0"/>
            <a:chExt cx="11447501" cy="6858000"/>
          </a:xfrm>
        </p:grpSpPr>
        <p:sp>
          <p:nvSpPr>
            <p:cNvPr id="126" name="Rectangle 125">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129" name="Picture 128">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30" name="Group 129">
            <a:extLst>
              <a:ext uri="{FF2B5EF4-FFF2-40B4-BE49-F238E27FC236}">
                <a16:creationId xmlns:a16="http://schemas.microsoft.com/office/drawing/2014/main" id="{7728BA24-99D1-4E44-98AC-50745A94AD6C}"/>
              </a:ext>
            </a:extLst>
          </p:cNvPr>
          <p:cNvGrpSpPr/>
          <p:nvPr/>
        </p:nvGrpSpPr>
        <p:grpSpPr>
          <a:xfrm>
            <a:off x="165542" y="8964"/>
            <a:ext cx="9961092" cy="6858000"/>
            <a:chOff x="491575" y="0"/>
            <a:chExt cx="9961092" cy="6858000"/>
          </a:xfrm>
        </p:grpSpPr>
        <p:sp>
          <p:nvSpPr>
            <p:cNvPr id="131" name="Rectangle 13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TextBox 13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134" name="Picture 13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35" name="Group 134">
            <a:extLst>
              <a:ext uri="{FF2B5EF4-FFF2-40B4-BE49-F238E27FC236}">
                <a16:creationId xmlns:a16="http://schemas.microsoft.com/office/drawing/2014/main" id="{0E4F6447-6163-4D6A-A8D2-BD63B6CB3A42}"/>
              </a:ext>
            </a:extLst>
          </p:cNvPr>
          <p:cNvGrpSpPr/>
          <p:nvPr/>
        </p:nvGrpSpPr>
        <p:grpSpPr>
          <a:xfrm>
            <a:off x="-10486579" y="8965"/>
            <a:ext cx="9574094" cy="6858000"/>
            <a:chOff x="491575" y="0"/>
            <a:chExt cx="9574094" cy="6858000"/>
          </a:xfrm>
        </p:grpSpPr>
        <p:sp>
          <p:nvSpPr>
            <p:cNvPr id="136" name="Rectangle 135">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139" name="Picture 138">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140" name="Group 139">
            <a:extLst>
              <a:ext uri="{FF2B5EF4-FFF2-40B4-BE49-F238E27FC236}">
                <a16:creationId xmlns:a16="http://schemas.microsoft.com/office/drawing/2014/main" id="{E7044FAB-DB4A-4E59-B111-8CA4168E7FA4}"/>
              </a:ext>
            </a:extLst>
          </p:cNvPr>
          <p:cNvGrpSpPr/>
          <p:nvPr/>
        </p:nvGrpSpPr>
        <p:grpSpPr>
          <a:xfrm>
            <a:off x="-13336853" y="17929"/>
            <a:ext cx="11860720" cy="6858000"/>
            <a:chOff x="-2449883" y="-1"/>
            <a:chExt cx="11860720" cy="6858000"/>
          </a:xfrm>
        </p:grpSpPr>
        <p:sp>
          <p:nvSpPr>
            <p:cNvPr id="141" name="Rectangle 140">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TextBox 142">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144" name="Picture 143">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45" name="Group 144">
            <a:extLst>
              <a:ext uri="{FF2B5EF4-FFF2-40B4-BE49-F238E27FC236}">
                <a16:creationId xmlns:a16="http://schemas.microsoft.com/office/drawing/2014/main" id="{7728BA24-99D1-4E44-98AC-50745A94AD6C}"/>
              </a:ext>
            </a:extLst>
          </p:cNvPr>
          <p:cNvGrpSpPr/>
          <p:nvPr/>
        </p:nvGrpSpPr>
        <p:grpSpPr>
          <a:xfrm>
            <a:off x="-11936840" y="-8961"/>
            <a:ext cx="9961092" cy="6858000"/>
            <a:chOff x="491575" y="0"/>
            <a:chExt cx="9961092" cy="6858000"/>
          </a:xfrm>
        </p:grpSpPr>
        <p:sp>
          <p:nvSpPr>
            <p:cNvPr id="146" name="Rectangle 145">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xtBox 147">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149" name="Picture 148">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50" name="Group 149">
            <a:extLst>
              <a:ext uri="{FF2B5EF4-FFF2-40B4-BE49-F238E27FC236}">
                <a16:creationId xmlns:a16="http://schemas.microsoft.com/office/drawing/2014/main" id="{60E31D48-090A-4A9C-AF5C-4B0C49C47C7D}"/>
              </a:ext>
            </a:extLst>
          </p:cNvPr>
          <p:cNvGrpSpPr/>
          <p:nvPr/>
        </p:nvGrpSpPr>
        <p:grpSpPr>
          <a:xfrm>
            <a:off x="-13933427" y="0"/>
            <a:ext cx="11335017" cy="6858000"/>
            <a:chOff x="-10744545" y="-1"/>
            <a:chExt cx="11335017" cy="6858000"/>
          </a:xfrm>
        </p:grpSpPr>
        <p:sp>
          <p:nvSpPr>
            <p:cNvPr id="151" name="Rectangle 150">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TextBox 152">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154" name="Picture 153">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55" name="Picture 1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4" y="262223"/>
            <a:ext cx="8096314" cy="5007359"/>
          </a:xfrm>
          <a:prstGeom prst="rect">
            <a:avLst/>
          </a:prstGeom>
          <a:ln w="228600" cap="sq" cmpd="thickThin">
            <a:solidFill>
              <a:srgbClr val="000000"/>
            </a:solidFill>
            <a:prstDash val="solid"/>
            <a:miter lim="800000"/>
          </a:ln>
          <a:effectLst>
            <a:innerShdw blurRad="76200">
              <a:srgbClr val="000000"/>
            </a:innerShdw>
          </a:effectLst>
        </p:spPr>
      </p:pic>
      <p:sp>
        <p:nvSpPr>
          <p:cNvPr id="156" name="Rectangle 155"/>
          <p:cNvSpPr/>
          <p:nvPr/>
        </p:nvSpPr>
        <p:spPr>
          <a:xfrm>
            <a:off x="-601818" y="5540180"/>
            <a:ext cx="8055801" cy="1264024"/>
          </a:xfrm>
          <a:prstGeom prst="rect">
            <a:avLst/>
          </a:prstGeom>
          <a:solidFill>
            <a:srgbClr val="FFC73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7" name="TextBox 156"/>
          <p:cNvSpPr txBox="1"/>
          <p:nvPr/>
        </p:nvSpPr>
        <p:spPr>
          <a:xfrm>
            <a:off x="430104" y="5540190"/>
            <a:ext cx="7727576" cy="1261884"/>
          </a:xfrm>
          <a:prstGeom prst="rect">
            <a:avLst/>
          </a:prstGeom>
          <a:noFill/>
        </p:spPr>
        <p:txBody>
          <a:bodyPr wrap="square" rtlCol="0">
            <a:spAutoFit/>
          </a:bodyPr>
          <a:lstStyle/>
          <a:p>
            <a:r>
              <a:rPr lang="en-US" sz="1900" dirty="0" smtClean="0">
                <a:solidFill>
                  <a:schemeClr val="bg1"/>
                </a:solidFill>
              </a:rPr>
              <a:t>This Line chart is a analysis of Daily Corona cases and it’s outbreak in India. A dynamic Average line is also connected to this Dynamic Line Chart. We can Filter this data with a parameter into three columns. 1= Confirmed cases, 2= Cured cases and Deaths. I have added the colors filter too.</a:t>
            </a:r>
            <a:endParaRPr lang="en-US" sz="1900" dirty="0">
              <a:solidFill>
                <a:schemeClr val="bg1"/>
              </a:solidFill>
            </a:endParaRPr>
          </a:p>
        </p:txBody>
      </p:sp>
    </p:spTree>
    <p:extLst>
      <p:ext uri="{BB962C8B-B14F-4D97-AF65-F5344CB8AC3E}">
        <p14:creationId xmlns:p14="http://schemas.microsoft.com/office/powerpoint/2010/main" val="3791532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A16B82-6A3C-46F5-8D32-072FDF89864A}"/>
              </a:ext>
            </a:extLst>
          </p:cNvPr>
          <p:cNvGrpSpPr/>
          <p:nvPr/>
        </p:nvGrpSpPr>
        <p:grpSpPr>
          <a:xfrm>
            <a:off x="-413017" y="17929"/>
            <a:ext cx="12482920" cy="6858000"/>
            <a:chOff x="-290920" y="0"/>
            <a:chExt cx="12482920" cy="6858000"/>
          </a:xfrm>
        </p:grpSpPr>
        <p:sp>
          <p:nvSpPr>
            <p:cNvPr id="3" name="Rectangle 2">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6" name="Picture 5">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69A27401-3327-4871-86AC-B461CA62C3AC}"/>
              </a:ext>
            </a:extLst>
          </p:cNvPr>
          <p:cNvGrpSpPr/>
          <p:nvPr/>
        </p:nvGrpSpPr>
        <p:grpSpPr>
          <a:xfrm>
            <a:off x="90999" y="17929"/>
            <a:ext cx="11447501" cy="6858000"/>
            <a:chOff x="213096" y="0"/>
            <a:chExt cx="11447501" cy="6858000"/>
          </a:xfrm>
        </p:grpSpPr>
        <p:sp>
          <p:nvSpPr>
            <p:cNvPr id="8" name="Rectangle 7">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11" name="Picture 10">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C0099890-786A-4F87-960D-5DADE5168909}"/>
              </a:ext>
            </a:extLst>
          </p:cNvPr>
          <p:cNvGrpSpPr/>
          <p:nvPr/>
        </p:nvGrpSpPr>
        <p:grpSpPr>
          <a:xfrm>
            <a:off x="1042144" y="17929"/>
            <a:ext cx="9961092" cy="6858000"/>
            <a:chOff x="491575" y="0"/>
            <a:chExt cx="9961092" cy="6858000"/>
          </a:xfrm>
        </p:grpSpPr>
        <p:sp>
          <p:nvSpPr>
            <p:cNvPr id="13" name="Rectangle 12">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16" name="Picture 15">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066ACF4C-6F8C-46FC-8362-2E05C90EEAFA}"/>
              </a:ext>
            </a:extLst>
          </p:cNvPr>
          <p:cNvGrpSpPr/>
          <p:nvPr/>
        </p:nvGrpSpPr>
        <p:grpSpPr>
          <a:xfrm>
            <a:off x="-2006785" y="38946"/>
            <a:ext cx="12482922" cy="6858000"/>
            <a:chOff x="-290920" y="0"/>
            <a:chExt cx="12482922" cy="6858000"/>
          </a:xfrm>
        </p:grpSpPr>
        <p:sp>
          <p:nvSpPr>
            <p:cNvPr id="18" name="Rectangle 17">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21" name="Picture 20">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22"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24"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26" name="Group 25">
            <a:extLst>
              <a:ext uri="{FF2B5EF4-FFF2-40B4-BE49-F238E27FC236}">
                <a16:creationId xmlns:a16="http://schemas.microsoft.com/office/drawing/2014/main" id="{63E93C38-ECA5-4094-81E9-196A3BD19EBD}"/>
              </a:ext>
            </a:extLst>
          </p:cNvPr>
          <p:cNvGrpSpPr/>
          <p:nvPr/>
        </p:nvGrpSpPr>
        <p:grpSpPr>
          <a:xfrm>
            <a:off x="-1485734" y="26893"/>
            <a:ext cx="11447501" cy="6858000"/>
            <a:chOff x="213096" y="0"/>
            <a:chExt cx="11447501" cy="6858000"/>
          </a:xfrm>
        </p:grpSpPr>
        <p:sp>
          <p:nvSpPr>
            <p:cNvPr id="27" name="Rectangle 26">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30" name="Picture 29">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31" name="Group 30">
            <a:extLst>
              <a:ext uri="{FF2B5EF4-FFF2-40B4-BE49-F238E27FC236}">
                <a16:creationId xmlns:a16="http://schemas.microsoft.com/office/drawing/2014/main" id="{7728BA24-99D1-4E44-98AC-50745A94AD6C}"/>
              </a:ext>
            </a:extLst>
          </p:cNvPr>
          <p:cNvGrpSpPr/>
          <p:nvPr/>
        </p:nvGrpSpPr>
        <p:grpSpPr>
          <a:xfrm>
            <a:off x="-509822" y="26893"/>
            <a:ext cx="9961092" cy="6858000"/>
            <a:chOff x="491575" y="0"/>
            <a:chExt cx="9961092" cy="6858000"/>
          </a:xfrm>
        </p:grpSpPr>
        <p:sp>
          <p:nvSpPr>
            <p:cNvPr id="32" name="Rectangle 31">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35" name="Picture 34">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6" name="Group 35">
            <a:extLst>
              <a:ext uri="{FF2B5EF4-FFF2-40B4-BE49-F238E27FC236}">
                <a16:creationId xmlns:a16="http://schemas.microsoft.com/office/drawing/2014/main" id="{0E4F6447-6163-4D6A-A8D2-BD63B6CB3A42}"/>
              </a:ext>
            </a:extLst>
          </p:cNvPr>
          <p:cNvGrpSpPr/>
          <p:nvPr/>
        </p:nvGrpSpPr>
        <p:grpSpPr>
          <a:xfrm>
            <a:off x="-629768" y="26893"/>
            <a:ext cx="9574094" cy="6858000"/>
            <a:chOff x="491575" y="0"/>
            <a:chExt cx="9574094" cy="6858000"/>
          </a:xfrm>
        </p:grpSpPr>
        <p:sp>
          <p:nvSpPr>
            <p:cNvPr id="37" name="Rectangle 36">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40" name="Picture 39">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41" name="Group 40">
            <a:extLst>
              <a:ext uri="{FF2B5EF4-FFF2-40B4-BE49-F238E27FC236}">
                <a16:creationId xmlns:a16="http://schemas.microsoft.com/office/drawing/2014/main" id="{E7044FAB-DB4A-4E59-B111-8CA4168E7FA4}"/>
              </a:ext>
            </a:extLst>
          </p:cNvPr>
          <p:cNvGrpSpPr/>
          <p:nvPr/>
        </p:nvGrpSpPr>
        <p:grpSpPr>
          <a:xfrm>
            <a:off x="-12764708" y="53783"/>
            <a:ext cx="11860720" cy="6858000"/>
            <a:chOff x="-2449883" y="-1"/>
            <a:chExt cx="11860720" cy="6858000"/>
          </a:xfrm>
        </p:grpSpPr>
        <p:sp>
          <p:nvSpPr>
            <p:cNvPr id="42" name="Rectangle 4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45" name="Picture 4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6" name="Group 45">
            <a:extLst>
              <a:ext uri="{FF2B5EF4-FFF2-40B4-BE49-F238E27FC236}">
                <a16:creationId xmlns:a16="http://schemas.microsoft.com/office/drawing/2014/main" id="{7728BA24-99D1-4E44-98AC-50745A94AD6C}"/>
              </a:ext>
            </a:extLst>
          </p:cNvPr>
          <p:cNvGrpSpPr/>
          <p:nvPr/>
        </p:nvGrpSpPr>
        <p:grpSpPr>
          <a:xfrm>
            <a:off x="-11364695" y="26893"/>
            <a:ext cx="9961092" cy="6858000"/>
            <a:chOff x="491575" y="0"/>
            <a:chExt cx="9961092" cy="6858000"/>
          </a:xfrm>
        </p:grpSpPr>
        <p:sp>
          <p:nvSpPr>
            <p:cNvPr id="47" name="Rectangle 46">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50" name="Picture 49">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51" name="Group 50">
            <a:extLst>
              <a:ext uri="{FF2B5EF4-FFF2-40B4-BE49-F238E27FC236}">
                <a16:creationId xmlns:a16="http://schemas.microsoft.com/office/drawing/2014/main" id="{60E31D48-090A-4A9C-AF5C-4B0C49C47C7D}"/>
              </a:ext>
            </a:extLst>
          </p:cNvPr>
          <p:cNvGrpSpPr/>
          <p:nvPr/>
        </p:nvGrpSpPr>
        <p:grpSpPr>
          <a:xfrm>
            <a:off x="-13263007" y="35854"/>
            <a:ext cx="11335017" cy="6858000"/>
            <a:chOff x="-10744545" y="-1"/>
            <a:chExt cx="11335017" cy="6858000"/>
          </a:xfrm>
        </p:grpSpPr>
        <p:sp>
          <p:nvSpPr>
            <p:cNvPr id="52" name="Rectangle 51">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55" name="Picture 54">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54" y="242053"/>
            <a:ext cx="7575986" cy="4984370"/>
          </a:xfrm>
          <a:prstGeom prst="rect">
            <a:avLst/>
          </a:prstGeom>
          <a:ln w="228600" cap="sq" cmpd="thickThin">
            <a:solidFill>
              <a:srgbClr val="000000"/>
            </a:solidFill>
            <a:prstDash val="solid"/>
            <a:miter lim="800000"/>
          </a:ln>
          <a:effectLst>
            <a:innerShdw blurRad="76200">
              <a:srgbClr val="000000"/>
            </a:innerShdw>
          </a:effectLst>
        </p:spPr>
      </p:pic>
      <p:sp>
        <p:nvSpPr>
          <p:cNvPr id="57" name="Rectangle 56"/>
          <p:cNvSpPr/>
          <p:nvPr/>
        </p:nvSpPr>
        <p:spPr>
          <a:xfrm>
            <a:off x="-579627" y="5558108"/>
            <a:ext cx="8055801" cy="1264024"/>
          </a:xfrm>
          <a:prstGeom prst="rect">
            <a:avLst/>
          </a:prstGeom>
          <a:solidFill>
            <a:srgbClr val="5D7373"/>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TextBox 57"/>
          <p:cNvSpPr txBox="1"/>
          <p:nvPr/>
        </p:nvSpPr>
        <p:spPr>
          <a:xfrm>
            <a:off x="-336394" y="5558118"/>
            <a:ext cx="7727576" cy="1261884"/>
          </a:xfrm>
          <a:prstGeom prst="rect">
            <a:avLst/>
          </a:prstGeom>
          <a:noFill/>
        </p:spPr>
        <p:txBody>
          <a:bodyPr wrap="square" rtlCol="0">
            <a:spAutoFit/>
          </a:bodyPr>
          <a:lstStyle/>
          <a:p>
            <a:r>
              <a:rPr lang="en-US" sz="1900" dirty="0" smtClean="0">
                <a:solidFill>
                  <a:schemeClr val="bg1"/>
                </a:solidFill>
              </a:rPr>
              <a:t>This Color Bar chart is </a:t>
            </a:r>
            <a:r>
              <a:rPr lang="en-US" sz="1900" dirty="0" err="1" smtClean="0">
                <a:solidFill>
                  <a:schemeClr val="bg1"/>
                </a:solidFill>
              </a:rPr>
              <a:t>is</a:t>
            </a:r>
            <a:r>
              <a:rPr lang="en-US" sz="1900" dirty="0" smtClean="0">
                <a:solidFill>
                  <a:schemeClr val="bg1"/>
                </a:solidFill>
              </a:rPr>
              <a:t> showing the number of Confirmed </a:t>
            </a:r>
            <a:r>
              <a:rPr lang="en-US" sz="1900" dirty="0" err="1" smtClean="0">
                <a:solidFill>
                  <a:schemeClr val="bg1"/>
                </a:solidFill>
              </a:rPr>
              <a:t>covid</a:t>
            </a:r>
            <a:r>
              <a:rPr lang="en-US" sz="1900" dirty="0" smtClean="0">
                <a:solidFill>
                  <a:schemeClr val="bg1"/>
                </a:solidFill>
              </a:rPr>
              <a:t> case, Recovery case and Total Deaths. These bar is showing States name and when you hovering mouse curser over it, you will see the total value in Tooltip box. This Dynamic bar chart is also filter using Parameters.</a:t>
            </a:r>
            <a:endParaRPr lang="en-US" sz="1900" dirty="0">
              <a:solidFill>
                <a:schemeClr val="bg1"/>
              </a:solidFill>
            </a:endParaRPr>
          </a:p>
        </p:txBody>
      </p:sp>
    </p:spTree>
    <p:extLst>
      <p:ext uri="{BB962C8B-B14F-4D97-AF65-F5344CB8AC3E}">
        <p14:creationId xmlns:p14="http://schemas.microsoft.com/office/powerpoint/2010/main" val="408445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A16B82-6A3C-46F5-8D32-072FDF89864A}"/>
              </a:ext>
            </a:extLst>
          </p:cNvPr>
          <p:cNvGrpSpPr/>
          <p:nvPr/>
        </p:nvGrpSpPr>
        <p:grpSpPr>
          <a:xfrm>
            <a:off x="-325711" y="-24761"/>
            <a:ext cx="12482920" cy="6858000"/>
            <a:chOff x="-290920" y="0"/>
            <a:chExt cx="12482920" cy="6858000"/>
          </a:xfrm>
        </p:grpSpPr>
        <p:sp>
          <p:nvSpPr>
            <p:cNvPr id="3" name="Rectangle 2">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6" name="Picture 5">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69A27401-3327-4871-86AC-B461CA62C3AC}"/>
              </a:ext>
            </a:extLst>
          </p:cNvPr>
          <p:cNvGrpSpPr/>
          <p:nvPr/>
        </p:nvGrpSpPr>
        <p:grpSpPr>
          <a:xfrm>
            <a:off x="178305" y="-24761"/>
            <a:ext cx="11447501" cy="6858000"/>
            <a:chOff x="213096" y="0"/>
            <a:chExt cx="11447501" cy="6858000"/>
          </a:xfrm>
        </p:grpSpPr>
        <p:sp>
          <p:nvSpPr>
            <p:cNvPr id="8" name="Rectangle 7">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Data_Source</a:t>
              </a:r>
              <a:endParaRPr lang="en-US" sz="2400" b="1" dirty="0">
                <a:solidFill>
                  <a:srgbClr val="F0EEF0"/>
                </a:solidFill>
                <a:latin typeface="Tw Cen MT" panose="020B0602020104020603" pitchFamily="34" charset="0"/>
              </a:endParaRPr>
            </a:p>
          </p:txBody>
        </p:sp>
        <p:pic>
          <p:nvPicPr>
            <p:cNvPr id="11" name="Picture 10">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C0099890-786A-4F87-960D-5DADE5168909}"/>
              </a:ext>
            </a:extLst>
          </p:cNvPr>
          <p:cNvGrpSpPr/>
          <p:nvPr/>
        </p:nvGrpSpPr>
        <p:grpSpPr>
          <a:xfrm>
            <a:off x="1129450" y="-24761"/>
            <a:ext cx="9961092" cy="6858000"/>
            <a:chOff x="491575" y="0"/>
            <a:chExt cx="9961092" cy="6858000"/>
          </a:xfrm>
        </p:grpSpPr>
        <p:sp>
          <p:nvSpPr>
            <p:cNvPr id="13" name="Rectangle 12">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Summary</a:t>
              </a:r>
              <a:endParaRPr lang="en-US" sz="3200" b="1" dirty="0">
                <a:solidFill>
                  <a:srgbClr val="F0EEF0"/>
                </a:solidFill>
                <a:latin typeface="Tw Cen MT" panose="020B0602020104020603" pitchFamily="34" charset="0"/>
              </a:endParaRPr>
            </a:p>
          </p:txBody>
        </p:sp>
        <p:pic>
          <p:nvPicPr>
            <p:cNvPr id="16" name="Picture 15">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066ACF4C-6F8C-46FC-8362-2E05C90EEAFA}"/>
              </a:ext>
            </a:extLst>
          </p:cNvPr>
          <p:cNvGrpSpPr/>
          <p:nvPr/>
        </p:nvGrpSpPr>
        <p:grpSpPr>
          <a:xfrm>
            <a:off x="-1919479" y="-3744"/>
            <a:ext cx="12482922" cy="6858000"/>
            <a:chOff x="-290920" y="0"/>
            <a:chExt cx="12482922" cy="6858000"/>
          </a:xfrm>
        </p:grpSpPr>
        <p:sp>
          <p:nvSpPr>
            <p:cNvPr id="18" name="Rectangle 17">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pic>
          <p:nvPicPr>
            <p:cNvPr id="21" name="Picture 20">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sp>
          <p:nvSpPr>
            <p:cNvPr id="22" name="Freeform: Shape 51">
              <a:extLst>
                <a:ext uri="{FF2B5EF4-FFF2-40B4-BE49-F238E27FC236}">
                  <a16:creationId xmlns:a16="http://schemas.microsoft.com/office/drawing/2014/main" id="{8F99D053-FB83-41F1-B2CB-C10918BC99BC}"/>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F4373C1-3934-47C3-8F36-E2FB2615CA87}"/>
                </a:ext>
              </a:extLst>
            </p:cNvPr>
            <p:cNvSpPr txBox="1"/>
            <p:nvPr/>
          </p:nvSpPr>
          <p:spPr>
            <a:xfrm rot="16200000">
              <a:off x="10872793"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sp>
          <p:nvSpPr>
            <p:cNvPr id="24" name="Freeform: Shape 51">
              <a:extLst>
                <a:ext uri="{FF2B5EF4-FFF2-40B4-BE49-F238E27FC236}">
                  <a16:creationId xmlns:a16="http://schemas.microsoft.com/office/drawing/2014/main" id="{8F99D053-FB83-41F1-B2CB-C10918BC99BC}"/>
                </a:ext>
              </a:extLst>
            </p:cNvPr>
            <p:cNvSpPr/>
            <p:nvPr/>
          </p:nvSpPr>
          <p:spPr>
            <a:xfrm>
              <a:off x="11023602"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F4373C1-3934-47C3-8F36-E2FB2615CA87}"/>
                </a:ext>
              </a:extLst>
            </p:cNvPr>
            <p:cNvSpPr txBox="1"/>
            <p:nvPr/>
          </p:nvSpPr>
          <p:spPr>
            <a:xfrm rot="16200000">
              <a:off x="10872794"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1</a:t>
              </a:r>
              <a:endParaRPr lang="en-US" sz="3600" b="1" dirty="0">
                <a:solidFill>
                  <a:srgbClr val="F0EEF0"/>
                </a:solidFill>
                <a:latin typeface="Tw Cen MT" panose="020B0602020104020603" pitchFamily="34" charset="0"/>
              </a:endParaRPr>
            </a:p>
          </p:txBody>
        </p:sp>
      </p:grpSp>
      <p:grpSp>
        <p:nvGrpSpPr>
          <p:cNvPr id="26" name="Group 25">
            <a:extLst>
              <a:ext uri="{FF2B5EF4-FFF2-40B4-BE49-F238E27FC236}">
                <a16:creationId xmlns:a16="http://schemas.microsoft.com/office/drawing/2014/main" id="{63E93C38-ECA5-4094-81E9-196A3BD19EBD}"/>
              </a:ext>
            </a:extLst>
          </p:cNvPr>
          <p:cNvGrpSpPr/>
          <p:nvPr/>
        </p:nvGrpSpPr>
        <p:grpSpPr>
          <a:xfrm>
            <a:off x="-1398428" y="-15797"/>
            <a:ext cx="11447501" cy="6858000"/>
            <a:chOff x="213096" y="0"/>
            <a:chExt cx="11447501" cy="6858000"/>
          </a:xfrm>
        </p:grpSpPr>
        <p:sp>
          <p:nvSpPr>
            <p:cNvPr id="27" name="Rectangle 26">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90DCA374-CD21-448B-8791-8A04A9A9A552}"/>
                </a:ext>
              </a:extLst>
            </p:cNvPr>
            <p:cNvSpPr txBox="1"/>
            <p:nvPr/>
          </p:nvSpPr>
          <p:spPr>
            <a:xfrm rot="16200000">
              <a:off x="10341393" y="3136614"/>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2</a:t>
              </a:r>
              <a:endParaRPr lang="en-US" sz="3200" b="1" dirty="0">
                <a:solidFill>
                  <a:srgbClr val="F0EEF0"/>
                </a:solidFill>
                <a:latin typeface="Tw Cen MT" panose="020B0602020104020603" pitchFamily="34" charset="0"/>
              </a:endParaRPr>
            </a:p>
          </p:txBody>
        </p:sp>
        <p:pic>
          <p:nvPicPr>
            <p:cNvPr id="30" name="Picture 29">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31" name="Group 30">
            <a:extLst>
              <a:ext uri="{FF2B5EF4-FFF2-40B4-BE49-F238E27FC236}">
                <a16:creationId xmlns:a16="http://schemas.microsoft.com/office/drawing/2014/main" id="{7728BA24-99D1-4E44-98AC-50745A94AD6C}"/>
              </a:ext>
            </a:extLst>
          </p:cNvPr>
          <p:cNvGrpSpPr/>
          <p:nvPr/>
        </p:nvGrpSpPr>
        <p:grpSpPr>
          <a:xfrm>
            <a:off x="-422516" y="-15797"/>
            <a:ext cx="9961092" cy="6858000"/>
            <a:chOff x="491575" y="0"/>
            <a:chExt cx="9961092" cy="6858000"/>
          </a:xfrm>
        </p:grpSpPr>
        <p:sp>
          <p:nvSpPr>
            <p:cNvPr id="32" name="Rectangle 31">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3</a:t>
              </a:r>
              <a:endParaRPr lang="en-US" sz="3200" b="1" dirty="0">
                <a:solidFill>
                  <a:srgbClr val="F0EEF0"/>
                </a:solidFill>
                <a:latin typeface="Tw Cen MT" panose="020B0602020104020603" pitchFamily="34" charset="0"/>
              </a:endParaRPr>
            </a:p>
          </p:txBody>
        </p:sp>
        <p:pic>
          <p:nvPicPr>
            <p:cNvPr id="35" name="Picture 34">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6" name="Group 35">
            <a:extLst>
              <a:ext uri="{FF2B5EF4-FFF2-40B4-BE49-F238E27FC236}">
                <a16:creationId xmlns:a16="http://schemas.microsoft.com/office/drawing/2014/main" id="{0E4F6447-6163-4D6A-A8D2-BD63B6CB3A42}"/>
              </a:ext>
            </a:extLst>
          </p:cNvPr>
          <p:cNvGrpSpPr/>
          <p:nvPr/>
        </p:nvGrpSpPr>
        <p:grpSpPr>
          <a:xfrm>
            <a:off x="-576933" y="-15796"/>
            <a:ext cx="9574094" cy="6858000"/>
            <a:chOff x="491575" y="0"/>
            <a:chExt cx="9574094" cy="6858000"/>
          </a:xfrm>
        </p:grpSpPr>
        <p:sp>
          <p:nvSpPr>
            <p:cNvPr id="37" name="Rectangle 36">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4</a:t>
              </a:r>
              <a:endParaRPr lang="en-US" sz="3600" b="1" dirty="0">
                <a:solidFill>
                  <a:srgbClr val="E6E7E9"/>
                </a:solidFill>
                <a:latin typeface="Tw Cen MT" panose="020B0602020104020603" pitchFamily="34" charset="0"/>
              </a:endParaRPr>
            </a:p>
          </p:txBody>
        </p:sp>
        <p:pic>
          <p:nvPicPr>
            <p:cNvPr id="40" name="Picture 39">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41" name="Group 40">
            <a:extLst>
              <a:ext uri="{FF2B5EF4-FFF2-40B4-BE49-F238E27FC236}">
                <a16:creationId xmlns:a16="http://schemas.microsoft.com/office/drawing/2014/main" id="{E7044FAB-DB4A-4E59-B111-8CA4168E7FA4}"/>
              </a:ext>
            </a:extLst>
          </p:cNvPr>
          <p:cNvGrpSpPr/>
          <p:nvPr/>
        </p:nvGrpSpPr>
        <p:grpSpPr>
          <a:xfrm>
            <a:off x="-3404210" y="-24761"/>
            <a:ext cx="11860720" cy="6858000"/>
            <a:chOff x="-2449883" y="-1"/>
            <a:chExt cx="11860720" cy="6858000"/>
          </a:xfrm>
        </p:grpSpPr>
        <p:sp>
          <p:nvSpPr>
            <p:cNvPr id="42" name="Rectangle 4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E6E7E9"/>
                  </a:solidFill>
                  <a:latin typeface="Tw Cen MT" panose="020B0602020104020603" pitchFamily="34" charset="0"/>
                </a:rPr>
                <a:t>5</a:t>
              </a:r>
            </a:p>
          </p:txBody>
        </p:sp>
        <p:pic>
          <p:nvPicPr>
            <p:cNvPr id="45" name="Picture 4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6" name="Group 45">
            <a:extLst>
              <a:ext uri="{FF2B5EF4-FFF2-40B4-BE49-F238E27FC236}">
                <a16:creationId xmlns:a16="http://schemas.microsoft.com/office/drawing/2014/main" id="{7728BA24-99D1-4E44-98AC-50745A94AD6C}"/>
              </a:ext>
            </a:extLst>
          </p:cNvPr>
          <p:cNvGrpSpPr/>
          <p:nvPr/>
        </p:nvGrpSpPr>
        <p:grpSpPr>
          <a:xfrm>
            <a:off x="-11876516" y="-24761"/>
            <a:ext cx="9961092" cy="6858000"/>
            <a:chOff x="491575" y="0"/>
            <a:chExt cx="9961092" cy="6858000"/>
          </a:xfrm>
        </p:grpSpPr>
        <p:sp>
          <p:nvSpPr>
            <p:cNvPr id="47" name="Rectangle 46">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6</a:t>
              </a:r>
              <a:endParaRPr lang="en-US" sz="3200" b="1" dirty="0">
                <a:solidFill>
                  <a:srgbClr val="F0EEF0"/>
                </a:solidFill>
                <a:latin typeface="Tw Cen MT" panose="020B0602020104020603" pitchFamily="34" charset="0"/>
              </a:endParaRPr>
            </a:p>
          </p:txBody>
        </p:sp>
        <p:pic>
          <p:nvPicPr>
            <p:cNvPr id="50" name="Picture 49">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51" name="Group 50">
            <a:extLst>
              <a:ext uri="{FF2B5EF4-FFF2-40B4-BE49-F238E27FC236}">
                <a16:creationId xmlns:a16="http://schemas.microsoft.com/office/drawing/2014/main" id="{60E31D48-090A-4A9C-AF5C-4B0C49C47C7D}"/>
              </a:ext>
            </a:extLst>
          </p:cNvPr>
          <p:cNvGrpSpPr/>
          <p:nvPr/>
        </p:nvGrpSpPr>
        <p:grpSpPr>
          <a:xfrm>
            <a:off x="-13875600" y="-3744"/>
            <a:ext cx="11335017" cy="6858000"/>
            <a:chOff x="-10744545" y="-1"/>
            <a:chExt cx="11335017" cy="6858000"/>
          </a:xfrm>
        </p:grpSpPr>
        <p:sp>
          <p:nvSpPr>
            <p:cNvPr id="52" name="Rectangle 51">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55" name="Picture 54">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009" y="222215"/>
            <a:ext cx="8169549" cy="5221495"/>
          </a:xfrm>
          <a:prstGeom prst="rect">
            <a:avLst/>
          </a:prstGeom>
          <a:ln w="228600" cap="sq" cmpd="thickThin">
            <a:solidFill>
              <a:srgbClr val="000000"/>
            </a:solidFill>
            <a:prstDash val="solid"/>
            <a:miter lim="800000"/>
          </a:ln>
          <a:effectLst>
            <a:innerShdw blurRad="76200">
              <a:srgbClr val="000000"/>
            </a:innerShdw>
          </a:effectLst>
        </p:spPr>
      </p:pic>
      <p:sp>
        <p:nvSpPr>
          <p:cNvPr id="57" name="Rectangle 56"/>
          <p:cNvSpPr/>
          <p:nvPr/>
        </p:nvSpPr>
        <p:spPr>
          <a:xfrm>
            <a:off x="-425382" y="7556825"/>
            <a:ext cx="8115575" cy="1273403"/>
          </a:xfrm>
          <a:prstGeom prst="rect">
            <a:avLst/>
          </a:prstGeom>
          <a:solidFill>
            <a:srgbClr val="FFC73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TextBox 57"/>
          <p:cNvSpPr txBox="1"/>
          <p:nvPr/>
        </p:nvSpPr>
        <p:spPr>
          <a:xfrm>
            <a:off x="-179713" y="7556851"/>
            <a:ext cx="7784914" cy="1271247"/>
          </a:xfrm>
          <a:prstGeom prst="rect">
            <a:avLst/>
          </a:prstGeom>
          <a:noFill/>
        </p:spPr>
        <p:txBody>
          <a:bodyPr wrap="square" rtlCol="0">
            <a:spAutoFit/>
          </a:bodyPr>
          <a:lstStyle/>
          <a:p>
            <a:r>
              <a:rPr lang="en-US" sz="1900" dirty="0" smtClean="0">
                <a:solidFill>
                  <a:schemeClr val="bg1"/>
                </a:solidFill>
              </a:rPr>
              <a:t>This Line chart is a analysis of Daily Corona cases and it’s outbreak in India. A dynamic Average line is also connected to this Dynamic Line Chart. We can Filter this data with a parameter into three columns. 1= Confirmed cases, 2= Cured cases and Deaths. I have added the colors filter too.</a:t>
            </a:r>
            <a:endParaRPr lang="en-US" sz="1900" dirty="0">
              <a:solidFill>
                <a:schemeClr val="bg1"/>
              </a:solidFill>
            </a:endParaRPr>
          </a:p>
        </p:txBody>
      </p:sp>
      <p:sp>
        <p:nvSpPr>
          <p:cNvPr id="59" name="Rectangle 58"/>
          <p:cNvSpPr/>
          <p:nvPr/>
        </p:nvSpPr>
        <p:spPr>
          <a:xfrm>
            <a:off x="-1178146" y="5722385"/>
            <a:ext cx="8087355" cy="1092925"/>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0" name="TextBox 59"/>
          <p:cNvSpPr txBox="1"/>
          <p:nvPr/>
        </p:nvSpPr>
        <p:spPr>
          <a:xfrm>
            <a:off x="-1078353" y="5614045"/>
            <a:ext cx="7727576" cy="1261884"/>
          </a:xfrm>
          <a:prstGeom prst="rect">
            <a:avLst/>
          </a:prstGeom>
          <a:noFill/>
        </p:spPr>
        <p:txBody>
          <a:bodyPr wrap="square" rtlCol="0">
            <a:spAutoFit/>
          </a:bodyPr>
          <a:lstStyle/>
          <a:p>
            <a:r>
              <a:rPr lang="en-US" sz="1900" dirty="0" smtClean="0">
                <a:solidFill>
                  <a:schemeClr val="bg1"/>
                </a:solidFill>
              </a:rPr>
              <a:t>This Scatter Plot chart is showing the results of Covid-19 testing. More a state Test the symptoms, new case will come in light. This is the reason the state with the highest test samples also have the highest Covid patients. These Colored symbols is showing the States rank according to their work.</a:t>
            </a:r>
            <a:endParaRPr lang="en-US" sz="1900" dirty="0">
              <a:solidFill>
                <a:schemeClr val="bg1"/>
              </a:solidFill>
            </a:endParaRPr>
          </a:p>
        </p:txBody>
      </p:sp>
    </p:spTree>
    <p:extLst>
      <p:ext uri="{BB962C8B-B14F-4D97-AF65-F5344CB8AC3E}">
        <p14:creationId xmlns:p14="http://schemas.microsoft.com/office/powerpoint/2010/main" val="1196409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794</Words>
  <Application>Microsoft Office PowerPoint</Application>
  <PresentationFormat>Widescreen</PresentationFormat>
  <Paragraphs>184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eve</cp:lastModifiedBy>
  <cp:revision>61</cp:revision>
  <dcterms:created xsi:type="dcterms:W3CDTF">2017-01-05T13:17:27Z</dcterms:created>
  <dcterms:modified xsi:type="dcterms:W3CDTF">2020-09-28T17:57:02Z</dcterms:modified>
</cp:coreProperties>
</file>