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2" r:id="rId7"/>
    <p:sldId id="264" r:id="rId8"/>
    <p:sldId id="259" r:id="rId9"/>
    <p:sldId id="261"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5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ve\Desktop\Capstone%20project\New%20folder\Tatanic%20Capstone%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Project.xlsx]Pivot!PivotTable12</c:name>
    <c:fmtId val="5"/>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Pivot!$U$17:$U$19</c:f>
              <c:strCache>
                <c:ptCount val="1"/>
                <c:pt idx="0">
                  <c:v>0 - Count of Passenger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Pivot!$T$20:$T$22</c:f>
              <c:strCache>
                <c:ptCount val="2"/>
                <c:pt idx="0">
                  <c:v>female</c:v>
                </c:pt>
                <c:pt idx="1">
                  <c:v>male</c:v>
                </c:pt>
              </c:strCache>
            </c:strRef>
          </c:cat>
          <c:val>
            <c:numRef>
              <c:f>Pivot!$U$20:$U$22</c:f>
              <c:numCache>
                <c:formatCode>General</c:formatCode>
                <c:ptCount val="2"/>
                <c:pt idx="0">
                  <c:v>81</c:v>
                </c:pt>
                <c:pt idx="1">
                  <c:v>734</c:v>
                </c:pt>
              </c:numCache>
            </c:numRef>
          </c:val>
          <c:extLst>
            <c:ext xmlns:c16="http://schemas.microsoft.com/office/drawing/2014/chart" uri="{C3380CC4-5D6E-409C-BE32-E72D297353CC}">
              <c16:uniqueId val="{00000000-9D08-4D1E-9069-67813535D921}"/>
            </c:ext>
          </c:extLst>
        </c:ser>
        <c:ser>
          <c:idx val="1"/>
          <c:order val="1"/>
          <c:tx>
            <c:strRef>
              <c:f>Pivot!$V$17:$V$19</c:f>
              <c:strCache>
                <c:ptCount val="1"/>
                <c:pt idx="0">
                  <c:v>0 - Percentage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Pivot!$T$20:$T$22</c:f>
              <c:strCache>
                <c:ptCount val="2"/>
                <c:pt idx="0">
                  <c:v>female</c:v>
                </c:pt>
                <c:pt idx="1">
                  <c:v>male</c:v>
                </c:pt>
              </c:strCache>
            </c:strRef>
          </c:cat>
          <c:val>
            <c:numRef>
              <c:f>Pivot!$V$20:$V$22</c:f>
              <c:numCache>
                <c:formatCode>0.00%</c:formatCode>
                <c:ptCount val="2"/>
                <c:pt idx="0">
                  <c:v>9.9386503067484658E-2</c:v>
                </c:pt>
                <c:pt idx="1">
                  <c:v>0.90061349693251536</c:v>
                </c:pt>
              </c:numCache>
            </c:numRef>
          </c:val>
          <c:extLst>
            <c:ext xmlns:c16="http://schemas.microsoft.com/office/drawing/2014/chart" uri="{C3380CC4-5D6E-409C-BE32-E72D297353CC}">
              <c16:uniqueId val="{00000001-9D08-4D1E-9069-67813535D921}"/>
            </c:ext>
          </c:extLst>
        </c:ser>
        <c:ser>
          <c:idx val="2"/>
          <c:order val="2"/>
          <c:tx>
            <c:strRef>
              <c:f>Pivot!$W$17:$W$19</c:f>
              <c:strCache>
                <c:ptCount val="1"/>
                <c:pt idx="0">
                  <c:v>1 - Count of Passenger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Pivot!$T$20:$T$22</c:f>
              <c:strCache>
                <c:ptCount val="2"/>
                <c:pt idx="0">
                  <c:v>female</c:v>
                </c:pt>
                <c:pt idx="1">
                  <c:v>male</c:v>
                </c:pt>
              </c:strCache>
            </c:strRef>
          </c:cat>
          <c:val>
            <c:numRef>
              <c:f>Pivot!$W$20:$W$22</c:f>
              <c:numCache>
                <c:formatCode>General</c:formatCode>
                <c:ptCount val="2"/>
                <c:pt idx="0">
                  <c:v>385</c:v>
                </c:pt>
                <c:pt idx="1">
                  <c:v>109</c:v>
                </c:pt>
              </c:numCache>
            </c:numRef>
          </c:val>
          <c:extLst>
            <c:ext xmlns:c16="http://schemas.microsoft.com/office/drawing/2014/chart" uri="{C3380CC4-5D6E-409C-BE32-E72D297353CC}">
              <c16:uniqueId val="{00000002-9D08-4D1E-9069-67813535D921}"/>
            </c:ext>
          </c:extLst>
        </c:ser>
        <c:ser>
          <c:idx val="3"/>
          <c:order val="3"/>
          <c:tx>
            <c:strRef>
              <c:f>Pivot!$X$17:$X$19</c:f>
              <c:strCache>
                <c:ptCount val="1"/>
                <c:pt idx="0">
                  <c:v>1 - Percentage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Pivot!$T$20:$T$22</c:f>
              <c:strCache>
                <c:ptCount val="2"/>
                <c:pt idx="0">
                  <c:v>female</c:v>
                </c:pt>
                <c:pt idx="1">
                  <c:v>male</c:v>
                </c:pt>
              </c:strCache>
            </c:strRef>
          </c:cat>
          <c:val>
            <c:numRef>
              <c:f>Pivot!$X$20:$X$22</c:f>
              <c:numCache>
                <c:formatCode>0.00%</c:formatCode>
                <c:ptCount val="2"/>
                <c:pt idx="0">
                  <c:v>0.77935222672064774</c:v>
                </c:pt>
                <c:pt idx="1">
                  <c:v>0.22064777327935223</c:v>
                </c:pt>
              </c:numCache>
            </c:numRef>
          </c:val>
          <c:extLst>
            <c:ext xmlns:c16="http://schemas.microsoft.com/office/drawing/2014/chart" uri="{C3380CC4-5D6E-409C-BE32-E72D297353CC}">
              <c16:uniqueId val="{00000003-9D08-4D1E-9069-67813535D921}"/>
            </c:ext>
          </c:extLst>
        </c:ser>
        <c:dLbls>
          <c:showLegendKey val="0"/>
          <c:showVal val="0"/>
          <c:showCatName val="0"/>
          <c:showSerName val="0"/>
          <c:showPercent val="0"/>
          <c:showBubbleSize val="0"/>
        </c:dLbls>
        <c:gapWidth val="150"/>
        <c:shape val="box"/>
        <c:axId val="227369199"/>
        <c:axId val="227370863"/>
        <c:axId val="0"/>
      </c:bar3DChart>
      <c:catAx>
        <c:axId val="2273691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7370863"/>
        <c:crosses val="autoZero"/>
        <c:auto val="1"/>
        <c:lblAlgn val="ctr"/>
        <c:lblOffset val="100"/>
        <c:noMultiLvlLbl val="0"/>
      </c:catAx>
      <c:valAx>
        <c:axId val="227370863"/>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7369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c:name>
    <c:fmtId val="6"/>
  </c:pivotSource>
  <c:chart>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Pivot!$I$11:$I$12</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Pivot!$H$13:$H$20</c:f>
              <c:strCache>
                <c:ptCount val="7"/>
                <c:pt idx="0">
                  <c:v>0</c:v>
                </c:pt>
                <c:pt idx="1">
                  <c:v>1</c:v>
                </c:pt>
                <c:pt idx="2">
                  <c:v>2</c:v>
                </c:pt>
                <c:pt idx="3">
                  <c:v>3</c:v>
                </c:pt>
                <c:pt idx="4">
                  <c:v>4</c:v>
                </c:pt>
                <c:pt idx="5">
                  <c:v>5</c:v>
                </c:pt>
                <c:pt idx="6">
                  <c:v>8</c:v>
                </c:pt>
              </c:strCache>
            </c:strRef>
          </c:cat>
          <c:val>
            <c:numRef>
              <c:f>Pivot!$I$13:$I$20</c:f>
              <c:numCache>
                <c:formatCode>General</c:formatCode>
                <c:ptCount val="7"/>
                <c:pt idx="0">
                  <c:v>262</c:v>
                </c:pt>
                <c:pt idx="1">
                  <c:v>160</c:v>
                </c:pt>
                <c:pt idx="2">
                  <c:v>19</c:v>
                </c:pt>
                <c:pt idx="3">
                  <c:v>12</c:v>
                </c:pt>
                <c:pt idx="4">
                  <c:v>7</c:v>
                </c:pt>
                <c:pt idx="5">
                  <c:v>2</c:v>
                </c:pt>
                <c:pt idx="6">
                  <c:v>4</c:v>
                </c:pt>
              </c:numCache>
            </c:numRef>
          </c:val>
          <c:extLst>
            <c:ext xmlns:c16="http://schemas.microsoft.com/office/drawing/2014/chart" uri="{C3380CC4-5D6E-409C-BE32-E72D297353CC}">
              <c16:uniqueId val="{00000000-518F-4FA9-94EF-6292C3929DC0}"/>
            </c:ext>
          </c:extLst>
        </c:ser>
        <c:ser>
          <c:idx val="1"/>
          <c:order val="1"/>
          <c:tx>
            <c:strRef>
              <c:f>Pivot!$J$11:$J$12</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Pivot!$H$13:$H$20</c:f>
              <c:strCache>
                <c:ptCount val="7"/>
                <c:pt idx="0">
                  <c:v>0</c:v>
                </c:pt>
                <c:pt idx="1">
                  <c:v>1</c:v>
                </c:pt>
                <c:pt idx="2">
                  <c:v>2</c:v>
                </c:pt>
                <c:pt idx="3">
                  <c:v>3</c:v>
                </c:pt>
                <c:pt idx="4">
                  <c:v>4</c:v>
                </c:pt>
                <c:pt idx="5">
                  <c:v>5</c:v>
                </c:pt>
                <c:pt idx="6">
                  <c:v>8</c:v>
                </c:pt>
              </c:strCache>
            </c:strRef>
          </c:cat>
          <c:val>
            <c:numRef>
              <c:f>Pivot!$J$13:$J$20</c:f>
              <c:numCache>
                <c:formatCode>General</c:formatCode>
                <c:ptCount val="7"/>
                <c:pt idx="0">
                  <c:v>629</c:v>
                </c:pt>
                <c:pt idx="1">
                  <c:v>159</c:v>
                </c:pt>
                <c:pt idx="2">
                  <c:v>23</c:v>
                </c:pt>
                <c:pt idx="3">
                  <c:v>8</c:v>
                </c:pt>
                <c:pt idx="4">
                  <c:v>15</c:v>
                </c:pt>
                <c:pt idx="5">
                  <c:v>4</c:v>
                </c:pt>
                <c:pt idx="6">
                  <c:v>5</c:v>
                </c:pt>
              </c:numCache>
            </c:numRef>
          </c:val>
          <c:extLst>
            <c:ext xmlns:c16="http://schemas.microsoft.com/office/drawing/2014/chart" uri="{C3380CC4-5D6E-409C-BE32-E72D297353CC}">
              <c16:uniqueId val="{00000001-518F-4FA9-94EF-6292C3929DC0}"/>
            </c:ext>
          </c:extLst>
        </c:ser>
        <c:dLbls>
          <c:showLegendKey val="0"/>
          <c:showVal val="0"/>
          <c:showCatName val="0"/>
          <c:showSerName val="0"/>
          <c:showPercent val="0"/>
          <c:showBubbleSize val="0"/>
        </c:dLbls>
        <c:gapWidth val="150"/>
        <c:shape val="box"/>
        <c:axId val="978964480"/>
        <c:axId val="980301408"/>
        <c:axId val="0"/>
      </c:bar3DChart>
      <c:catAx>
        <c:axId val="9789644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301408"/>
        <c:crosses val="autoZero"/>
        <c:auto val="1"/>
        <c:lblAlgn val="ctr"/>
        <c:lblOffset val="100"/>
        <c:noMultiLvlLbl val="0"/>
      </c:catAx>
      <c:valAx>
        <c:axId val="98030140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8964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Project.xlsx]Pivot!PivotTable10</c:name>
    <c:fmtId val="5"/>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Pivot!$AD$3:$AD$5</c:f>
              <c:strCache>
                <c:ptCount val="1"/>
                <c:pt idx="0">
                  <c:v>0 - 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Pivot!$AC$6:$AC$13</c:f>
              <c:strCache>
                <c:ptCount val="7"/>
                <c:pt idx="0">
                  <c:v>0</c:v>
                </c:pt>
                <c:pt idx="1">
                  <c:v>1</c:v>
                </c:pt>
                <c:pt idx="2">
                  <c:v>2</c:v>
                </c:pt>
                <c:pt idx="3">
                  <c:v>3</c:v>
                </c:pt>
                <c:pt idx="4">
                  <c:v>4</c:v>
                </c:pt>
                <c:pt idx="5">
                  <c:v>5</c:v>
                </c:pt>
                <c:pt idx="6">
                  <c:v>8</c:v>
                </c:pt>
              </c:strCache>
            </c:strRef>
          </c:cat>
          <c:val>
            <c:numRef>
              <c:f>Pivot!$AD$6:$AD$13</c:f>
              <c:numCache>
                <c:formatCode>General</c:formatCode>
                <c:ptCount val="7"/>
                <c:pt idx="0">
                  <c:v>37</c:v>
                </c:pt>
                <c:pt idx="1">
                  <c:v>26</c:v>
                </c:pt>
                <c:pt idx="2">
                  <c:v>3</c:v>
                </c:pt>
                <c:pt idx="3">
                  <c:v>7</c:v>
                </c:pt>
                <c:pt idx="4">
                  <c:v>4</c:v>
                </c:pt>
                <c:pt idx="5">
                  <c:v>1</c:v>
                </c:pt>
                <c:pt idx="6">
                  <c:v>3</c:v>
                </c:pt>
              </c:numCache>
            </c:numRef>
          </c:val>
          <c:extLst>
            <c:ext xmlns:c16="http://schemas.microsoft.com/office/drawing/2014/chart" uri="{C3380CC4-5D6E-409C-BE32-E72D297353CC}">
              <c16:uniqueId val="{00000000-67B3-44FF-88BD-FD23740DC5C9}"/>
            </c:ext>
          </c:extLst>
        </c:ser>
        <c:ser>
          <c:idx val="1"/>
          <c:order val="1"/>
          <c:tx>
            <c:strRef>
              <c:f>Pivot!$AE$3:$AE$5</c:f>
              <c:strCache>
                <c:ptCount val="1"/>
                <c:pt idx="0">
                  <c:v>0 - 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Pivot!$AC$6:$AC$13</c:f>
              <c:strCache>
                <c:ptCount val="7"/>
                <c:pt idx="0">
                  <c:v>0</c:v>
                </c:pt>
                <c:pt idx="1">
                  <c:v>1</c:v>
                </c:pt>
                <c:pt idx="2">
                  <c:v>2</c:v>
                </c:pt>
                <c:pt idx="3">
                  <c:v>3</c:v>
                </c:pt>
                <c:pt idx="4">
                  <c:v>4</c:v>
                </c:pt>
                <c:pt idx="5">
                  <c:v>5</c:v>
                </c:pt>
                <c:pt idx="6">
                  <c:v>8</c:v>
                </c:pt>
              </c:strCache>
            </c:strRef>
          </c:cat>
          <c:val>
            <c:numRef>
              <c:f>Pivot!$AE$6:$AE$13</c:f>
              <c:numCache>
                <c:formatCode>General</c:formatCode>
                <c:ptCount val="7"/>
                <c:pt idx="0">
                  <c:v>556</c:v>
                </c:pt>
                <c:pt idx="1">
                  <c:v>127</c:v>
                </c:pt>
                <c:pt idx="2">
                  <c:v>20</c:v>
                </c:pt>
                <c:pt idx="3">
                  <c:v>8</c:v>
                </c:pt>
                <c:pt idx="4">
                  <c:v>14</c:v>
                </c:pt>
                <c:pt idx="5">
                  <c:v>4</c:v>
                </c:pt>
                <c:pt idx="6">
                  <c:v>5</c:v>
                </c:pt>
              </c:numCache>
            </c:numRef>
          </c:val>
          <c:extLst>
            <c:ext xmlns:c16="http://schemas.microsoft.com/office/drawing/2014/chart" uri="{C3380CC4-5D6E-409C-BE32-E72D297353CC}">
              <c16:uniqueId val="{00000001-67B3-44FF-88BD-FD23740DC5C9}"/>
            </c:ext>
          </c:extLst>
        </c:ser>
        <c:ser>
          <c:idx val="2"/>
          <c:order val="2"/>
          <c:tx>
            <c:strRef>
              <c:f>Pivot!$AG$3:$AG$5</c:f>
              <c:strCache>
                <c:ptCount val="1"/>
                <c:pt idx="0">
                  <c:v>1 - female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Pivot!$AC$6:$AC$13</c:f>
              <c:strCache>
                <c:ptCount val="7"/>
                <c:pt idx="0">
                  <c:v>0</c:v>
                </c:pt>
                <c:pt idx="1">
                  <c:v>1</c:v>
                </c:pt>
                <c:pt idx="2">
                  <c:v>2</c:v>
                </c:pt>
                <c:pt idx="3">
                  <c:v>3</c:v>
                </c:pt>
                <c:pt idx="4">
                  <c:v>4</c:v>
                </c:pt>
                <c:pt idx="5">
                  <c:v>5</c:v>
                </c:pt>
                <c:pt idx="6">
                  <c:v>8</c:v>
                </c:pt>
              </c:strCache>
            </c:strRef>
          </c:cat>
          <c:val>
            <c:numRef>
              <c:f>Pivot!$AG$6:$AG$13</c:f>
              <c:numCache>
                <c:formatCode>General</c:formatCode>
                <c:ptCount val="7"/>
                <c:pt idx="0">
                  <c:v>225</c:v>
                </c:pt>
                <c:pt idx="1">
                  <c:v>134</c:v>
                </c:pt>
                <c:pt idx="2">
                  <c:v>16</c:v>
                </c:pt>
                <c:pt idx="3">
                  <c:v>5</c:v>
                </c:pt>
                <c:pt idx="4">
                  <c:v>3</c:v>
                </c:pt>
                <c:pt idx="5">
                  <c:v>1</c:v>
                </c:pt>
                <c:pt idx="6">
                  <c:v>1</c:v>
                </c:pt>
              </c:numCache>
            </c:numRef>
          </c:val>
          <c:extLst>
            <c:ext xmlns:c16="http://schemas.microsoft.com/office/drawing/2014/chart" uri="{C3380CC4-5D6E-409C-BE32-E72D297353CC}">
              <c16:uniqueId val="{00000002-67B3-44FF-88BD-FD23740DC5C9}"/>
            </c:ext>
          </c:extLst>
        </c:ser>
        <c:ser>
          <c:idx val="3"/>
          <c:order val="3"/>
          <c:tx>
            <c:strRef>
              <c:f>Pivot!$AH$3:$AH$5</c:f>
              <c:strCache>
                <c:ptCount val="1"/>
                <c:pt idx="0">
                  <c:v>1 - male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Pivot!$AC$6:$AC$13</c:f>
              <c:strCache>
                <c:ptCount val="7"/>
                <c:pt idx="0">
                  <c:v>0</c:v>
                </c:pt>
                <c:pt idx="1">
                  <c:v>1</c:v>
                </c:pt>
                <c:pt idx="2">
                  <c:v>2</c:v>
                </c:pt>
                <c:pt idx="3">
                  <c:v>3</c:v>
                </c:pt>
                <c:pt idx="4">
                  <c:v>4</c:v>
                </c:pt>
                <c:pt idx="5">
                  <c:v>5</c:v>
                </c:pt>
                <c:pt idx="6">
                  <c:v>8</c:v>
                </c:pt>
              </c:strCache>
            </c:strRef>
          </c:cat>
          <c:val>
            <c:numRef>
              <c:f>Pivot!$AH$6:$AH$13</c:f>
              <c:numCache>
                <c:formatCode>General</c:formatCode>
                <c:ptCount val="7"/>
                <c:pt idx="0">
                  <c:v>73</c:v>
                </c:pt>
                <c:pt idx="1">
                  <c:v>32</c:v>
                </c:pt>
                <c:pt idx="2">
                  <c:v>3</c:v>
                </c:pt>
                <c:pt idx="4">
                  <c:v>1</c:v>
                </c:pt>
              </c:numCache>
            </c:numRef>
          </c:val>
          <c:extLst>
            <c:ext xmlns:c16="http://schemas.microsoft.com/office/drawing/2014/chart" uri="{C3380CC4-5D6E-409C-BE32-E72D297353CC}">
              <c16:uniqueId val="{00000003-67B3-44FF-88BD-FD23740DC5C9}"/>
            </c:ext>
          </c:extLst>
        </c:ser>
        <c:dLbls>
          <c:showLegendKey val="0"/>
          <c:showVal val="0"/>
          <c:showCatName val="0"/>
          <c:showSerName val="0"/>
          <c:showPercent val="0"/>
          <c:showBubbleSize val="0"/>
        </c:dLbls>
        <c:gapWidth val="150"/>
        <c:shape val="box"/>
        <c:axId val="980304320"/>
        <c:axId val="980301824"/>
        <c:axId val="0"/>
      </c:bar3DChart>
      <c:catAx>
        <c:axId val="980304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301824"/>
        <c:crosses val="autoZero"/>
        <c:auto val="1"/>
        <c:lblAlgn val="ctr"/>
        <c:lblOffset val="100"/>
        <c:noMultiLvlLbl val="0"/>
      </c:catAx>
      <c:valAx>
        <c:axId val="98030182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30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Project.xlsx]Pivot!PivotTable16</c:name>
    <c:fmtId val="5"/>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0"/>
          <c:order val="0"/>
          <c:tx>
            <c:strRef>
              <c:f>Pivot!$I$4</c:f>
              <c:strCache>
                <c:ptCount val="1"/>
                <c:pt idx="0">
                  <c:v>Count of Passenger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Pivot!$H$5:$H$7</c:f>
              <c:strCache>
                <c:ptCount val="2"/>
                <c:pt idx="0">
                  <c:v>female</c:v>
                </c:pt>
                <c:pt idx="1">
                  <c:v>male</c:v>
                </c:pt>
              </c:strCache>
            </c:strRef>
          </c:cat>
          <c:val>
            <c:numRef>
              <c:f>Pivot!$I$5:$I$7</c:f>
              <c:numCache>
                <c:formatCode>General</c:formatCode>
                <c:ptCount val="2"/>
                <c:pt idx="0">
                  <c:v>466</c:v>
                </c:pt>
                <c:pt idx="1">
                  <c:v>843</c:v>
                </c:pt>
              </c:numCache>
            </c:numRef>
          </c:val>
          <c:extLst>
            <c:ext xmlns:c16="http://schemas.microsoft.com/office/drawing/2014/chart" uri="{C3380CC4-5D6E-409C-BE32-E72D297353CC}">
              <c16:uniqueId val="{00000000-3AC2-4F06-A788-57545C178FF5}"/>
            </c:ext>
          </c:extLst>
        </c:ser>
        <c:dLbls>
          <c:showLegendKey val="0"/>
          <c:showVal val="0"/>
          <c:showCatName val="0"/>
          <c:showSerName val="0"/>
          <c:showPercent val="0"/>
          <c:showBubbleSize val="0"/>
        </c:dLbls>
        <c:gapWidth val="219"/>
        <c:axId val="989787840"/>
        <c:axId val="989796576"/>
      </c:barChart>
      <c:lineChart>
        <c:grouping val="standard"/>
        <c:varyColors val="0"/>
        <c:ser>
          <c:idx val="1"/>
          <c:order val="1"/>
          <c:tx>
            <c:strRef>
              <c:f>Pivot!$J$4</c:f>
              <c:strCache>
                <c:ptCount val="1"/>
                <c:pt idx="0">
                  <c:v>Average of 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Pivot!$H$5:$H$7</c:f>
              <c:strCache>
                <c:ptCount val="2"/>
                <c:pt idx="0">
                  <c:v>female</c:v>
                </c:pt>
                <c:pt idx="1">
                  <c:v>male</c:v>
                </c:pt>
              </c:strCache>
            </c:strRef>
          </c:cat>
          <c:val>
            <c:numRef>
              <c:f>Pivot!$J$5:$J$7</c:f>
              <c:numCache>
                <c:formatCode>0</c:formatCode>
                <c:ptCount val="2"/>
                <c:pt idx="0">
                  <c:v>28.739463519313304</c:v>
                </c:pt>
                <c:pt idx="1">
                  <c:v>30.237342823250302</c:v>
                </c:pt>
              </c:numCache>
            </c:numRef>
          </c:val>
          <c:smooth val="0"/>
          <c:extLst>
            <c:ext xmlns:c16="http://schemas.microsoft.com/office/drawing/2014/chart" uri="{C3380CC4-5D6E-409C-BE32-E72D297353CC}">
              <c16:uniqueId val="{00000001-3AC2-4F06-A788-57545C178FF5}"/>
            </c:ext>
          </c:extLst>
        </c:ser>
        <c:dLbls>
          <c:showLegendKey val="0"/>
          <c:showVal val="0"/>
          <c:showCatName val="0"/>
          <c:showSerName val="0"/>
          <c:showPercent val="0"/>
          <c:showBubbleSize val="0"/>
        </c:dLbls>
        <c:marker val="1"/>
        <c:smooth val="0"/>
        <c:axId val="989791168"/>
        <c:axId val="989790752"/>
      </c:lineChart>
      <c:catAx>
        <c:axId val="9897878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9796576"/>
        <c:crosses val="autoZero"/>
        <c:auto val="1"/>
        <c:lblAlgn val="ctr"/>
        <c:lblOffset val="100"/>
        <c:noMultiLvlLbl val="0"/>
      </c:catAx>
      <c:valAx>
        <c:axId val="9897965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9787840"/>
        <c:crosses val="autoZero"/>
        <c:crossBetween val="between"/>
      </c:valAx>
      <c:valAx>
        <c:axId val="98979075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9791168"/>
        <c:crosses val="max"/>
        <c:crossBetween val="between"/>
      </c:valAx>
      <c:catAx>
        <c:axId val="989791168"/>
        <c:scaling>
          <c:orientation val="minMax"/>
        </c:scaling>
        <c:delete val="1"/>
        <c:axPos val="b"/>
        <c:numFmt formatCode="General" sourceLinked="1"/>
        <c:majorTickMark val="none"/>
        <c:minorTickMark val="none"/>
        <c:tickLblPos val="nextTo"/>
        <c:crossAx val="98979075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Project.xlsx]Pivot!PivotTable9</c:name>
    <c:fmtId val="5"/>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0"/>
          <c:order val="0"/>
          <c:tx>
            <c:strRef>
              <c:f>Pivot!$U$25</c:f>
              <c:strCache>
                <c:ptCount val="1"/>
                <c:pt idx="0">
                  <c:v>Count of Passenger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Pivot!$T$26:$T$32</c:f>
              <c:multiLvlStrCache>
                <c:ptCount val="4"/>
                <c:lvl>
                  <c:pt idx="0">
                    <c:v>0</c:v>
                  </c:pt>
                  <c:pt idx="1">
                    <c:v>1</c:v>
                  </c:pt>
                  <c:pt idx="2">
                    <c:v>0</c:v>
                  </c:pt>
                  <c:pt idx="3">
                    <c:v>1</c:v>
                  </c:pt>
                </c:lvl>
                <c:lvl>
                  <c:pt idx="0">
                    <c:v>female</c:v>
                  </c:pt>
                  <c:pt idx="2">
                    <c:v>male</c:v>
                  </c:pt>
                </c:lvl>
              </c:multiLvlStrCache>
            </c:multiLvlStrRef>
          </c:cat>
          <c:val>
            <c:numRef>
              <c:f>Pivot!$U$26:$U$32</c:f>
              <c:numCache>
                <c:formatCode>General</c:formatCode>
                <c:ptCount val="4"/>
                <c:pt idx="0">
                  <c:v>81</c:v>
                </c:pt>
                <c:pt idx="1">
                  <c:v>385</c:v>
                </c:pt>
                <c:pt idx="2">
                  <c:v>734</c:v>
                </c:pt>
                <c:pt idx="3">
                  <c:v>109</c:v>
                </c:pt>
              </c:numCache>
            </c:numRef>
          </c:val>
          <c:extLst>
            <c:ext xmlns:c16="http://schemas.microsoft.com/office/drawing/2014/chart" uri="{C3380CC4-5D6E-409C-BE32-E72D297353CC}">
              <c16:uniqueId val="{00000000-BF35-4F9E-94D8-0B492CB4BE62}"/>
            </c:ext>
          </c:extLst>
        </c:ser>
        <c:dLbls>
          <c:showLegendKey val="0"/>
          <c:showVal val="0"/>
          <c:showCatName val="0"/>
          <c:showSerName val="0"/>
          <c:showPercent val="0"/>
          <c:showBubbleSize val="0"/>
        </c:dLbls>
        <c:gapWidth val="219"/>
        <c:overlap val="-27"/>
        <c:axId val="980054880"/>
        <c:axId val="980059872"/>
      </c:barChart>
      <c:lineChart>
        <c:grouping val="standard"/>
        <c:varyColors val="0"/>
        <c:ser>
          <c:idx val="1"/>
          <c:order val="1"/>
          <c:tx>
            <c:strRef>
              <c:f>Pivot!$V$25</c:f>
              <c:strCache>
                <c:ptCount val="1"/>
                <c:pt idx="0">
                  <c:v>Average of 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multiLvlStrRef>
              <c:f>Pivot!$T$26:$T$32</c:f>
              <c:multiLvlStrCache>
                <c:ptCount val="4"/>
                <c:lvl>
                  <c:pt idx="0">
                    <c:v>0</c:v>
                  </c:pt>
                  <c:pt idx="1">
                    <c:v>1</c:v>
                  </c:pt>
                  <c:pt idx="2">
                    <c:v>0</c:v>
                  </c:pt>
                  <c:pt idx="3">
                    <c:v>1</c:v>
                  </c:pt>
                </c:lvl>
                <c:lvl>
                  <c:pt idx="0">
                    <c:v>female</c:v>
                  </c:pt>
                  <c:pt idx="2">
                    <c:v>male</c:v>
                  </c:pt>
                </c:lvl>
              </c:multiLvlStrCache>
            </c:multiLvlStrRef>
          </c:cat>
          <c:val>
            <c:numRef>
              <c:f>Pivot!$V$26:$V$32</c:f>
              <c:numCache>
                <c:formatCode>0</c:formatCode>
                <c:ptCount val="4"/>
                <c:pt idx="0">
                  <c:v>25.876543209876544</c:v>
                </c:pt>
                <c:pt idx="1">
                  <c:v>29.341792207792206</c:v>
                </c:pt>
                <c:pt idx="2">
                  <c:v>30.639523160762948</c:v>
                </c:pt>
                <c:pt idx="3">
                  <c:v>27.52908256880734</c:v>
                </c:pt>
              </c:numCache>
            </c:numRef>
          </c:val>
          <c:smooth val="0"/>
          <c:extLst>
            <c:ext xmlns:c16="http://schemas.microsoft.com/office/drawing/2014/chart" uri="{C3380CC4-5D6E-409C-BE32-E72D297353CC}">
              <c16:uniqueId val="{00000001-BF35-4F9E-94D8-0B492CB4BE62}"/>
            </c:ext>
          </c:extLst>
        </c:ser>
        <c:dLbls>
          <c:showLegendKey val="0"/>
          <c:showVal val="0"/>
          <c:showCatName val="0"/>
          <c:showSerName val="0"/>
          <c:showPercent val="0"/>
          <c:showBubbleSize val="0"/>
        </c:dLbls>
        <c:marker val="1"/>
        <c:smooth val="0"/>
        <c:axId val="980054880"/>
        <c:axId val="980059872"/>
      </c:lineChart>
      <c:catAx>
        <c:axId val="9800548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059872"/>
        <c:crosses val="autoZero"/>
        <c:auto val="1"/>
        <c:lblAlgn val="ctr"/>
        <c:lblOffset val="100"/>
        <c:noMultiLvlLbl val="0"/>
      </c:catAx>
      <c:valAx>
        <c:axId val="980059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0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Project.xlsx]Pivot!PivotTable3</c:name>
    <c:fmtId val="8"/>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Pivot!$B$4:$B$5</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Pivot!$A$6:$A$10</c:f>
              <c:strCache>
                <c:ptCount val="4"/>
                <c:pt idx="0">
                  <c:v>C</c:v>
                </c:pt>
                <c:pt idx="1">
                  <c:v>Data not available</c:v>
                </c:pt>
                <c:pt idx="2">
                  <c:v>Q</c:v>
                </c:pt>
                <c:pt idx="3">
                  <c:v>S</c:v>
                </c:pt>
              </c:strCache>
            </c:strRef>
          </c:cat>
          <c:val>
            <c:numRef>
              <c:f>Pivot!$B$6:$B$10</c:f>
              <c:numCache>
                <c:formatCode>General</c:formatCode>
                <c:ptCount val="4"/>
                <c:pt idx="0">
                  <c:v>113</c:v>
                </c:pt>
                <c:pt idx="1">
                  <c:v>2</c:v>
                </c:pt>
                <c:pt idx="2">
                  <c:v>60</c:v>
                </c:pt>
                <c:pt idx="3">
                  <c:v>291</c:v>
                </c:pt>
              </c:numCache>
            </c:numRef>
          </c:val>
          <c:extLst>
            <c:ext xmlns:c16="http://schemas.microsoft.com/office/drawing/2014/chart" uri="{C3380CC4-5D6E-409C-BE32-E72D297353CC}">
              <c16:uniqueId val="{00000000-BE89-4659-A370-DF8BFA31DED9}"/>
            </c:ext>
          </c:extLst>
        </c:ser>
        <c:ser>
          <c:idx val="1"/>
          <c:order val="1"/>
          <c:tx>
            <c:strRef>
              <c:f>Pivot!$C$4:$C$5</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Pivot!$A$6:$A$10</c:f>
              <c:strCache>
                <c:ptCount val="4"/>
                <c:pt idx="0">
                  <c:v>C</c:v>
                </c:pt>
                <c:pt idx="1">
                  <c:v>Data not available</c:v>
                </c:pt>
                <c:pt idx="2">
                  <c:v>Q</c:v>
                </c:pt>
                <c:pt idx="3">
                  <c:v>S</c:v>
                </c:pt>
              </c:strCache>
            </c:strRef>
          </c:cat>
          <c:val>
            <c:numRef>
              <c:f>Pivot!$C$6:$C$10</c:f>
              <c:numCache>
                <c:formatCode>General</c:formatCode>
                <c:ptCount val="4"/>
                <c:pt idx="0">
                  <c:v>157</c:v>
                </c:pt>
                <c:pt idx="2">
                  <c:v>63</c:v>
                </c:pt>
                <c:pt idx="3">
                  <c:v>623</c:v>
                </c:pt>
              </c:numCache>
            </c:numRef>
          </c:val>
          <c:extLst>
            <c:ext xmlns:c16="http://schemas.microsoft.com/office/drawing/2014/chart" uri="{C3380CC4-5D6E-409C-BE32-E72D297353CC}">
              <c16:uniqueId val="{00000001-BE89-4659-A370-DF8BFA31DED9}"/>
            </c:ext>
          </c:extLst>
        </c:ser>
        <c:dLbls>
          <c:showLegendKey val="0"/>
          <c:showVal val="1"/>
          <c:showCatName val="0"/>
          <c:showSerName val="0"/>
          <c:showPercent val="0"/>
          <c:showBubbleSize val="0"/>
        </c:dLbls>
        <c:gapWidth val="150"/>
        <c:shape val="box"/>
        <c:axId val="135980976"/>
        <c:axId val="135985552"/>
        <c:axId val="0"/>
      </c:bar3DChart>
      <c:catAx>
        <c:axId val="1359809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985552"/>
        <c:crosses val="autoZero"/>
        <c:auto val="1"/>
        <c:lblAlgn val="ctr"/>
        <c:lblOffset val="100"/>
        <c:noMultiLvlLbl val="0"/>
      </c:catAx>
      <c:valAx>
        <c:axId val="13598555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980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Project.xlsx]Pivot!PivotTable5</c:name>
    <c:fmtId val="5"/>
  </c:pivotSource>
  <c:chart>
    <c:autoTitleDeleted val="0"/>
    <c:pivotFmts>
      <c:pivotFmt>
        <c:idx val="0"/>
      </c:pivotFmt>
      <c:pivotFmt>
        <c:idx val="1"/>
      </c:pivotFmt>
      <c:pivotFmt>
        <c:idx val="2"/>
      </c:pivotFmt>
      <c:pivotFmt>
        <c:idx val="3"/>
      </c:pivotFmt>
      <c:pivotFmt>
        <c:idx val="4"/>
      </c:pivotFmt>
      <c:pivotFmt>
        <c:idx val="5"/>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Pivot!$O$4:$O$5</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multiLvlStrRef>
              <c:f>Pivot!$N$6:$N$17</c:f>
              <c:multiLvlStrCache>
                <c:ptCount val="7"/>
                <c:lvl>
                  <c:pt idx="0">
                    <c:v>0</c:v>
                  </c:pt>
                  <c:pt idx="1">
                    <c:v>1</c:v>
                  </c:pt>
                  <c:pt idx="2">
                    <c:v>1</c:v>
                  </c:pt>
                  <c:pt idx="3">
                    <c:v>0</c:v>
                  </c:pt>
                  <c:pt idx="4">
                    <c:v>1</c:v>
                  </c:pt>
                  <c:pt idx="5">
                    <c:v>0</c:v>
                  </c:pt>
                  <c:pt idx="6">
                    <c:v>1</c:v>
                  </c:pt>
                </c:lvl>
                <c:lvl>
                  <c:pt idx="0">
                    <c:v>C</c:v>
                  </c:pt>
                  <c:pt idx="2">
                    <c:v>Data not available</c:v>
                  </c:pt>
                  <c:pt idx="3">
                    <c:v>Q</c:v>
                  </c:pt>
                  <c:pt idx="5">
                    <c:v>S</c:v>
                  </c:pt>
                </c:lvl>
              </c:multiLvlStrCache>
            </c:multiLvlStrRef>
          </c:cat>
          <c:val>
            <c:numRef>
              <c:f>Pivot!$O$6:$O$17</c:f>
              <c:numCache>
                <c:formatCode>General</c:formatCode>
                <c:ptCount val="7"/>
                <c:pt idx="0">
                  <c:v>9</c:v>
                </c:pt>
                <c:pt idx="1">
                  <c:v>104</c:v>
                </c:pt>
                <c:pt idx="2">
                  <c:v>2</c:v>
                </c:pt>
                <c:pt idx="3">
                  <c:v>9</c:v>
                </c:pt>
                <c:pt idx="4">
                  <c:v>51</c:v>
                </c:pt>
                <c:pt idx="5">
                  <c:v>63</c:v>
                </c:pt>
                <c:pt idx="6">
                  <c:v>228</c:v>
                </c:pt>
              </c:numCache>
            </c:numRef>
          </c:val>
          <c:extLst>
            <c:ext xmlns:c16="http://schemas.microsoft.com/office/drawing/2014/chart" uri="{C3380CC4-5D6E-409C-BE32-E72D297353CC}">
              <c16:uniqueId val="{00000000-FCAE-4FCA-81CD-3BB91C7F7BE6}"/>
            </c:ext>
          </c:extLst>
        </c:ser>
        <c:ser>
          <c:idx val="1"/>
          <c:order val="1"/>
          <c:tx>
            <c:strRef>
              <c:f>Pivot!$P$4:$P$5</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Pivot!$N$6:$N$17</c:f>
              <c:multiLvlStrCache>
                <c:ptCount val="7"/>
                <c:lvl>
                  <c:pt idx="0">
                    <c:v>0</c:v>
                  </c:pt>
                  <c:pt idx="1">
                    <c:v>1</c:v>
                  </c:pt>
                  <c:pt idx="2">
                    <c:v>1</c:v>
                  </c:pt>
                  <c:pt idx="3">
                    <c:v>0</c:v>
                  </c:pt>
                  <c:pt idx="4">
                    <c:v>1</c:v>
                  </c:pt>
                  <c:pt idx="5">
                    <c:v>0</c:v>
                  </c:pt>
                  <c:pt idx="6">
                    <c:v>1</c:v>
                  </c:pt>
                </c:lvl>
                <c:lvl>
                  <c:pt idx="0">
                    <c:v>C</c:v>
                  </c:pt>
                  <c:pt idx="2">
                    <c:v>Data not available</c:v>
                  </c:pt>
                  <c:pt idx="3">
                    <c:v>Q</c:v>
                  </c:pt>
                  <c:pt idx="5">
                    <c:v>S</c:v>
                  </c:pt>
                </c:lvl>
              </c:multiLvlStrCache>
            </c:multiLvlStrRef>
          </c:cat>
          <c:val>
            <c:numRef>
              <c:f>Pivot!$P$6:$P$17</c:f>
              <c:numCache>
                <c:formatCode>General</c:formatCode>
                <c:ptCount val="7"/>
                <c:pt idx="0">
                  <c:v>128</c:v>
                </c:pt>
                <c:pt idx="1">
                  <c:v>29</c:v>
                </c:pt>
                <c:pt idx="3">
                  <c:v>60</c:v>
                </c:pt>
                <c:pt idx="4">
                  <c:v>3</c:v>
                </c:pt>
                <c:pt idx="5">
                  <c:v>546</c:v>
                </c:pt>
                <c:pt idx="6">
                  <c:v>77</c:v>
                </c:pt>
              </c:numCache>
            </c:numRef>
          </c:val>
          <c:extLst>
            <c:ext xmlns:c16="http://schemas.microsoft.com/office/drawing/2014/chart" uri="{C3380CC4-5D6E-409C-BE32-E72D297353CC}">
              <c16:uniqueId val="{00000001-FCAE-4FCA-81CD-3BB91C7F7BE6}"/>
            </c:ext>
          </c:extLst>
        </c:ser>
        <c:dLbls>
          <c:showLegendKey val="0"/>
          <c:showVal val="1"/>
          <c:showCatName val="0"/>
          <c:showSerName val="0"/>
          <c:showPercent val="0"/>
          <c:showBubbleSize val="0"/>
        </c:dLbls>
        <c:gapWidth val="150"/>
        <c:shape val="box"/>
        <c:axId val="129814144"/>
        <c:axId val="129817888"/>
        <c:axId val="0"/>
      </c:bar3DChart>
      <c:catAx>
        <c:axId val="129814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817888"/>
        <c:crosses val="autoZero"/>
        <c:auto val="1"/>
        <c:lblAlgn val="ctr"/>
        <c:lblOffset val="100"/>
        <c:noMultiLvlLbl val="0"/>
      </c:catAx>
      <c:valAx>
        <c:axId val="12981788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814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Project.xlsx]Pivot!PivotTable15</c:name>
    <c:fmtId val="5"/>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Pivot!$B$13:$B$14</c:f>
              <c:strCache>
                <c:ptCount val="1"/>
                <c:pt idx="0">
                  <c:v>Pclass1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Pivot!$A$15:$A$17</c:f>
              <c:strCache>
                <c:ptCount val="2"/>
                <c:pt idx="0">
                  <c:v>female</c:v>
                </c:pt>
                <c:pt idx="1">
                  <c:v>male</c:v>
                </c:pt>
              </c:strCache>
            </c:strRef>
          </c:cat>
          <c:val>
            <c:numRef>
              <c:f>Pivot!$B$15:$B$17</c:f>
              <c:numCache>
                <c:formatCode>General</c:formatCode>
                <c:ptCount val="2"/>
                <c:pt idx="0">
                  <c:v>144</c:v>
                </c:pt>
                <c:pt idx="1">
                  <c:v>179</c:v>
                </c:pt>
              </c:numCache>
            </c:numRef>
          </c:val>
          <c:extLst>
            <c:ext xmlns:c16="http://schemas.microsoft.com/office/drawing/2014/chart" uri="{C3380CC4-5D6E-409C-BE32-E72D297353CC}">
              <c16:uniqueId val="{00000000-102D-4C7D-AFC5-425F1253BD30}"/>
            </c:ext>
          </c:extLst>
        </c:ser>
        <c:ser>
          <c:idx val="1"/>
          <c:order val="1"/>
          <c:tx>
            <c:strRef>
              <c:f>Pivot!$C$13:$C$14</c:f>
              <c:strCache>
                <c:ptCount val="1"/>
                <c:pt idx="0">
                  <c:v>Pclass2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Pivot!$A$15:$A$17</c:f>
              <c:strCache>
                <c:ptCount val="2"/>
                <c:pt idx="0">
                  <c:v>female</c:v>
                </c:pt>
                <c:pt idx="1">
                  <c:v>male</c:v>
                </c:pt>
              </c:strCache>
            </c:strRef>
          </c:cat>
          <c:val>
            <c:numRef>
              <c:f>Pivot!$C$15:$C$17</c:f>
              <c:numCache>
                <c:formatCode>General</c:formatCode>
                <c:ptCount val="2"/>
                <c:pt idx="0">
                  <c:v>106</c:v>
                </c:pt>
                <c:pt idx="1">
                  <c:v>171</c:v>
                </c:pt>
              </c:numCache>
            </c:numRef>
          </c:val>
          <c:extLst>
            <c:ext xmlns:c16="http://schemas.microsoft.com/office/drawing/2014/chart" uri="{C3380CC4-5D6E-409C-BE32-E72D297353CC}">
              <c16:uniqueId val="{00000001-102D-4C7D-AFC5-425F1253BD30}"/>
            </c:ext>
          </c:extLst>
        </c:ser>
        <c:ser>
          <c:idx val="2"/>
          <c:order val="2"/>
          <c:tx>
            <c:strRef>
              <c:f>Pivot!$D$13:$D$14</c:f>
              <c:strCache>
                <c:ptCount val="1"/>
                <c:pt idx="0">
                  <c:v>Pclass3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Pivot!$A$15:$A$17</c:f>
              <c:strCache>
                <c:ptCount val="2"/>
                <c:pt idx="0">
                  <c:v>female</c:v>
                </c:pt>
                <c:pt idx="1">
                  <c:v>male</c:v>
                </c:pt>
              </c:strCache>
            </c:strRef>
          </c:cat>
          <c:val>
            <c:numRef>
              <c:f>Pivot!$D$15:$D$17</c:f>
              <c:numCache>
                <c:formatCode>General</c:formatCode>
                <c:ptCount val="2"/>
                <c:pt idx="0">
                  <c:v>216</c:v>
                </c:pt>
                <c:pt idx="1">
                  <c:v>493</c:v>
                </c:pt>
              </c:numCache>
            </c:numRef>
          </c:val>
          <c:extLst>
            <c:ext xmlns:c16="http://schemas.microsoft.com/office/drawing/2014/chart" uri="{C3380CC4-5D6E-409C-BE32-E72D297353CC}">
              <c16:uniqueId val="{00000002-102D-4C7D-AFC5-425F1253BD30}"/>
            </c:ext>
          </c:extLst>
        </c:ser>
        <c:dLbls>
          <c:showLegendKey val="0"/>
          <c:showVal val="0"/>
          <c:showCatName val="0"/>
          <c:showSerName val="0"/>
          <c:showPercent val="0"/>
          <c:showBubbleSize val="0"/>
        </c:dLbls>
        <c:gapWidth val="150"/>
        <c:shape val="box"/>
        <c:axId val="703674655"/>
        <c:axId val="703679231"/>
        <c:axId val="0"/>
      </c:bar3DChart>
      <c:catAx>
        <c:axId val="7036746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3679231"/>
        <c:crosses val="autoZero"/>
        <c:auto val="1"/>
        <c:lblAlgn val="ctr"/>
        <c:lblOffset val="100"/>
        <c:noMultiLvlLbl val="0"/>
      </c:catAx>
      <c:valAx>
        <c:axId val="70367923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3674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Project.xlsx]Pivot!PivotTable7</c:name>
    <c:fmtId val="5"/>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Pivot!$P$20:$P$21</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Pivot!$O$22:$O$31</c:f>
              <c:multiLvlStrCache>
                <c:ptCount val="6"/>
                <c:lvl>
                  <c:pt idx="0">
                    <c:v>female</c:v>
                  </c:pt>
                  <c:pt idx="1">
                    <c:v>male</c:v>
                  </c:pt>
                  <c:pt idx="2">
                    <c:v>female</c:v>
                  </c:pt>
                  <c:pt idx="3">
                    <c:v>male</c:v>
                  </c:pt>
                  <c:pt idx="4">
                    <c:v>female</c:v>
                  </c:pt>
                  <c:pt idx="5">
                    <c:v>male</c:v>
                  </c:pt>
                </c:lvl>
                <c:lvl>
                  <c:pt idx="0">
                    <c:v>1</c:v>
                  </c:pt>
                  <c:pt idx="2">
                    <c:v>2</c:v>
                  </c:pt>
                  <c:pt idx="4">
                    <c:v>3</c:v>
                  </c:pt>
                </c:lvl>
              </c:multiLvlStrCache>
            </c:multiLvlStrRef>
          </c:cat>
          <c:val>
            <c:numRef>
              <c:f>Pivot!$P$22:$P$31</c:f>
              <c:numCache>
                <c:formatCode>General</c:formatCode>
                <c:ptCount val="6"/>
                <c:pt idx="0">
                  <c:v>3</c:v>
                </c:pt>
                <c:pt idx="1">
                  <c:v>134</c:v>
                </c:pt>
                <c:pt idx="2">
                  <c:v>6</c:v>
                </c:pt>
                <c:pt idx="3">
                  <c:v>154</c:v>
                </c:pt>
                <c:pt idx="4">
                  <c:v>72</c:v>
                </c:pt>
                <c:pt idx="5">
                  <c:v>446</c:v>
                </c:pt>
              </c:numCache>
            </c:numRef>
          </c:val>
          <c:extLst>
            <c:ext xmlns:c16="http://schemas.microsoft.com/office/drawing/2014/chart" uri="{C3380CC4-5D6E-409C-BE32-E72D297353CC}">
              <c16:uniqueId val="{00000000-5ACB-4EBB-8F91-C2A60FD7E591}"/>
            </c:ext>
          </c:extLst>
        </c:ser>
        <c:ser>
          <c:idx val="1"/>
          <c:order val="1"/>
          <c:tx>
            <c:strRef>
              <c:f>Pivot!$Q$20:$Q$21</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Pivot!$O$22:$O$31</c:f>
              <c:multiLvlStrCache>
                <c:ptCount val="6"/>
                <c:lvl>
                  <c:pt idx="0">
                    <c:v>female</c:v>
                  </c:pt>
                  <c:pt idx="1">
                    <c:v>male</c:v>
                  </c:pt>
                  <c:pt idx="2">
                    <c:v>female</c:v>
                  </c:pt>
                  <c:pt idx="3">
                    <c:v>male</c:v>
                  </c:pt>
                  <c:pt idx="4">
                    <c:v>female</c:v>
                  </c:pt>
                  <c:pt idx="5">
                    <c:v>male</c:v>
                  </c:pt>
                </c:lvl>
                <c:lvl>
                  <c:pt idx="0">
                    <c:v>1</c:v>
                  </c:pt>
                  <c:pt idx="2">
                    <c:v>2</c:v>
                  </c:pt>
                  <c:pt idx="4">
                    <c:v>3</c:v>
                  </c:pt>
                </c:lvl>
              </c:multiLvlStrCache>
            </c:multiLvlStrRef>
          </c:cat>
          <c:val>
            <c:numRef>
              <c:f>Pivot!$Q$22:$Q$31</c:f>
              <c:numCache>
                <c:formatCode>General</c:formatCode>
                <c:ptCount val="6"/>
                <c:pt idx="0">
                  <c:v>141</c:v>
                </c:pt>
                <c:pt idx="1">
                  <c:v>45</c:v>
                </c:pt>
                <c:pt idx="2">
                  <c:v>100</c:v>
                </c:pt>
                <c:pt idx="3">
                  <c:v>17</c:v>
                </c:pt>
                <c:pt idx="4">
                  <c:v>144</c:v>
                </c:pt>
                <c:pt idx="5">
                  <c:v>47</c:v>
                </c:pt>
              </c:numCache>
            </c:numRef>
          </c:val>
          <c:extLst>
            <c:ext xmlns:c16="http://schemas.microsoft.com/office/drawing/2014/chart" uri="{C3380CC4-5D6E-409C-BE32-E72D297353CC}">
              <c16:uniqueId val="{00000001-5ACB-4EBB-8F91-C2A60FD7E591}"/>
            </c:ext>
          </c:extLst>
        </c:ser>
        <c:dLbls>
          <c:showLegendKey val="0"/>
          <c:showVal val="0"/>
          <c:showCatName val="0"/>
          <c:showSerName val="0"/>
          <c:showPercent val="0"/>
          <c:showBubbleSize val="0"/>
        </c:dLbls>
        <c:gapWidth val="150"/>
        <c:shape val="box"/>
        <c:axId val="780311199"/>
        <c:axId val="780306623"/>
        <c:axId val="0"/>
      </c:bar3DChart>
      <c:catAx>
        <c:axId val="7803111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0306623"/>
        <c:crosses val="autoZero"/>
        <c:auto val="1"/>
        <c:lblAlgn val="ctr"/>
        <c:lblOffset val="100"/>
        <c:noMultiLvlLbl val="0"/>
      </c:catAx>
      <c:valAx>
        <c:axId val="780306623"/>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0311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Project.xlsx]Pivot!PivotTable6</c:name>
    <c:fmtId val="5"/>
  </c:pivotSource>
  <c:chart>
    <c:autoTitleDeleted val="1"/>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Pivot!$F$21:$F$22</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Pivot!$E$23:$E$31</c:f>
              <c:strCache>
                <c:ptCount val="8"/>
                <c:pt idx="0">
                  <c:v>0-10</c:v>
                </c:pt>
                <c:pt idx="1">
                  <c:v>10-20</c:v>
                </c:pt>
                <c:pt idx="2">
                  <c:v>20-30</c:v>
                </c:pt>
                <c:pt idx="3">
                  <c:v>30-40</c:v>
                </c:pt>
                <c:pt idx="4">
                  <c:v>40-50</c:v>
                </c:pt>
                <c:pt idx="5">
                  <c:v>50-60</c:v>
                </c:pt>
                <c:pt idx="6">
                  <c:v>60-70</c:v>
                </c:pt>
                <c:pt idx="7">
                  <c:v>70-80</c:v>
                </c:pt>
              </c:strCache>
            </c:strRef>
          </c:cat>
          <c:val>
            <c:numRef>
              <c:f>Pivot!$F$23:$F$31</c:f>
              <c:numCache>
                <c:formatCode>General</c:formatCode>
                <c:ptCount val="8"/>
                <c:pt idx="0">
                  <c:v>39</c:v>
                </c:pt>
                <c:pt idx="1">
                  <c:v>64</c:v>
                </c:pt>
                <c:pt idx="2">
                  <c:v>193</c:v>
                </c:pt>
                <c:pt idx="3">
                  <c:v>86</c:v>
                </c:pt>
                <c:pt idx="4">
                  <c:v>46</c:v>
                </c:pt>
                <c:pt idx="5">
                  <c:v>27</c:v>
                </c:pt>
                <c:pt idx="6">
                  <c:v>10</c:v>
                </c:pt>
                <c:pt idx="7">
                  <c:v>1</c:v>
                </c:pt>
              </c:numCache>
            </c:numRef>
          </c:val>
          <c:extLst>
            <c:ext xmlns:c16="http://schemas.microsoft.com/office/drawing/2014/chart" uri="{C3380CC4-5D6E-409C-BE32-E72D297353CC}">
              <c16:uniqueId val="{00000000-A178-48B3-91F2-F91B505EDB81}"/>
            </c:ext>
          </c:extLst>
        </c:ser>
        <c:ser>
          <c:idx val="1"/>
          <c:order val="1"/>
          <c:tx>
            <c:strRef>
              <c:f>Pivot!$G$21:$G$22</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Pivot!$E$23:$E$31</c:f>
              <c:strCache>
                <c:ptCount val="8"/>
                <c:pt idx="0">
                  <c:v>0-10</c:v>
                </c:pt>
                <c:pt idx="1">
                  <c:v>10-20</c:v>
                </c:pt>
                <c:pt idx="2">
                  <c:v>20-30</c:v>
                </c:pt>
                <c:pt idx="3">
                  <c:v>30-40</c:v>
                </c:pt>
                <c:pt idx="4">
                  <c:v>40-50</c:v>
                </c:pt>
                <c:pt idx="5">
                  <c:v>50-60</c:v>
                </c:pt>
                <c:pt idx="6">
                  <c:v>60-70</c:v>
                </c:pt>
                <c:pt idx="7">
                  <c:v>70-80</c:v>
                </c:pt>
              </c:strCache>
            </c:strRef>
          </c:cat>
          <c:val>
            <c:numRef>
              <c:f>Pivot!$G$23:$G$31</c:f>
              <c:numCache>
                <c:formatCode>General</c:formatCode>
                <c:ptCount val="8"/>
                <c:pt idx="0">
                  <c:v>43</c:v>
                </c:pt>
                <c:pt idx="1">
                  <c:v>79</c:v>
                </c:pt>
                <c:pt idx="2">
                  <c:v>414</c:v>
                </c:pt>
                <c:pt idx="3">
                  <c:v>146</c:v>
                </c:pt>
                <c:pt idx="4">
                  <c:v>89</c:v>
                </c:pt>
                <c:pt idx="5">
                  <c:v>43</c:v>
                </c:pt>
                <c:pt idx="6">
                  <c:v>22</c:v>
                </c:pt>
                <c:pt idx="7">
                  <c:v>7</c:v>
                </c:pt>
              </c:numCache>
            </c:numRef>
          </c:val>
          <c:extLst>
            <c:ext xmlns:c16="http://schemas.microsoft.com/office/drawing/2014/chart" uri="{C3380CC4-5D6E-409C-BE32-E72D297353CC}">
              <c16:uniqueId val="{00000001-A178-48B3-91F2-F91B505EDB81}"/>
            </c:ext>
          </c:extLst>
        </c:ser>
        <c:dLbls>
          <c:showLegendKey val="0"/>
          <c:showVal val="1"/>
          <c:showCatName val="0"/>
          <c:showSerName val="0"/>
          <c:showPercent val="0"/>
          <c:showBubbleSize val="0"/>
        </c:dLbls>
        <c:gapWidth val="150"/>
        <c:shape val="box"/>
        <c:axId val="780304543"/>
        <c:axId val="780310783"/>
        <c:axId val="0"/>
      </c:bar3DChart>
      <c:catAx>
        <c:axId val="7803045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0310783"/>
        <c:crosses val="autoZero"/>
        <c:auto val="1"/>
        <c:lblAlgn val="ctr"/>
        <c:lblOffset val="100"/>
        <c:noMultiLvlLbl val="0"/>
      </c:catAx>
      <c:valAx>
        <c:axId val="780310783"/>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803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Project.xlsx]Pivot!PivotTable8</c:name>
    <c:fmtId val="5"/>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Pivot!$U$4:$U$6</c:f>
              <c:strCache>
                <c:ptCount val="1"/>
                <c:pt idx="0">
                  <c:v>0 - 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Pivot!$T$7:$T$15</c:f>
              <c:strCache>
                <c:ptCount val="8"/>
                <c:pt idx="0">
                  <c:v>0-10</c:v>
                </c:pt>
                <c:pt idx="1">
                  <c:v>10-20</c:v>
                </c:pt>
                <c:pt idx="2">
                  <c:v>20-30</c:v>
                </c:pt>
                <c:pt idx="3">
                  <c:v>30-40</c:v>
                </c:pt>
                <c:pt idx="4">
                  <c:v>40-50</c:v>
                </c:pt>
                <c:pt idx="5">
                  <c:v>50-60</c:v>
                </c:pt>
                <c:pt idx="6">
                  <c:v>60-70</c:v>
                </c:pt>
                <c:pt idx="7">
                  <c:v>70-80</c:v>
                </c:pt>
              </c:strCache>
            </c:strRef>
          </c:cat>
          <c:val>
            <c:numRef>
              <c:f>Pivot!$U$7:$U$15</c:f>
              <c:numCache>
                <c:formatCode>General</c:formatCode>
                <c:ptCount val="8"/>
                <c:pt idx="0">
                  <c:v>11</c:v>
                </c:pt>
                <c:pt idx="1">
                  <c:v>11</c:v>
                </c:pt>
                <c:pt idx="2">
                  <c:v>37</c:v>
                </c:pt>
                <c:pt idx="3">
                  <c:v>10</c:v>
                </c:pt>
                <c:pt idx="4">
                  <c:v>10</c:v>
                </c:pt>
                <c:pt idx="5">
                  <c:v>2</c:v>
                </c:pt>
              </c:numCache>
            </c:numRef>
          </c:val>
          <c:extLst>
            <c:ext xmlns:c16="http://schemas.microsoft.com/office/drawing/2014/chart" uri="{C3380CC4-5D6E-409C-BE32-E72D297353CC}">
              <c16:uniqueId val="{00000000-33C4-4C2C-AC93-C9F5CF912BC3}"/>
            </c:ext>
          </c:extLst>
        </c:ser>
        <c:ser>
          <c:idx val="1"/>
          <c:order val="1"/>
          <c:tx>
            <c:strRef>
              <c:f>Pivot!$V$4:$V$6</c:f>
              <c:strCache>
                <c:ptCount val="1"/>
                <c:pt idx="0">
                  <c:v>0 - 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Pivot!$T$7:$T$15</c:f>
              <c:strCache>
                <c:ptCount val="8"/>
                <c:pt idx="0">
                  <c:v>0-10</c:v>
                </c:pt>
                <c:pt idx="1">
                  <c:v>10-20</c:v>
                </c:pt>
                <c:pt idx="2">
                  <c:v>20-30</c:v>
                </c:pt>
                <c:pt idx="3">
                  <c:v>30-40</c:v>
                </c:pt>
                <c:pt idx="4">
                  <c:v>40-50</c:v>
                </c:pt>
                <c:pt idx="5">
                  <c:v>50-60</c:v>
                </c:pt>
                <c:pt idx="6">
                  <c:v>60-70</c:v>
                </c:pt>
                <c:pt idx="7">
                  <c:v>70-80</c:v>
                </c:pt>
              </c:strCache>
            </c:strRef>
          </c:cat>
          <c:val>
            <c:numRef>
              <c:f>Pivot!$V$7:$V$15</c:f>
              <c:numCache>
                <c:formatCode>General</c:formatCode>
                <c:ptCount val="8"/>
                <c:pt idx="0">
                  <c:v>24</c:v>
                </c:pt>
                <c:pt idx="1">
                  <c:v>72</c:v>
                </c:pt>
                <c:pt idx="2">
                  <c:v>373</c:v>
                </c:pt>
                <c:pt idx="3">
                  <c:v>123</c:v>
                </c:pt>
                <c:pt idx="4">
                  <c:v>77</c:v>
                </c:pt>
                <c:pt idx="5">
                  <c:v>39</c:v>
                </c:pt>
                <c:pt idx="6">
                  <c:v>20</c:v>
                </c:pt>
                <c:pt idx="7">
                  <c:v>6</c:v>
                </c:pt>
              </c:numCache>
            </c:numRef>
          </c:val>
          <c:extLst>
            <c:ext xmlns:c16="http://schemas.microsoft.com/office/drawing/2014/chart" uri="{C3380CC4-5D6E-409C-BE32-E72D297353CC}">
              <c16:uniqueId val="{00000001-33C4-4C2C-AC93-C9F5CF912BC3}"/>
            </c:ext>
          </c:extLst>
        </c:ser>
        <c:ser>
          <c:idx val="2"/>
          <c:order val="2"/>
          <c:tx>
            <c:strRef>
              <c:f>Pivot!$X$4:$X$6</c:f>
              <c:strCache>
                <c:ptCount val="1"/>
                <c:pt idx="0">
                  <c:v>1 - female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Pivot!$T$7:$T$15</c:f>
              <c:strCache>
                <c:ptCount val="8"/>
                <c:pt idx="0">
                  <c:v>0-10</c:v>
                </c:pt>
                <c:pt idx="1">
                  <c:v>10-20</c:v>
                </c:pt>
                <c:pt idx="2">
                  <c:v>20-30</c:v>
                </c:pt>
                <c:pt idx="3">
                  <c:v>30-40</c:v>
                </c:pt>
                <c:pt idx="4">
                  <c:v>40-50</c:v>
                </c:pt>
                <c:pt idx="5">
                  <c:v>50-60</c:v>
                </c:pt>
                <c:pt idx="6">
                  <c:v>60-70</c:v>
                </c:pt>
                <c:pt idx="7">
                  <c:v>70-80</c:v>
                </c:pt>
              </c:strCache>
            </c:strRef>
          </c:cat>
          <c:val>
            <c:numRef>
              <c:f>Pivot!$X$7:$X$15</c:f>
              <c:numCache>
                <c:formatCode>General</c:formatCode>
                <c:ptCount val="8"/>
                <c:pt idx="0">
                  <c:v>28</c:v>
                </c:pt>
                <c:pt idx="1">
                  <c:v>53</c:v>
                </c:pt>
                <c:pt idx="2">
                  <c:v>156</c:v>
                </c:pt>
                <c:pt idx="3">
                  <c:v>76</c:v>
                </c:pt>
                <c:pt idx="4">
                  <c:v>36</c:v>
                </c:pt>
                <c:pt idx="5">
                  <c:v>25</c:v>
                </c:pt>
                <c:pt idx="6">
                  <c:v>10</c:v>
                </c:pt>
                <c:pt idx="7">
                  <c:v>1</c:v>
                </c:pt>
              </c:numCache>
            </c:numRef>
          </c:val>
          <c:extLst>
            <c:ext xmlns:c16="http://schemas.microsoft.com/office/drawing/2014/chart" uri="{C3380CC4-5D6E-409C-BE32-E72D297353CC}">
              <c16:uniqueId val="{00000002-33C4-4C2C-AC93-C9F5CF912BC3}"/>
            </c:ext>
          </c:extLst>
        </c:ser>
        <c:ser>
          <c:idx val="3"/>
          <c:order val="3"/>
          <c:tx>
            <c:strRef>
              <c:f>Pivot!$Y$4:$Y$6</c:f>
              <c:strCache>
                <c:ptCount val="1"/>
                <c:pt idx="0">
                  <c:v>1 - male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Pivot!$T$7:$T$15</c:f>
              <c:strCache>
                <c:ptCount val="8"/>
                <c:pt idx="0">
                  <c:v>0-10</c:v>
                </c:pt>
                <c:pt idx="1">
                  <c:v>10-20</c:v>
                </c:pt>
                <c:pt idx="2">
                  <c:v>20-30</c:v>
                </c:pt>
                <c:pt idx="3">
                  <c:v>30-40</c:v>
                </c:pt>
                <c:pt idx="4">
                  <c:v>40-50</c:v>
                </c:pt>
                <c:pt idx="5">
                  <c:v>50-60</c:v>
                </c:pt>
                <c:pt idx="6">
                  <c:v>60-70</c:v>
                </c:pt>
                <c:pt idx="7">
                  <c:v>70-80</c:v>
                </c:pt>
              </c:strCache>
            </c:strRef>
          </c:cat>
          <c:val>
            <c:numRef>
              <c:f>Pivot!$Y$7:$Y$15</c:f>
              <c:numCache>
                <c:formatCode>General</c:formatCode>
                <c:ptCount val="8"/>
                <c:pt idx="0">
                  <c:v>19</c:v>
                </c:pt>
                <c:pt idx="1">
                  <c:v>7</c:v>
                </c:pt>
                <c:pt idx="2">
                  <c:v>41</c:v>
                </c:pt>
                <c:pt idx="3">
                  <c:v>23</c:v>
                </c:pt>
                <c:pt idx="4">
                  <c:v>12</c:v>
                </c:pt>
                <c:pt idx="5">
                  <c:v>4</c:v>
                </c:pt>
                <c:pt idx="6">
                  <c:v>2</c:v>
                </c:pt>
                <c:pt idx="7">
                  <c:v>1</c:v>
                </c:pt>
              </c:numCache>
            </c:numRef>
          </c:val>
          <c:extLst>
            <c:ext xmlns:c16="http://schemas.microsoft.com/office/drawing/2014/chart" uri="{C3380CC4-5D6E-409C-BE32-E72D297353CC}">
              <c16:uniqueId val="{00000003-33C4-4C2C-AC93-C9F5CF912BC3}"/>
            </c:ext>
          </c:extLst>
        </c:ser>
        <c:dLbls>
          <c:showLegendKey val="0"/>
          <c:showVal val="0"/>
          <c:showCatName val="0"/>
          <c:showSerName val="0"/>
          <c:showPercent val="0"/>
          <c:showBubbleSize val="0"/>
        </c:dLbls>
        <c:gapWidth val="150"/>
        <c:shape val="box"/>
        <c:axId val="980054464"/>
        <c:axId val="980057376"/>
        <c:axId val="0"/>
      </c:bar3DChart>
      <c:catAx>
        <c:axId val="980054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057376"/>
        <c:crosses val="autoZero"/>
        <c:auto val="1"/>
        <c:lblAlgn val="ctr"/>
        <c:lblOffset val="100"/>
        <c:noMultiLvlLbl val="0"/>
      </c:catAx>
      <c:valAx>
        <c:axId val="980057376"/>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0054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Project.xlsx]Pivot!PivotTable2</c:name>
    <c:fmtId val="5"/>
  </c:pivotSource>
  <c:chart>
    <c:autoTitleDeleted val="0"/>
    <c:pivotFmts>
      <c:pivotFmt>
        <c:idx val="0"/>
      </c:pivotFmt>
      <c:pivotFmt>
        <c:idx val="1"/>
      </c:pivotFmt>
      <c:pivotFmt>
        <c:idx val="2"/>
      </c:pivotFmt>
      <c:pivotFmt>
        <c:idx val="3"/>
      </c:pivotFmt>
      <c:pivotFmt>
        <c:idx val="4"/>
      </c:pivotFmt>
      <c:pivotFmt>
        <c:idx val="5"/>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Pivot!$K$22:$K$23</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Pivot!$J$24:$J$32</c:f>
              <c:strCache>
                <c:ptCount val="8"/>
                <c:pt idx="0">
                  <c:v>0</c:v>
                </c:pt>
                <c:pt idx="1">
                  <c:v>1</c:v>
                </c:pt>
                <c:pt idx="2">
                  <c:v>2</c:v>
                </c:pt>
                <c:pt idx="3">
                  <c:v>3</c:v>
                </c:pt>
                <c:pt idx="4">
                  <c:v>4</c:v>
                </c:pt>
                <c:pt idx="5">
                  <c:v>5</c:v>
                </c:pt>
                <c:pt idx="6">
                  <c:v>6</c:v>
                </c:pt>
                <c:pt idx="7">
                  <c:v>9</c:v>
                </c:pt>
              </c:strCache>
            </c:strRef>
          </c:cat>
          <c:val>
            <c:numRef>
              <c:f>Pivot!$K$24:$K$32</c:f>
              <c:numCache>
                <c:formatCode>General</c:formatCode>
                <c:ptCount val="8"/>
                <c:pt idx="0">
                  <c:v>293</c:v>
                </c:pt>
                <c:pt idx="1">
                  <c:v>88</c:v>
                </c:pt>
                <c:pt idx="2">
                  <c:v>69</c:v>
                </c:pt>
                <c:pt idx="3">
                  <c:v>6</c:v>
                </c:pt>
                <c:pt idx="4">
                  <c:v>4</c:v>
                </c:pt>
                <c:pt idx="5">
                  <c:v>4</c:v>
                </c:pt>
                <c:pt idx="6">
                  <c:v>1</c:v>
                </c:pt>
                <c:pt idx="7">
                  <c:v>1</c:v>
                </c:pt>
              </c:numCache>
            </c:numRef>
          </c:val>
          <c:extLst>
            <c:ext xmlns:c16="http://schemas.microsoft.com/office/drawing/2014/chart" uri="{C3380CC4-5D6E-409C-BE32-E72D297353CC}">
              <c16:uniqueId val="{00000000-8021-49BB-8BF2-1866913E33E5}"/>
            </c:ext>
          </c:extLst>
        </c:ser>
        <c:ser>
          <c:idx val="1"/>
          <c:order val="1"/>
          <c:tx>
            <c:strRef>
              <c:f>Pivot!$L$22:$L$23</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Pivot!$J$24:$J$32</c:f>
              <c:strCache>
                <c:ptCount val="8"/>
                <c:pt idx="0">
                  <c:v>0</c:v>
                </c:pt>
                <c:pt idx="1">
                  <c:v>1</c:v>
                </c:pt>
                <c:pt idx="2">
                  <c:v>2</c:v>
                </c:pt>
                <c:pt idx="3">
                  <c:v>3</c:v>
                </c:pt>
                <c:pt idx="4">
                  <c:v>4</c:v>
                </c:pt>
                <c:pt idx="5">
                  <c:v>5</c:v>
                </c:pt>
                <c:pt idx="6">
                  <c:v>6</c:v>
                </c:pt>
                <c:pt idx="7">
                  <c:v>9</c:v>
                </c:pt>
              </c:strCache>
            </c:strRef>
          </c:cat>
          <c:val>
            <c:numRef>
              <c:f>Pivot!$L$24:$L$32</c:f>
              <c:numCache>
                <c:formatCode>General</c:formatCode>
                <c:ptCount val="8"/>
                <c:pt idx="0">
                  <c:v>709</c:v>
                </c:pt>
                <c:pt idx="1">
                  <c:v>82</c:v>
                </c:pt>
                <c:pt idx="2">
                  <c:v>44</c:v>
                </c:pt>
                <c:pt idx="3">
                  <c:v>2</c:v>
                </c:pt>
                <c:pt idx="4">
                  <c:v>2</c:v>
                </c:pt>
                <c:pt idx="5">
                  <c:v>2</c:v>
                </c:pt>
                <c:pt idx="6">
                  <c:v>1</c:v>
                </c:pt>
                <c:pt idx="7">
                  <c:v>1</c:v>
                </c:pt>
              </c:numCache>
            </c:numRef>
          </c:val>
          <c:extLst>
            <c:ext xmlns:c16="http://schemas.microsoft.com/office/drawing/2014/chart" uri="{C3380CC4-5D6E-409C-BE32-E72D297353CC}">
              <c16:uniqueId val="{00000003-8021-49BB-8BF2-1866913E33E5}"/>
            </c:ext>
          </c:extLst>
        </c:ser>
        <c:dLbls>
          <c:showLegendKey val="0"/>
          <c:showVal val="0"/>
          <c:showCatName val="0"/>
          <c:showSerName val="0"/>
          <c:showPercent val="0"/>
          <c:showBubbleSize val="0"/>
        </c:dLbls>
        <c:gapWidth val="150"/>
        <c:shape val="box"/>
        <c:axId val="110583151"/>
        <c:axId val="110588559"/>
        <c:axId val="0"/>
      </c:bar3DChart>
      <c:catAx>
        <c:axId val="1105831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588559"/>
        <c:crosses val="autoZero"/>
        <c:auto val="1"/>
        <c:lblAlgn val="ctr"/>
        <c:lblOffset val="100"/>
        <c:noMultiLvlLbl val="0"/>
      </c:catAx>
      <c:valAx>
        <c:axId val="11058855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5831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[Tatanic Capstone Project.xlsx]Pivot!PivotTable11</c:name>
    <c:fmtId val="6"/>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Pivot!$Z$25:$Z$27</c:f>
              <c:strCache>
                <c:ptCount val="1"/>
                <c:pt idx="0">
                  <c:v>0 - 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Pivot!$Y$28:$Y$36</c:f>
              <c:strCache>
                <c:ptCount val="8"/>
                <c:pt idx="0">
                  <c:v>0</c:v>
                </c:pt>
                <c:pt idx="1">
                  <c:v>1</c:v>
                </c:pt>
                <c:pt idx="2">
                  <c:v>2</c:v>
                </c:pt>
                <c:pt idx="3">
                  <c:v>3</c:v>
                </c:pt>
                <c:pt idx="4">
                  <c:v>4</c:v>
                </c:pt>
                <c:pt idx="5">
                  <c:v>5</c:v>
                </c:pt>
                <c:pt idx="6">
                  <c:v>6</c:v>
                </c:pt>
                <c:pt idx="7">
                  <c:v>9</c:v>
                </c:pt>
              </c:strCache>
            </c:strRef>
          </c:cat>
          <c:val>
            <c:numRef>
              <c:f>Pivot!$Z$28:$Z$36</c:f>
              <c:numCache>
                <c:formatCode>General</c:formatCode>
                <c:ptCount val="8"/>
                <c:pt idx="0">
                  <c:v>41</c:v>
                </c:pt>
                <c:pt idx="1">
                  <c:v>14</c:v>
                </c:pt>
                <c:pt idx="2">
                  <c:v>19</c:v>
                </c:pt>
                <c:pt idx="3">
                  <c:v>1</c:v>
                </c:pt>
                <c:pt idx="4">
                  <c:v>2</c:v>
                </c:pt>
                <c:pt idx="5">
                  <c:v>3</c:v>
                </c:pt>
                <c:pt idx="6">
                  <c:v>1</c:v>
                </c:pt>
              </c:numCache>
            </c:numRef>
          </c:val>
          <c:extLst>
            <c:ext xmlns:c16="http://schemas.microsoft.com/office/drawing/2014/chart" uri="{C3380CC4-5D6E-409C-BE32-E72D297353CC}">
              <c16:uniqueId val="{00000000-CE10-43A6-8DD0-7C6DF343FB07}"/>
            </c:ext>
          </c:extLst>
        </c:ser>
        <c:ser>
          <c:idx val="1"/>
          <c:order val="1"/>
          <c:tx>
            <c:strRef>
              <c:f>Pivot!$AA$25:$AA$27</c:f>
              <c:strCache>
                <c:ptCount val="1"/>
                <c:pt idx="0">
                  <c:v>0 - 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Pivot!$Y$28:$Y$36</c:f>
              <c:strCache>
                <c:ptCount val="8"/>
                <c:pt idx="0">
                  <c:v>0</c:v>
                </c:pt>
                <c:pt idx="1">
                  <c:v>1</c:v>
                </c:pt>
                <c:pt idx="2">
                  <c:v>2</c:v>
                </c:pt>
                <c:pt idx="3">
                  <c:v>3</c:v>
                </c:pt>
                <c:pt idx="4">
                  <c:v>4</c:v>
                </c:pt>
                <c:pt idx="5">
                  <c:v>5</c:v>
                </c:pt>
                <c:pt idx="6">
                  <c:v>6</c:v>
                </c:pt>
                <c:pt idx="7">
                  <c:v>9</c:v>
                </c:pt>
              </c:strCache>
            </c:strRef>
          </c:cat>
          <c:val>
            <c:numRef>
              <c:f>Pivot!$AA$28:$AA$36</c:f>
              <c:numCache>
                <c:formatCode>General</c:formatCode>
                <c:ptCount val="8"/>
                <c:pt idx="0">
                  <c:v>629</c:v>
                </c:pt>
                <c:pt idx="1">
                  <c:v>63</c:v>
                </c:pt>
                <c:pt idx="2">
                  <c:v>34</c:v>
                </c:pt>
                <c:pt idx="3">
                  <c:v>2</c:v>
                </c:pt>
                <c:pt idx="4">
                  <c:v>2</c:v>
                </c:pt>
                <c:pt idx="5">
                  <c:v>2</c:v>
                </c:pt>
                <c:pt idx="6">
                  <c:v>1</c:v>
                </c:pt>
                <c:pt idx="7">
                  <c:v>1</c:v>
                </c:pt>
              </c:numCache>
            </c:numRef>
          </c:val>
          <c:extLst>
            <c:ext xmlns:c16="http://schemas.microsoft.com/office/drawing/2014/chart" uri="{C3380CC4-5D6E-409C-BE32-E72D297353CC}">
              <c16:uniqueId val="{00000001-CE10-43A6-8DD0-7C6DF343FB07}"/>
            </c:ext>
          </c:extLst>
        </c:ser>
        <c:ser>
          <c:idx val="2"/>
          <c:order val="2"/>
          <c:tx>
            <c:strRef>
              <c:f>Pivot!$AC$25:$AC$27</c:f>
              <c:strCache>
                <c:ptCount val="1"/>
                <c:pt idx="0">
                  <c:v>1 - female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Pivot!$Y$28:$Y$36</c:f>
              <c:strCache>
                <c:ptCount val="8"/>
                <c:pt idx="0">
                  <c:v>0</c:v>
                </c:pt>
                <c:pt idx="1">
                  <c:v>1</c:v>
                </c:pt>
                <c:pt idx="2">
                  <c:v>2</c:v>
                </c:pt>
                <c:pt idx="3">
                  <c:v>3</c:v>
                </c:pt>
                <c:pt idx="4">
                  <c:v>4</c:v>
                </c:pt>
                <c:pt idx="5">
                  <c:v>5</c:v>
                </c:pt>
                <c:pt idx="6">
                  <c:v>6</c:v>
                </c:pt>
                <c:pt idx="7">
                  <c:v>9</c:v>
                </c:pt>
              </c:strCache>
            </c:strRef>
          </c:cat>
          <c:val>
            <c:numRef>
              <c:f>Pivot!$AC$28:$AC$36</c:f>
              <c:numCache>
                <c:formatCode>General</c:formatCode>
                <c:ptCount val="8"/>
                <c:pt idx="0">
                  <c:v>252</c:v>
                </c:pt>
                <c:pt idx="1">
                  <c:v>74</c:v>
                </c:pt>
                <c:pt idx="2">
                  <c:v>50</c:v>
                </c:pt>
                <c:pt idx="3">
                  <c:v>5</c:v>
                </c:pt>
                <c:pt idx="4">
                  <c:v>2</c:v>
                </c:pt>
                <c:pt idx="5">
                  <c:v>1</c:v>
                </c:pt>
                <c:pt idx="7">
                  <c:v>1</c:v>
                </c:pt>
              </c:numCache>
            </c:numRef>
          </c:val>
          <c:extLst>
            <c:ext xmlns:c16="http://schemas.microsoft.com/office/drawing/2014/chart" uri="{C3380CC4-5D6E-409C-BE32-E72D297353CC}">
              <c16:uniqueId val="{00000002-CE10-43A6-8DD0-7C6DF343FB07}"/>
            </c:ext>
          </c:extLst>
        </c:ser>
        <c:ser>
          <c:idx val="3"/>
          <c:order val="3"/>
          <c:tx>
            <c:strRef>
              <c:f>Pivot!$AD$25:$AD$27</c:f>
              <c:strCache>
                <c:ptCount val="1"/>
                <c:pt idx="0">
                  <c:v>1 - male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Pivot!$Y$28:$Y$36</c:f>
              <c:strCache>
                <c:ptCount val="8"/>
                <c:pt idx="0">
                  <c:v>0</c:v>
                </c:pt>
                <c:pt idx="1">
                  <c:v>1</c:v>
                </c:pt>
                <c:pt idx="2">
                  <c:v>2</c:v>
                </c:pt>
                <c:pt idx="3">
                  <c:v>3</c:v>
                </c:pt>
                <c:pt idx="4">
                  <c:v>4</c:v>
                </c:pt>
                <c:pt idx="5">
                  <c:v>5</c:v>
                </c:pt>
                <c:pt idx="6">
                  <c:v>6</c:v>
                </c:pt>
                <c:pt idx="7">
                  <c:v>9</c:v>
                </c:pt>
              </c:strCache>
            </c:strRef>
          </c:cat>
          <c:val>
            <c:numRef>
              <c:f>Pivot!$AD$28:$AD$36</c:f>
              <c:numCache>
                <c:formatCode>General</c:formatCode>
                <c:ptCount val="8"/>
                <c:pt idx="0">
                  <c:v>80</c:v>
                </c:pt>
                <c:pt idx="1">
                  <c:v>19</c:v>
                </c:pt>
                <c:pt idx="2">
                  <c:v>10</c:v>
                </c:pt>
              </c:numCache>
            </c:numRef>
          </c:val>
          <c:extLst>
            <c:ext xmlns:c16="http://schemas.microsoft.com/office/drawing/2014/chart" uri="{C3380CC4-5D6E-409C-BE32-E72D297353CC}">
              <c16:uniqueId val="{00000003-CE10-43A6-8DD0-7C6DF343FB07}"/>
            </c:ext>
          </c:extLst>
        </c:ser>
        <c:dLbls>
          <c:showLegendKey val="0"/>
          <c:showVal val="0"/>
          <c:showCatName val="0"/>
          <c:showSerName val="0"/>
          <c:showPercent val="0"/>
          <c:showBubbleSize val="0"/>
        </c:dLbls>
        <c:gapWidth val="150"/>
        <c:shape val="box"/>
        <c:axId val="343070479"/>
        <c:axId val="343072143"/>
        <c:axId val="0"/>
      </c:bar3DChart>
      <c:catAx>
        <c:axId val="3430704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3072143"/>
        <c:crosses val="autoZero"/>
        <c:auto val="1"/>
        <c:lblAlgn val="ctr"/>
        <c:lblOffset val="100"/>
        <c:noMultiLvlLbl val="0"/>
      </c:catAx>
      <c:valAx>
        <c:axId val="343072143"/>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43070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DA165-F555-451F-A24A-758BC2CCF213}"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160177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A165-F555-451F-A24A-758BC2CCF213}"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39365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A165-F555-451F-A24A-758BC2CCF213}"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21100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A165-F555-451F-A24A-758BC2CCF213}"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255444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DA165-F555-451F-A24A-758BC2CCF213}"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4163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CDA165-F555-451F-A24A-758BC2CCF213}"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22904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DA165-F555-451F-A24A-758BC2CCF213}"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368716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DA165-F555-451F-A24A-758BC2CCF213}"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37460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DA165-F555-451F-A24A-758BC2CCF213}"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147590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DA165-F555-451F-A24A-758BC2CCF213}"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143562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CDA165-F555-451F-A24A-758BC2CCF213}"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157E5-D011-4BBE-8654-9DE28760C38D}" type="slidenum">
              <a:rPr lang="en-US" smtClean="0"/>
              <a:t>‹#›</a:t>
            </a:fld>
            <a:endParaRPr lang="en-US"/>
          </a:p>
        </p:txBody>
      </p:sp>
    </p:spTree>
    <p:extLst>
      <p:ext uri="{BB962C8B-B14F-4D97-AF65-F5344CB8AC3E}">
        <p14:creationId xmlns:p14="http://schemas.microsoft.com/office/powerpoint/2010/main" val="324759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DA165-F555-451F-A24A-758BC2CCF213}" type="datetimeFigureOut">
              <a:rPr lang="en-US" smtClean="0"/>
              <a:t>9/15/2020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157E5-D011-4BBE-8654-9DE28760C38D}" type="slidenum">
              <a:rPr lang="en-US" smtClean="0"/>
              <a:t>‹#›</a:t>
            </a:fld>
            <a:endParaRPr lang="en-US"/>
          </a:p>
        </p:txBody>
      </p:sp>
    </p:spTree>
    <p:extLst>
      <p:ext uri="{BB962C8B-B14F-4D97-AF65-F5344CB8AC3E}">
        <p14:creationId xmlns:p14="http://schemas.microsoft.com/office/powerpoint/2010/main" val="18380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hyperlink" Target="https://www.kaggle.com/c/titanic"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youtu.be/od1ZB8_zPws"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ive.google.com/file/d/1F-_OtD3OJlG8HeqYlfpj3IjyP2KzlM5C/view?usp=drivesdk"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 y="1"/>
            <a:ext cx="12165872" cy="6854952"/>
          </a:xfrm>
          <a:prstGeom prst="rect">
            <a:avLst/>
          </a:prstGeom>
        </p:spPr>
      </p:pic>
      <p:sp>
        <p:nvSpPr>
          <p:cNvPr id="2" name="Title 1"/>
          <p:cNvSpPr>
            <a:spLocks noGrp="1"/>
          </p:cNvSpPr>
          <p:nvPr>
            <p:ph type="ctrTitle"/>
          </p:nvPr>
        </p:nvSpPr>
        <p:spPr>
          <a:xfrm>
            <a:off x="6165669" y="4362992"/>
            <a:ext cx="6026331" cy="1297986"/>
          </a:xfrm>
        </p:spPr>
        <p:txBody>
          <a:bodyPr/>
          <a:lstStyle/>
          <a:p>
            <a:r>
              <a:rPr lang="en-US" b="1" i="1" dirty="0">
                <a:solidFill>
                  <a:schemeClr val="bg1"/>
                </a:solidFill>
              </a:rPr>
              <a:t>Analysis </a:t>
            </a:r>
            <a:r>
              <a:rPr lang="en-US" b="1" i="1" dirty="0" smtClean="0">
                <a:solidFill>
                  <a:schemeClr val="bg1"/>
                </a:solidFill>
              </a:rPr>
              <a:t>of Titanic</a:t>
            </a:r>
            <a:endParaRPr lang="en-US" b="1" i="1" dirty="0"/>
          </a:p>
        </p:txBody>
      </p:sp>
      <p:sp>
        <p:nvSpPr>
          <p:cNvPr id="3" name="Subtitle 2"/>
          <p:cNvSpPr>
            <a:spLocks noGrp="1"/>
          </p:cNvSpPr>
          <p:nvPr>
            <p:ph type="subTitle" idx="1"/>
          </p:nvPr>
        </p:nvSpPr>
        <p:spPr>
          <a:xfrm>
            <a:off x="9270279" y="5765747"/>
            <a:ext cx="2987040" cy="1089206"/>
          </a:xfrm>
        </p:spPr>
        <p:txBody>
          <a:bodyPr/>
          <a:lstStyle/>
          <a:p>
            <a:r>
              <a:rPr lang="en-US" altLang="ko-KR" dirty="0">
                <a:solidFill>
                  <a:schemeClr val="bg1"/>
                </a:solidFill>
                <a:cs typeface="Arial" pitchFamily="34" charset="0"/>
              </a:rPr>
              <a:t>Submitted By</a:t>
            </a:r>
            <a:r>
              <a:rPr lang="en-US" altLang="ko-KR" dirty="0" smtClean="0">
                <a:solidFill>
                  <a:schemeClr val="bg1"/>
                </a:solidFill>
                <a:cs typeface="Arial" pitchFamily="34" charset="0"/>
              </a:rPr>
              <a:t>:</a:t>
            </a:r>
          </a:p>
          <a:p>
            <a:r>
              <a:rPr lang="en-US" dirty="0" smtClean="0">
                <a:solidFill>
                  <a:schemeClr val="bg1"/>
                </a:solidFill>
                <a:cs typeface="Arial" pitchFamily="34" charset="0"/>
              </a:rPr>
              <a:t>Mohammad Dawood</a:t>
            </a:r>
          </a:p>
        </p:txBody>
      </p:sp>
    </p:spTree>
    <p:extLst>
      <p:ext uri="{BB962C8B-B14F-4D97-AF65-F5344CB8AC3E}">
        <p14:creationId xmlns:p14="http://schemas.microsoft.com/office/powerpoint/2010/main" val="2472755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001838" y="22225"/>
            <a:ext cx="9056687" cy="990601"/>
          </a:xfrm>
        </p:spPr>
        <p:txBody>
          <a:bodyPr/>
          <a:lstStyle/>
          <a:p>
            <a:r>
              <a:rPr lang="en-US" b="1" i="1" dirty="0" smtClean="0">
                <a:solidFill>
                  <a:schemeClr val="accent2"/>
                </a:solidFill>
              </a:rPr>
              <a:t>Object 7 “Average age of passengers”</a:t>
            </a:r>
            <a:endParaRPr lang="en-US" b="1" i="1" dirty="0">
              <a:solidFill>
                <a:schemeClr val="accent2"/>
              </a:solidFill>
            </a:endParaRPr>
          </a:p>
        </p:txBody>
      </p:sp>
      <p:sp>
        <p:nvSpPr>
          <p:cNvPr id="7" name="Text Placeholder 2"/>
          <p:cNvSpPr>
            <a:spLocks noGrp="1"/>
          </p:cNvSpPr>
          <p:nvPr>
            <p:ph type="body" idx="1"/>
          </p:nvPr>
        </p:nvSpPr>
        <p:spPr>
          <a:xfrm>
            <a:off x="839788" y="671513"/>
            <a:ext cx="5157787" cy="823912"/>
          </a:xfrm>
        </p:spPr>
        <p:txBody>
          <a:bodyPr>
            <a:normAutofit/>
          </a:bodyPr>
          <a:lstStyle/>
          <a:p>
            <a:r>
              <a:rPr lang="en-US" sz="3200" i="1" dirty="0" smtClean="0">
                <a:solidFill>
                  <a:schemeClr val="accent1">
                    <a:lumMod val="75000"/>
                  </a:schemeClr>
                </a:solidFill>
              </a:rPr>
              <a:t>Before the Accident</a:t>
            </a:r>
            <a:r>
              <a:rPr lang="en-US" sz="3200" i="1" dirty="0" smtClean="0"/>
              <a:t>.</a:t>
            </a:r>
            <a:endParaRPr lang="en-US" sz="3200" i="1" dirty="0"/>
          </a:p>
        </p:txBody>
      </p:sp>
      <p:sp>
        <p:nvSpPr>
          <p:cNvPr id="8" name="Text Placeholder 4"/>
          <p:cNvSpPr>
            <a:spLocks noGrp="1"/>
          </p:cNvSpPr>
          <p:nvPr>
            <p:ph type="body" sz="quarter" idx="3"/>
          </p:nvPr>
        </p:nvSpPr>
        <p:spPr>
          <a:xfrm>
            <a:off x="6172200" y="671513"/>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895507218"/>
              </p:ext>
            </p:extLst>
          </p:nvPr>
        </p:nvGraphicFramePr>
        <p:xfrm>
          <a:off x="839787" y="1472406"/>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1967233461"/>
              </p:ext>
            </p:extLst>
          </p:nvPr>
        </p:nvGraphicFramePr>
        <p:xfrm>
          <a:off x="6172200" y="1449387"/>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0" y="5133975"/>
            <a:ext cx="12192000" cy="1754326"/>
          </a:xfrm>
          <a:prstGeom prst="rect">
            <a:avLst/>
          </a:prstGeom>
          <a:noFill/>
        </p:spPr>
        <p:txBody>
          <a:bodyPr wrap="square" rtlCol="0">
            <a:spAutoFit/>
          </a:bodyPr>
          <a:lstStyle/>
          <a:p>
            <a:r>
              <a:rPr lang="en-US" b="1" i="1" dirty="0" smtClean="0">
                <a:solidFill>
                  <a:schemeClr val="bg1"/>
                </a:solidFill>
              </a:rPr>
              <a:t>In the dataset, We have The Age of the passengers and by using it we can create the Average age of Males and Females passengers. The total number of female passengers on the ship is 466 and their Average age is 29. The total number of male passengers on the ship is 843  and their Average age is 30. After the Accident, the total number of survived female passengers are 385 and their Average age is still 29. The total number of survived male passengers are 109 and their Average age is 28. The count of dead female passengers are 81 and their Average age is 26. The count of dead male passengers are 734 and their Average age is 31.</a:t>
            </a:r>
            <a:endParaRPr lang="en-US" b="1" i="1" dirty="0">
              <a:solidFill>
                <a:schemeClr val="bg1"/>
              </a:solidFill>
            </a:endParaRPr>
          </a:p>
        </p:txBody>
      </p:sp>
    </p:spTree>
    <p:extLst>
      <p:ext uri="{BB962C8B-B14F-4D97-AF65-F5344CB8AC3E}">
        <p14:creationId xmlns:p14="http://schemas.microsoft.com/office/powerpoint/2010/main" val="168768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0024"/>
            <a:ext cx="12192001" cy="7058024"/>
          </a:xfrm>
          <a:prstGeom prst="rect">
            <a:avLst/>
          </a:prstGeom>
        </p:spPr>
      </p:pic>
      <p:sp>
        <p:nvSpPr>
          <p:cNvPr id="4" name="TextBox 3"/>
          <p:cNvSpPr txBox="1"/>
          <p:nvPr/>
        </p:nvSpPr>
        <p:spPr>
          <a:xfrm>
            <a:off x="3571875" y="-238125"/>
            <a:ext cx="4343400" cy="1107996"/>
          </a:xfrm>
          <a:prstGeom prst="rect">
            <a:avLst/>
          </a:prstGeom>
          <a:noFill/>
        </p:spPr>
        <p:txBody>
          <a:bodyPr wrap="square" rtlCol="0">
            <a:spAutoFit/>
          </a:bodyPr>
          <a:lstStyle/>
          <a:p>
            <a:r>
              <a:rPr lang="en-US" sz="6600" b="1" i="1" dirty="0" smtClean="0">
                <a:solidFill>
                  <a:schemeClr val="accent2"/>
                </a:solidFill>
              </a:rPr>
              <a:t>Conclusion</a:t>
            </a:r>
            <a:endParaRPr lang="en-US" sz="6600" b="1" i="1" dirty="0">
              <a:solidFill>
                <a:schemeClr val="accent2"/>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435" y="1231821"/>
            <a:ext cx="5742890" cy="53690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p:cNvSpPr txBox="1"/>
          <p:nvPr/>
        </p:nvSpPr>
        <p:spPr>
          <a:xfrm>
            <a:off x="19050" y="704850"/>
            <a:ext cx="5381625" cy="5940088"/>
          </a:xfrm>
          <a:prstGeom prst="rect">
            <a:avLst/>
          </a:prstGeom>
          <a:noFill/>
        </p:spPr>
        <p:txBody>
          <a:bodyPr wrap="square" rtlCol="0">
            <a:spAutoFit/>
          </a:bodyPr>
          <a:lstStyle/>
          <a:p>
            <a:r>
              <a:rPr lang="en-US" sz="2000" b="1" i="1" dirty="0" smtClean="0">
                <a:solidFill>
                  <a:schemeClr val="bg1"/>
                </a:solidFill>
              </a:rPr>
              <a:t>After analyzing the Data of Titanic, We can understand some Conclusion points </a:t>
            </a:r>
            <a:r>
              <a:rPr lang="en-US" sz="2000" b="1" i="1" dirty="0" smtClean="0">
                <a:solidFill>
                  <a:schemeClr val="bg1"/>
                </a:solidFill>
                <a:sym typeface="Wingdings" panose="05000000000000000000" pitchFamily="2" charset="2"/>
              </a:rPr>
              <a:t></a:t>
            </a:r>
          </a:p>
          <a:p>
            <a:pPr marL="342900" indent="-342900">
              <a:buFont typeface="+mj-lt"/>
              <a:buAutoNum type="arabicPeriod"/>
            </a:pPr>
            <a:r>
              <a:rPr lang="en-US" sz="2000" b="1" i="1" dirty="0" smtClean="0">
                <a:solidFill>
                  <a:schemeClr val="bg1"/>
                </a:solidFill>
                <a:sym typeface="Wingdings" panose="05000000000000000000" pitchFamily="2" charset="2"/>
              </a:rPr>
              <a:t>The highest number of people embarked in The Titanic was from the </a:t>
            </a:r>
            <a:r>
              <a:rPr lang="en-US" sz="2000" b="1" i="1" dirty="0" smtClean="0">
                <a:solidFill>
                  <a:schemeClr val="bg1"/>
                </a:solidFill>
              </a:rPr>
              <a:t>Southampton Port.</a:t>
            </a:r>
          </a:p>
          <a:p>
            <a:pPr marL="342900" indent="-342900">
              <a:buFont typeface="+mj-lt"/>
              <a:buAutoNum type="arabicPeriod"/>
            </a:pPr>
            <a:r>
              <a:rPr lang="en-US" sz="2000" b="1" i="1" dirty="0" smtClean="0">
                <a:solidFill>
                  <a:schemeClr val="bg1"/>
                </a:solidFill>
              </a:rPr>
              <a:t>The total number of passengers embarked on ship are 1309 among them 466 are females and 843 are males.</a:t>
            </a:r>
          </a:p>
          <a:p>
            <a:pPr marL="342900" indent="-342900">
              <a:buFont typeface="+mj-lt"/>
              <a:buAutoNum type="arabicPeriod"/>
            </a:pPr>
            <a:r>
              <a:rPr lang="en-US" sz="2000" b="1" i="1" dirty="0" smtClean="0">
                <a:solidFill>
                  <a:schemeClr val="bg1"/>
                </a:solidFill>
              </a:rPr>
              <a:t>77.94% females and 22.04% males Survived in this tragic accident. 9.94% females and 90.06% males lost their life in this accident.</a:t>
            </a:r>
          </a:p>
          <a:p>
            <a:pPr marL="342900" indent="-342900">
              <a:buFont typeface="+mj-lt"/>
              <a:buAutoNum type="arabicPeriod"/>
            </a:pPr>
            <a:r>
              <a:rPr lang="en-US" sz="2000" b="1" i="1" dirty="0" smtClean="0">
                <a:solidFill>
                  <a:schemeClr val="bg1"/>
                </a:solidFill>
              </a:rPr>
              <a:t>There are 3 class in the Titanic. The causalities of 1 class is very low in compare to the 3 class.</a:t>
            </a:r>
          </a:p>
          <a:p>
            <a:pPr marL="342900" indent="-342900">
              <a:buFont typeface="+mj-lt"/>
              <a:buAutoNum type="arabicPeriod"/>
            </a:pPr>
            <a:r>
              <a:rPr lang="en-US" sz="2000" b="1" i="1" dirty="0" smtClean="0">
                <a:solidFill>
                  <a:schemeClr val="bg1"/>
                </a:solidFill>
              </a:rPr>
              <a:t>The passengers are from 0.17 year old to 80 year old but the highest number of passengers are from the Age group of 20-30.</a:t>
            </a:r>
          </a:p>
          <a:p>
            <a:pPr marL="342900" indent="-342900">
              <a:buFont typeface="+mj-lt"/>
              <a:buAutoNum type="arabicPeriod"/>
            </a:pPr>
            <a:r>
              <a:rPr lang="en-US" sz="2000" b="1" i="1" dirty="0" smtClean="0">
                <a:solidFill>
                  <a:schemeClr val="bg1"/>
                </a:solidFill>
              </a:rPr>
              <a:t>There are some Parents-children group and also some siblings-spouse groups on the ship.</a:t>
            </a:r>
          </a:p>
          <a:p>
            <a:pPr marL="342900" indent="-342900">
              <a:buFont typeface="+mj-lt"/>
              <a:buAutoNum type="arabicPeriod"/>
            </a:pPr>
            <a:r>
              <a:rPr lang="en-US" sz="2000" b="1" i="1" dirty="0" smtClean="0">
                <a:solidFill>
                  <a:schemeClr val="bg1"/>
                </a:solidFill>
              </a:rPr>
              <a:t>The average age of females passengers is 29 and the average age of male passengers is 30.</a:t>
            </a:r>
            <a:endParaRPr lang="en-US" sz="2000" b="1" i="1" dirty="0">
              <a:solidFill>
                <a:schemeClr val="bg1"/>
              </a:solidFill>
            </a:endParaRPr>
          </a:p>
        </p:txBody>
      </p:sp>
    </p:spTree>
    <p:extLst>
      <p:ext uri="{BB962C8B-B14F-4D97-AF65-F5344CB8AC3E}">
        <p14:creationId xmlns:p14="http://schemas.microsoft.com/office/powerpoint/2010/main" val="3865444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p:cNvSpPr/>
          <p:nvPr/>
        </p:nvSpPr>
        <p:spPr>
          <a:xfrm>
            <a:off x="0" y="2876550"/>
            <a:ext cx="12192000" cy="128587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357562" y="2677507"/>
            <a:ext cx="5553075" cy="1569660"/>
          </a:xfrm>
          <a:prstGeom prst="rect">
            <a:avLst/>
          </a:prstGeom>
          <a:noFill/>
        </p:spPr>
        <p:txBody>
          <a:bodyPr wrap="square" rtlCol="0">
            <a:spAutoFit/>
          </a:bodyPr>
          <a:lstStyle/>
          <a:p>
            <a:r>
              <a:rPr lang="en-US" sz="9600" b="1" i="1" dirty="0" smtClean="0">
                <a:solidFill>
                  <a:schemeClr val="bg1"/>
                </a:solidFill>
              </a:rPr>
              <a:t>Thank you</a:t>
            </a:r>
            <a:endParaRPr lang="en-US" sz="9600" b="1" i="1" dirty="0">
              <a:solidFill>
                <a:schemeClr val="bg1"/>
              </a:solidFill>
            </a:endParaRPr>
          </a:p>
        </p:txBody>
      </p:sp>
    </p:spTree>
    <p:extLst>
      <p:ext uri="{BB962C8B-B14F-4D97-AF65-F5344CB8AC3E}">
        <p14:creationId xmlns:p14="http://schemas.microsoft.com/office/powerpoint/2010/main" val="274983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34"/>
            <a:ext cx="12192000" cy="6892834"/>
          </a:xfrm>
          <a:prstGeom prst="rect">
            <a:avLst/>
          </a:prstGeom>
        </p:spPr>
      </p:pic>
      <p:sp>
        <p:nvSpPr>
          <p:cNvPr id="2" name="Title 1"/>
          <p:cNvSpPr>
            <a:spLocks noGrp="1"/>
          </p:cNvSpPr>
          <p:nvPr>
            <p:ph type="title"/>
          </p:nvPr>
        </p:nvSpPr>
        <p:spPr>
          <a:xfrm>
            <a:off x="12470" y="21771"/>
            <a:ext cx="3932237" cy="1600200"/>
          </a:xfrm>
        </p:spPr>
        <p:txBody>
          <a:bodyPr>
            <a:normAutofit/>
          </a:bodyPr>
          <a:lstStyle/>
          <a:p>
            <a:r>
              <a:rPr lang="en-US" sz="3600" b="1" i="1" dirty="0" smtClean="0">
                <a:solidFill>
                  <a:schemeClr val="bg1"/>
                </a:solidFill>
              </a:rPr>
              <a:t>Why we need to analyze Titanic Dataset?</a:t>
            </a:r>
            <a:endParaRPr lang="en-US" sz="3600" b="1" i="1" dirty="0">
              <a:solidFill>
                <a:schemeClr val="bg1"/>
              </a:solidFill>
            </a:endParaRPr>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rcRect t="136" b="136"/>
          <a:stretch>
            <a:fillRect/>
          </a:stretch>
        </p:blipFill>
        <p:spPr>
          <a:xfrm>
            <a:off x="4765606" y="8704"/>
            <a:ext cx="7399697" cy="5842868"/>
          </a:xfrm>
        </p:spPr>
      </p:pic>
      <p:sp>
        <p:nvSpPr>
          <p:cNvPr id="4" name="Text Placeholder 3"/>
          <p:cNvSpPr>
            <a:spLocks noGrp="1"/>
          </p:cNvSpPr>
          <p:nvPr>
            <p:ph type="body" sz="half" idx="2"/>
          </p:nvPr>
        </p:nvSpPr>
        <p:spPr>
          <a:xfrm>
            <a:off x="447905" y="1796137"/>
            <a:ext cx="3932237" cy="3811588"/>
          </a:xfrm>
        </p:spPr>
        <p:txBody>
          <a:bodyPr>
            <a:normAutofit/>
          </a:bodyPr>
          <a:lstStyle/>
          <a:p>
            <a:r>
              <a:rPr lang="en-US" sz="2800" b="1" i="1" dirty="0" smtClean="0">
                <a:solidFill>
                  <a:schemeClr val="bg1"/>
                </a:solidFill>
              </a:rPr>
              <a:t>We need to analyze The</a:t>
            </a:r>
            <a:r>
              <a:rPr lang="en-US" sz="2800" b="1" i="1" dirty="0">
                <a:solidFill>
                  <a:schemeClr val="bg1"/>
                </a:solidFill>
              </a:rPr>
              <a:t> famous Titanic </a:t>
            </a:r>
            <a:r>
              <a:rPr lang="en-US" sz="2800" b="1" i="1" dirty="0" smtClean="0">
                <a:solidFill>
                  <a:schemeClr val="bg1"/>
                </a:solidFill>
              </a:rPr>
              <a:t>dataset because It </a:t>
            </a:r>
            <a:r>
              <a:rPr lang="en-US" sz="2800" b="1" i="1" dirty="0">
                <a:solidFill>
                  <a:schemeClr val="bg1"/>
                </a:solidFill>
              </a:rPr>
              <a:t>provides information on the fate of passengers on the Titanic, summarized according to economic status (class), sex, age and survival.</a:t>
            </a:r>
          </a:p>
        </p:txBody>
      </p:sp>
      <p:sp>
        <p:nvSpPr>
          <p:cNvPr id="7" name="TextBox 6"/>
          <p:cNvSpPr txBox="1"/>
          <p:nvPr/>
        </p:nvSpPr>
        <p:spPr>
          <a:xfrm>
            <a:off x="3762115" y="5914988"/>
            <a:ext cx="4833257" cy="1169551"/>
          </a:xfrm>
          <a:prstGeom prst="rect">
            <a:avLst/>
          </a:prstGeom>
          <a:noFill/>
        </p:spPr>
        <p:txBody>
          <a:bodyPr wrap="square" rtlCol="0">
            <a:spAutoFit/>
          </a:bodyPr>
          <a:lstStyle/>
          <a:p>
            <a:r>
              <a:rPr lang="en-US" sz="2800" b="1" i="1" dirty="0" smtClean="0">
                <a:solidFill>
                  <a:schemeClr val="bg1"/>
                </a:solidFill>
              </a:rPr>
              <a:t>Data source</a:t>
            </a:r>
          </a:p>
          <a:p>
            <a:r>
              <a:rPr lang="en-US" sz="2400" dirty="0" smtClean="0">
                <a:hlinkClick r:id="rId4"/>
              </a:rPr>
              <a:t>https://www.kaggle.com/c/titanic</a:t>
            </a:r>
            <a:endParaRPr lang="en-US" sz="2400" b="1" i="1" dirty="0" smtClean="0">
              <a:solidFill>
                <a:schemeClr val="bg1"/>
              </a:solidFill>
            </a:endParaRPr>
          </a:p>
          <a:p>
            <a:endParaRPr lang="en-US" b="1" i="1" dirty="0">
              <a:solidFill>
                <a:schemeClr val="bg1"/>
              </a:solidFill>
            </a:endParaRPr>
          </a:p>
        </p:txBody>
      </p:sp>
    </p:spTree>
    <p:extLst>
      <p:ext uri="{BB962C8B-B14F-4D97-AF65-F5344CB8AC3E}">
        <p14:creationId xmlns:p14="http://schemas.microsoft.com/office/powerpoint/2010/main" val="46359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4"/>
            <a:ext cx="12192000" cy="6849925"/>
          </a:xfrm>
          <a:prstGeom prst="rect">
            <a:avLst/>
          </a:prstGeom>
        </p:spPr>
      </p:pic>
      <p:sp>
        <p:nvSpPr>
          <p:cNvPr id="2" name="Title 1"/>
          <p:cNvSpPr>
            <a:spLocks noGrp="1"/>
          </p:cNvSpPr>
          <p:nvPr>
            <p:ph type="title"/>
          </p:nvPr>
        </p:nvSpPr>
        <p:spPr>
          <a:xfrm>
            <a:off x="4295519" y="8074"/>
            <a:ext cx="4038600" cy="1325563"/>
          </a:xfrm>
        </p:spPr>
        <p:txBody>
          <a:bodyPr>
            <a:normAutofit/>
          </a:bodyPr>
          <a:lstStyle/>
          <a:p>
            <a:r>
              <a:rPr lang="en-US" sz="6600" b="1" i="1" dirty="0" smtClean="0">
                <a:solidFill>
                  <a:schemeClr val="bg1"/>
                </a:solidFill>
              </a:rPr>
              <a:t>Summary</a:t>
            </a:r>
            <a:endParaRPr lang="en-US" sz="6600" b="1" i="1" dirty="0">
              <a:solidFill>
                <a:schemeClr val="bg1"/>
              </a:solidFill>
            </a:endParaRPr>
          </a:p>
        </p:txBody>
      </p:sp>
      <p:sp>
        <p:nvSpPr>
          <p:cNvPr id="31" name="Text Placeholder 1">
            <a:extLst>
              <a:ext uri="{FF2B5EF4-FFF2-40B4-BE49-F238E27FC236}">
                <a16:creationId xmlns:a16="http://schemas.microsoft.com/office/drawing/2014/main" id="{0E1EC7FF-58A5-4224-AA2B-DCDCAB4D65C8}"/>
              </a:ext>
            </a:extLst>
          </p:cNvPr>
          <p:cNvSpPr txBox="1">
            <a:spLocks/>
          </p:cNvSpPr>
          <p:nvPr/>
        </p:nvSpPr>
        <p:spPr>
          <a:xfrm>
            <a:off x="808815" y="6128535"/>
            <a:ext cx="1913930"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pc="-150" dirty="0">
              <a:solidFill>
                <a:schemeClr val="bg1"/>
              </a:solidFill>
              <a:latin typeface="+mj-lt"/>
            </a:endParaRPr>
          </a:p>
        </p:txBody>
      </p:sp>
      <p:pic>
        <p:nvPicPr>
          <p:cNvPr id="32" name="Picture 31" descr="A close up of a sign&#10;&#10;Description automatically generated">
            <a:hlinkClick r:id="rId3"/>
            <a:extLst>
              <a:ext uri="{FF2B5EF4-FFF2-40B4-BE49-F238E27FC236}">
                <a16:creationId xmlns:a16="http://schemas.microsoft.com/office/drawing/2014/main" id="{615BCDEF-E87A-4E14-BF84-ADAB91596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0233" y="5955197"/>
            <a:ext cx="1129503" cy="785194"/>
          </a:xfrm>
          <a:prstGeom prst="rect">
            <a:avLst/>
          </a:prstGeom>
        </p:spPr>
      </p:pic>
      <p:pic>
        <p:nvPicPr>
          <p:cNvPr id="35" name="Picture 3" descr="D:\Fullppt\005-PNG이미지\magnifying-glass-189254.png">
            <a:extLst>
              <a:ext uri="{FF2B5EF4-FFF2-40B4-BE49-F238E27FC236}">
                <a16:creationId xmlns:a16="http://schemas.microsoft.com/office/drawing/2014/main" id="{E8F1937B-D93F-4C69-AF01-4A3D6DFA90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688066" y="399100"/>
            <a:ext cx="1207203" cy="118645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1663352" y="696221"/>
            <a:ext cx="4023360" cy="2062103"/>
          </a:xfrm>
          <a:prstGeom prst="rect">
            <a:avLst/>
          </a:prstGeom>
          <a:noFill/>
        </p:spPr>
        <p:txBody>
          <a:bodyPr wrap="square" rtlCol="0">
            <a:spAutoFit/>
          </a:bodyPr>
          <a:lstStyle/>
          <a:p>
            <a:r>
              <a:rPr lang="en-US" sz="3200" b="1" i="1" dirty="0" smtClean="0">
                <a:solidFill>
                  <a:schemeClr val="accent2"/>
                </a:solidFill>
              </a:rPr>
              <a:t>Survived list</a:t>
            </a:r>
          </a:p>
          <a:p>
            <a:r>
              <a:rPr lang="en-US" sz="1600" b="1" i="1" dirty="0" smtClean="0">
                <a:solidFill>
                  <a:schemeClr val="bg1"/>
                </a:solidFill>
              </a:rPr>
              <a:t>We have a list of Survived/Dead people of this Accident. 1 stands for the people who survived and 0 stands for the people who couldn’t. We have 466 Females and 843 Males. Among them only 385 Females and 109 Males could Survive.</a:t>
            </a:r>
            <a:endParaRPr lang="en-US" sz="1600" b="1" i="1" dirty="0">
              <a:solidFill>
                <a:schemeClr val="bg1"/>
              </a:solidFill>
            </a:endParaRPr>
          </a:p>
        </p:txBody>
      </p:sp>
      <p:sp>
        <p:nvSpPr>
          <p:cNvPr id="43" name="5-Point Star 42"/>
          <p:cNvSpPr/>
          <p:nvPr/>
        </p:nvSpPr>
        <p:spPr>
          <a:xfrm>
            <a:off x="931830" y="1245904"/>
            <a:ext cx="701319" cy="774468"/>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02961" y="1446215"/>
            <a:ext cx="1146854" cy="461665"/>
          </a:xfrm>
          <a:prstGeom prst="rect">
            <a:avLst/>
          </a:prstGeom>
          <a:noFill/>
        </p:spPr>
        <p:txBody>
          <a:bodyPr wrap="square" rtlCol="0">
            <a:spAutoFit/>
          </a:bodyPr>
          <a:lstStyle/>
          <a:p>
            <a:r>
              <a:rPr lang="en-US" sz="2400" b="1" i="1" dirty="0" smtClean="0"/>
              <a:t>1</a:t>
            </a:r>
            <a:endParaRPr lang="en-US" sz="2400" b="1" i="1" dirty="0"/>
          </a:p>
        </p:txBody>
      </p:sp>
      <p:sp>
        <p:nvSpPr>
          <p:cNvPr id="45" name="5-Point Star 44"/>
          <p:cNvSpPr/>
          <p:nvPr/>
        </p:nvSpPr>
        <p:spPr>
          <a:xfrm>
            <a:off x="8700" y="3290732"/>
            <a:ext cx="701319" cy="774468"/>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79831" y="3494883"/>
            <a:ext cx="1146854" cy="461665"/>
          </a:xfrm>
          <a:prstGeom prst="rect">
            <a:avLst/>
          </a:prstGeom>
          <a:noFill/>
        </p:spPr>
        <p:txBody>
          <a:bodyPr wrap="square" rtlCol="0">
            <a:spAutoFit/>
          </a:bodyPr>
          <a:lstStyle/>
          <a:p>
            <a:r>
              <a:rPr lang="en-US" sz="2400" b="1" i="1" dirty="0"/>
              <a:t>2</a:t>
            </a:r>
          </a:p>
        </p:txBody>
      </p:sp>
      <p:sp>
        <p:nvSpPr>
          <p:cNvPr id="47" name="TextBox 46"/>
          <p:cNvSpPr txBox="1"/>
          <p:nvPr/>
        </p:nvSpPr>
        <p:spPr>
          <a:xfrm>
            <a:off x="710019" y="3140554"/>
            <a:ext cx="4360012" cy="1815882"/>
          </a:xfrm>
          <a:prstGeom prst="rect">
            <a:avLst/>
          </a:prstGeom>
          <a:noFill/>
        </p:spPr>
        <p:txBody>
          <a:bodyPr wrap="square" rtlCol="0">
            <a:spAutoFit/>
          </a:bodyPr>
          <a:lstStyle/>
          <a:p>
            <a:r>
              <a:rPr lang="en-US" sz="3200" b="1" i="1" dirty="0" smtClean="0">
                <a:solidFill>
                  <a:schemeClr val="accent2"/>
                </a:solidFill>
              </a:rPr>
              <a:t>Sex and Class</a:t>
            </a:r>
            <a:endParaRPr lang="en-US" sz="1600" b="1" i="1" dirty="0" smtClean="0">
              <a:solidFill>
                <a:schemeClr val="bg1"/>
              </a:solidFill>
            </a:endParaRPr>
          </a:p>
          <a:p>
            <a:r>
              <a:rPr lang="en-US" sz="1600" b="1" i="1" dirty="0" smtClean="0">
                <a:solidFill>
                  <a:schemeClr val="bg1"/>
                </a:solidFill>
              </a:rPr>
              <a:t>In the Dataset, we have Sex and Class data. There are 3 class in the ship. In the 1 class, there are 144 Females and 179 males. In the 2 class, there are 106 Females and 171 Males. In the 3 class, there are 216 Females and 493 Males.</a:t>
            </a:r>
            <a:endParaRPr lang="en-US" sz="3200" b="1" i="1" dirty="0" smtClean="0">
              <a:solidFill>
                <a:schemeClr val="accent2"/>
              </a:solidFill>
            </a:endParaRPr>
          </a:p>
        </p:txBody>
      </p:sp>
      <p:sp>
        <p:nvSpPr>
          <p:cNvPr id="48" name="5-Point Star 47"/>
          <p:cNvSpPr/>
          <p:nvPr/>
        </p:nvSpPr>
        <p:spPr>
          <a:xfrm>
            <a:off x="8724138" y="1886053"/>
            <a:ext cx="701319" cy="774468"/>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895269" y="2086364"/>
            <a:ext cx="1146854" cy="461665"/>
          </a:xfrm>
          <a:prstGeom prst="rect">
            <a:avLst/>
          </a:prstGeom>
          <a:noFill/>
        </p:spPr>
        <p:txBody>
          <a:bodyPr wrap="square" rtlCol="0">
            <a:spAutoFit/>
          </a:bodyPr>
          <a:lstStyle/>
          <a:p>
            <a:r>
              <a:rPr lang="en-US" sz="2400" b="1" i="1" dirty="0"/>
              <a:t>3</a:t>
            </a:r>
          </a:p>
        </p:txBody>
      </p:sp>
      <p:sp>
        <p:nvSpPr>
          <p:cNvPr id="50" name="5-Point Star 49"/>
          <p:cNvSpPr/>
          <p:nvPr/>
        </p:nvSpPr>
        <p:spPr>
          <a:xfrm>
            <a:off x="4803312" y="4594672"/>
            <a:ext cx="701319" cy="774468"/>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66040" y="4812035"/>
            <a:ext cx="1146854" cy="461665"/>
          </a:xfrm>
          <a:prstGeom prst="rect">
            <a:avLst/>
          </a:prstGeom>
          <a:noFill/>
        </p:spPr>
        <p:txBody>
          <a:bodyPr wrap="square" rtlCol="0">
            <a:spAutoFit/>
          </a:bodyPr>
          <a:lstStyle/>
          <a:p>
            <a:r>
              <a:rPr lang="en-US" sz="2400" b="1" i="1" dirty="0" smtClean="0"/>
              <a:t>5</a:t>
            </a:r>
            <a:endParaRPr lang="en-US" sz="2400" b="1" i="1" dirty="0"/>
          </a:p>
        </p:txBody>
      </p:sp>
      <p:sp>
        <p:nvSpPr>
          <p:cNvPr id="54" name="5-Point Star 53"/>
          <p:cNvSpPr/>
          <p:nvPr/>
        </p:nvSpPr>
        <p:spPr>
          <a:xfrm>
            <a:off x="8681899" y="3655104"/>
            <a:ext cx="701319" cy="774468"/>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844627" y="3872467"/>
            <a:ext cx="1146854" cy="461665"/>
          </a:xfrm>
          <a:prstGeom prst="rect">
            <a:avLst/>
          </a:prstGeom>
          <a:noFill/>
        </p:spPr>
        <p:txBody>
          <a:bodyPr wrap="square" rtlCol="0">
            <a:spAutoFit/>
          </a:bodyPr>
          <a:lstStyle/>
          <a:p>
            <a:r>
              <a:rPr lang="en-US" sz="2400" b="1" i="1" dirty="0"/>
              <a:t>4</a:t>
            </a:r>
          </a:p>
        </p:txBody>
      </p:sp>
      <p:sp>
        <p:nvSpPr>
          <p:cNvPr id="56" name="TextBox 55"/>
          <p:cNvSpPr txBox="1"/>
          <p:nvPr/>
        </p:nvSpPr>
        <p:spPr>
          <a:xfrm>
            <a:off x="9425457" y="1237195"/>
            <a:ext cx="2601080" cy="2369880"/>
          </a:xfrm>
          <a:prstGeom prst="rect">
            <a:avLst/>
          </a:prstGeom>
          <a:noFill/>
        </p:spPr>
        <p:txBody>
          <a:bodyPr wrap="square" rtlCol="0">
            <a:spAutoFit/>
          </a:bodyPr>
          <a:lstStyle/>
          <a:p>
            <a:r>
              <a:rPr lang="en-US" sz="3600" b="1" i="1" dirty="0" smtClean="0">
                <a:solidFill>
                  <a:schemeClr val="accent2"/>
                </a:solidFill>
              </a:rPr>
              <a:t>Ports</a:t>
            </a:r>
          </a:p>
          <a:p>
            <a:r>
              <a:rPr lang="en-US" sz="1600" b="1" i="1" dirty="0" smtClean="0">
                <a:solidFill>
                  <a:schemeClr val="bg1"/>
                </a:solidFill>
              </a:rPr>
              <a:t>In the Dataset, We have 3 Ports (C,S &amp; Q) from where the people embarked on the Ship. S stands for Southampton, C stands for Cherbourg and Q stands for Queenstown.</a:t>
            </a:r>
            <a:endParaRPr lang="en-US" sz="1600" b="1" i="1" dirty="0">
              <a:solidFill>
                <a:schemeClr val="bg1"/>
              </a:solidFill>
            </a:endParaRPr>
          </a:p>
        </p:txBody>
      </p:sp>
      <p:sp>
        <p:nvSpPr>
          <p:cNvPr id="57" name="TextBox 56"/>
          <p:cNvSpPr txBox="1"/>
          <p:nvPr/>
        </p:nvSpPr>
        <p:spPr>
          <a:xfrm>
            <a:off x="9501051" y="3872467"/>
            <a:ext cx="2525486" cy="1877437"/>
          </a:xfrm>
          <a:prstGeom prst="rect">
            <a:avLst/>
          </a:prstGeom>
          <a:noFill/>
        </p:spPr>
        <p:txBody>
          <a:bodyPr wrap="square" rtlCol="0">
            <a:spAutoFit/>
          </a:bodyPr>
          <a:lstStyle/>
          <a:p>
            <a:r>
              <a:rPr lang="en-US" sz="3600" b="1" i="1" dirty="0" smtClean="0">
                <a:solidFill>
                  <a:schemeClr val="accent2"/>
                </a:solidFill>
              </a:rPr>
              <a:t>SibSp</a:t>
            </a:r>
          </a:p>
          <a:p>
            <a:r>
              <a:rPr lang="en-US" sz="1600" b="1" i="1" dirty="0" smtClean="0">
                <a:solidFill>
                  <a:schemeClr val="bg1"/>
                </a:solidFill>
              </a:rPr>
              <a:t>We have a list of Siblings and Spouse aboard in the ship. The total number of the siblings and spouse on the ship is 418.</a:t>
            </a:r>
            <a:endParaRPr lang="en-US" sz="1600" b="1" i="1" dirty="0">
              <a:solidFill>
                <a:schemeClr val="bg1"/>
              </a:solidFill>
            </a:endParaRPr>
          </a:p>
        </p:txBody>
      </p:sp>
      <p:sp>
        <p:nvSpPr>
          <p:cNvPr id="58" name="TextBox 57"/>
          <p:cNvSpPr txBox="1"/>
          <p:nvPr/>
        </p:nvSpPr>
        <p:spPr>
          <a:xfrm>
            <a:off x="5686712" y="4429572"/>
            <a:ext cx="3738745" cy="1631216"/>
          </a:xfrm>
          <a:prstGeom prst="rect">
            <a:avLst/>
          </a:prstGeom>
          <a:noFill/>
        </p:spPr>
        <p:txBody>
          <a:bodyPr wrap="square" rtlCol="0">
            <a:spAutoFit/>
          </a:bodyPr>
          <a:lstStyle/>
          <a:p>
            <a:r>
              <a:rPr lang="en-US" sz="3600" b="1" i="1" dirty="0" smtClean="0">
                <a:solidFill>
                  <a:schemeClr val="accent2"/>
                </a:solidFill>
              </a:rPr>
              <a:t>Parch</a:t>
            </a:r>
          </a:p>
          <a:p>
            <a:r>
              <a:rPr lang="en-US" sz="1600" b="1" i="1" dirty="0" smtClean="0">
                <a:solidFill>
                  <a:schemeClr val="bg1"/>
                </a:solidFill>
              </a:rPr>
              <a:t>We have a list of Parents and Children embarked on the Ship. The total number of the parents and the children on the ship is 307.</a:t>
            </a:r>
            <a:endParaRPr lang="en-US" sz="1600" b="1" i="1" dirty="0">
              <a:solidFill>
                <a:schemeClr val="bg1"/>
              </a:solidFill>
            </a:endParaRPr>
          </a:p>
        </p:txBody>
      </p:sp>
      <p:sp>
        <p:nvSpPr>
          <p:cNvPr id="4" name="TextBox 3"/>
          <p:cNvSpPr txBox="1"/>
          <p:nvPr/>
        </p:nvSpPr>
        <p:spPr>
          <a:xfrm>
            <a:off x="8700" y="6061168"/>
            <a:ext cx="3011533" cy="584775"/>
          </a:xfrm>
          <a:prstGeom prst="rect">
            <a:avLst/>
          </a:prstGeom>
          <a:noFill/>
        </p:spPr>
        <p:txBody>
          <a:bodyPr wrap="square" rtlCol="0">
            <a:spAutoFit/>
          </a:bodyPr>
          <a:lstStyle/>
          <a:p>
            <a:r>
              <a:rPr lang="en-US" sz="3200" b="1" i="1" dirty="0" smtClean="0">
                <a:solidFill>
                  <a:srgbClr val="FF0000"/>
                </a:solidFill>
                <a:hlinkClick r:id="rId6"/>
              </a:rPr>
              <a:t>Summary_Video</a:t>
            </a:r>
            <a:endParaRPr lang="en-US" sz="3200" b="1" i="1" dirty="0">
              <a:solidFill>
                <a:srgbClr val="FF0000"/>
              </a:solidFill>
            </a:endParaRPr>
          </a:p>
        </p:txBody>
      </p:sp>
    </p:spTree>
    <p:extLst>
      <p:ext uri="{BB962C8B-B14F-4D97-AF65-F5344CB8AC3E}">
        <p14:creationId xmlns:p14="http://schemas.microsoft.com/office/powerpoint/2010/main" val="44784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2506164" y="87086"/>
            <a:ext cx="7097485" cy="769441"/>
          </a:xfrm>
          <a:prstGeom prst="rect">
            <a:avLst/>
          </a:prstGeom>
          <a:noFill/>
        </p:spPr>
        <p:txBody>
          <a:bodyPr wrap="square" rtlCol="0">
            <a:spAutoFit/>
          </a:bodyPr>
          <a:lstStyle/>
          <a:p>
            <a:r>
              <a:rPr lang="en-US" sz="4400" b="1" i="1" dirty="0" smtClean="0">
                <a:solidFill>
                  <a:schemeClr val="accent2"/>
                </a:solidFill>
              </a:rPr>
              <a:t>Object 1 “Survived list”</a:t>
            </a:r>
            <a:endParaRPr lang="en-US" sz="4400" b="1" i="1" dirty="0">
              <a:solidFill>
                <a:schemeClr val="accent2"/>
              </a:solidFill>
            </a:endParaRPr>
          </a:p>
        </p:txBody>
      </p:sp>
      <p:graphicFrame>
        <p:nvGraphicFramePr>
          <p:cNvPr id="4" name="Chart 3"/>
          <p:cNvGraphicFramePr>
            <a:graphicFrameLocks/>
          </p:cNvGraphicFramePr>
          <p:nvPr>
            <p:extLst>
              <p:ext uri="{D42A27DB-BD31-4B8C-83A1-F6EECF244321}">
                <p14:modId xmlns:p14="http://schemas.microsoft.com/office/powerpoint/2010/main" val="2051429249"/>
              </p:ext>
            </p:extLst>
          </p:nvPr>
        </p:nvGraphicFramePr>
        <p:xfrm>
          <a:off x="556129" y="1090055"/>
          <a:ext cx="8962339" cy="411044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14301" y="5252340"/>
            <a:ext cx="12077700" cy="1908215"/>
          </a:xfrm>
          <a:prstGeom prst="rect">
            <a:avLst/>
          </a:prstGeom>
          <a:noFill/>
        </p:spPr>
        <p:txBody>
          <a:bodyPr wrap="square" rtlCol="0">
            <a:spAutoFit/>
          </a:bodyPr>
          <a:lstStyle/>
          <a:p>
            <a:r>
              <a:rPr lang="en-US" sz="2000" b="1" i="1" dirty="0">
                <a:solidFill>
                  <a:schemeClr val="bg1"/>
                </a:solidFill>
              </a:rPr>
              <a:t>We have a list of Survived/Dead people of this Accident. 1 stands for the people who survived and 0 stands for the people who couldn’t. We have 466 Females and 843 Males. Among them only 385 Females and 109 Males could Survive</a:t>
            </a:r>
            <a:r>
              <a:rPr lang="en-US" sz="2000" b="1" i="1" dirty="0" smtClean="0">
                <a:solidFill>
                  <a:schemeClr val="bg1"/>
                </a:solidFill>
              </a:rPr>
              <a:t>. The percentage of survived females is 77.94% and survived males is 22.06%. The total numbers of dead females are 81 and dead males are 734. The total percentage of dead females is 9.94% and dead males is 90.06%.</a:t>
            </a:r>
            <a:endParaRPr lang="en-US" sz="2000" b="1" i="1" dirty="0">
              <a:solidFill>
                <a:schemeClr val="bg1"/>
              </a:solidFill>
            </a:endParaRPr>
          </a:p>
          <a:p>
            <a:endParaRPr lang="en-US" dirty="0"/>
          </a:p>
        </p:txBody>
      </p:sp>
    </p:spTree>
    <p:extLst>
      <p:ext uri="{BB962C8B-B14F-4D97-AF65-F5344CB8AC3E}">
        <p14:creationId xmlns:p14="http://schemas.microsoft.com/office/powerpoint/2010/main" val="2857850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600411" y="8072"/>
            <a:ext cx="4785949" cy="1325563"/>
          </a:xfrm>
        </p:spPr>
        <p:txBody>
          <a:bodyPr/>
          <a:lstStyle/>
          <a:p>
            <a:r>
              <a:rPr lang="en-US" b="1" i="1" dirty="0" smtClean="0">
                <a:solidFill>
                  <a:schemeClr val="accent2"/>
                </a:solidFill>
              </a:rPr>
              <a:t>Object 2 “Ports”</a:t>
            </a:r>
            <a:endParaRPr lang="en-US" b="1" i="1" dirty="0">
              <a:solidFill>
                <a:schemeClr val="accent2"/>
              </a:solidFill>
            </a:endParaRPr>
          </a:p>
        </p:txBody>
      </p:sp>
      <p:sp>
        <p:nvSpPr>
          <p:cNvPr id="7" name="Text Placeholder 2"/>
          <p:cNvSpPr>
            <a:spLocks noGrp="1"/>
          </p:cNvSpPr>
          <p:nvPr>
            <p:ph type="body" idx="1"/>
          </p:nvPr>
        </p:nvSpPr>
        <p:spPr>
          <a:xfrm>
            <a:off x="839788" y="670961"/>
            <a:ext cx="5157787" cy="823912"/>
          </a:xfrm>
        </p:spPr>
        <p:txBody>
          <a:bodyPr>
            <a:normAutofit/>
          </a:bodyPr>
          <a:lstStyle/>
          <a:p>
            <a:r>
              <a:rPr lang="en-US" sz="3200" i="1" dirty="0" smtClean="0">
                <a:solidFill>
                  <a:schemeClr val="accent1">
                    <a:lumMod val="75000"/>
                  </a:schemeClr>
                </a:solidFill>
              </a:rPr>
              <a:t>Before the </a:t>
            </a:r>
            <a:r>
              <a:rPr lang="en-US" sz="3200" i="1" dirty="0">
                <a:solidFill>
                  <a:schemeClr val="accent1">
                    <a:lumMod val="75000"/>
                  </a:schemeClr>
                </a:solidFill>
              </a:rPr>
              <a:t>Accident</a:t>
            </a:r>
            <a:r>
              <a:rPr lang="en-US" sz="3200" i="1" dirty="0" smtClean="0">
                <a:solidFill>
                  <a:schemeClr val="accent1">
                    <a:lumMod val="75000"/>
                  </a:schemeClr>
                </a:solidFill>
              </a:rPr>
              <a:t>.</a:t>
            </a:r>
            <a:endParaRPr lang="en-US" sz="3200" i="1" dirty="0">
              <a:solidFill>
                <a:schemeClr val="accent1">
                  <a:lumMod val="75000"/>
                </a:schemeClr>
              </a:solidFill>
            </a:endParaRPr>
          </a:p>
        </p:txBody>
      </p:sp>
      <p:sp>
        <p:nvSpPr>
          <p:cNvPr id="8" name="Text Placeholder 4"/>
          <p:cNvSpPr>
            <a:spLocks noGrp="1"/>
          </p:cNvSpPr>
          <p:nvPr>
            <p:ph type="body" sz="quarter" idx="3"/>
          </p:nvPr>
        </p:nvSpPr>
        <p:spPr>
          <a:xfrm>
            <a:off x="6172200" y="697072"/>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773805939"/>
              </p:ext>
            </p:extLst>
          </p:nvPr>
        </p:nvGraphicFramePr>
        <p:xfrm>
          <a:off x="835598" y="1424793"/>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2803478870"/>
              </p:ext>
            </p:extLst>
          </p:nvPr>
        </p:nvGraphicFramePr>
        <p:xfrm>
          <a:off x="6172200" y="1424793"/>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0" y="5064421"/>
            <a:ext cx="12268200" cy="1815882"/>
          </a:xfrm>
          <a:prstGeom prst="rect">
            <a:avLst/>
          </a:prstGeom>
          <a:noFill/>
        </p:spPr>
        <p:txBody>
          <a:bodyPr wrap="square" rtlCol="0">
            <a:spAutoFit/>
          </a:bodyPr>
          <a:lstStyle/>
          <a:p>
            <a:r>
              <a:rPr lang="en-US" sz="1600" b="1" i="1" dirty="0" smtClean="0">
                <a:solidFill>
                  <a:schemeClr val="bg1"/>
                </a:solidFill>
              </a:rPr>
              <a:t>According to dataset, We have information that passengers embarked from the three different ports (C, S &amp; Q) to the ship. </a:t>
            </a:r>
            <a:r>
              <a:rPr lang="en-US" sz="1600" b="1" i="1" dirty="0">
                <a:solidFill>
                  <a:schemeClr val="bg1"/>
                </a:solidFill>
              </a:rPr>
              <a:t>S stands for Southampton, C stands for Cherbourg and Q stands for Queenstown</a:t>
            </a:r>
            <a:r>
              <a:rPr lang="en-US" sz="1600" b="1" i="1" dirty="0" smtClean="0">
                <a:solidFill>
                  <a:schemeClr val="bg1"/>
                </a:solidFill>
              </a:rPr>
              <a:t>. The total number of passengers embarked from Port C is 270. Among them, 113 are females and 157 are males. After the accident 104 females and 29 males survived and the rest of 9 females and 128 males died. The total number of passengers embarked from Port S is 914, among them there are 291 females and 623 males. </a:t>
            </a:r>
            <a:r>
              <a:rPr lang="en-US" sz="1600" b="1" i="1" dirty="0">
                <a:solidFill>
                  <a:schemeClr val="bg1"/>
                </a:solidFill>
              </a:rPr>
              <a:t>After the accident </a:t>
            </a:r>
            <a:r>
              <a:rPr lang="en-US" sz="1600" b="1" i="1" dirty="0" smtClean="0">
                <a:solidFill>
                  <a:schemeClr val="bg1"/>
                </a:solidFill>
              </a:rPr>
              <a:t>228 </a:t>
            </a:r>
            <a:r>
              <a:rPr lang="en-US" sz="1600" b="1" i="1" dirty="0">
                <a:solidFill>
                  <a:schemeClr val="bg1"/>
                </a:solidFill>
              </a:rPr>
              <a:t>females and </a:t>
            </a:r>
            <a:r>
              <a:rPr lang="en-US" sz="1600" b="1" i="1" dirty="0" smtClean="0">
                <a:solidFill>
                  <a:schemeClr val="bg1"/>
                </a:solidFill>
              </a:rPr>
              <a:t>77 </a:t>
            </a:r>
            <a:r>
              <a:rPr lang="en-US" sz="1600" b="1" i="1" dirty="0">
                <a:solidFill>
                  <a:schemeClr val="bg1"/>
                </a:solidFill>
              </a:rPr>
              <a:t>males survived and the rest of </a:t>
            </a:r>
            <a:r>
              <a:rPr lang="en-US" sz="1600" b="1" i="1" dirty="0" smtClean="0">
                <a:solidFill>
                  <a:schemeClr val="bg1"/>
                </a:solidFill>
              </a:rPr>
              <a:t>63 </a:t>
            </a:r>
            <a:r>
              <a:rPr lang="en-US" sz="1600" b="1" i="1" dirty="0">
                <a:solidFill>
                  <a:schemeClr val="bg1"/>
                </a:solidFill>
              </a:rPr>
              <a:t>females and </a:t>
            </a:r>
            <a:r>
              <a:rPr lang="en-US" sz="1600" b="1" i="1" dirty="0" smtClean="0">
                <a:solidFill>
                  <a:schemeClr val="bg1"/>
                </a:solidFill>
              </a:rPr>
              <a:t>546 </a:t>
            </a:r>
            <a:r>
              <a:rPr lang="en-US" sz="1600" b="1" i="1" dirty="0">
                <a:solidFill>
                  <a:schemeClr val="bg1"/>
                </a:solidFill>
              </a:rPr>
              <a:t>males died. </a:t>
            </a:r>
            <a:r>
              <a:rPr lang="en-US" sz="1600" b="1" i="1" dirty="0" smtClean="0">
                <a:solidFill>
                  <a:schemeClr val="bg1"/>
                </a:solidFill>
              </a:rPr>
              <a:t>The total number of passengers embarked from Port Q is 123, among them, there are 60 females and 63 males. </a:t>
            </a:r>
            <a:r>
              <a:rPr lang="en-US" sz="1600" b="1" i="1" dirty="0">
                <a:solidFill>
                  <a:schemeClr val="bg1"/>
                </a:solidFill>
              </a:rPr>
              <a:t>After the accident </a:t>
            </a:r>
            <a:r>
              <a:rPr lang="en-US" sz="1600" b="1" i="1" dirty="0" smtClean="0">
                <a:solidFill>
                  <a:schemeClr val="bg1"/>
                </a:solidFill>
              </a:rPr>
              <a:t>51 </a:t>
            </a:r>
            <a:r>
              <a:rPr lang="en-US" sz="1600" b="1" i="1" dirty="0">
                <a:solidFill>
                  <a:schemeClr val="bg1"/>
                </a:solidFill>
              </a:rPr>
              <a:t>females and 3</a:t>
            </a:r>
            <a:r>
              <a:rPr lang="en-US" sz="1600" b="1" i="1" dirty="0" smtClean="0">
                <a:solidFill>
                  <a:schemeClr val="bg1"/>
                </a:solidFill>
              </a:rPr>
              <a:t> </a:t>
            </a:r>
            <a:r>
              <a:rPr lang="en-US" sz="1600" b="1" i="1" dirty="0">
                <a:solidFill>
                  <a:schemeClr val="bg1"/>
                </a:solidFill>
              </a:rPr>
              <a:t>males survived and the rest of 9 females and </a:t>
            </a:r>
            <a:r>
              <a:rPr lang="en-US" sz="1600" b="1" i="1" dirty="0" smtClean="0">
                <a:solidFill>
                  <a:schemeClr val="bg1"/>
                </a:solidFill>
              </a:rPr>
              <a:t>60 </a:t>
            </a:r>
            <a:r>
              <a:rPr lang="en-US" sz="1600" b="1" i="1" dirty="0">
                <a:solidFill>
                  <a:schemeClr val="bg1"/>
                </a:solidFill>
              </a:rPr>
              <a:t>males died.</a:t>
            </a:r>
          </a:p>
        </p:txBody>
      </p:sp>
    </p:spTree>
    <p:extLst>
      <p:ext uri="{BB962C8B-B14F-4D97-AF65-F5344CB8AC3E}">
        <p14:creationId xmlns:p14="http://schemas.microsoft.com/office/powerpoint/2010/main" val="3076975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224467" y="8063"/>
            <a:ext cx="8539343" cy="1089218"/>
          </a:xfrm>
        </p:spPr>
        <p:txBody>
          <a:bodyPr/>
          <a:lstStyle/>
          <a:p>
            <a:r>
              <a:rPr lang="en-US" b="1" i="1" dirty="0" smtClean="0">
                <a:solidFill>
                  <a:schemeClr val="accent2"/>
                </a:solidFill>
              </a:rPr>
              <a:t>Object 3 “Sex ratio and Class”</a:t>
            </a:r>
            <a:endParaRPr lang="en-US" b="1" i="1" dirty="0">
              <a:solidFill>
                <a:schemeClr val="accent2"/>
              </a:solidFill>
            </a:endParaRPr>
          </a:p>
        </p:txBody>
      </p:sp>
      <p:sp>
        <p:nvSpPr>
          <p:cNvPr id="7" name="Text Placeholder 2"/>
          <p:cNvSpPr>
            <a:spLocks noGrp="1"/>
          </p:cNvSpPr>
          <p:nvPr>
            <p:ph type="body" idx="1"/>
          </p:nvPr>
        </p:nvSpPr>
        <p:spPr>
          <a:xfrm>
            <a:off x="839788" y="714480"/>
            <a:ext cx="5157787" cy="823912"/>
          </a:xfrm>
        </p:spPr>
        <p:txBody>
          <a:bodyPr>
            <a:normAutofit/>
          </a:bodyPr>
          <a:lstStyle/>
          <a:p>
            <a:r>
              <a:rPr lang="en-US" sz="3200" i="1" dirty="0" smtClean="0">
                <a:solidFill>
                  <a:schemeClr val="accent1">
                    <a:lumMod val="75000"/>
                  </a:schemeClr>
                </a:solidFill>
              </a:rPr>
              <a:t>Before the </a:t>
            </a:r>
            <a:r>
              <a:rPr lang="en-US" sz="3200" i="1" dirty="0">
                <a:solidFill>
                  <a:schemeClr val="accent1">
                    <a:lumMod val="75000"/>
                  </a:schemeClr>
                </a:solidFill>
              </a:rPr>
              <a:t>Accident</a:t>
            </a:r>
            <a:r>
              <a:rPr lang="en-US" sz="3200" i="1" dirty="0" smtClean="0">
                <a:solidFill>
                  <a:schemeClr val="accent1">
                    <a:lumMod val="75000"/>
                  </a:schemeClr>
                </a:solidFill>
              </a:rPr>
              <a:t>.</a:t>
            </a:r>
            <a:endParaRPr lang="en-US" sz="3200" i="1" dirty="0">
              <a:solidFill>
                <a:schemeClr val="accent1">
                  <a:lumMod val="75000"/>
                </a:schemeClr>
              </a:solidFill>
            </a:endParaRPr>
          </a:p>
        </p:txBody>
      </p:sp>
      <p:sp>
        <p:nvSpPr>
          <p:cNvPr id="8" name="Text Placeholder 4"/>
          <p:cNvSpPr>
            <a:spLocks noGrp="1"/>
          </p:cNvSpPr>
          <p:nvPr>
            <p:ph type="body" sz="quarter" idx="3"/>
          </p:nvPr>
        </p:nvSpPr>
        <p:spPr>
          <a:xfrm>
            <a:off x="6172200" y="714485"/>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00654726"/>
              </p:ext>
            </p:extLst>
          </p:nvPr>
        </p:nvGraphicFramePr>
        <p:xfrm>
          <a:off x="839788" y="1501357"/>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3215539803"/>
              </p:ext>
            </p:extLst>
          </p:nvPr>
        </p:nvGraphicFramePr>
        <p:xfrm>
          <a:off x="6267994" y="1501357"/>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0" y="5175495"/>
            <a:ext cx="12192000" cy="1754326"/>
          </a:xfrm>
          <a:prstGeom prst="rect">
            <a:avLst/>
          </a:prstGeom>
          <a:noFill/>
        </p:spPr>
        <p:txBody>
          <a:bodyPr wrap="square" rtlCol="0">
            <a:spAutoFit/>
          </a:bodyPr>
          <a:lstStyle/>
          <a:p>
            <a:r>
              <a:rPr lang="en-US" b="1" i="1" dirty="0" smtClean="0">
                <a:solidFill>
                  <a:schemeClr val="bg1"/>
                </a:solidFill>
              </a:rPr>
              <a:t>In the dataset, We have two separate dataset for Sex and Class. There are 2 Columns in Sex, One is females and one is Males. There are 2 different class in the ship, 1, 2 and the 3 class. In the class 1, there are 144 females and 179 males. Among them 141 females and 45 males survived the accident. The rest of 3 females and 134 males either died or lost in the Sea. In the class 2, there are 106 females and 171 males. Among them, 100 females and 17 males survived the accident. The rest of 6 females and 154 males couldn’t save their life. In the class 3, there are 216 females and 493 males. Among them, 144 females and 47 males could save their life. Rest of the 72 females and 446 males died in the Sea.</a:t>
            </a:r>
            <a:endParaRPr lang="en-US" b="1" i="1" dirty="0">
              <a:solidFill>
                <a:schemeClr val="bg1"/>
              </a:solidFill>
            </a:endParaRPr>
          </a:p>
        </p:txBody>
      </p:sp>
    </p:spTree>
    <p:extLst>
      <p:ext uri="{BB962C8B-B14F-4D97-AF65-F5344CB8AC3E}">
        <p14:creationId xmlns:p14="http://schemas.microsoft.com/office/powerpoint/2010/main" val="167689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64397" y="-9344"/>
            <a:ext cx="9479860" cy="924139"/>
          </a:xfrm>
        </p:spPr>
        <p:txBody>
          <a:bodyPr/>
          <a:lstStyle/>
          <a:p>
            <a:r>
              <a:rPr lang="en-US" b="1" i="1" dirty="0" smtClean="0">
                <a:solidFill>
                  <a:schemeClr val="accent2"/>
                </a:solidFill>
              </a:rPr>
              <a:t>Object 4 “Age of Passengers”</a:t>
            </a:r>
            <a:endParaRPr lang="en-US" b="1" i="1" dirty="0">
              <a:solidFill>
                <a:schemeClr val="accent2"/>
              </a:solidFill>
            </a:endParaRPr>
          </a:p>
        </p:txBody>
      </p:sp>
      <p:sp>
        <p:nvSpPr>
          <p:cNvPr id="7" name="Text Placeholder 2"/>
          <p:cNvSpPr>
            <a:spLocks noGrp="1"/>
          </p:cNvSpPr>
          <p:nvPr>
            <p:ph type="body" idx="1"/>
          </p:nvPr>
        </p:nvSpPr>
        <p:spPr>
          <a:xfrm>
            <a:off x="839788" y="601276"/>
            <a:ext cx="5157787" cy="823912"/>
          </a:xfrm>
        </p:spPr>
        <p:txBody>
          <a:bodyPr>
            <a:normAutofit/>
          </a:bodyPr>
          <a:lstStyle/>
          <a:p>
            <a:r>
              <a:rPr lang="en-US" sz="3200" i="1" dirty="0" smtClean="0">
                <a:solidFill>
                  <a:schemeClr val="accent1">
                    <a:lumMod val="75000"/>
                  </a:schemeClr>
                </a:solidFill>
              </a:rPr>
              <a:t>Before the </a:t>
            </a:r>
            <a:r>
              <a:rPr lang="en-US" sz="3200" i="1" dirty="0">
                <a:solidFill>
                  <a:schemeClr val="accent1">
                    <a:lumMod val="75000"/>
                  </a:schemeClr>
                </a:solidFill>
              </a:rPr>
              <a:t>Accident</a:t>
            </a:r>
            <a:r>
              <a:rPr lang="en-US" sz="3200" i="1" dirty="0" smtClean="0">
                <a:solidFill>
                  <a:schemeClr val="accent1">
                    <a:lumMod val="75000"/>
                  </a:schemeClr>
                </a:solidFill>
              </a:rPr>
              <a:t>.</a:t>
            </a:r>
            <a:endParaRPr lang="en-US" sz="3200" i="1" dirty="0">
              <a:solidFill>
                <a:schemeClr val="accent1">
                  <a:lumMod val="75000"/>
                </a:schemeClr>
              </a:solidFill>
            </a:endParaRPr>
          </a:p>
        </p:txBody>
      </p:sp>
      <p:sp>
        <p:nvSpPr>
          <p:cNvPr id="8" name="Text Placeholder 4"/>
          <p:cNvSpPr>
            <a:spLocks noGrp="1"/>
          </p:cNvSpPr>
          <p:nvPr>
            <p:ph type="body" sz="quarter" idx="3"/>
          </p:nvPr>
        </p:nvSpPr>
        <p:spPr>
          <a:xfrm>
            <a:off x="6172200" y="601277"/>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196320433"/>
              </p:ext>
            </p:extLst>
          </p:nvPr>
        </p:nvGraphicFramePr>
        <p:xfrm>
          <a:off x="839788" y="1434532"/>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3762415253"/>
              </p:ext>
            </p:extLst>
          </p:nvPr>
        </p:nvGraphicFramePr>
        <p:xfrm>
          <a:off x="6172200" y="1426061"/>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1" y="5119120"/>
            <a:ext cx="12192000" cy="1754326"/>
          </a:xfrm>
          <a:prstGeom prst="rect">
            <a:avLst/>
          </a:prstGeom>
          <a:noFill/>
        </p:spPr>
        <p:txBody>
          <a:bodyPr wrap="square" rtlCol="0">
            <a:spAutoFit/>
          </a:bodyPr>
          <a:lstStyle/>
          <a:p>
            <a:r>
              <a:rPr lang="en-US" b="1" i="1" dirty="0" smtClean="0">
                <a:solidFill>
                  <a:schemeClr val="bg1"/>
                </a:solidFill>
              </a:rPr>
              <a:t>In the dataset, We can sort passengers according to their Age. We have created 8 different Age groups for the passengers. The first group is 0-10 Age group where the number of females are 39 and males are 43. After the accident, 28 females and 19 males survived while 11 females and 24 males died. The second group is 10-20 age group where the number of females are 64 and males 79. After the accident, 53 females and 7 males survived while 11 females and 24 males died. </a:t>
            </a:r>
            <a:r>
              <a:rPr lang="en-US" b="1" i="1" dirty="0">
                <a:solidFill>
                  <a:schemeClr val="bg1"/>
                </a:solidFill>
              </a:rPr>
              <a:t>The </a:t>
            </a:r>
            <a:r>
              <a:rPr lang="en-US" b="1" i="1" dirty="0" smtClean="0">
                <a:solidFill>
                  <a:schemeClr val="bg1"/>
                </a:solidFill>
              </a:rPr>
              <a:t>third </a:t>
            </a:r>
            <a:r>
              <a:rPr lang="en-US" b="1" i="1" dirty="0">
                <a:solidFill>
                  <a:schemeClr val="bg1"/>
                </a:solidFill>
              </a:rPr>
              <a:t>group is </a:t>
            </a:r>
            <a:r>
              <a:rPr lang="en-US" b="1" i="1" dirty="0" smtClean="0">
                <a:solidFill>
                  <a:schemeClr val="bg1"/>
                </a:solidFill>
              </a:rPr>
              <a:t>20-30 </a:t>
            </a:r>
            <a:r>
              <a:rPr lang="en-US" b="1" i="1" dirty="0">
                <a:solidFill>
                  <a:schemeClr val="bg1"/>
                </a:solidFill>
              </a:rPr>
              <a:t>age group where the number of females are </a:t>
            </a:r>
            <a:r>
              <a:rPr lang="en-US" b="1" i="1" dirty="0" smtClean="0">
                <a:solidFill>
                  <a:schemeClr val="bg1"/>
                </a:solidFill>
              </a:rPr>
              <a:t>193 </a:t>
            </a:r>
            <a:r>
              <a:rPr lang="en-US" b="1" i="1" dirty="0">
                <a:solidFill>
                  <a:schemeClr val="bg1"/>
                </a:solidFill>
              </a:rPr>
              <a:t>and males </a:t>
            </a:r>
            <a:r>
              <a:rPr lang="en-US" b="1" i="1" dirty="0" smtClean="0">
                <a:solidFill>
                  <a:schemeClr val="bg1"/>
                </a:solidFill>
              </a:rPr>
              <a:t>414. </a:t>
            </a:r>
            <a:r>
              <a:rPr lang="en-US" b="1" i="1" dirty="0">
                <a:solidFill>
                  <a:schemeClr val="bg1"/>
                </a:solidFill>
              </a:rPr>
              <a:t>After the accident, </a:t>
            </a:r>
            <a:r>
              <a:rPr lang="en-US" b="1" i="1" dirty="0" smtClean="0">
                <a:solidFill>
                  <a:schemeClr val="bg1"/>
                </a:solidFill>
              </a:rPr>
              <a:t>156 </a:t>
            </a:r>
            <a:r>
              <a:rPr lang="en-US" b="1" i="1" dirty="0">
                <a:solidFill>
                  <a:schemeClr val="bg1"/>
                </a:solidFill>
              </a:rPr>
              <a:t>females and </a:t>
            </a:r>
            <a:r>
              <a:rPr lang="en-US" b="1" i="1" dirty="0" smtClean="0">
                <a:solidFill>
                  <a:schemeClr val="bg1"/>
                </a:solidFill>
              </a:rPr>
              <a:t>41 </a:t>
            </a:r>
            <a:r>
              <a:rPr lang="en-US" b="1" i="1" dirty="0">
                <a:solidFill>
                  <a:schemeClr val="bg1"/>
                </a:solidFill>
              </a:rPr>
              <a:t>males survived while </a:t>
            </a:r>
            <a:r>
              <a:rPr lang="en-US" b="1" i="1" dirty="0" smtClean="0">
                <a:solidFill>
                  <a:schemeClr val="bg1"/>
                </a:solidFill>
              </a:rPr>
              <a:t>37 </a:t>
            </a:r>
            <a:r>
              <a:rPr lang="en-US" b="1" i="1" dirty="0">
                <a:solidFill>
                  <a:schemeClr val="bg1"/>
                </a:solidFill>
              </a:rPr>
              <a:t>females and </a:t>
            </a:r>
            <a:r>
              <a:rPr lang="en-US" b="1" i="1" dirty="0" smtClean="0">
                <a:solidFill>
                  <a:schemeClr val="bg1"/>
                </a:solidFill>
              </a:rPr>
              <a:t>373 </a:t>
            </a:r>
            <a:r>
              <a:rPr lang="en-US" b="1" i="1" dirty="0">
                <a:solidFill>
                  <a:schemeClr val="bg1"/>
                </a:solidFill>
              </a:rPr>
              <a:t>males died</a:t>
            </a:r>
            <a:r>
              <a:rPr lang="en-US" b="1" i="1" dirty="0" smtClean="0">
                <a:solidFill>
                  <a:schemeClr val="bg1"/>
                </a:solidFill>
              </a:rPr>
              <a:t>. The list goes in the same manner till 70-80 Age group.</a:t>
            </a:r>
            <a:endParaRPr lang="en-US" b="1" i="1" dirty="0">
              <a:solidFill>
                <a:schemeClr val="bg1"/>
              </a:solidFill>
            </a:endParaRPr>
          </a:p>
        </p:txBody>
      </p:sp>
    </p:spTree>
    <p:extLst>
      <p:ext uri="{BB962C8B-B14F-4D97-AF65-F5344CB8AC3E}">
        <p14:creationId xmlns:p14="http://schemas.microsoft.com/office/powerpoint/2010/main" val="277032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 y="0"/>
            <a:ext cx="12261668" cy="6858000"/>
          </a:xfrm>
          <a:prstGeom prst="rect">
            <a:avLst/>
          </a:prstGeom>
        </p:spPr>
      </p:pic>
      <p:sp>
        <p:nvSpPr>
          <p:cNvPr id="2" name="Title 1"/>
          <p:cNvSpPr>
            <a:spLocks noGrp="1"/>
          </p:cNvSpPr>
          <p:nvPr>
            <p:ph type="title"/>
          </p:nvPr>
        </p:nvSpPr>
        <p:spPr>
          <a:xfrm>
            <a:off x="2564089" y="16778"/>
            <a:ext cx="10515600" cy="888913"/>
          </a:xfrm>
        </p:spPr>
        <p:txBody>
          <a:bodyPr/>
          <a:lstStyle/>
          <a:p>
            <a:r>
              <a:rPr lang="en-US" b="1" i="1" dirty="0" smtClean="0">
                <a:solidFill>
                  <a:schemeClr val="accent2"/>
                </a:solidFill>
              </a:rPr>
              <a:t>Object 5 ``Parents and Children list.``</a:t>
            </a:r>
            <a:endParaRPr lang="en-US" b="1" i="1" dirty="0">
              <a:solidFill>
                <a:schemeClr val="accent2"/>
              </a:solidFill>
            </a:endParaRPr>
          </a:p>
        </p:txBody>
      </p:sp>
      <p:sp>
        <p:nvSpPr>
          <p:cNvPr id="3" name="Text Placeholder 2"/>
          <p:cNvSpPr>
            <a:spLocks noGrp="1"/>
          </p:cNvSpPr>
          <p:nvPr>
            <p:ph type="body" idx="1"/>
          </p:nvPr>
        </p:nvSpPr>
        <p:spPr>
          <a:xfrm>
            <a:off x="839788" y="731894"/>
            <a:ext cx="5157787" cy="823912"/>
          </a:xfrm>
        </p:spPr>
        <p:txBody>
          <a:bodyPr>
            <a:normAutofit/>
          </a:bodyPr>
          <a:lstStyle/>
          <a:p>
            <a:r>
              <a:rPr lang="en-US" sz="3200" i="1" dirty="0" smtClean="0">
                <a:solidFill>
                  <a:schemeClr val="accent1">
                    <a:lumMod val="75000"/>
                  </a:schemeClr>
                </a:solidFill>
              </a:rPr>
              <a:t>Before the Accident</a:t>
            </a:r>
            <a:r>
              <a:rPr lang="en-US" sz="3200" i="1" dirty="0" smtClean="0"/>
              <a:t>.</a:t>
            </a:r>
            <a:endParaRPr lang="en-US" sz="3200" i="1" dirty="0"/>
          </a:p>
        </p:txBody>
      </p:sp>
      <p:sp>
        <p:nvSpPr>
          <p:cNvPr id="5" name="Text Placeholder 4"/>
          <p:cNvSpPr>
            <a:spLocks noGrp="1"/>
          </p:cNvSpPr>
          <p:nvPr>
            <p:ph type="body" sz="quarter" idx="3"/>
          </p:nvPr>
        </p:nvSpPr>
        <p:spPr>
          <a:xfrm>
            <a:off x="6172200" y="749319"/>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753299182"/>
              </p:ext>
            </p:extLst>
          </p:nvPr>
        </p:nvGraphicFramePr>
        <p:xfrm>
          <a:off x="839788" y="1625468"/>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p:cNvGraphicFramePr>
            <a:graphicFrameLocks noGrp="1"/>
          </p:cNvGraphicFramePr>
          <p:nvPr>
            <p:ph sz="quarter" idx="4"/>
            <p:extLst>
              <p:ext uri="{D42A27DB-BD31-4B8C-83A1-F6EECF244321}">
                <p14:modId xmlns:p14="http://schemas.microsoft.com/office/powerpoint/2010/main" val="3301504318"/>
              </p:ext>
            </p:extLst>
          </p:nvPr>
        </p:nvGraphicFramePr>
        <p:xfrm>
          <a:off x="6172200" y="1625468"/>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687977" y="5347054"/>
            <a:ext cx="10667411" cy="1477328"/>
          </a:xfrm>
          <a:prstGeom prst="rect">
            <a:avLst/>
          </a:prstGeom>
          <a:noFill/>
        </p:spPr>
        <p:txBody>
          <a:bodyPr wrap="square" rtlCol="0">
            <a:spAutoFit/>
          </a:bodyPr>
          <a:lstStyle/>
          <a:p>
            <a:r>
              <a:rPr lang="en-US" b="1" i="1" dirty="0" smtClean="0">
                <a:solidFill>
                  <a:schemeClr val="bg1"/>
                </a:solidFill>
              </a:rPr>
              <a:t>In the list of Parents and Children, The total number of the Parents and Children embarked on the ship is 307. There are 9 different parch groups and all of them contains different number of people. The total numbers of Females in this group were 173 and the males were 134. After the accident of the ship, only 162 fortunate people survived. The rest 145 people died in the accident. Among them 133 Females survived and only 29 Males survived.</a:t>
            </a:r>
            <a:endParaRPr lang="en-US" b="1" i="1" dirty="0">
              <a:solidFill>
                <a:schemeClr val="bg1"/>
              </a:solidFill>
            </a:endParaRPr>
          </a:p>
        </p:txBody>
      </p:sp>
    </p:spTree>
    <p:extLst>
      <p:ext uri="{BB962C8B-B14F-4D97-AF65-F5344CB8AC3E}">
        <p14:creationId xmlns:p14="http://schemas.microsoft.com/office/powerpoint/2010/main" val="1112910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668588" y="-239404"/>
            <a:ext cx="10515600" cy="1325563"/>
          </a:xfrm>
        </p:spPr>
        <p:txBody>
          <a:bodyPr/>
          <a:lstStyle/>
          <a:p>
            <a:r>
              <a:rPr lang="en-US" b="1" i="1" dirty="0" smtClean="0">
                <a:solidFill>
                  <a:schemeClr val="accent2"/>
                </a:solidFill>
              </a:rPr>
              <a:t>Object 6 ``Siblings and Spouse list``</a:t>
            </a:r>
            <a:endParaRPr lang="en-US" b="1" i="1" dirty="0">
              <a:solidFill>
                <a:schemeClr val="accent2"/>
              </a:solidFill>
            </a:endParaRPr>
          </a:p>
        </p:txBody>
      </p:sp>
      <p:sp>
        <p:nvSpPr>
          <p:cNvPr id="7" name="Text Placeholder 2"/>
          <p:cNvSpPr>
            <a:spLocks noGrp="1"/>
          </p:cNvSpPr>
          <p:nvPr>
            <p:ph type="body" idx="1"/>
          </p:nvPr>
        </p:nvSpPr>
        <p:spPr>
          <a:xfrm>
            <a:off x="839788" y="827704"/>
            <a:ext cx="5157787" cy="823912"/>
          </a:xfrm>
        </p:spPr>
        <p:txBody>
          <a:bodyPr>
            <a:normAutofit/>
          </a:bodyPr>
          <a:lstStyle/>
          <a:p>
            <a:r>
              <a:rPr lang="en-US" sz="3200" i="1" dirty="0" smtClean="0">
                <a:solidFill>
                  <a:schemeClr val="accent1">
                    <a:lumMod val="75000"/>
                  </a:schemeClr>
                </a:solidFill>
              </a:rPr>
              <a:t>Before the Accident</a:t>
            </a:r>
            <a:r>
              <a:rPr lang="en-US" sz="3200" i="1" dirty="0" smtClean="0"/>
              <a:t>.</a:t>
            </a:r>
            <a:endParaRPr lang="en-US" sz="3200" i="1" dirty="0"/>
          </a:p>
        </p:txBody>
      </p:sp>
      <p:sp>
        <p:nvSpPr>
          <p:cNvPr id="8" name="Text Placeholder 4"/>
          <p:cNvSpPr>
            <a:spLocks noGrp="1"/>
          </p:cNvSpPr>
          <p:nvPr>
            <p:ph type="body" sz="quarter" idx="3"/>
          </p:nvPr>
        </p:nvSpPr>
        <p:spPr>
          <a:xfrm>
            <a:off x="6172200" y="827704"/>
            <a:ext cx="5183188" cy="823912"/>
          </a:xfrm>
        </p:spPr>
        <p:txBody>
          <a:bodyPr>
            <a:normAutofit/>
          </a:bodyPr>
          <a:lstStyle/>
          <a:p>
            <a:r>
              <a:rPr lang="en-US" sz="3200" i="1" dirty="0" smtClean="0">
                <a:solidFill>
                  <a:schemeClr val="accent1">
                    <a:lumMod val="75000"/>
                  </a:schemeClr>
                </a:solidFill>
              </a:rPr>
              <a:t>After the Accident.</a:t>
            </a:r>
            <a:endParaRPr lang="en-US" sz="3200" i="1" dirty="0">
              <a:solidFill>
                <a:schemeClr val="accent1">
                  <a:lumMod val="75000"/>
                </a:schemeClr>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360826560"/>
              </p:ext>
            </p:extLst>
          </p:nvPr>
        </p:nvGraphicFramePr>
        <p:xfrm>
          <a:off x="839788" y="1586706"/>
          <a:ext cx="5157787" cy="3684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p:cNvGraphicFramePr>
            <a:graphicFrameLocks noGrp="1"/>
          </p:cNvGraphicFramePr>
          <p:nvPr>
            <p:ph sz="quarter" idx="4"/>
            <p:extLst>
              <p:ext uri="{D42A27DB-BD31-4B8C-83A1-F6EECF244321}">
                <p14:modId xmlns:p14="http://schemas.microsoft.com/office/powerpoint/2010/main" val="2134122614"/>
              </p:ext>
            </p:extLst>
          </p:nvPr>
        </p:nvGraphicFramePr>
        <p:xfrm>
          <a:off x="6172200" y="1602141"/>
          <a:ext cx="5183188" cy="368458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539929" y="5329642"/>
            <a:ext cx="11408228" cy="1477328"/>
          </a:xfrm>
          <a:prstGeom prst="rect">
            <a:avLst/>
          </a:prstGeom>
          <a:noFill/>
        </p:spPr>
        <p:txBody>
          <a:bodyPr wrap="square" rtlCol="0">
            <a:spAutoFit/>
          </a:bodyPr>
          <a:lstStyle/>
          <a:p>
            <a:r>
              <a:rPr lang="en-US" b="1" i="1" dirty="0" smtClean="0">
                <a:solidFill>
                  <a:schemeClr val="bg1"/>
                </a:solidFill>
              </a:rPr>
              <a:t>In the Dataset, We have a list of Siblings and spouse embarked on the ship. The total number of Siblings and Spouse on the ship is 418. In them, there are 214 males and 204 females. There are 7 different groups of Siblings and spouse which all contains different amount of people. After the accident, Only 196 fortunate people survive from this list and 222 people couldn’t survive. Among the survived people, the total number of females are 160 and the total number of males are 36. Among the dead people, the total number of females are 44 and the total number of males are 178.</a:t>
            </a:r>
            <a:endParaRPr lang="en-US" b="1" i="1" dirty="0">
              <a:solidFill>
                <a:schemeClr val="bg1"/>
              </a:solidFill>
            </a:endParaRPr>
          </a:p>
        </p:txBody>
      </p:sp>
    </p:spTree>
    <p:extLst>
      <p:ext uri="{BB962C8B-B14F-4D97-AF65-F5344CB8AC3E}">
        <p14:creationId xmlns:p14="http://schemas.microsoft.com/office/powerpoint/2010/main" val="1478505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1396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맑은 고딕</vt:lpstr>
      <vt:lpstr>Arial</vt:lpstr>
      <vt:lpstr>Calibri</vt:lpstr>
      <vt:lpstr>Calibri Light</vt:lpstr>
      <vt:lpstr>Wingdings</vt:lpstr>
      <vt:lpstr>Office Theme</vt:lpstr>
      <vt:lpstr>Analysis of Titanic</vt:lpstr>
      <vt:lpstr>Why we need to analyze Titanic Dataset?</vt:lpstr>
      <vt:lpstr>Summary</vt:lpstr>
      <vt:lpstr>PowerPoint Presentation</vt:lpstr>
      <vt:lpstr>Object 2 “Ports”</vt:lpstr>
      <vt:lpstr>Object 3 “Sex ratio and Class”</vt:lpstr>
      <vt:lpstr>Object 4 “Age of Passengers”</vt:lpstr>
      <vt:lpstr>Object 5 ``Parents and Children list.``</vt:lpstr>
      <vt:lpstr>Object 6 ``Siblings and Spouse list``</vt:lpstr>
      <vt:lpstr>Object 7 “Average age of passengers”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Titanic</dc:title>
  <dc:creator>eve</dc:creator>
  <cp:lastModifiedBy>eve</cp:lastModifiedBy>
  <cp:revision>49</cp:revision>
  <dcterms:created xsi:type="dcterms:W3CDTF">2020-09-14T03:52:40Z</dcterms:created>
  <dcterms:modified xsi:type="dcterms:W3CDTF">2020-09-14T23:01:55Z</dcterms:modified>
</cp:coreProperties>
</file>