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7C097A-4A51-47ED-AC45-B2663B769C51}"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A3743-538A-4042-B57E-367D41BCAA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22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C097A-4A51-47ED-AC45-B2663B769C51}"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A3743-538A-4042-B57E-367D41BCAADB}" type="slidenum">
              <a:rPr lang="en-US" smtClean="0"/>
              <a:t>‹#›</a:t>
            </a:fld>
            <a:endParaRPr lang="en-US"/>
          </a:p>
        </p:txBody>
      </p:sp>
    </p:spTree>
    <p:extLst>
      <p:ext uri="{BB962C8B-B14F-4D97-AF65-F5344CB8AC3E}">
        <p14:creationId xmlns:p14="http://schemas.microsoft.com/office/powerpoint/2010/main" val="6914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C097A-4A51-47ED-AC45-B2663B769C51}"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A3743-538A-4042-B57E-367D41BCAADB}" type="slidenum">
              <a:rPr lang="en-US" smtClean="0"/>
              <a:t>‹#›</a:t>
            </a:fld>
            <a:endParaRPr lang="en-US"/>
          </a:p>
        </p:txBody>
      </p:sp>
    </p:spTree>
    <p:extLst>
      <p:ext uri="{BB962C8B-B14F-4D97-AF65-F5344CB8AC3E}">
        <p14:creationId xmlns:p14="http://schemas.microsoft.com/office/powerpoint/2010/main" val="384448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7C097A-4A51-47ED-AC45-B2663B769C51}"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A3743-538A-4042-B57E-367D41BCAADB}" type="slidenum">
              <a:rPr lang="en-US" smtClean="0"/>
              <a:t>‹#›</a:t>
            </a:fld>
            <a:endParaRPr lang="en-US"/>
          </a:p>
        </p:txBody>
      </p:sp>
    </p:spTree>
    <p:extLst>
      <p:ext uri="{BB962C8B-B14F-4D97-AF65-F5344CB8AC3E}">
        <p14:creationId xmlns:p14="http://schemas.microsoft.com/office/powerpoint/2010/main" val="206659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C097A-4A51-47ED-AC45-B2663B769C51}"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A3743-538A-4042-B57E-367D41BCAA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8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7C097A-4A51-47ED-AC45-B2663B769C51}"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A3743-538A-4042-B57E-367D41BCAADB}" type="slidenum">
              <a:rPr lang="en-US" smtClean="0"/>
              <a:t>‹#›</a:t>
            </a:fld>
            <a:endParaRPr lang="en-US"/>
          </a:p>
        </p:txBody>
      </p:sp>
    </p:spTree>
    <p:extLst>
      <p:ext uri="{BB962C8B-B14F-4D97-AF65-F5344CB8AC3E}">
        <p14:creationId xmlns:p14="http://schemas.microsoft.com/office/powerpoint/2010/main" val="246589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7C097A-4A51-47ED-AC45-B2663B769C51}"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1A3743-538A-4042-B57E-367D41BCAADB}" type="slidenum">
              <a:rPr lang="en-US" smtClean="0"/>
              <a:t>‹#›</a:t>
            </a:fld>
            <a:endParaRPr lang="en-US"/>
          </a:p>
        </p:txBody>
      </p:sp>
    </p:spTree>
    <p:extLst>
      <p:ext uri="{BB962C8B-B14F-4D97-AF65-F5344CB8AC3E}">
        <p14:creationId xmlns:p14="http://schemas.microsoft.com/office/powerpoint/2010/main" val="273865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7C097A-4A51-47ED-AC45-B2663B769C51}"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1A3743-538A-4042-B57E-367D41BCAADB}" type="slidenum">
              <a:rPr lang="en-US" smtClean="0"/>
              <a:t>‹#›</a:t>
            </a:fld>
            <a:endParaRPr lang="en-US"/>
          </a:p>
        </p:txBody>
      </p:sp>
    </p:spTree>
    <p:extLst>
      <p:ext uri="{BB962C8B-B14F-4D97-AF65-F5344CB8AC3E}">
        <p14:creationId xmlns:p14="http://schemas.microsoft.com/office/powerpoint/2010/main" val="138212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7C097A-4A51-47ED-AC45-B2663B769C51}" type="datetimeFigureOut">
              <a:rPr lang="en-US" smtClean="0"/>
              <a:t>1/15/2025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1A3743-538A-4042-B57E-367D41BCAADB}" type="slidenum">
              <a:rPr lang="en-US" smtClean="0"/>
              <a:t>‹#›</a:t>
            </a:fld>
            <a:endParaRPr lang="en-US"/>
          </a:p>
        </p:txBody>
      </p:sp>
    </p:spTree>
    <p:extLst>
      <p:ext uri="{BB962C8B-B14F-4D97-AF65-F5344CB8AC3E}">
        <p14:creationId xmlns:p14="http://schemas.microsoft.com/office/powerpoint/2010/main" val="128594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7C097A-4A51-47ED-AC45-B2663B769C51}" type="datetimeFigureOut">
              <a:rPr lang="en-US" smtClean="0"/>
              <a:t>1/15/2025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1A3743-538A-4042-B57E-367D41BCAADB}" type="slidenum">
              <a:rPr lang="en-US" smtClean="0"/>
              <a:t>‹#›</a:t>
            </a:fld>
            <a:endParaRPr lang="en-US"/>
          </a:p>
        </p:txBody>
      </p:sp>
    </p:spTree>
    <p:extLst>
      <p:ext uri="{BB962C8B-B14F-4D97-AF65-F5344CB8AC3E}">
        <p14:creationId xmlns:p14="http://schemas.microsoft.com/office/powerpoint/2010/main" val="398677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C097A-4A51-47ED-AC45-B2663B769C51}"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A3743-538A-4042-B57E-367D41BCAADB}" type="slidenum">
              <a:rPr lang="en-US" smtClean="0"/>
              <a:t>‹#›</a:t>
            </a:fld>
            <a:endParaRPr lang="en-US"/>
          </a:p>
        </p:txBody>
      </p:sp>
    </p:spTree>
    <p:extLst>
      <p:ext uri="{BB962C8B-B14F-4D97-AF65-F5344CB8AC3E}">
        <p14:creationId xmlns:p14="http://schemas.microsoft.com/office/powerpoint/2010/main" val="29311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7C097A-4A51-47ED-AC45-B2663B769C51}" type="datetimeFigureOut">
              <a:rPr lang="en-US" smtClean="0"/>
              <a:t>1/15/2025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1A3743-538A-4042-B57E-367D41BCAA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47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5F59-BE97-99F4-48FA-A1E2F8B2A574}"/>
              </a:ext>
            </a:extLst>
          </p:cNvPr>
          <p:cNvSpPr>
            <a:spLocks noGrp="1"/>
          </p:cNvSpPr>
          <p:nvPr>
            <p:ph type="ctrTitle"/>
          </p:nvPr>
        </p:nvSpPr>
        <p:spPr>
          <a:xfrm>
            <a:off x="1097280" y="2792360"/>
            <a:ext cx="10058400" cy="1532751"/>
          </a:xfrm>
        </p:spPr>
        <p:txBody>
          <a:bodyPr/>
          <a:lstStyle/>
          <a:p>
            <a:r>
              <a:rPr lang="en-US" dirty="0"/>
              <a:t>Noisy Weather Dataset</a:t>
            </a:r>
          </a:p>
        </p:txBody>
      </p:sp>
      <p:sp>
        <p:nvSpPr>
          <p:cNvPr id="3" name="Subtitle 2">
            <a:extLst>
              <a:ext uri="{FF2B5EF4-FFF2-40B4-BE49-F238E27FC236}">
                <a16:creationId xmlns:a16="http://schemas.microsoft.com/office/drawing/2014/main" id="{35188E08-6150-A54E-B2D2-B57EF0338035}"/>
              </a:ext>
            </a:extLst>
          </p:cNvPr>
          <p:cNvSpPr>
            <a:spLocks noGrp="1"/>
          </p:cNvSpPr>
          <p:nvPr>
            <p:ph type="subTitle" idx="1"/>
          </p:nvPr>
        </p:nvSpPr>
        <p:spPr>
          <a:xfrm>
            <a:off x="1100051" y="4455620"/>
            <a:ext cx="10058400" cy="1011115"/>
          </a:xfrm>
        </p:spPr>
        <p:txBody>
          <a:bodyPr>
            <a:normAutofit/>
          </a:bodyPr>
          <a:lstStyle/>
          <a:p>
            <a:r>
              <a:rPr lang="en-US" dirty="0"/>
              <a:t>Presented For: Dr. rami Tawil</a:t>
            </a:r>
          </a:p>
          <a:p>
            <a:r>
              <a:rPr lang="en-US" dirty="0"/>
              <a:t>Prepared by: Mohammad Fleity</a:t>
            </a:r>
          </a:p>
        </p:txBody>
      </p:sp>
      <p:pic>
        <p:nvPicPr>
          <p:cNvPr id="6" name="Picture 5">
            <a:extLst>
              <a:ext uri="{FF2B5EF4-FFF2-40B4-BE49-F238E27FC236}">
                <a16:creationId xmlns:a16="http://schemas.microsoft.com/office/drawing/2014/main" id="{199108D4-A8E5-169A-67DE-21BEBB6037B3}"/>
              </a:ext>
            </a:extLst>
          </p:cNvPr>
          <p:cNvPicPr>
            <a:picLocks noChangeAspect="1"/>
          </p:cNvPicPr>
          <p:nvPr/>
        </p:nvPicPr>
        <p:blipFill>
          <a:blip r:embed="rId2">
            <a:extLst>
              <a:ext uri="{28A0092B-C50C-407E-A947-70E740481C1C}">
                <a14:useLocalDpi xmlns:a14="http://schemas.microsoft.com/office/drawing/2010/main" val="0"/>
              </a:ext>
            </a:extLst>
          </a:blip>
          <a:srcRect l="33021" r="31460"/>
          <a:stretch/>
        </p:blipFill>
        <p:spPr>
          <a:xfrm>
            <a:off x="1097280" y="0"/>
            <a:ext cx="1258529" cy="1295400"/>
          </a:xfrm>
          <a:prstGeom prst="rect">
            <a:avLst/>
          </a:prstGeom>
        </p:spPr>
      </p:pic>
      <p:pic>
        <p:nvPicPr>
          <p:cNvPr id="8" name="Picture 7">
            <a:extLst>
              <a:ext uri="{FF2B5EF4-FFF2-40B4-BE49-F238E27FC236}">
                <a16:creationId xmlns:a16="http://schemas.microsoft.com/office/drawing/2014/main" id="{C2F3F8FD-CAAC-DFD4-8BE3-3788434B825C}"/>
              </a:ext>
            </a:extLst>
          </p:cNvPr>
          <p:cNvPicPr>
            <a:picLocks noChangeAspect="1"/>
          </p:cNvPicPr>
          <p:nvPr/>
        </p:nvPicPr>
        <p:blipFill>
          <a:blip r:embed="rId3">
            <a:extLst>
              <a:ext uri="{28A0092B-C50C-407E-A947-70E740481C1C}">
                <a14:useLocalDpi xmlns:a14="http://schemas.microsoft.com/office/drawing/2010/main" val="0"/>
              </a:ext>
            </a:extLst>
          </a:blip>
          <a:srcRect l="31275" r="33110"/>
          <a:stretch/>
        </p:blipFill>
        <p:spPr>
          <a:xfrm>
            <a:off x="9836191" y="0"/>
            <a:ext cx="1258529" cy="1295400"/>
          </a:xfrm>
          <a:prstGeom prst="rect">
            <a:avLst/>
          </a:prstGeom>
        </p:spPr>
      </p:pic>
      <p:sp>
        <p:nvSpPr>
          <p:cNvPr id="9" name="TextBox 8">
            <a:extLst>
              <a:ext uri="{FF2B5EF4-FFF2-40B4-BE49-F238E27FC236}">
                <a16:creationId xmlns:a16="http://schemas.microsoft.com/office/drawing/2014/main" id="{ABFB12FF-F6C3-0549-5FBD-929F196E7483}"/>
              </a:ext>
            </a:extLst>
          </p:cNvPr>
          <p:cNvSpPr txBox="1"/>
          <p:nvPr/>
        </p:nvSpPr>
        <p:spPr>
          <a:xfrm>
            <a:off x="1097280" y="5336226"/>
            <a:ext cx="48768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Wednesday, January 15, 2025</a:t>
            </a:r>
          </a:p>
        </p:txBody>
      </p:sp>
    </p:spTree>
    <p:extLst>
      <p:ext uri="{BB962C8B-B14F-4D97-AF65-F5344CB8AC3E}">
        <p14:creationId xmlns:p14="http://schemas.microsoft.com/office/powerpoint/2010/main" val="178418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A69F-87F5-0A64-2ED9-0BF64007DF31}"/>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Predicting Local Weather Patterns from Noisy IoT Sensor Data.</a:t>
            </a:r>
            <a:endParaRPr lang="en-US" sz="3600" b="1" dirty="0"/>
          </a:p>
        </p:txBody>
      </p:sp>
      <p:sp>
        <p:nvSpPr>
          <p:cNvPr id="3" name="Content Placeholder 2">
            <a:extLst>
              <a:ext uri="{FF2B5EF4-FFF2-40B4-BE49-F238E27FC236}">
                <a16:creationId xmlns:a16="http://schemas.microsoft.com/office/drawing/2014/main" id="{A304D91B-87CD-C7BF-84C6-D277DB14F770}"/>
              </a:ext>
            </a:extLst>
          </p:cNvPr>
          <p:cNvSpPr>
            <a:spLocks noGrp="1"/>
          </p:cNvSpPr>
          <p:nvPr>
            <p:ph idx="1"/>
          </p:nvPr>
        </p:nvSpPr>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Scenario</a:t>
            </a:r>
            <a:r>
              <a:rPr lang="en-US" dirty="0">
                <a:latin typeface="Times New Roman" panose="02020603050405020304" pitchFamily="18" charset="0"/>
                <a:cs typeface="Times New Roman" panose="02020603050405020304" pitchFamily="18" charset="0"/>
              </a:rPr>
              <a:t>: A city planning team aims to predict hyper-local weather patterns using data from a network of IoT weather sensors. </a:t>
            </a:r>
          </a:p>
          <a:p>
            <a:pPr marL="0" indent="0">
              <a:spcBef>
                <a:spcPts val="0"/>
              </a:spcBef>
              <a:spcAft>
                <a:spcPts val="0"/>
              </a:spcAft>
              <a:buNone/>
            </a:pPr>
            <a:r>
              <a:rPr lang="en-US" dirty="0">
                <a:latin typeface="Times New Roman" panose="02020603050405020304" pitchFamily="18" charset="0"/>
                <a:cs typeface="Times New Roman" panose="02020603050405020304" pitchFamily="18" charset="0"/>
              </a:rPr>
              <a:t>However, the dataset suffers from irrecoverable noise:</a:t>
            </a:r>
          </a:p>
          <a:p>
            <a:pPr marL="457200" indent="-457200">
              <a:lnSpc>
                <a:spcPct val="150000"/>
              </a:lnSpc>
              <a:spcBef>
                <a:spcPts val="0"/>
              </a:spcBef>
              <a:spcAft>
                <a:spcPts val="0"/>
              </a:spcAf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Faulty Sensors:</a:t>
            </a:r>
            <a:r>
              <a:rPr lang="en-US" dirty="0">
                <a:latin typeface="Times New Roman" panose="02020603050405020304" pitchFamily="18" charset="0"/>
                <a:cs typeface="Times New Roman" panose="02020603050405020304" pitchFamily="18" charset="0"/>
              </a:rPr>
              <a:t> Some devices provide inaccurate or erratic measurements.</a:t>
            </a:r>
          </a:p>
          <a:p>
            <a:pPr marL="457200" indent="-457200">
              <a:lnSpc>
                <a:spcPct val="100000"/>
              </a:lnSpc>
              <a:spcBef>
                <a:spcPts val="0"/>
              </a:spcBef>
              <a:spcAft>
                <a:spcPts val="0"/>
              </a:spcAf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Environmental Disturbances:</a:t>
            </a:r>
            <a:r>
              <a:rPr lang="en-US" dirty="0">
                <a:latin typeface="Times New Roman" panose="02020603050405020304" pitchFamily="18" charset="0"/>
                <a:cs typeface="Times New Roman" panose="02020603050405020304" pitchFamily="18" charset="0"/>
              </a:rPr>
              <a:t> Urban factors such as traffic, buildings, and microclimates distort  readings.</a:t>
            </a:r>
          </a:p>
          <a:p>
            <a:pPr marL="457200" indent="-457200">
              <a:lnSpc>
                <a:spcPct val="150000"/>
              </a:lnSpc>
              <a:spcBef>
                <a:spcPts val="0"/>
              </a:spcBef>
              <a:spcAft>
                <a:spcPts val="0"/>
              </a:spcAf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Inconsistent Coverage:</a:t>
            </a:r>
            <a:r>
              <a:rPr lang="en-US" dirty="0">
                <a:latin typeface="Times New Roman" panose="02020603050405020304" pitchFamily="18" charset="0"/>
                <a:cs typeface="Times New Roman" panose="02020603050405020304" pitchFamily="18" charset="0"/>
              </a:rPr>
              <a:t> Uneven sensor placement leads to data gaps in certain areas.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33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4BA9-DDF4-A1BB-C12B-165E4A34F9DE}"/>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Early Detection and Quality Assurance</a:t>
            </a:r>
          </a:p>
        </p:txBody>
      </p:sp>
      <p:sp>
        <p:nvSpPr>
          <p:cNvPr id="3" name="Content Placeholder 2">
            <a:extLst>
              <a:ext uri="{FF2B5EF4-FFF2-40B4-BE49-F238E27FC236}">
                <a16:creationId xmlns:a16="http://schemas.microsoft.com/office/drawing/2014/main" id="{49148F76-215F-6C42-A271-C829BC864CC0}"/>
              </a:ext>
            </a:extLst>
          </p:cNvPr>
          <p:cNvSpPr>
            <a:spLocks noGrp="1"/>
          </p:cNvSpPr>
          <p:nvPr>
            <p:ph idx="1"/>
          </p:nvPr>
        </p:nvSpPr>
        <p:spPr/>
        <p:txBody>
          <a:bodyPr>
            <a:normAutofit/>
          </a:bodyPr>
          <a:lstStyle/>
          <a:p>
            <a:pPr marL="0" indent="0" algn="just">
              <a:lnSpc>
                <a:spcPct val="100000"/>
              </a:lnSpc>
              <a:spcBef>
                <a:spcPts val="0"/>
              </a:spcBef>
              <a:spcAft>
                <a:spcPts val="0"/>
              </a:spcAft>
              <a:buNone/>
            </a:pPr>
            <a:r>
              <a:rPr lang="en-US" b="1" dirty="0">
                <a:latin typeface="Times New Roman" panose="02020603050405020304" pitchFamily="18" charset="0"/>
                <a:cs typeface="Times New Roman" panose="02020603050405020304" pitchFamily="18" charset="0"/>
              </a:rPr>
              <a:t>Solution 1:</a:t>
            </a:r>
            <a:r>
              <a:rPr lang="en-US" dirty="0">
                <a:latin typeface="Times New Roman" panose="02020603050405020304" pitchFamily="18" charset="0"/>
                <a:cs typeface="Times New Roman" panose="02020603050405020304" pitchFamily="18" charset="0"/>
              </a:rPr>
              <a:t> Implementing quality checks during data collection ensures that data entering the system is as accurate and reliable as possible. This minimizes the propagation of errors throughout the analysis pipeline. Here’s how each step works with examples:</a:t>
            </a:r>
          </a:p>
          <a:p>
            <a:pPr marL="457200" indent="-457200" algn="just">
              <a:lnSpc>
                <a:spcPct val="150000"/>
              </a:lnSpc>
              <a:spcBef>
                <a:spcPts val="0"/>
              </a:spcBef>
              <a:spcAft>
                <a:spcPts val="0"/>
              </a:spcAf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calibration protocols</a:t>
            </a:r>
            <a:r>
              <a:rPr lang="en-US" dirty="0">
                <a:latin typeface="Times New Roman" panose="02020603050405020304" pitchFamily="18" charset="0"/>
                <a:cs typeface="Times New Roman" panose="02020603050405020304" pitchFamily="18" charset="0"/>
              </a:rPr>
              <a:t> to regularly verify sensor accuracy.</a:t>
            </a:r>
          </a:p>
          <a:p>
            <a:pPr marL="457200" indent="-457200" algn="just">
              <a:lnSpc>
                <a:spcPct val="100000"/>
              </a:lnSpc>
              <a:spcBef>
                <a:spcPts val="0"/>
              </a:spcBef>
              <a:spcAft>
                <a:spcPts val="0"/>
              </a:spcAf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Set thresholds to detect and </a:t>
            </a:r>
            <a:r>
              <a:rPr lang="en-US" b="1" dirty="0">
                <a:latin typeface="Times New Roman" panose="02020603050405020304" pitchFamily="18" charset="0"/>
                <a:cs typeface="Times New Roman" panose="02020603050405020304" pitchFamily="18" charset="0"/>
              </a:rPr>
              <a:t>flag anomalies </a:t>
            </a:r>
            <a:r>
              <a:rPr lang="en-US" dirty="0">
                <a:latin typeface="Times New Roman" panose="02020603050405020304" pitchFamily="18" charset="0"/>
                <a:cs typeface="Times New Roman" panose="02020603050405020304" pitchFamily="18" charset="0"/>
              </a:rPr>
              <a:t>(e.g.: Define valid temperature ranges for a region (e.g., -10°C to 50°C); If a sensor reports a value outside this range, it’s flagged for investigation.)</a:t>
            </a:r>
          </a:p>
          <a:p>
            <a:pPr marL="457200" indent="-457200" algn="just">
              <a:lnSpc>
                <a:spcPct val="100000"/>
              </a:lnSpc>
              <a:spcBef>
                <a:spcPts val="0"/>
              </a:spcBef>
              <a:spcAft>
                <a:spcPts val="0"/>
              </a:spcAf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Incorporate </a:t>
            </a:r>
            <a:r>
              <a:rPr lang="en-US" b="1" dirty="0">
                <a:latin typeface="Times New Roman" panose="02020603050405020304" pitchFamily="18" charset="0"/>
                <a:cs typeface="Times New Roman" panose="02020603050405020304" pitchFamily="18" charset="0"/>
              </a:rPr>
              <a:t>edge computing</a:t>
            </a:r>
            <a:r>
              <a:rPr lang="en-US" dirty="0">
                <a:latin typeface="Times New Roman" panose="02020603050405020304" pitchFamily="18" charset="0"/>
                <a:cs typeface="Times New Roman" panose="02020603050405020304" pitchFamily="18" charset="0"/>
              </a:rPr>
              <a:t> to preprocess data at the source, filtering out obvious noise before transmission.</a:t>
            </a:r>
          </a:p>
          <a:p>
            <a:r>
              <a:rPr lang="en-US" b="1" dirty="0">
                <a:latin typeface="Times New Roman" panose="02020603050405020304" pitchFamily="18" charset="0"/>
                <a:cs typeface="Times New Roman" panose="02020603050405020304" pitchFamily="18" charset="0"/>
              </a:rPr>
              <a:t>Benefits: </a:t>
            </a:r>
            <a:r>
              <a:rPr lang="en-US" dirty="0"/>
              <a:t>Accuracy</a:t>
            </a:r>
            <a:r>
              <a:rPr lang="en-US" b="1" dirty="0"/>
              <a:t> </a:t>
            </a:r>
            <a:r>
              <a:rPr lang="en-US" dirty="0"/>
              <a:t>(</a:t>
            </a:r>
            <a:r>
              <a:rPr lang="en-US" sz="1800" i="1" dirty="0"/>
              <a:t>data became reliable and usable</a:t>
            </a:r>
            <a:r>
              <a:rPr lang="en-US" dirty="0"/>
              <a:t>.), Efficiency</a:t>
            </a:r>
            <a:r>
              <a:rPr lang="en-US" b="1" dirty="0"/>
              <a:t> </a:t>
            </a:r>
            <a:r>
              <a:rPr lang="en-US" dirty="0"/>
              <a:t>(</a:t>
            </a:r>
            <a:r>
              <a:rPr lang="en-US" sz="1800" i="1" dirty="0"/>
              <a:t>Reduces post-processing and error correction</a:t>
            </a:r>
            <a:r>
              <a:rPr lang="en-US" dirty="0"/>
              <a:t>)and Scalability.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44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D810-ED8B-4A3F-BF4F-59D817FE2A6A}"/>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Data Collection Redundancy</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305367-A8A2-B9ED-4795-09022349794D}"/>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Solution 2: </a:t>
            </a:r>
            <a:r>
              <a:rPr lang="en-US" dirty="0">
                <a:latin typeface="Times New Roman" panose="02020603050405020304" pitchFamily="18" charset="0"/>
                <a:cs typeface="Times New Roman" panose="02020603050405020304" pitchFamily="18" charset="0"/>
              </a:rPr>
              <a:t>Relying on multiple data sources increases the reliability and robustness of weather predictions by mitigating the limitations of any single source. By combining diverse data streams, errors can be identified and corrected, gaps can be filled, and a more accurate representation of weather patterns can be obtained. Here's a detailed explanation:</a:t>
            </a:r>
          </a:p>
          <a:p>
            <a:pPr marL="457200" indent="-457200" algn="jus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Deploy overlapping IoT sensors in critical areas to </a:t>
            </a:r>
            <a:r>
              <a:rPr lang="en-US" b="1" dirty="0">
                <a:latin typeface="Times New Roman" panose="02020603050405020304" pitchFamily="18" charset="0"/>
                <a:cs typeface="Times New Roman" panose="02020603050405020304" pitchFamily="18" charset="0"/>
              </a:rPr>
              <a:t>cross-validate readings</a:t>
            </a:r>
            <a:r>
              <a:rPr lang="en-US" dirty="0">
                <a:latin typeface="Times New Roman" panose="02020603050405020304" pitchFamily="18" charset="0"/>
                <a:cs typeface="Times New Roman" panose="02020603050405020304" pitchFamily="18" charset="0"/>
              </a:rPr>
              <a:t>.</a:t>
            </a:r>
          </a:p>
          <a:p>
            <a:pPr marL="457200" indent="-457200" algn="jus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Combine IoT data with </a:t>
            </a:r>
            <a:r>
              <a:rPr lang="en-US" b="1" dirty="0">
                <a:latin typeface="Times New Roman" panose="02020603050405020304" pitchFamily="18" charset="0"/>
                <a:cs typeface="Times New Roman" panose="02020603050405020304" pitchFamily="18" charset="0"/>
              </a:rPr>
              <a:t>satellite observations</a:t>
            </a:r>
            <a:r>
              <a:rPr lang="en-US" dirty="0">
                <a:latin typeface="Times New Roman" panose="02020603050405020304" pitchFamily="18" charset="0"/>
                <a:cs typeface="Times New Roman" panose="02020603050405020304" pitchFamily="18" charset="0"/>
              </a:rPr>
              <a:t>, radar, and traditional weather stations to fill gaps and cross-check anomalies.</a:t>
            </a:r>
          </a:p>
          <a:p>
            <a:pPr marL="457200" indent="-457200" algn="just">
              <a:buClr>
                <a:schemeClr val="tx1"/>
              </a:buClr>
              <a:buFont typeface="+mj-lt"/>
              <a:buAutoNum type="arabicPeriod"/>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Collect crowd-sourced weather data from mobile devices for supplemental information.</a:t>
            </a:r>
          </a:p>
          <a:p>
            <a:pPr algn="just"/>
            <a:r>
              <a:rPr lang="en-US" b="1" dirty="0">
                <a:latin typeface="Times New Roman" panose="02020603050405020304" pitchFamily="18" charset="0"/>
                <a:cs typeface="Times New Roman" panose="02020603050405020304" pitchFamily="18" charset="0"/>
              </a:rPr>
              <a:t>Benefits: </a:t>
            </a:r>
            <a:r>
              <a:rPr lang="en-US" dirty="0">
                <a:latin typeface="Times New Roman" panose="02020603050405020304" pitchFamily="18" charset="0"/>
                <a:cs typeface="Times New Roman" panose="02020603050405020304" pitchFamily="18" charset="0"/>
              </a:rPr>
              <a:t>Improved Accuracy, Error Mitigation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due to Cross-validation between sources) </a:t>
            </a:r>
            <a:r>
              <a:rPr lang="en-US" dirty="0">
                <a:latin typeface="Times New Roman" panose="02020603050405020304" pitchFamily="18" charset="0"/>
                <a:cs typeface="Times New Roman" panose="02020603050405020304" pitchFamily="18" charset="0"/>
              </a:rPr>
              <a:t>and Resilience.</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44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4DCF-C5AD-9044-26D5-E16A24D43AC6}"/>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Other solutions</a:t>
            </a:r>
          </a:p>
        </p:txBody>
      </p:sp>
      <p:sp>
        <p:nvSpPr>
          <p:cNvPr id="3" name="Content Placeholder 2">
            <a:extLst>
              <a:ext uri="{FF2B5EF4-FFF2-40B4-BE49-F238E27FC236}">
                <a16:creationId xmlns:a16="http://schemas.microsoft.com/office/drawing/2014/main" id="{47435338-2257-5D39-CF6E-33793ADF70FF}"/>
              </a:ext>
            </a:extLst>
          </p:cNvPr>
          <p:cNvSpPr>
            <a:spLocks noGrp="1"/>
          </p:cNvSpPr>
          <p:nvPr>
            <p:ph idx="1"/>
          </p:nvPr>
        </p:nvSpPr>
        <p:spPr/>
        <p:txBody>
          <a:bodyPr/>
          <a:lstStyle/>
          <a:p>
            <a:pPr>
              <a:buClr>
                <a:schemeClr val="tx1"/>
              </a:buClr>
              <a:buFont typeface="Calibri" panose="020F0502020204030204" pitchFamily="34" charset="0"/>
              <a:buChar char="•"/>
            </a:pPr>
            <a:r>
              <a:rPr lang="en-US" b="1" dirty="0">
                <a:latin typeface="Times New Roman" panose="02020603050405020304" pitchFamily="18" charset="0"/>
                <a:cs typeface="Times New Roman" panose="02020603050405020304" pitchFamily="18" charset="0"/>
              </a:rPr>
              <a:t>Prioritize Data Quality </a:t>
            </a:r>
            <a:r>
              <a:rPr lang="en-US" dirty="0">
                <a:latin typeface="Times New Roman" panose="02020603050405020304" pitchFamily="18" charset="0"/>
                <a:cs typeface="Times New Roman" panose="02020603050405020304" pitchFamily="18" charset="0"/>
              </a:rPr>
              <a:t>(e.g.: higher-quality sensors).</a:t>
            </a:r>
          </a:p>
          <a:p>
            <a:pPr>
              <a:buClr>
                <a:schemeClr val="tx1"/>
              </a:buClr>
              <a:buFont typeface="Calibri" panose="020F0502020204030204" pitchFamily="34" charset="0"/>
              <a:buChar char="•"/>
            </a:pPr>
            <a:r>
              <a:rPr lang="en-US" b="1" dirty="0">
                <a:latin typeface="Times New Roman" panose="02020603050405020304" pitchFamily="18" charset="0"/>
                <a:cs typeface="Times New Roman" panose="02020603050405020304" pitchFamily="18" charset="0"/>
              </a:rPr>
              <a:t>Use Synthetic Data</a:t>
            </a:r>
            <a:r>
              <a:rPr lang="en-US" dirty="0">
                <a:latin typeface="Times New Roman" panose="02020603050405020304" pitchFamily="18" charset="0"/>
                <a:cs typeface="Times New Roman" panose="02020603050405020304" pitchFamily="18" charset="0"/>
              </a:rPr>
              <a:t>: when real-world data is irrecoverably noisy or sparse, use synthetic data to supplement the analysis (</a:t>
            </a:r>
            <a:r>
              <a:rPr lang="en-US" sz="1800" i="1" dirty="0">
                <a:latin typeface="Times New Roman" panose="02020603050405020304" pitchFamily="18" charset="0"/>
                <a:cs typeface="Times New Roman" panose="02020603050405020304" pitchFamily="18" charset="0"/>
              </a:rPr>
              <a:t>e.g.: Validate synthetic data against any reliable real-world measurements to ensure it reflects realistic conditions.)</a:t>
            </a:r>
          </a:p>
          <a:p>
            <a:pPr>
              <a:buClr>
                <a:schemeClr val="tx1"/>
              </a:buClr>
              <a:buFont typeface="Calibri" panose="020F0502020204030204" pitchFamily="34" charset="0"/>
              <a:buChar char="•"/>
            </a:pPr>
            <a:r>
              <a:rPr lang="en-US" b="1" dirty="0">
                <a:latin typeface="Times New Roman" panose="02020603050405020304" pitchFamily="18" charset="0"/>
                <a:cs typeface="Times New Roman" panose="02020603050405020304" pitchFamily="18" charset="0"/>
              </a:rPr>
              <a:t>Reframe the Problem</a:t>
            </a:r>
            <a:r>
              <a:rPr lang="en-US" dirty="0">
                <a:latin typeface="Times New Roman" panose="02020603050405020304" pitchFamily="18" charset="0"/>
                <a:cs typeface="Times New Roman" panose="02020603050405020304" pitchFamily="18" charset="0"/>
              </a:rPr>
              <a:t>: If the data quality issues persist, reformulate the problem (</a:t>
            </a:r>
            <a:r>
              <a:rPr lang="en-US" sz="1800" i="1" dirty="0">
                <a:latin typeface="Times New Roman" panose="02020603050405020304" pitchFamily="18" charset="0"/>
                <a:cs typeface="Times New Roman" panose="02020603050405020304" pitchFamily="18" charset="0"/>
              </a:rPr>
              <a:t>e.g.: Focus on broader regional weather trends rather than hyper-local predictions</a:t>
            </a:r>
            <a:r>
              <a:rPr lang="en-US"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17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B8E0-42F1-C989-856C-3051D0A07E05}"/>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Outcomes:</a:t>
            </a:r>
          </a:p>
        </p:txBody>
      </p:sp>
      <p:sp>
        <p:nvSpPr>
          <p:cNvPr id="3" name="Content Placeholder 2">
            <a:extLst>
              <a:ext uri="{FF2B5EF4-FFF2-40B4-BE49-F238E27FC236}">
                <a16:creationId xmlns:a16="http://schemas.microsoft.com/office/drawing/2014/main" id="{C2C8870C-4786-CF01-B7BB-2008F3A13D6D}"/>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By reformulating the problem or incorporating alternative datasets, the research team can:</a:t>
            </a:r>
          </a:p>
          <a:p>
            <a:pPr marL="457200" indent="-457200" algn="just">
              <a:buClrTx/>
              <a:buFont typeface="+mj-lt"/>
              <a:buAutoNum type="arabicPeriod"/>
            </a:pPr>
            <a:r>
              <a:rPr lang="en-US" b="1" dirty="0">
                <a:latin typeface="Times New Roman" panose="02020603050405020304" pitchFamily="18" charset="0"/>
                <a:cs typeface="Times New Roman" panose="02020603050405020304" pitchFamily="18" charset="0"/>
              </a:rPr>
              <a:t>Improve the robustness of weather predictions</a:t>
            </a:r>
            <a:r>
              <a:rPr lang="en-US" dirty="0">
                <a:latin typeface="Times New Roman" panose="02020603050405020304" pitchFamily="18" charset="0"/>
                <a:cs typeface="Times New Roman" panose="02020603050405020304" pitchFamily="18" charset="0"/>
              </a:rPr>
              <a:t>, focusing on actionable insights like anomalies or trends.</a:t>
            </a:r>
          </a:p>
          <a:p>
            <a:pPr marL="457200" indent="-457200" algn="just">
              <a:buClrTx/>
              <a:buFont typeface="+mj-lt"/>
              <a:buAutoNum type="arabicPeriod"/>
            </a:pPr>
            <a:r>
              <a:rPr lang="en-US" b="1" dirty="0">
                <a:latin typeface="Times New Roman" panose="02020603050405020304" pitchFamily="18" charset="0"/>
                <a:cs typeface="Times New Roman" panose="02020603050405020304" pitchFamily="18" charset="0"/>
              </a:rPr>
              <a:t>Enhance the utility</a:t>
            </a:r>
            <a:r>
              <a:rPr lang="en-US" dirty="0">
                <a:latin typeface="Times New Roman" panose="02020603050405020304" pitchFamily="18" charset="0"/>
                <a:cs typeface="Times New Roman" panose="02020603050405020304" pitchFamily="18" charset="0"/>
              </a:rPr>
              <a:t> of the IoT sensor network by integrating its data with reliable external sources.</a:t>
            </a:r>
          </a:p>
          <a:p>
            <a:pPr marL="457200" indent="-457200" algn="just">
              <a:buClrTx/>
              <a:buFont typeface="+mj-lt"/>
              <a:buAutoNum type="arabicPeriod"/>
            </a:pPr>
            <a:r>
              <a:rPr lang="en-US" b="1" dirty="0">
                <a:latin typeface="Times New Roman" panose="02020603050405020304" pitchFamily="18" charset="0"/>
                <a:cs typeface="Times New Roman" panose="02020603050405020304" pitchFamily="18" charset="0"/>
              </a:rPr>
              <a:t>Ensure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better resource allocation </a:t>
            </a:r>
            <a:r>
              <a:rPr lang="en-US" dirty="0">
                <a:latin typeface="Times New Roman" panose="02020603050405020304" pitchFamily="18" charset="0"/>
                <a:cs typeface="Times New Roman" panose="02020603050405020304" pitchFamily="18" charset="0"/>
              </a:rPr>
              <a:t>by avoiding excessive reliance on noisy and unreliable datasets.</a:t>
            </a:r>
          </a:p>
          <a:p>
            <a:pPr marL="0" indent="0" algn="just">
              <a:buNone/>
            </a:pPr>
            <a:r>
              <a:rPr lang="en-US" dirty="0">
                <a:latin typeface="Times New Roman" panose="02020603050405020304" pitchFamily="18" charset="0"/>
                <a:cs typeface="Times New Roman" panose="02020603050405020304" pitchFamily="18" charset="0"/>
              </a:rPr>
              <a:t>This approach not only addresses the noise issue but also provides a scalable solution that adapts to future improvements in IoT sensor quality or coverage.</a:t>
            </a:r>
          </a:p>
        </p:txBody>
      </p:sp>
    </p:spTree>
    <p:extLst>
      <p:ext uri="{BB962C8B-B14F-4D97-AF65-F5344CB8AC3E}">
        <p14:creationId xmlns:p14="http://schemas.microsoft.com/office/powerpoint/2010/main" val="227456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13CC-5A59-9350-D9A4-67226793DCE9}"/>
              </a:ext>
            </a:extLst>
          </p:cNvPr>
          <p:cNvSpPr>
            <a:spLocks noGrp="1"/>
          </p:cNvSpPr>
          <p:nvPr>
            <p:ph type="title"/>
          </p:nvPr>
        </p:nvSpPr>
        <p:spPr>
          <a:xfrm>
            <a:off x="1097280" y="286603"/>
            <a:ext cx="10058400" cy="2515591"/>
          </a:xfrm>
        </p:spPr>
        <p:txBody>
          <a:bodyPr>
            <a:normAutofit/>
          </a:bodyPr>
          <a:lstStyle/>
          <a:p>
            <a:pPr algn="ctr"/>
            <a:r>
              <a:rPr lang="en-US" sz="5400" b="1"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for your time.</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9074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TotalTime>
  <Words>551</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Times New Roman</vt:lpstr>
      <vt:lpstr>Retrospect</vt:lpstr>
      <vt:lpstr>Noisy Weather Dataset</vt:lpstr>
      <vt:lpstr>Predicting Local Weather Patterns from Noisy IoT Sensor Data.</vt:lpstr>
      <vt:lpstr>Early Detection and Quality Assurance</vt:lpstr>
      <vt:lpstr>Data Collection Redundancy</vt:lpstr>
      <vt:lpstr>Other solutions</vt:lpstr>
      <vt:lpstr>Outcomes: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Fleity</dc:creator>
  <cp:lastModifiedBy>Mohammad Fleity</cp:lastModifiedBy>
  <cp:revision>1</cp:revision>
  <dcterms:created xsi:type="dcterms:W3CDTF">2025-01-15T17:34:21Z</dcterms:created>
  <dcterms:modified xsi:type="dcterms:W3CDTF">2025-01-15T18:26:05Z</dcterms:modified>
</cp:coreProperties>
</file>