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732" r:id="rId1"/>
  </p:sldMasterIdLst>
  <p:notesMasterIdLst>
    <p:notesMasterId r:id="rId4"/>
  </p:notesMasterIdLst>
  <p:sldIdLst>
    <p:sldId id="256" r:id="rId2"/>
    <p:sldId id="257" r:id="rId3"/>
  </p:sldIdLst>
  <p:sldSz cx="51206400" cy="42062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A14D"/>
    <a:srgbClr val="F0B731"/>
    <a:srgbClr val="FFC000"/>
    <a:srgbClr val="E6E6E6"/>
    <a:srgbClr val="9E813F"/>
    <a:srgbClr val="212121"/>
    <a:srgbClr val="003554"/>
    <a:srgbClr val="0582CA"/>
    <a:srgbClr val="051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-595" y="-1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596AE-B5AE-479D-A5D3-FA22833FA0BD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63888" y="857250"/>
            <a:ext cx="28162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D6A5-609F-4770-BD43-F3F85EC8D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1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631296" rtl="0" eaLnBrk="1" latinLnBrk="0" hangingPunct="1">
      <a:defRPr sz="7392" kern="1200">
        <a:solidFill>
          <a:schemeClr val="tx1"/>
        </a:solidFill>
        <a:latin typeface="+mn-lt"/>
        <a:ea typeface="+mn-ea"/>
        <a:cs typeface="+mn-cs"/>
      </a:defRPr>
    </a:lvl1pPr>
    <a:lvl2pPr marL="2815644" algn="l" defTabSz="5631296" rtl="0" eaLnBrk="1" latinLnBrk="0" hangingPunct="1">
      <a:defRPr sz="7392" kern="1200">
        <a:solidFill>
          <a:schemeClr val="tx1"/>
        </a:solidFill>
        <a:latin typeface="+mn-lt"/>
        <a:ea typeface="+mn-ea"/>
        <a:cs typeface="+mn-cs"/>
      </a:defRPr>
    </a:lvl2pPr>
    <a:lvl3pPr marL="5631296" algn="l" defTabSz="5631296" rtl="0" eaLnBrk="1" latinLnBrk="0" hangingPunct="1">
      <a:defRPr sz="7392" kern="1200">
        <a:solidFill>
          <a:schemeClr val="tx1"/>
        </a:solidFill>
        <a:latin typeface="+mn-lt"/>
        <a:ea typeface="+mn-ea"/>
        <a:cs typeface="+mn-cs"/>
      </a:defRPr>
    </a:lvl3pPr>
    <a:lvl4pPr marL="8446940" algn="l" defTabSz="5631296" rtl="0" eaLnBrk="1" latinLnBrk="0" hangingPunct="1">
      <a:defRPr sz="7392" kern="1200">
        <a:solidFill>
          <a:schemeClr val="tx1"/>
        </a:solidFill>
        <a:latin typeface="+mn-lt"/>
        <a:ea typeface="+mn-ea"/>
        <a:cs typeface="+mn-cs"/>
      </a:defRPr>
    </a:lvl4pPr>
    <a:lvl5pPr marL="11262588" algn="l" defTabSz="5631296" rtl="0" eaLnBrk="1" latinLnBrk="0" hangingPunct="1">
      <a:defRPr sz="7392" kern="1200">
        <a:solidFill>
          <a:schemeClr val="tx1"/>
        </a:solidFill>
        <a:latin typeface="+mn-lt"/>
        <a:ea typeface="+mn-ea"/>
        <a:cs typeface="+mn-cs"/>
      </a:defRPr>
    </a:lvl5pPr>
    <a:lvl6pPr marL="14078236" algn="l" defTabSz="5631296" rtl="0" eaLnBrk="1" latinLnBrk="0" hangingPunct="1">
      <a:defRPr sz="7392" kern="1200">
        <a:solidFill>
          <a:schemeClr val="tx1"/>
        </a:solidFill>
        <a:latin typeface="+mn-lt"/>
        <a:ea typeface="+mn-ea"/>
        <a:cs typeface="+mn-cs"/>
      </a:defRPr>
    </a:lvl6pPr>
    <a:lvl7pPr marL="16893880" algn="l" defTabSz="5631296" rtl="0" eaLnBrk="1" latinLnBrk="0" hangingPunct="1">
      <a:defRPr sz="7392" kern="1200">
        <a:solidFill>
          <a:schemeClr val="tx1"/>
        </a:solidFill>
        <a:latin typeface="+mn-lt"/>
        <a:ea typeface="+mn-ea"/>
        <a:cs typeface="+mn-cs"/>
      </a:defRPr>
    </a:lvl7pPr>
    <a:lvl8pPr marL="19709532" algn="l" defTabSz="5631296" rtl="0" eaLnBrk="1" latinLnBrk="0" hangingPunct="1">
      <a:defRPr sz="7392" kern="1200">
        <a:solidFill>
          <a:schemeClr val="tx1"/>
        </a:solidFill>
        <a:latin typeface="+mn-lt"/>
        <a:ea typeface="+mn-ea"/>
        <a:cs typeface="+mn-cs"/>
      </a:defRPr>
    </a:lvl8pPr>
    <a:lvl9pPr marL="22525176" algn="l" defTabSz="5631296" rtl="0" eaLnBrk="1" latinLnBrk="0" hangingPunct="1">
      <a:defRPr sz="73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63888" y="857250"/>
            <a:ext cx="28162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D6A5-609F-4770-BD43-F3F85EC8D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69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6883826"/>
            <a:ext cx="43525440" cy="14643947"/>
          </a:xfrm>
        </p:spPr>
        <p:txBody>
          <a:bodyPr anchor="b"/>
          <a:lstStyle>
            <a:lvl1pPr algn="ctr"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2092500"/>
            <a:ext cx="38404800" cy="10155340"/>
          </a:xfrm>
        </p:spPr>
        <p:txBody>
          <a:bodyPr/>
          <a:lstStyle>
            <a:lvl1pPr marL="0" indent="0" algn="ctr">
              <a:buNone/>
              <a:defRPr sz="13440"/>
            </a:lvl1pPr>
            <a:lvl2pPr marL="2560320" indent="0" algn="ctr">
              <a:buNone/>
              <a:defRPr sz="11200"/>
            </a:lvl2pPr>
            <a:lvl3pPr marL="5120640" indent="0" algn="ctr">
              <a:buNone/>
              <a:defRPr sz="10080"/>
            </a:lvl3pPr>
            <a:lvl4pPr marL="7680960" indent="0" algn="ctr">
              <a:buNone/>
              <a:defRPr sz="8960"/>
            </a:lvl4pPr>
            <a:lvl5pPr marL="10241280" indent="0" algn="ctr">
              <a:buNone/>
              <a:defRPr sz="8960"/>
            </a:lvl5pPr>
            <a:lvl6pPr marL="12801600" indent="0" algn="ctr">
              <a:buNone/>
              <a:defRPr sz="8960"/>
            </a:lvl6pPr>
            <a:lvl7pPr marL="15361920" indent="0" algn="ctr">
              <a:buNone/>
              <a:defRPr sz="8960"/>
            </a:lvl7pPr>
            <a:lvl8pPr marL="17922240" indent="0" algn="ctr">
              <a:buNone/>
              <a:defRPr sz="8960"/>
            </a:lvl8pPr>
            <a:lvl9pPr marL="20482560" indent="0" algn="ctr">
              <a:buNone/>
              <a:defRPr sz="8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2EBF-3447-47FC-BA5B-82EE4818DC09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0B6A-F52B-42AB-AF48-E02A2432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5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2EBF-3447-47FC-BA5B-82EE4818DC09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0B6A-F52B-42AB-AF48-E02A2432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0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2239433"/>
            <a:ext cx="11041380" cy="356459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2239433"/>
            <a:ext cx="32484060" cy="356459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2EBF-3447-47FC-BA5B-82EE4818DC09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0B6A-F52B-42AB-AF48-E02A2432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1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2EBF-3447-47FC-BA5B-82EE4818DC09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0B6A-F52B-42AB-AF48-E02A2432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7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10486402"/>
            <a:ext cx="44165520" cy="17496787"/>
          </a:xfrm>
        </p:spPr>
        <p:txBody>
          <a:bodyPr anchor="b"/>
          <a:lstStyle>
            <a:lvl1pPr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28148716"/>
            <a:ext cx="44165520" cy="9201147"/>
          </a:xfrm>
        </p:spPr>
        <p:txBody>
          <a:bodyPr/>
          <a:lstStyle>
            <a:lvl1pPr marL="0" indent="0">
              <a:buNone/>
              <a:defRPr sz="13440">
                <a:solidFill>
                  <a:schemeClr val="tx1"/>
                </a:solidFill>
              </a:defRPr>
            </a:lvl1pPr>
            <a:lvl2pPr marL="256032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2EBF-3447-47FC-BA5B-82EE4818DC09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0B6A-F52B-42AB-AF48-E02A2432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8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1197167"/>
            <a:ext cx="21762720" cy="26688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1197167"/>
            <a:ext cx="21762720" cy="26688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2EBF-3447-47FC-BA5B-82EE4818DC09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0B6A-F52B-42AB-AF48-E02A2432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3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239442"/>
            <a:ext cx="44165520" cy="813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10311133"/>
            <a:ext cx="21662704" cy="5053327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5364460"/>
            <a:ext cx="21662704" cy="22598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10311133"/>
            <a:ext cx="21769390" cy="5053327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5364460"/>
            <a:ext cx="21769390" cy="22598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2EBF-3447-47FC-BA5B-82EE4818DC09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0B6A-F52B-42AB-AF48-E02A2432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2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2EBF-3447-47FC-BA5B-82EE4818DC09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0B6A-F52B-42AB-AF48-E02A2432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9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2EBF-3447-47FC-BA5B-82EE4818DC09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0B6A-F52B-42AB-AF48-E02A2432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804160"/>
            <a:ext cx="16515397" cy="98145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6056216"/>
            <a:ext cx="25923240" cy="29891567"/>
          </a:xfrm>
        </p:spPr>
        <p:txBody>
          <a:bodyPr/>
          <a:lstStyle>
            <a:lvl1pPr>
              <a:defRPr sz="17920"/>
            </a:lvl1pPr>
            <a:lvl2pPr>
              <a:defRPr sz="15680"/>
            </a:lvl2pPr>
            <a:lvl3pPr>
              <a:defRPr sz="1344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2618720"/>
            <a:ext cx="16515397" cy="23377740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2EBF-3447-47FC-BA5B-82EE4818DC09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0B6A-F52B-42AB-AF48-E02A2432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6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804160"/>
            <a:ext cx="16515397" cy="98145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6056216"/>
            <a:ext cx="25923240" cy="29891567"/>
          </a:xfrm>
        </p:spPr>
        <p:txBody>
          <a:bodyPr anchor="t"/>
          <a:lstStyle>
            <a:lvl1pPr marL="0" indent="0">
              <a:buNone/>
              <a:defRPr sz="17920"/>
            </a:lvl1pPr>
            <a:lvl2pPr marL="2560320" indent="0">
              <a:buNone/>
              <a:defRPr sz="15680"/>
            </a:lvl2pPr>
            <a:lvl3pPr marL="5120640" indent="0">
              <a:buNone/>
              <a:defRPr sz="1344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2618720"/>
            <a:ext cx="16515397" cy="23377740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2EBF-3447-47FC-BA5B-82EE4818DC09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0B6A-F52B-42AB-AF48-E02A2432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0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239442"/>
            <a:ext cx="44165520" cy="813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1197167"/>
            <a:ext cx="44165520" cy="26688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38985623"/>
            <a:ext cx="11521440" cy="2239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2EBF-3447-47FC-BA5B-82EE4818DC09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38985623"/>
            <a:ext cx="17282160" cy="2239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8985623"/>
            <a:ext cx="11521440" cy="2239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F0B6A-F52B-42AB-AF48-E02A2432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3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120640" rtl="0" eaLnBrk="1" latinLnBrk="0" hangingPunct="1">
        <a:lnSpc>
          <a:spcPct val="90000"/>
        </a:lnSpc>
        <a:spcBef>
          <a:spcPct val="0"/>
        </a:spcBef>
        <a:buNone/>
        <a:defRPr sz="2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0" indent="-1280160" algn="l" defTabSz="5120640" rtl="0" eaLnBrk="1" latinLnBrk="0" hangingPunct="1">
        <a:lnSpc>
          <a:spcPct val="90000"/>
        </a:lnSpc>
        <a:spcBef>
          <a:spcPts val="5600"/>
        </a:spcBef>
        <a:buFont typeface="Arial" panose="020B0604020202020204" pitchFamily="34" charset="0"/>
        <a:buChar char="•"/>
        <a:defRPr sz="1568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1448A15-5198-405E-8C0F-8457F0459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843822"/>
              </p:ext>
            </p:extLst>
          </p:nvPr>
        </p:nvGraphicFramePr>
        <p:xfrm>
          <a:off x="3870960" y="4724401"/>
          <a:ext cx="44156810" cy="2802049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465295">
                  <a:extLst>
                    <a:ext uri="{9D8B030D-6E8A-4147-A177-3AD203B41FA5}">
                      <a16:colId xmlns:a16="http://schemas.microsoft.com/office/drawing/2014/main" val="1746492626"/>
                    </a:ext>
                  </a:extLst>
                </a:gridCol>
                <a:gridCol w="1546802">
                  <a:extLst>
                    <a:ext uri="{9D8B030D-6E8A-4147-A177-3AD203B41FA5}">
                      <a16:colId xmlns:a16="http://schemas.microsoft.com/office/drawing/2014/main" val="3759650506"/>
                    </a:ext>
                  </a:extLst>
                </a:gridCol>
                <a:gridCol w="3055439">
                  <a:extLst>
                    <a:ext uri="{9D8B030D-6E8A-4147-A177-3AD203B41FA5}">
                      <a16:colId xmlns:a16="http://schemas.microsoft.com/office/drawing/2014/main" val="3556400913"/>
                    </a:ext>
                  </a:extLst>
                </a:gridCol>
                <a:gridCol w="2026367">
                  <a:extLst>
                    <a:ext uri="{9D8B030D-6E8A-4147-A177-3AD203B41FA5}">
                      <a16:colId xmlns:a16="http://schemas.microsoft.com/office/drawing/2014/main" val="2009957276"/>
                    </a:ext>
                  </a:extLst>
                </a:gridCol>
                <a:gridCol w="2822822">
                  <a:extLst>
                    <a:ext uri="{9D8B030D-6E8A-4147-A177-3AD203B41FA5}">
                      <a16:colId xmlns:a16="http://schemas.microsoft.com/office/drawing/2014/main" val="1316116805"/>
                    </a:ext>
                  </a:extLst>
                </a:gridCol>
                <a:gridCol w="1896073">
                  <a:extLst>
                    <a:ext uri="{9D8B030D-6E8A-4147-A177-3AD203B41FA5}">
                      <a16:colId xmlns:a16="http://schemas.microsoft.com/office/drawing/2014/main" val="2139588595"/>
                    </a:ext>
                  </a:extLst>
                </a:gridCol>
                <a:gridCol w="3110266">
                  <a:extLst>
                    <a:ext uri="{9D8B030D-6E8A-4147-A177-3AD203B41FA5}">
                      <a16:colId xmlns:a16="http://schemas.microsoft.com/office/drawing/2014/main" val="4178905309"/>
                    </a:ext>
                  </a:extLst>
                </a:gridCol>
                <a:gridCol w="1662864">
                  <a:extLst>
                    <a:ext uri="{9D8B030D-6E8A-4147-A177-3AD203B41FA5}">
                      <a16:colId xmlns:a16="http://schemas.microsoft.com/office/drawing/2014/main" val="185551251"/>
                    </a:ext>
                  </a:extLst>
                </a:gridCol>
                <a:gridCol w="3545526">
                  <a:extLst>
                    <a:ext uri="{9D8B030D-6E8A-4147-A177-3AD203B41FA5}">
                      <a16:colId xmlns:a16="http://schemas.microsoft.com/office/drawing/2014/main" val="2128171728"/>
                    </a:ext>
                  </a:extLst>
                </a:gridCol>
                <a:gridCol w="1715770">
                  <a:extLst>
                    <a:ext uri="{9D8B030D-6E8A-4147-A177-3AD203B41FA5}">
                      <a16:colId xmlns:a16="http://schemas.microsoft.com/office/drawing/2014/main" val="830378430"/>
                    </a:ext>
                  </a:extLst>
                </a:gridCol>
                <a:gridCol w="3548853">
                  <a:extLst>
                    <a:ext uri="{9D8B030D-6E8A-4147-A177-3AD203B41FA5}">
                      <a16:colId xmlns:a16="http://schemas.microsoft.com/office/drawing/2014/main" val="2915014559"/>
                    </a:ext>
                  </a:extLst>
                </a:gridCol>
                <a:gridCol w="8320640">
                  <a:extLst>
                    <a:ext uri="{9D8B030D-6E8A-4147-A177-3AD203B41FA5}">
                      <a16:colId xmlns:a16="http://schemas.microsoft.com/office/drawing/2014/main" val="2161478732"/>
                    </a:ext>
                  </a:extLst>
                </a:gridCol>
                <a:gridCol w="2916249">
                  <a:extLst>
                    <a:ext uri="{9D8B030D-6E8A-4147-A177-3AD203B41FA5}">
                      <a16:colId xmlns:a16="http://schemas.microsoft.com/office/drawing/2014/main" val="1558446964"/>
                    </a:ext>
                  </a:extLst>
                </a:gridCol>
                <a:gridCol w="2486630">
                  <a:extLst>
                    <a:ext uri="{9D8B030D-6E8A-4147-A177-3AD203B41FA5}">
                      <a16:colId xmlns:a16="http://schemas.microsoft.com/office/drawing/2014/main" val="3277254509"/>
                    </a:ext>
                  </a:extLst>
                </a:gridCol>
                <a:gridCol w="1037214">
                  <a:extLst>
                    <a:ext uri="{9D8B030D-6E8A-4147-A177-3AD203B41FA5}">
                      <a16:colId xmlns:a16="http://schemas.microsoft.com/office/drawing/2014/main" val="2806582356"/>
                    </a:ext>
                  </a:extLst>
                </a:gridCol>
              </a:tblGrid>
              <a:tr h="1092319">
                <a:tc rowSpan="3" gridSpan="2">
                  <a:txBody>
                    <a:bodyPr/>
                    <a:lstStyle/>
                    <a:p>
                      <a:pPr algn="ctr"/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بداية التوظيف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العمل الجزئي</a:t>
                      </a:r>
                      <a:endParaRPr lang="en-US" sz="4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العمل الجزئي</a:t>
                      </a:r>
                      <a:endParaRPr lang="en-US" dirty="0"/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/>
                    </a:p>
                  </a:txBody>
                  <a:tcPr marL="124135" marR="124135" marT="62067" marB="62067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التطوع بمكافئة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التطوع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النظام: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rowSpan="2" gridSpan="3">
                  <a:txBody>
                    <a:bodyPr/>
                    <a:lstStyle/>
                    <a:p>
                      <a:pPr algn="ctr" rtl="1"/>
                      <a:r>
                        <a:rPr lang="en-US" sz="4000" b="1" dirty="0">
                          <a:solidFill>
                            <a:schemeClr val="bg1"/>
                          </a:solidFill>
                        </a:rPr>
                        <a:t>((V2E))</a:t>
                      </a:r>
                    </a:p>
                    <a:p>
                      <a:pPr algn="ctr" rtl="1"/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التطوع المنتهي بالتوظيف</a:t>
                      </a:r>
                      <a:endParaRPr lang="en-US" sz="4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F0B73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00905"/>
                  </a:ext>
                </a:extLst>
              </a:tr>
              <a:tr h="861538">
                <a:tc gridSpan="2" v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hMerge="1" vMerge="1">
                  <a:txBody>
                    <a:bodyPr/>
                    <a:lstStyle/>
                    <a:p>
                      <a:pPr algn="ctr"/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الرابعة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الرابعة</a:t>
                      </a:r>
                      <a:endParaRPr lang="en-US" dirty="0"/>
                    </a:p>
                  </a:txBody>
                  <a:tcPr marL="68580" marR="68580" marT="34290" marB="34290" anchor="ctr"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الثالثة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الثانية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الأولى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التجربة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C4A14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المرحلة: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91982"/>
                  </a:ext>
                </a:extLst>
              </a:tr>
              <a:tr h="138178">
                <a:tc gridSpan="2" vMerge="1">
                  <a:txBody>
                    <a:bodyPr/>
                    <a:lstStyle/>
                    <a:p>
                      <a:pPr algn="ctr"/>
                      <a:endParaRPr lang="en-US" sz="2800" b="1"/>
                    </a:p>
                  </a:txBody>
                  <a:tcPr marL="124135" marR="124135" marT="62067" marB="62067"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800" b="1"/>
                    </a:p>
                  </a:txBody>
                  <a:tcPr marL="124135" marR="124135" marT="62067" marB="62067"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sz="2800" b="1"/>
                    </a:p>
                  </a:txBody>
                  <a:tcPr marL="124135" marR="124135" marT="62067" marB="62067"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sz="2800" b="1"/>
                    </a:p>
                  </a:txBody>
                  <a:tcPr marL="124135" marR="124135" marT="62067" marB="62067"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sz="2800" b="1"/>
                    </a:p>
                  </a:txBody>
                  <a:tcPr marL="124135" marR="124135" marT="62067" marB="62067"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4135" marR="124135" marT="62067" marB="62067" anchor="ctr"/>
                </a:tc>
                <a:tc rowSpan="3" gridSpan="3">
                  <a:txBody>
                    <a:bodyPr/>
                    <a:lstStyle/>
                    <a:p>
                      <a:pPr algn="ctr"/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الامتيازات</a:t>
                      </a:r>
                      <a:endParaRPr lang="en-US" sz="4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rtl="0"/>
                      <a:endParaRPr lang="en-US" sz="6000" spc="100" baseline="0" dirty="0"/>
                    </a:p>
                  </a:txBody>
                  <a:tcPr marL="124135" marR="124135" marT="62067" marB="62067" anchor="ctr"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4135" marR="124135" marT="62067" marB="62067" anchor="ctr"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572745"/>
                  </a:ext>
                </a:extLst>
              </a:tr>
              <a:tr h="1575844">
                <a:tc rowSpan="2" gridSpan="2">
                  <a:txBody>
                    <a:bodyPr/>
                    <a:lstStyle/>
                    <a:p>
                      <a:pPr algn="ctr"/>
                      <a:r>
                        <a:rPr lang="ar-JO" sz="4000" b="0">
                          <a:solidFill>
                            <a:schemeClr val="bg1"/>
                          </a:solidFill>
                        </a:rPr>
                        <a:t>عمل 8 ساعات يوميا</a:t>
                      </a:r>
                      <a:endParaRPr lang="en-US"/>
                    </a:p>
                  </a:txBody>
                  <a:tcPr marL="68580" marR="68580" marT="34290" marB="34290" anchor="ctr"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ar-JO" sz="4000" b="0" dirty="0">
                          <a:solidFill>
                            <a:schemeClr val="bg1"/>
                          </a:solidFill>
                        </a:rPr>
                        <a:t>عمل 4 ساعات يوميا لمدة 90 يوم</a:t>
                      </a:r>
                      <a:endParaRPr lang="en-US" dirty="0"/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ar-JO" sz="4000" b="0">
                          <a:solidFill>
                            <a:schemeClr val="bg1"/>
                          </a:solidFill>
                        </a:rPr>
                        <a:t>عمل 240 ساعة خلال 60 يوم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ar-JO" sz="4000" b="0">
                          <a:solidFill>
                            <a:schemeClr val="bg1"/>
                          </a:solidFill>
                        </a:rPr>
                        <a:t>عمل 150 ساعة بحد أدنى خلال 90 يوم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ar-JO" sz="4000" b="0">
                          <a:solidFill>
                            <a:schemeClr val="bg1"/>
                          </a:solidFill>
                        </a:rPr>
                        <a:t>عمل 60 ساعة بحد أدنى خلال 60 يوم</a:t>
                      </a:r>
                      <a:endParaRPr lang="en-US"/>
                    </a:p>
                  </a:txBody>
                  <a:tcPr marL="68580" marR="68580" marT="34290" marB="34290" anchor="ctr"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4000" b="0">
                          <a:solidFill>
                            <a:schemeClr val="bg1"/>
                          </a:solidFill>
                        </a:rPr>
                        <a:t>اجتياز مقابلة مدير الكيان الوقفي ومدير القسم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C4A14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المهام المطلوبة:</a:t>
                      </a:r>
                      <a:endParaRPr lang="en-US" dirty="0"/>
                    </a:p>
                  </a:txBody>
                  <a:tcPr marL="68580" marR="68580" marT="34290" marB="34290" anchor="ctr">
                    <a:noFill/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5812"/>
                  </a:ext>
                </a:extLst>
              </a:tr>
              <a:tr h="735166">
                <a:tc gridSpan="2" v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hMerge="1" vMerge="1">
                  <a:txBody>
                    <a:bodyPr/>
                    <a:lstStyle/>
                    <a:p>
                      <a:pPr algn="ctr"/>
                      <a:r>
                        <a:rPr lang="ar-JO" sz="4000" b="0" dirty="0">
                          <a:solidFill>
                            <a:schemeClr val="bg1"/>
                          </a:solidFill>
                        </a:rPr>
                        <a:t>إشراف 30 ساعة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ar-JO" sz="4000" b="0" dirty="0">
                          <a:solidFill>
                            <a:schemeClr val="bg1"/>
                          </a:solidFill>
                        </a:rPr>
                        <a:t>إشراف 30 ساعة</a:t>
                      </a:r>
                      <a:endParaRPr lang="en-US" dirty="0"/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ar-JO" sz="4000" b="0" dirty="0">
                          <a:solidFill>
                            <a:schemeClr val="bg1"/>
                          </a:solidFill>
                        </a:rPr>
                        <a:t>تنقل 20 ساعة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ar-JO" sz="4000" b="0" dirty="0">
                          <a:solidFill>
                            <a:schemeClr val="bg1"/>
                          </a:solidFill>
                        </a:rPr>
                        <a:t>عمل 20 ساعة إدارية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sz="2800" b="1"/>
                    </a:p>
                  </a:txBody>
                  <a:tcPr marL="124135" marR="124135" marT="62067" marB="62067"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4000" b="0" dirty="0">
                          <a:solidFill>
                            <a:schemeClr val="bg1"/>
                          </a:solidFill>
                        </a:rPr>
                        <a:t>التطوع 30 ساعة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C4A14D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423502"/>
                  </a:ext>
                </a:extLst>
              </a:tr>
              <a:tr h="634427"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✔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✔</a:t>
                      </a:r>
                      <a:endParaRPr lang="en-US" dirty="0"/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✔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✔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✔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✔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C4A1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4000" b="0" dirty="0">
                          <a:solidFill>
                            <a:schemeClr val="bg1"/>
                          </a:solidFill>
                        </a:rPr>
                        <a:t>إمكانية تنسيق التطوع مع عمل آخر؟</a:t>
                      </a:r>
                      <a:endParaRPr lang="ar-SA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40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rowSpan="17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JO" sz="4000" b="1" kern="1200" baseline="0">
                          <a:solidFill>
                            <a:schemeClr val="bg1"/>
                          </a:solidFill>
                          <a:effectLst/>
                        </a:rPr>
                        <a:t>النوعيـــــــــــــــــــــــــــــــــــــــــــــــــــــــــة</a:t>
                      </a:r>
                      <a:endParaRPr lang="en-US" sz="4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vert="vert270" anchor="ctr">
                    <a:lnR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412163"/>
                  </a:ext>
                </a:extLst>
              </a:tr>
              <a:tr h="634427"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✔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✔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✔</a:t>
                      </a:r>
                      <a:endParaRPr lang="en-US" dirty="0"/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✔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✔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✔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✔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C4A1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4000" b="0" dirty="0">
                          <a:solidFill>
                            <a:schemeClr val="bg1"/>
                          </a:solidFill>
                        </a:rPr>
                        <a:t>دورة تأهيلية متخصصة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40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300146"/>
                  </a:ext>
                </a:extLst>
              </a:tr>
              <a:tr h="634427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✔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✔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✔</a:t>
                      </a:r>
                      <a:endParaRPr lang="en-US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rowSpan="2" gridSpan="6">
                  <a:txBody>
                    <a:bodyPr/>
                    <a:lstStyle/>
                    <a:p>
                      <a:pPr algn="ctr" rtl="0"/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50%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rowSpan="2" hMerge="1">
                  <a:txBody>
                    <a:bodyPr/>
                    <a:lstStyle/>
                    <a:p>
                      <a:pPr algn="ctr" rtl="0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C4A14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ar-SA" sz="4000" b="0" dirty="0">
                          <a:solidFill>
                            <a:schemeClr val="bg1"/>
                          </a:solidFill>
                        </a:rPr>
                        <a:t>إعفاء من انتساب الدورات العامة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endParaRPr lang="en-US" sz="6000" spc="100" baseline="0" dirty="0"/>
                    </a:p>
                  </a:txBody>
                  <a:tcPr marL="124135" marR="124135" marT="62067" marB="62067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883541"/>
                  </a:ext>
                </a:extLst>
              </a:tr>
              <a:tr h="324016">
                <a:tc gridSpan="2" vMerge="1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✔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✔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6" vMerge="1"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50%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800" b="1"/>
                    </a:p>
                  </a:txBody>
                  <a:tcPr marL="124135" marR="124135" marT="62067" marB="62067"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C4A14D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ar-SA" sz="4000" b="0" dirty="0">
                          <a:solidFill>
                            <a:schemeClr val="bg1"/>
                          </a:solidFill>
                        </a:rPr>
                        <a:t>إعفاء من انتساب الدورات لقريب من الدرجة ال</a:t>
                      </a:r>
                      <a:r>
                        <a:rPr lang="ar-JO" sz="4000" b="0" dirty="0">
                          <a:solidFill>
                            <a:schemeClr val="bg1"/>
                          </a:solidFill>
                        </a:rPr>
                        <a:t>أ</a:t>
                      </a:r>
                      <a:r>
                        <a:rPr lang="ar-SA" sz="4000" b="0" dirty="0">
                          <a:solidFill>
                            <a:schemeClr val="bg1"/>
                          </a:solidFill>
                        </a:rPr>
                        <a:t>ولة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endParaRPr lang="en-US" sz="6000" spc="100" baseline="0" dirty="0"/>
                    </a:p>
                  </a:txBody>
                  <a:tcPr marL="124135" marR="124135" marT="62067" marB="62067"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95223"/>
                  </a:ext>
                </a:extLst>
              </a:tr>
              <a:tr h="866619">
                <a:tc gridSpan="2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✔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4000" b="0">
                          <a:solidFill>
                            <a:schemeClr val="bg1"/>
                          </a:solidFill>
                        </a:rPr>
                        <a:t>✔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✔</a:t>
                      </a:r>
                      <a:endParaRPr lang="en-US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4000" b="0">
                          <a:solidFill>
                            <a:schemeClr val="bg1"/>
                          </a:solidFill>
                        </a:rPr>
                        <a:t>50%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kern="120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kern="120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C4A1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4000" b="0">
                          <a:solidFill>
                            <a:schemeClr val="bg1"/>
                          </a:solidFill>
                        </a:rPr>
                        <a:t>إعفاء من انتساب الدورات لقريب من الدرجة ال</a:t>
                      </a:r>
                      <a:r>
                        <a:rPr lang="ar-JO" sz="4000" b="0">
                          <a:solidFill>
                            <a:schemeClr val="bg1"/>
                          </a:solidFill>
                        </a:rPr>
                        <a:t>أ</a:t>
                      </a:r>
                      <a:r>
                        <a:rPr lang="ar-SA" sz="4000" b="0">
                          <a:solidFill>
                            <a:schemeClr val="bg1"/>
                          </a:solidFill>
                        </a:rPr>
                        <a:t>ولة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3655875"/>
                  </a:ext>
                </a:extLst>
              </a:tr>
              <a:tr h="965561">
                <a:tc gridSpan="2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✔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50%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50%</a:t>
                      </a:r>
                      <a:endParaRPr lang="en-US" dirty="0"/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kern="120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kern="120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kern="120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C4A1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4000" b="0">
                          <a:solidFill>
                            <a:schemeClr val="bg1"/>
                          </a:solidFill>
                        </a:rPr>
                        <a:t>إعفاء من انتساب الدورات لقريب الدرجة الثانية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endParaRPr lang="en-US" sz="6000" spc="100" baseline="0" dirty="0"/>
                    </a:p>
                  </a:txBody>
                  <a:tcPr marL="124135" marR="124135" marT="62067" marB="62067"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500762"/>
                  </a:ext>
                </a:extLst>
              </a:tr>
              <a:tr h="225075">
                <a:tc rowSpan="2" gridSpan="2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✔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dirty="0"/>
                    </a:p>
                  </a:txBody>
                  <a:tcPr marL="68580" marR="68580" marT="34290" marB="34290" anchor="ctr"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marT="34290" marB="34290" anchor="ctr"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algn="r"/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✔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C4A14D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C4A14D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b="0" kern="120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4000" b="0" kern="120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C4A14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ar-SA" sz="4000" b="0">
                          <a:solidFill>
                            <a:schemeClr val="bg1"/>
                          </a:solidFill>
                        </a:rPr>
                        <a:t>صرف الزي الرسمي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897645"/>
                  </a:ext>
                </a:extLst>
              </a:tr>
              <a:tr h="634427">
                <a:tc gridSpan="2" vMerge="1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✔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marL="0" marR="0" lvl="0" indent="0" algn="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✔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C4A14D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C4A14D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ar-SA" sz="4000" b="0" dirty="0">
                          <a:solidFill>
                            <a:schemeClr val="bg1"/>
                          </a:solidFill>
                        </a:rPr>
                        <a:t>صرف الزي الرسمي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endParaRPr lang="en-US" sz="6000" spc="100" baseline="0" dirty="0"/>
                    </a:p>
                  </a:txBody>
                  <a:tcPr marL="124135" marR="124135" marT="62067" marB="62067"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497269"/>
                  </a:ext>
                </a:extLst>
              </a:tr>
              <a:tr h="634427">
                <a:tc gridSpan="8">
                  <a:txBody>
                    <a:bodyPr/>
                    <a:lstStyle/>
                    <a:p>
                      <a:pPr algn="r"/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✔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C4A1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/>
                    </a:p>
                  </a:txBody>
                  <a:tcPr marL="124135" marR="124135" marT="62067" marB="62067"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C4A14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C4A1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4000" b="0" dirty="0">
                          <a:solidFill>
                            <a:schemeClr val="bg1"/>
                          </a:solidFill>
                        </a:rPr>
                        <a:t>شهادة خبرة تخصصية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endParaRPr lang="en-US" sz="6000" spc="100" baseline="0" dirty="0"/>
                    </a:p>
                  </a:txBody>
                  <a:tcPr marL="124135" marR="124135" marT="62067" marB="62067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011362"/>
                  </a:ext>
                </a:extLst>
              </a:tr>
              <a:tr h="634427">
                <a:tc gridSpan="6">
                  <a:txBody>
                    <a:bodyPr/>
                    <a:lstStyle/>
                    <a:p>
                      <a:pPr algn="r"/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✔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C4A1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C4A14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C4A1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4000" b="0" dirty="0">
                          <a:solidFill>
                            <a:schemeClr val="bg1"/>
                          </a:solidFill>
                        </a:rPr>
                        <a:t>خط هاتف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4000" b="1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endParaRPr lang="en-US" sz="6000" spc="100" baseline="0" dirty="0"/>
                    </a:p>
                  </a:txBody>
                  <a:tcPr marL="124135" marR="124135" marT="62067" marB="62067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204391"/>
                  </a:ext>
                </a:extLst>
              </a:tr>
              <a:tr h="634427">
                <a:tc gridSpan="6">
                  <a:txBody>
                    <a:bodyPr/>
                    <a:lstStyle/>
                    <a:p>
                      <a:pPr algn="r"/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✔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C4A1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C4A14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C4A1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4000" b="0" dirty="0">
                          <a:solidFill>
                            <a:schemeClr val="bg1"/>
                          </a:solidFill>
                        </a:rPr>
                        <a:t>ترقية إدارية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endParaRPr lang="en-US" sz="6000" spc="100" baseline="0" dirty="0"/>
                    </a:p>
                  </a:txBody>
                  <a:tcPr marL="124135" marR="124135" marT="62067" marB="62067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287387"/>
                  </a:ext>
                </a:extLst>
              </a:tr>
              <a:tr h="634427">
                <a:tc gridSpan="4">
                  <a:txBody>
                    <a:bodyPr/>
                    <a:lstStyle/>
                    <a:p>
                      <a:pPr algn="r"/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✔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C4A1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/>
                    </a:p>
                  </a:txBody>
                  <a:tcPr marL="124135" marR="124135" marT="62067" marB="62067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C4A1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4000" b="0" dirty="0">
                          <a:solidFill>
                            <a:schemeClr val="bg1"/>
                          </a:solidFill>
                        </a:rPr>
                        <a:t>شهادة خبرة إدارية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4000" b="1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endParaRPr lang="en-US" sz="6000" spc="100" baseline="0" dirty="0"/>
                    </a:p>
                  </a:txBody>
                  <a:tcPr marL="124135" marR="124135" marT="62067" marB="62067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56991"/>
                  </a:ext>
                </a:extLst>
              </a:tr>
              <a:tr h="634427">
                <a:tc gridSpan="4">
                  <a:txBody>
                    <a:bodyPr/>
                    <a:lstStyle/>
                    <a:p>
                      <a:pPr algn="r"/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✔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C4A1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/>
                    </a:p>
                  </a:txBody>
                  <a:tcPr marL="124135" marR="124135" marT="62067" marB="62067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C4A1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4000" b="0" dirty="0">
                          <a:solidFill>
                            <a:schemeClr val="bg1"/>
                          </a:solidFill>
                        </a:rPr>
                        <a:t>تنسيب وتزكية موظفين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endParaRPr lang="en-US" sz="2800" b="1" spc="100" baseline="0" dirty="0"/>
                    </a:p>
                  </a:txBody>
                  <a:tcPr marL="124135" marR="124135" marT="62067" marB="62067"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815677"/>
                  </a:ext>
                </a:extLst>
              </a:tr>
              <a:tr h="634427">
                <a:tc gridSpan="4">
                  <a:txBody>
                    <a:bodyPr/>
                    <a:lstStyle/>
                    <a:p>
                      <a:pPr algn="r"/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✔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4A14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500" b="1" dirty="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C4A1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4000" b="0" dirty="0">
                          <a:solidFill>
                            <a:schemeClr val="bg1"/>
                          </a:solidFill>
                        </a:rPr>
                        <a:t>الضم للكادر الإداري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4000" b="1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endParaRPr lang="en-US" sz="2800" b="1" spc="100" baseline="0" dirty="0"/>
                    </a:p>
                  </a:txBody>
                  <a:tcPr marL="124135" marR="124135" marT="62067" marB="62067"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762822"/>
                  </a:ext>
                </a:extLst>
              </a:tr>
              <a:tr h="1204149">
                <a:tc gridSpan="2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✔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C4A14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65%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65%</a:t>
                      </a:r>
                      <a:endParaRPr lang="en-US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5120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50%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120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35%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C4A1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4000" b="0" dirty="0">
                          <a:solidFill>
                            <a:schemeClr val="bg1"/>
                          </a:solidFill>
                        </a:rPr>
                        <a:t>إعفاء من الرحلات الخارجية (رحلات / مزارع / مسابح ...)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85666"/>
                  </a:ext>
                </a:extLst>
              </a:tr>
              <a:tr h="1204149">
                <a:tc gridSpan="4"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50%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5120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35%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120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C4A1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4000" b="0" dirty="0">
                          <a:solidFill>
                            <a:schemeClr val="bg1"/>
                          </a:solidFill>
                        </a:rPr>
                        <a:t>إعفاء من الرحلات الخارجية لقريب من الدرجة الأولى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911681"/>
                  </a:ext>
                </a:extLst>
              </a:tr>
              <a:tr h="11906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50%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dirty="0"/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C4A1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4000" b="0" dirty="0">
                          <a:solidFill>
                            <a:schemeClr val="bg1"/>
                          </a:solidFill>
                        </a:rPr>
                        <a:t>إعفاء من الرحلات الخارجية لقريب من الدرجة الثانية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9475"/>
                  </a:ext>
                </a:extLst>
              </a:tr>
              <a:tr h="269414">
                <a:tc gridSpan="14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="1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1" dirty="0">
                        <a:effectLst/>
                      </a:endParaRPr>
                    </a:p>
                  </a:txBody>
                  <a:tcPr marL="68580" marR="68580" marT="34290" marB="34290"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899055"/>
                  </a:ext>
                </a:extLst>
              </a:tr>
              <a:tr h="750566"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✔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>
                          <a:solidFill>
                            <a:schemeClr val="bg1"/>
                          </a:solidFill>
                        </a:rPr>
                        <a:t>✔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✔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✔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✔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C4A1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4000" b="0" dirty="0">
                          <a:solidFill>
                            <a:schemeClr val="bg1"/>
                          </a:solidFill>
                        </a:rPr>
                        <a:t>خدمة المواصلات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4000" b="1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sz="4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JO" sz="4000" b="1" kern="1200" baseline="0" dirty="0">
                          <a:solidFill>
                            <a:schemeClr val="bg1"/>
                          </a:solidFill>
                          <a:effectLst/>
                        </a:rPr>
                        <a:t>الماديـــــــــــــــــــــة</a:t>
                      </a:r>
                      <a:endParaRPr lang="en-US" sz="4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vert="vert27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3006227"/>
                  </a:ext>
                </a:extLst>
              </a:tr>
              <a:tr h="750566"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✔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✔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✔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✔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C4A1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4000" b="0" dirty="0">
                          <a:solidFill>
                            <a:schemeClr val="bg1"/>
                          </a:solidFill>
                        </a:rPr>
                        <a:t>خدمة الطعام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4000" b="1">
                          <a:solidFill>
                            <a:schemeClr val="bg1"/>
                          </a:solidFill>
                        </a:rPr>
                        <a:t>17</a:t>
                      </a:r>
                      <a:endParaRPr lang="en-US" sz="4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endParaRPr lang="en-US" sz="6000" spc="100" baseline="0" dirty="0"/>
                    </a:p>
                  </a:txBody>
                  <a:tcPr marL="124135" marR="124135" marT="62067" marB="62067"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887163"/>
                  </a:ext>
                </a:extLst>
              </a:tr>
              <a:tr h="750566"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bg1"/>
                          </a:solidFill>
                        </a:rPr>
                        <a:t>✔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❌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C4A1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4000" b="0" dirty="0">
                          <a:solidFill>
                            <a:schemeClr val="bg1"/>
                          </a:solidFill>
                        </a:rPr>
                        <a:t>خدمة شحن الخط (شهريا)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US" sz="4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endParaRPr lang="en-US" sz="6000" spc="100" baseline="0" dirty="0"/>
                    </a:p>
                  </a:txBody>
                  <a:tcPr marL="124135" marR="124135" marT="62067" marB="62067"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372784"/>
                  </a:ext>
                </a:extLst>
              </a:tr>
              <a:tr h="634427">
                <a:tc gridSpan="2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JO" sz="4000" b="0" dirty="0">
                          <a:solidFill>
                            <a:schemeClr val="bg1"/>
                          </a:solidFill>
                        </a:rPr>
                        <a:t>الحد الأدنى 75 دينار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ar-JO" sz="4000" b="0" dirty="0">
                          <a:solidFill>
                            <a:schemeClr val="bg1"/>
                          </a:solidFill>
                        </a:rPr>
                        <a:t>الحد الأدنى 50 دينار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4000" b="0" kern="12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C4A1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4000" b="0" dirty="0">
                          <a:solidFill>
                            <a:schemeClr val="bg1"/>
                          </a:solidFill>
                        </a:rPr>
                        <a:t>مكافأة المرحلة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endParaRPr lang="en-US" sz="6000" spc="100" baseline="0" dirty="0"/>
                    </a:p>
                  </a:txBody>
                  <a:tcPr marL="124135" marR="124135" marT="62067" marB="62067"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601477"/>
                  </a:ext>
                </a:extLst>
              </a:tr>
              <a:tr h="634427">
                <a:tc rowSpan="2" gridSpan="2">
                  <a:txBody>
                    <a:bodyPr/>
                    <a:lstStyle/>
                    <a:p>
                      <a:pPr algn="ctr"/>
                      <a:r>
                        <a:rPr lang="ar-JO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JO" sz="4000" b="0" dirty="0">
                          <a:solidFill>
                            <a:schemeClr val="bg1"/>
                          </a:solidFill>
                        </a:rPr>
                        <a:t>الحد الأدنى 100 دينار شهريا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JO" sz="4000" b="0">
                          <a:solidFill>
                            <a:schemeClr val="bg1"/>
                          </a:solidFill>
                        </a:rPr>
                        <a:t>الحد الأدنى 100 دينار شهريا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rowSpan="2" gridSpan="6">
                  <a:txBody>
                    <a:bodyPr/>
                    <a:lstStyle/>
                    <a:p>
                      <a:pPr algn="ctr"/>
                      <a:r>
                        <a:rPr lang="ar-JO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C4A14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ar-SA" sz="4000" b="0" dirty="0">
                          <a:solidFill>
                            <a:schemeClr val="bg1"/>
                          </a:solidFill>
                        </a:rPr>
                        <a:t>الراتب الجزئي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endParaRPr lang="en-US" sz="6000" spc="100" baseline="0" dirty="0"/>
                    </a:p>
                  </a:txBody>
                  <a:tcPr marL="124135" marR="124135" marT="62067" marB="62067"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766218"/>
                  </a:ext>
                </a:extLst>
              </a:tr>
              <a:tr h="326740">
                <a:tc gridSpan="2" vMerge="1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JO" sz="2800" b="1" dirty="0"/>
                        <a:t>الحد الأدنى 260 دينار</a:t>
                      </a:r>
                      <a:endParaRPr lang="en-US" sz="2800" b="1" dirty="0"/>
                    </a:p>
                  </a:txBody>
                  <a:tcPr marL="124135" marR="124135" marT="62067" marB="62067"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gridSpan="6" v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/>
                      <a:endParaRPr lang="en-US" sz="6000" spc="100" baseline="0" dirty="0"/>
                    </a:p>
                  </a:txBody>
                  <a:tcPr marL="124135" marR="124135" marT="62067" marB="62067"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62809"/>
                  </a:ext>
                </a:extLst>
              </a:tr>
              <a:tr h="1190636">
                <a:tc gridSpan="2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JO" sz="4000" b="0" dirty="0">
                          <a:solidFill>
                            <a:schemeClr val="bg1"/>
                          </a:solidFill>
                        </a:rPr>
                        <a:t>الحد الأدنى 260 دينار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ar-JO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ar-JO" sz="40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marT="34290" marB="3429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C4A1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4000" b="0" dirty="0">
                          <a:solidFill>
                            <a:schemeClr val="bg1"/>
                          </a:solidFill>
                        </a:rPr>
                        <a:t>الراتب</a:t>
                      </a:r>
                      <a:r>
                        <a:rPr lang="ar-JO" sz="4000" b="0" dirty="0">
                          <a:solidFill>
                            <a:schemeClr val="bg1"/>
                          </a:solidFill>
                        </a:rPr>
                        <a:t> الشهري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effectLst/>
                      </a:endParaRPr>
                    </a:p>
                  </a:txBody>
                  <a:tcPr marL="124135" marR="124135" marT="62067" marB="62067"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L="124135" marR="124135" marT="62067" marB="620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0543053"/>
                  </a:ext>
                </a:extLst>
              </a:tr>
              <a:tr h="634138">
                <a:tc gridSpan="11">
                  <a:txBody>
                    <a:bodyPr/>
                    <a:lstStyle/>
                    <a:p>
                      <a:pPr marL="0" marR="0" lvl="0" indent="0" algn="ctr" defTabSz="5120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* يجب الحصول على موافقة مسؤول القسم عند كل ترحيل.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ساعات الدراسة غير محتسبة من ساعات التطوع.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effectLst/>
                      </a:endParaRPr>
                    </a:p>
                  </a:txBody>
                  <a:tcPr marL="124135" marR="124135" marT="62067" marB="62067"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135375"/>
                  </a:ext>
                </a:extLst>
              </a:tr>
              <a:tr h="634427">
                <a:tc gridSpan="11">
                  <a:txBody>
                    <a:bodyPr/>
                    <a:lstStyle/>
                    <a:p>
                      <a:pPr marL="0" marR="0" lvl="0" indent="0" algn="ctr" defTabSz="5120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* يحصل المتطوع على وجبة طعام في حال تجاوز تطوعه 5 ساعات يوميا.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rtl="0"/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يحصل المتطوع على الدورات التأهيلية دون تزامن.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effectLst/>
                      </a:endParaRPr>
                    </a:p>
                  </a:txBody>
                  <a:tcPr marL="124135" marR="124135" marT="62067" marB="62067"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795226"/>
                  </a:ext>
                </a:extLst>
              </a:tr>
              <a:tr h="1204149">
                <a:tc gridSpan="11">
                  <a:txBody>
                    <a:bodyPr/>
                    <a:lstStyle/>
                    <a:p>
                      <a:pPr marL="0" marR="0" lvl="0" indent="0" algn="ctr" defTabSz="5120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JO" sz="6600" b="1" dirty="0">
                          <a:solidFill>
                            <a:schemeClr val="bg1"/>
                          </a:solidFill>
                        </a:rPr>
                        <a:t>نما</a:t>
                      </a:r>
                      <a:r>
                        <a:rPr lang="ar-JO" sz="7200" b="1" dirty="0">
                          <a:solidFill>
                            <a:schemeClr val="bg1"/>
                          </a:solidFill>
                        </a:rPr>
                        <a:t>ذج من الدورات التطويرية المتخصصة مع كلفتها التقديرية / إعفاء عام لكوادرنا</a:t>
                      </a:r>
                      <a:endParaRPr lang="en-US" sz="7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يحصل المتطوع المستحق لخدمة المواصلات على مبلغ بدل مواصلات في حال تعذر تأمينه من قسم الحركة.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rgbClr val="C395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effectLst/>
                      </a:endParaRPr>
                    </a:p>
                  </a:txBody>
                  <a:tcPr marL="124135" marR="124135" marT="62067" marB="62067"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376330"/>
                  </a:ext>
                </a:extLst>
              </a:tr>
              <a:tr h="252032">
                <a:tc gridSpan="14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00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 marL="68580" marR="68580" marT="34290" marB="3429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 sz="36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effectLst/>
                      </a:endParaRPr>
                    </a:p>
                  </a:txBody>
                  <a:tcPr marL="124135" marR="124135" marT="62067" marB="62067"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981616"/>
                  </a:ext>
                </a:extLst>
              </a:tr>
              <a:tr h="1204149">
                <a:tc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الترجمة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أساليب التربية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>
                          <a:solidFill>
                            <a:schemeClr val="bg1"/>
                          </a:solidFill>
                        </a:rPr>
                        <a:t>TOFEL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>
                          <a:solidFill>
                            <a:schemeClr val="bg1"/>
                          </a:solidFill>
                        </a:rPr>
                        <a:t>CCM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>
                          <a:solidFill>
                            <a:schemeClr val="bg1"/>
                          </a:solidFill>
                        </a:rPr>
                        <a:t>CCM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>
                          <a:solidFill>
                            <a:schemeClr val="bg1"/>
                          </a:solidFill>
                        </a:rPr>
                        <a:t>TOT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>
                          <a:solidFill>
                            <a:schemeClr val="bg1"/>
                          </a:solidFill>
                        </a:rPr>
                        <a:t>TOT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>
                          <a:solidFill>
                            <a:schemeClr val="bg1"/>
                          </a:solidFill>
                        </a:rPr>
                        <a:t>ICDL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>
                          <a:solidFill>
                            <a:schemeClr val="bg1"/>
                          </a:solidFill>
                        </a:rPr>
                        <a:t>ICDL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>
                          <a:solidFill>
                            <a:schemeClr val="bg1"/>
                          </a:solidFill>
                        </a:rPr>
                        <a:t>12 Level </a:t>
                      </a:r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السلم اللغوي </a:t>
                      </a:r>
                      <a:r>
                        <a:rPr lang="ar-JO" sz="4000" b="0" dirty="0">
                          <a:solidFill>
                            <a:schemeClr val="bg1"/>
                          </a:solidFill>
                        </a:rPr>
                        <a:t>(الإنجليزية/التركية/الفرنسية)</a:t>
                      </a:r>
                      <a:endParaRPr lang="ar-JO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>
                          <a:solidFill>
                            <a:schemeClr val="bg1"/>
                          </a:solidFill>
                        </a:rPr>
                        <a:t>H.R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096990"/>
                  </a:ext>
                </a:extLst>
              </a:tr>
              <a:tr h="634427">
                <a:tc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280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360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250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720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720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480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480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180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JO" sz="4000" b="1" dirty="0">
                          <a:solidFill>
                            <a:schemeClr val="bg1"/>
                          </a:solidFill>
                        </a:rPr>
                        <a:t>180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>
                          <a:solidFill>
                            <a:schemeClr val="bg1"/>
                          </a:solidFill>
                        </a:rPr>
                        <a:t>1800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>
                          <a:solidFill>
                            <a:schemeClr val="bg1"/>
                          </a:solidFill>
                        </a:rPr>
                        <a:t>160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237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49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B4E890-5F00-4F60-B693-54CC3FE76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384176"/>
              </p:ext>
            </p:extLst>
          </p:nvPr>
        </p:nvGraphicFramePr>
        <p:xfrm>
          <a:off x="18913356" y="18627916"/>
          <a:ext cx="11248418" cy="53492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9889">
                  <a:extLst>
                    <a:ext uri="{9D8B030D-6E8A-4147-A177-3AD203B41FA5}">
                      <a16:colId xmlns:a16="http://schemas.microsoft.com/office/drawing/2014/main" val="1803036308"/>
                    </a:ext>
                  </a:extLst>
                </a:gridCol>
                <a:gridCol w="1287001">
                  <a:extLst>
                    <a:ext uri="{9D8B030D-6E8A-4147-A177-3AD203B41FA5}">
                      <a16:colId xmlns:a16="http://schemas.microsoft.com/office/drawing/2014/main" val="1076836825"/>
                    </a:ext>
                  </a:extLst>
                </a:gridCol>
                <a:gridCol w="1116277">
                  <a:extLst>
                    <a:ext uri="{9D8B030D-6E8A-4147-A177-3AD203B41FA5}">
                      <a16:colId xmlns:a16="http://schemas.microsoft.com/office/drawing/2014/main" val="2740034424"/>
                    </a:ext>
                  </a:extLst>
                </a:gridCol>
                <a:gridCol w="1142542">
                  <a:extLst>
                    <a:ext uri="{9D8B030D-6E8A-4147-A177-3AD203B41FA5}">
                      <a16:colId xmlns:a16="http://schemas.microsoft.com/office/drawing/2014/main" val="1663507021"/>
                    </a:ext>
                  </a:extLst>
                </a:gridCol>
                <a:gridCol w="1155675">
                  <a:extLst>
                    <a:ext uri="{9D8B030D-6E8A-4147-A177-3AD203B41FA5}">
                      <a16:colId xmlns:a16="http://schemas.microsoft.com/office/drawing/2014/main" val="3028917047"/>
                    </a:ext>
                  </a:extLst>
                </a:gridCol>
                <a:gridCol w="1273869">
                  <a:extLst>
                    <a:ext uri="{9D8B030D-6E8A-4147-A177-3AD203B41FA5}">
                      <a16:colId xmlns:a16="http://schemas.microsoft.com/office/drawing/2014/main" val="2447345458"/>
                    </a:ext>
                  </a:extLst>
                </a:gridCol>
                <a:gridCol w="859251">
                  <a:extLst>
                    <a:ext uri="{9D8B030D-6E8A-4147-A177-3AD203B41FA5}">
                      <a16:colId xmlns:a16="http://schemas.microsoft.com/office/drawing/2014/main" val="1285745757"/>
                    </a:ext>
                  </a:extLst>
                </a:gridCol>
                <a:gridCol w="1846080">
                  <a:extLst>
                    <a:ext uri="{9D8B030D-6E8A-4147-A177-3AD203B41FA5}">
                      <a16:colId xmlns:a16="http://schemas.microsoft.com/office/drawing/2014/main" val="818666055"/>
                    </a:ext>
                  </a:extLst>
                </a:gridCol>
                <a:gridCol w="874604">
                  <a:extLst>
                    <a:ext uri="{9D8B030D-6E8A-4147-A177-3AD203B41FA5}">
                      <a16:colId xmlns:a16="http://schemas.microsoft.com/office/drawing/2014/main" val="1432717605"/>
                    </a:ext>
                  </a:extLst>
                </a:gridCol>
                <a:gridCol w="602064">
                  <a:extLst>
                    <a:ext uri="{9D8B030D-6E8A-4147-A177-3AD203B41FA5}">
                      <a16:colId xmlns:a16="http://schemas.microsoft.com/office/drawing/2014/main" val="2883007307"/>
                    </a:ext>
                  </a:extLst>
                </a:gridCol>
                <a:gridCol w="211166">
                  <a:extLst>
                    <a:ext uri="{9D8B030D-6E8A-4147-A177-3AD203B41FA5}">
                      <a16:colId xmlns:a16="http://schemas.microsoft.com/office/drawing/2014/main" val="1109031666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sz="37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✔</a:t>
                      </a:r>
                      <a:endParaRPr lang="en-US" sz="37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✔</a:t>
                      </a:r>
                      <a:endParaRPr lang="en-US" sz="3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✔</a:t>
                      </a:r>
                      <a:endParaRPr lang="en-US" sz="3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✔</a:t>
                      </a:r>
                      <a:endParaRPr lang="en-US" sz="3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✔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sz="3700" dirty="0"/>
                    </a:p>
                  </a:txBody>
                  <a:tcPr marL="68580" marR="68580" marT="34290" marB="3429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7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1500" b="1" dirty="0"/>
                        <a:t>16</a:t>
                      </a:r>
                      <a:endParaRPr lang="en-US" sz="1500" dirty="0"/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JO" sz="15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الماديـــــــــــــــــــــة</a:t>
                      </a:r>
                      <a:endParaRPr lang="en-US" sz="1500" b="1" dirty="0">
                        <a:effectLst/>
                      </a:endParaRPr>
                    </a:p>
                  </a:txBody>
                  <a:tcPr marL="68580" marR="68580" marT="34290" marB="34290"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897048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sz="37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✔</a:t>
                      </a:r>
                      <a:endParaRPr lang="en-US" sz="37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✔</a:t>
                      </a:r>
                      <a:endParaRPr lang="en-US" sz="3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✔</a:t>
                      </a:r>
                      <a:endParaRPr lang="en-US" sz="3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✔</a:t>
                      </a:r>
                      <a:endParaRPr lang="en-US" sz="3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sz="37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sz="3700" dirty="0"/>
                    </a:p>
                  </a:txBody>
                  <a:tcPr marL="68580" marR="68580" marT="34290" marB="3429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7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1500" b="1" dirty="0"/>
                        <a:t>17</a:t>
                      </a:r>
                      <a:endParaRPr lang="en-US" sz="1500" dirty="0"/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en-US" sz="6000" spc="100" baseline="0" dirty="0"/>
                    </a:p>
                  </a:txBody>
                  <a:tcPr marL="124135" marR="124135" marT="62067" marB="62067"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37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1719726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✔</a:t>
                      </a:r>
                      <a:endParaRPr lang="en-US" sz="37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sz="3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sz="3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sz="3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sz="3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sz="37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sz="3700" dirty="0"/>
                    </a:p>
                  </a:txBody>
                  <a:tcPr marL="68580" marR="68580" marT="34290" marB="3429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7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1500" b="1" dirty="0"/>
                        <a:t>18</a:t>
                      </a:r>
                      <a:endParaRPr lang="en-US" sz="1500" dirty="0"/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en-US" sz="6000" spc="100" baseline="0" dirty="0"/>
                    </a:p>
                  </a:txBody>
                  <a:tcPr marL="124135" marR="124135" marT="62067" marB="62067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3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85669894"/>
                  </a:ext>
                </a:extLst>
              </a:tr>
              <a:tr h="541020">
                <a:tc gridSpan="3">
                  <a:txBody>
                    <a:bodyPr/>
                    <a:lstStyle/>
                    <a:p>
                      <a:pPr algn="ctr"/>
                      <a:r>
                        <a:rPr lang="ar-JO" sz="1500" b="1" dirty="0"/>
                        <a:t>0</a:t>
                      </a:r>
                      <a:endParaRPr lang="en-US" sz="1500" b="1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JO" sz="1500" b="1" dirty="0"/>
                        <a:t>الحد الأدنى 75 دينار</a:t>
                      </a:r>
                      <a:endParaRPr lang="en-US" sz="15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1500" b="1" dirty="0"/>
                        <a:t>الحد الأدنى 50 دينار</a:t>
                      </a:r>
                      <a:endParaRPr lang="en-US" sz="15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500" b="1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500" b="1" dirty="0"/>
                    </a:p>
                  </a:txBody>
                  <a:tcPr marL="68580" marR="68580" marT="34290" marB="3429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1500" b="1" dirty="0"/>
                        <a:t>19</a:t>
                      </a:r>
                      <a:endParaRPr lang="en-US" sz="1500" b="1" dirty="0"/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en-US" sz="6000" spc="100" baseline="0" dirty="0"/>
                    </a:p>
                  </a:txBody>
                  <a:tcPr marL="124135" marR="124135" marT="62067" marB="62067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73133454"/>
                  </a:ext>
                </a:extLst>
              </a:tr>
              <a:tr h="270649">
                <a:tc rowSpan="2">
                  <a:txBody>
                    <a:bodyPr/>
                    <a:lstStyle/>
                    <a:p>
                      <a:pPr algn="ctr"/>
                      <a:r>
                        <a:rPr lang="ar-JO" sz="1500" b="1" dirty="0"/>
                        <a:t>0</a:t>
                      </a:r>
                      <a:endParaRPr lang="en-US" sz="1500" b="1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JO" sz="1500" b="1" dirty="0"/>
                        <a:t>الحد الأدنى 150 دينار</a:t>
                      </a:r>
                      <a:endParaRPr lang="en-US" sz="15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JO" sz="1500" b="1" dirty="0"/>
                        <a:t>الحد الأدنى 100 دينار</a:t>
                      </a:r>
                      <a:endParaRPr lang="en-US" sz="15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lang="ar-JO" sz="1500" b="1" dirty="0"/>
                        <a:t>0</a:t>
                      </a:r>
                      <a:endParaRPr lang="en-US" sz="15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500" b="1" dirty="0"/>
                    </a:p>
                  </a:txBody>
                  <a:tcPr marL="68580" marR="68580" marT="34290" marB="3429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ar-JO" sz="1500" b="1" dirty="0"/>
                        <a:t>20</a:t>
                      </a:r>
                      <a:endParaRPr lang="en-US" sz="1500" b="1" dirty="0"/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en-US" sz="6000" spc="100" baseline="0" dirty="0"/>
                    </a:p>
                  </a:txBody>
                  <a:tcPr marL="124135" marR="124135" marT="62067" marB="62067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2130199"/>
                  </a:ext>
                </a:extLst>
              </a:tr>
              <a:tr h="270370">
                <a:tc vMerge="1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JO" sz="2800" b="1" dirty="0"/>
                        <a:t>الحد الأدنى 260 دينار</a:t>
                      </a:r>
                      <a:endParaRPr lang="en-US" sz="2800" b="1" dirty="0"/>
                    </a:p>
                  </a:txBody>
                  <a:tcPr marL="124135" marR="124135" marT="62067" marB="6206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ar-JO" sz="2800" b="1" dirty="0"/>
                        <a:t>0</a:t>
                      </a:r>
                      <a:endParaRPr lang="en-US" sz="2800" b="1" dirty="0"/>
                    </a:p>
                  </a:txBody>
                  <a:tcPr marL="124135" marR="124135" marT="62067" marB="620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3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800" b="1" dirty="0"/>
                    </a:p>
                  </a:txBody>
                  <a:tcPr marL="124135" marR="124135" marT="62067" marB="62067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ar-JO" sz="2800" b="1" dirty="0"/>
                        <a:t>21</a:t>
                      </a:r>
                      <a:endParaRPr lang="en-US" sz="2800" b="1" dirty="0"/>
                    </a:p>
                  </a:txBody>
                  <a:tcPr marL="124135" marR="124135" marT="62067" marB="6206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endParaRPr lang="en-US" sz="6000" spc="100" baseline="0" dirty="0"/>
                    </a:p>
                  </a:txBody>
                  <a:tcPr marL="124135" marR="124135" marT="62067" marB="62067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632354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JO" sz="1500" b="1" dirty="0"/>
                        <a:t>الحد الأدنى 260 دينار</a:t>
                      </a:r>
                      <a:endParaRPr lang="en-US" sz="1500" b="1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ar-JO" sz="1500" b="1" dirty="0"/>
                        <a:t>0</a:t>
                      </a:r>
                      <a:endParaRPr lang="en-US" sz="15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500" b="1" dirty="0"/>
                    </a:p>
                  </a:txBody>
                  <a:tcPr marL="68580" marR="68580" marT="34290" marB="3429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1500" b="1" dirty="0"/>
                        <a:t>21</a:t>
                      </a:r>
                      <a:endParaRPr lang="en-US" sz="1500" b="1" dirty="0"/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effectLst/>
                      </a:endParaRPr>
                    </a:p>
                  </a:txBody>
                  <a:tcPr marL="124135" marR="124135" marT="62067" marB="62067"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L="124135" marR="124135" marT="62067" marB="620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192910"/>
                  </a:ext>
                </a:extLst>
              </a:tr>
              <a:tr h="304800">
                <a:tc rowSpan="3" gridSpan="7"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 marL="124135" marR="124135" marT="62067" marB="620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 marL="124135" marR="124135" marT="62067" marB="620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>
                    <a:lnB w="12700" cmpd="sng">
                      <a:noFill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effectLst/>
                      </a:endParaRPr>
                    </a:p>
                  </a:txBody>
                  <a:tcPr marL="124135" marR="124135" marT="62067" marB="62067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16223639"/>
                  </a:ext>
                </a:extLst>
              </a:tr>
              <a:tr h="304800">
                <a:tc gridSpan="7" vMerge="1"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 marL="124135" marR="124135" marT="62067" marB="6206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 marL="124135" marR="124135" marT="62067" marB="620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 marL="124135" marR="124135" marT="62067" marB="620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>
                    <a:lnT w="12700" cmpd="sng">
                      <a:noFill/>
                    </a:lnT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effectLst/>
                      </a:endParaRPr>
                    </a:p>
                  </a:txBody>
                  <a:tcPr marL="124135" marR="124135" marT="62067" marB="62067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09935735"/>
                  </a:ext>
                </a:extLst>
              </a:tr>
              <a:tr h="304800">
                <a:tc gridSpan="7" vMerge="1"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 marL="124135" marR="124135" marT="62067" marB="6206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 marL="124135" marR="124135" marT="62067" marB="620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L="124135" marR="124135" marT="62067" marB="62067" anchor="ctr"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effectLst/>
                      </a:endParaRPr>
                    </a:p>
                  </a:txBody>
                  <a:tcPr marL="124135" marR="124135" marT="62067" marB="62067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21224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1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/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effectLst/>
                      </a:endParaRPr>
                    </a:p>
                  </a:txBody>
                  <a:tcPr marL="124135" marR="124135" marT="62067" marB="62067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6209373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effectLst/>
                      </a:endParaRPr>
                    </a:p>
                  </a:txBody>
                  <a:tcPr marL="124135" marR="124135" marT="62067" marB="62067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45059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effectLst/>
                      </a:endParaRPr>
                    </a:p>
                  </a:txBody>
                  <a:tcPr marL="124135" marR="124135" marT="62067" marB="62067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80235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936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477</Words>
  <Application>Microsoft Office PowerPoint</Application>
  <PresentationFormat>Custom</PresentationFormat>
  <Paragraphs>236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mohammad.haikal</dc:creator>
  <cp:lastModifiedBy>mohammad.haikal</cp:lastModifiedBy>
  <cp:revision>60</cp:revision>
  <dcterms:created xsi:type="dcterms:W3CDTF">2021-05-24T22:39:56Z</dcterms:created>
  <dcterms:modified xsi:type="dcterms:W3CDTF">2021-07-13T11:18:10Z</dcterms:modified>
</cp:coreProperties>
</file>