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9" r:id="rId9"/>
    <p:sldId id="261" r:id="rId10"/>
    <p:sldId id="263" r:id="rId11"/>
    <p:sldId id="270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1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pl-PL" altLang="zh-CN" sz="3200" dirty="0"/>
              <a:t>NP-Completeness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Slides from: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48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5" name="Oval 4"/>
          <p:cNvSpPr/>
          <p:nvPr/>
        </p:nvSpPr>
        <p:spPr>
          <a:xfrm>
            <a:off x="541234" y="1981200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134" y="3895102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4834" y="2667000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9" name="Oval 8"/>
          <p:cNvSpPr/>
          <p:nvPr/>
        </p:nvSpPr>
        <p:spPr>
          <a:xfrm>
            <a:off x="4789918" y="1952002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NP=NPC=P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41646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30581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NP-Hard problems: </a:t>
            </a:r>
            <a:r>
              <a:rPr lang="en-US" dirty="0"/>
              <a:t>problems harder than or equal to NPC problems</a:t>
            </a:r>
          </a:p>
        </p:txBody>
      </p:sp>
    </p:spTree>
    <p:extLst>
      <p:ext uri="{BB962C8B-B14F-4D97-AF65-F5344CB8AC3E}">
        <p14:creationId xmlns:p14="http://schemas.microsoft.com/office/powerpoint/2010/main" val="32311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IsNPComplete">
            <a:extLst>
              <a:ext uri="{FF2B5EF4-FFF2-40B4-BE49-F238E27FC236}">
                <a16:creationId xmlns:a16="http://schemas.microsoft.com/office/drawing/2014/main" id="{2EF05800-FCF1-4CD5-850A-71C49709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3914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3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study NPC?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important reasons is:</a:t>
            </a:r>
          </a:p>
          <a:p>
            <a:pPr lvl="1"/>
            <a:r>
              <a:rPr lang="en-US" dirty="0"/>
              <a:t>If you see a problem is NPC, you can stop from spending time and energy to develop a fast polynomial-time algorithm to solve it. </a:t>
            </a:r>
          </a:p>
          <a:p>
            <a:r>
              <a:rPr lang="en-US" dirty="0"/>
              <a:t>Just tell your boss it is a NPC problem</a:t>
            </a:r>
          </a:p>
          <a:p>
            <a:r>
              <a:rPr lang="en-US" dirty="0"/>
              <a:t>How to prove a problem is a NPC problem?</a:t>
            </a:r>
          </a:p>
        </p:txBody>
      </p:sp>
    </p:spTree>
    <p:extLst>
      <p:ext uri="{BB962C8B-B14F-4D97-AF65-F5344CB8AC3E}">
        <p14:creationId xmlns:p14="http://schemas.microsoft.com/office/powerpoint/2010/main" val="25732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prove a problem is a NPC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method is to prove that it is not easier than a known NPC problem.</a:t>
            </a:r>
          </a:p>
          <a:p>
            <a:r>
              <a:rPr lang="en-US" dirty="0"/>
              <a:t>To prove problem A is a NPC problem</a:t>
            </a:r>
          </a:p>
          <a:p>
            <a:pPr lvl="1"/>
            <a:r>
              <a:rPr lang="en-US" dirty="0"/>
              <a:t>Choose a NPC problem B</a:t>
            </a:r>
          </a:p>
          <a:p>
            <a:pPr lvl="1"/>
            <a:r>
              <a:rPr lang="en-US" dirty="0"/>
              <a:t>Develop a </a:t>
            </a:r>
            <a:r>
              <a:rPr lang="en-US" b="1" dirty="0"/>
              <a:t>polynomial-time algorithm translate A to B</a:t>
            </a:r>
          </a:p>
          <a:p>
            <a:r>
              <a:rPr lang="en-US" dirty="0"/>
              <a:t>A </a:t>
            </a:r>
            <a:r>
              <a:rPr lang="en-US" b="1" dirty="0"/>
              <a:t>reduction algorithm</a:t>
            </a:r>
          </a:p>
          <a:p>
            <a:r>
              <a:rPr lang="en-US" dirty="0"/>
              <a:t>If A can be solved in polynomial time, then B can be solved in polynomial time. It is contradicted with B is a NPC problem. </a:t>
            </a:r>
          </a:p>
          <a:p>
            <a:r>
              <a:rPr lang="en-US" dirty="0"/>
              <a:t>So, A cannot be solved in polynomial time, it is also a NPC problem.</a:t>
            </a:r>
          </a:p>
        </p:txBody>
      </p:sp>
    </p:spTree>
    <p:extLst>
      <p:ext uri="{BB962C8B-B14F-4D97-AF65-F5344CB8AC3E}">
        <p14:creationId xmlns:p14="http://schemas.microsoft.com/office/powerpoint/2010/main" val="11096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if a NPC problem needs to be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 more expensive machine and wait</a:t>
            </a:r>
          </a:p>
          <a:p>
            <a:pPr lvl="1"/>
            <a:r>
              <a:rPr lang="en-US" dirty="0"/>
              <a:t>(could be 1000 years)</a:t>
            </a:r>
          </a:p>
          <a:p>
            <a:r>
              <a:rPr lang="en-US" dirty="0"/>
              <a:t>Turn to approximation algorithms</a:t>
            </a:r>
          </a:p>
          <a:p>
            <a:pPr lvl="1"/>
            <a:r>
              <a:rPr lang="en-US" dirty="0"/>
              <a:t>Algorithms that produce near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14371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Polynomial-time: running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dirty="0"/>
                  <a:t> is a constant.</a:t>
                </a:r>
              </a:p>
              <a:p>
                <a:r>
                  <a:rPr lang="en-US" dirty="0"/>
                  <a:t>Are they polynomial-time running 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𝑛𝑙𝑔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yes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18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7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Are the polynomial-time?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!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r>
                  <a:rPr lang="en-US" dirty="0"/>
                  <a:t>Problems with polynomial-time algorithms are considered as tractable</a:t>
                </a:r>
              </a:p>
              <a:p>
                <a:r>
                  <a:rPr lang="en-US" dirty="0"/>
                  <a:t>With polynomial-time, we can define </a:t>
                </a:r>
                <a:r>
                  <a:rPr lang="en-US" b="1" dirty="0"/>
                  <a:t>P</a:t>
                </a:r>
                <a:r>
                  <a:rPr lang="en-US" dirty="0"/>
                  <a:t> problems, and </a:t>
                </a:r>
                <a:r>
                  <a:rPr lang="en-US" b="1" dirty="0"/>
                  <a:t>NP</a:t>
                </a:r>
                <a:r>
                  <a:rPr lang="en-US" dirty="0"/>
                  <a:t> problems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630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solvable in polynomial time.  </a:t>
            </a:r>
          </a:p>
          <a:p>
            <a:r>
              <a:rPr lang="en-US" dirty="0"/>
              <a:t>NP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non-deterministic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</a:t>
            </a:r>
            <a:r>
              <a:rPr lang="en-US" b="1" dirty="0"/>
              <a:t>verifiable </a:t>
            </a:r>
            <a:r>
              <a:rPr lang="en-US" dirty="0"/>
              <a:t>in polynomial time.</a:t>
            </a:r>
          </a:p>
          <a:p>
            <a:pPr lvl="2"/>
            <a:r>
              <a:rPr lang="en-US" dirty="0"/>
              <a:t>Given a solution, there is a polynomial-time algorithm to tell if this solution is correct.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6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Polynomial-time verification can be used to easily tell if a problem is a NP problem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Sorting, n-integers</a:t>
            </a:r>
          </a:p>
          <a:p>
            <a:pPr lvl="2"/>
            <a:r>
              <a:rPr lang="en-US" dirty="0"/>
              <a:t>A candidate: an array </a:t>
            </a:r>
          </a:p>
          <a:p>
            <a:pPr lvl="2"/>
            <a:r>
              <a:rPr lang="en-US" dirty="0"/>
              <a:t>Verification: scan it once</a:t>
            </a:r>
          </a:p>
          <a:p>
            <a:pPr lvl="1"/>
            <a:r>
              <a:rPr lang="en-US" dirty="0"/>
              <a:t>Max-</a:t>
            </a:r>
            <a:r>
              <a:rPr lang="en-US" dirty="0" err="1"/>
              <a:t>heapify</a:t>
            </a:r>
            <a:r>
              <a:rPr lang="en-US" dirty="0"/>
              <a:t>, n-nodes: </a:t>
            </a:r>
          </a:p>
          <a:p>
            <a:pPr lvl="2"/>
            <a:r>
              <a:rPr lang="en-US" dirty="0"/>
              <a:t>A candidate: a complete binary search tree</a:t>
            </a:r>
          </a:p>
          <a:p>
            <a:pPr lvl="2"/>
            <a:r>
              <a:rPr lang="en-US" dirty="0"/>
              <a:t>Verification: scan all the nodes once</a:t>
            </a:r>
          </a:p>
          <a:p>
            <a:pPr lvl="1"/>
            <a:r>
              <a:rPr lang="en-US" dirty="0"/>
              <a:t>Find all the sub sets of a given set A, |A|=n </a:t>
            </a:r>
          </a:p>
          <a:p>
            <a:pPr lvl="2"/>
            <a:r>
              <a:rPr lang="en-US" dirty="0"/>
              <a:t>A candidate: a set of set</a:t>
            </a:r>
          </a:p>
          <a:p>
            <a:pPr lvl="2"/>
            <a:r>
              <a:rPr lang="en-US" dirty="0"/>
              <a:t>Verification: check each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the definition of P and NP, which statements are correct?</a:t>
                </a:r>
              </a:p>
              <a:p>
                <a:pPr lvl="1"/>
                <a:r>
                  <a:rPr lang="en-US" dirty="0"/>
                  <a:t>“NP means non-polynomial”</a:t>
                </a:r>
              </a:p>
              <a:p>
                <a:pPr lvl="2"/>
                <a:r>
                  <a:rPr lang="en-US" dirty="0"/>
                  <a:t>No!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NP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 problem is also a NP problem</a:t>
                </a:r>
              </a:p>
              <a:p>
                <a:pPr lvl="2"/>
                <a:r>
                  <a:rPr lang="en-US" dirty="0"/>
                  <a:t>Yes.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any problem solvable by a deterministic Turing machine in polynomial time is also solvable by a nondeterministic Turing machine in polynomial time. Thus, </a:t>
            </a:r>
            <a:r>
              <a:rPr lang="en-US" sz="2800" b="1" dirty="0"/>
              <a:t>P</a:t>
            </a:r>
            <a:r>
              <a:rPr lang="en-US" sz="2800" dirty="0"/>
              <a:t> ⊆ </a:t>
            </a:r>
            <a:r>
              <a:rPr lang="en-US" sz="2800" b="1" dirty="0"/>
              <a:t>NP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P = NP means whether an NP problem can belong to class P problem. In other words whether every problem whose solution can be verified by a computer in polynomial time can also be solved by a</a:t>
            </a:r>
          </a:p>
          <a:p>
            <a:r>
              <a:rPr lang="en-GB" sz="2800" dirty="0"/>
              <a:t>computer in polynomial time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 In order to prove that </a:t>
            </a:r>
            <a:r>
              <a:rPr lang="en-US" sz="2800" b="1" dirty="0"/>
              <a:t>P</a:t>
            </a:r>
            <a:r>
              <a:rPr lang="en-US" sz="2800" dirty="0"/>
              <a:t> ≠ </a:t>
            </a:r>
            <a:r>
              <a:rPr lang="en-US" sz="2800" b="1" dirty="0"/>
              <a:t>NP</a:t>
            </a:r>
            <a:r>
              <a:rPr lang="en-US" sz="2800" dirty="0"/>
              <a:t>, we would need to prove that there exists a set of problems </a:t>
            </a:r>
            <a:r>
              <a:rPr lang="en-US" sz="2800" i="1" dirty="0"/>
              <a:t>X</a:t>
            </a:r>
            <a:r>
              <a:rPr lang="en-US" sz="2800" dirty="0"/>
              <a:t> such that:</a:t>
            </a:r>
          </a:p>
          <a:p>
            <a:pPr fontAlgn="base"/>
            <a:endParaRPr lang="en-US" sz="2800" i="1" dirty="0"/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falls in </a:t>
            </a:r>
            <a:r>
              <a:rPr lang="en-US" sz="2800" b="1" dirty="0"/>
              <a:t>NP</a:t>
            </a:r>
            <a:r>
              <a:rPr lang="en-US" sz="2800" dirty="0"/>
              <a:t>. There exists an algorithm with which a nondeterministic Turing machine could solve problems in </a:t>
            </a:r>
            <a:r>
              <a:rPr lang="en-US" sz="2800" i="1" dirty="0"/>
              <a:t>X</a:t>
            </a:r>
            <a:r>
              <a:rPr lang="en-US" sz="2800" dirty="0"/>
              <a:t> in polynomial time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does </a:t>
            </a:r>
            <a:r>
              <a:rPr lang="en-US" sz="2800" i="1" dirty="0"/>
              <a:t>not</a:t>
            </a:r>
            <a:r>
              <a:rPr lang="en-US" sz="2800" dirty="0"/>
              <a:t> fall in </a:t>
            </a:r>
            <a:r>
              <a:rPr lang="en-US" sz="2800" b="1" dirty="0"/>
              <a:t>P</a:t>
            </a:r>
            <a:r>
              <a:rPr lang="en-US" sz="2800" dirty="0"/>
              <a:t>. There exists </a:t>
            </a:r>
            <a:r>
              <a:rPr lang="en-US" sz="2800" i="1" dirty="0"/>
              <a:t>no algorithm whatsoever</a:t>
            </a:r>
            <a:r>
              <a:rPr lang="en-US" sz="2800" dirty="0"/>
              <a:t> with which a deterministic Turing machine could solve problems in </a:t>
            </a:r>
            <a:r>
              <a:rPr lang="en-US" sz="2800" i="1" dirty="0"/>
              <a:t>X </a:t>
            </a:r>
            <a:r>
              <a:rPr lang="en-US" sz="2800" dirty="0"/>
              <a:t>in polynomial time</a:t>
            </a:r>
          </a:p>
          <a:p>
            <a:pPr>
              <a:buFont typeface="Arial" pitchFamily="34" charset="0"/>
              <a:buChar char="•"/>
            </a:pP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NP-complete problem(NPC) is</a:t>
            </a:r>
          </a:p>
          <a:p>
            <a:pPr lvl="1"/>
            <a:r>
              <a:rPr lang="en-US" dirty="0"/>
              <a:t>a NP problem</a:t>
            </a:r>
          </a:p>
          <a:p>
            <a:pPr lvl="1"/>
            <a:r>
              <a:rPr lang="en-US" dirty="0"/>
              <a:t>harder than all equal to all NP problems </a:t>
            </a:r>
          </a:p>
          <a:p>
            <a:r>
              <a:rPr lang="en-US" dirty="0"/>
              <a:t>In other words, NPC problems are the hardest NP problems</a:t>
            </a:r>
          </a:p>
          <a:p>
            <a:r>
              <a:rPr lang="en-US" b="1" dirty="0"/>
              <a:t>So far</a:t>
            </a:r>
            <a:r>
              <a:rPr lang="en-US" dirty="0"/>
              <a:t>, no polynomial time algorithms are found for any of NPC problems </a:t>
            </a:r>
          </a:p>
        </p:txBody>
      </p:sp>
    </p:spTree>
    <p:extLst>
      <p:ext uri="{BB962C8B-B14F-4D97-AF65-F5344CB8AC3E}">
        <p14:creationId xmlns:p14="http://schemas.microsoft.com/office/powerpoint/2010/main" val="18553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632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Office Theme</vt:lpstr>
      <vt:lpstr>PowerPoint Presentation</vt:lpstr>
      <vt:lpstr>What is polynomial-time?</vt:lpstr>
      <vt:lpstr>What is polynomial-time?</vt:lpstr>
      <vt:lpstr>What are P and NP?</vt:lpstr>
      <vt:lpstr>What are P and NP?</vt:lpstr>
      <vt:lpstr>What are P and NP?</vt:lpstr>
      <vt:lpstr>What are P and NP?</vt:lpstr>
      <vt:lpstr>What are P and NP?</vt:lpstr>
      <vt:lpstr>What are NP-complete problems?</vt:lpstr>
      <vt:lpstr>What are NP-complete problems?</vt:lpstr>
      <vt:lpstr>PowerPoint Presentation</vt:lpstr>
      <vt:lpstr>Why we study NPC?</vt:lpstr>
      <vt:lpstr>How to prove a problem is a NPC problem?</vt:lpstr>
      <vt:lpstr>What if a NPC problem needs to be solved?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Administrator</cp:lastModifiedBy>
  <cp:revision>21</cp:revision>
  <dcterms:created xsi:type="dcterms:W3CDTF">2006-08-16T00:00:00Z</dcterms:created>
  <dcterms:modified xsi:type="dcterms:W3CDTF">2020-12-02T08:24:51Z</dcterms:modified>
</cp:coreProperties>
</file>