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6"/>
  </p:notesMasterIdLst>
  <p:sldIdLst>
    <p:sldId id="261" r:id="rId4"/>
    <p:sldId id="265" r:id="rId5"/>
    <p:sldId id="357" r:id="rId6"/>
    <p:sldId id="326" r:id="rId7"/>
    <p:sldId id="361" r:id="rId8"/>
    <p:sldId id="266" r:id="rId9"/>
    <p:sldId id="362" r:id="rId10"/>
    <p:sldId id="363" r:id="rId11"/>
    <p:sldId id="364" r:id="rId12"/>
    <p:sldId id="262" r:id="rId13"/>
    <p:sldId id="365" r:id="rId14"/>
    <p:sldId id="367" r:id="rId15"/>
    <p:sldId id="366" r:id="rId16"/>
    <p:sldId id="325" r:id="rId17"/>
    <p:sldId id="315" r:id="rId18"/>
    <p:sldId id="368" r:id="rId19"/>
    <p:sldId id="276" r:id="rId20"/>
    <p:sldId id="333" r:id="rId21"/>
    <p:sldId id="369" r:id="rId22"/>
    <p:sldId id="286" r:id="rId23"/>
    <p:sldId id="360" r:id="rId24"/>
    <p:sldId id="350" r:id="rId25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4460" autoAdjust="0"/>
  </p:normalViewPr>
  <p:slideViewPr>
    <p:cSldViewPr snapToGrid="0">
      <p:cViewPr varScale="1">
        <p:scale>
          <a:sx n="41" d="100"/>
          <a:sy n="41" d="100"/>
        </p:scale>
        <p:origin x="1236" y="4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3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 slide master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4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http://dotcolon.net/font/route159/</a:t>
            </a:r>
          </a:p>
          <a:p>
            <a:r>
              <a:rPr kumimoji="1" lang="en-US" altLang="ja-JP" dirty="0" smtClean="0"/>
              <a:t>https://www.google.com/fonts/specimen/Open+Sans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0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1</a:t>
            </a:r>
          </a:p>
          <a:p>
            <a:pPr lvl="0"/>
            <a:r>
              <a:rPr kumimoji="1" lang="en-US" altLang="ja-JP" dirty="0" smtClean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1</a:t>
            </a:r>
          </a:p>
          <a:p>
            <a:pPr lvl="0"/>
            <a:r>
              <a:rPr kumimoji="1" lang="en-US" altLang="ja-JP" dirty="0" smtClean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1</a:t>
            </a:r>
          </a:p>
          <a:p>
            <a:pPr lvl="0"/>
            <a:r>
              <a:rPr kumimoji="1" lang="en-US" altLang="ja-JP" dirty="0" smtClean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1</a:t>
            </a:r>
          </a:p>
          <a:p>
            <a:pPr lvl="0"/>
            <a:r>
              <a:rPr kumimoji="1" lang="en-US" altLang="ja-JP" dirty="0" smtClean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58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#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#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#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#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76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64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 smtClean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 smtClean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 smtClean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18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78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6" r:id="rId28"/>
    <p:sldLayoutId id="2147483777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5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Impact of Social Media on Education</a:t>
            </a:r>
            <a:endParaRPr kumimoji="1" lang="ja-JP" alt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FAST University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By 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Facts and Findings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altLang="ja-JP" sz="2400" dirty="0" smtClean="0"/>
              <a:t>This shows </a:t>
            </a:r>
            <a:r>
              <a:rPr lang="en-GB" altLang="ja-JP" sz="2400" dirty="0"/>
              <a:t>that our results and conclusion will be limited to the students of FAST universities. We do have some data from other universities as well but it's only 11.1% which is </a:t>
            </a:r>
            <a:r>
              <a:rPr lang="en-GB" altLang="ja-JP" sz="2400" dirty="0" smtClean="0"/>
              <a:t>negligible.</a:t>
            </a:r>
            <a:endParaRPr kumimoji="1" lang="ja-JP" altLang="en-US" sz="24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Name of the universities from where the data was collected</a:t>
            </a:r>
          </a:p>
          <a:p>
            <a:endParaRPr kumimoji="1" lang="en-US" altLang="ja-JP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r="23200" b="5364"/>
          <a:stretch/>
        </p:blipFill>
        <p:spPr>
          <a:xfrm>
            <a:off x="7360920" y="2314202"/>
            <a:ext cx="9944100" cy="4429498"/>
          </a:xfrm>
        </p:spPr>
      </p:pic>
    </p:spTree>
    <p:extLst>
      <p:ext uri="{BB962C8B-B14F-4D97-AF65-F5344CB8AC3E}">
        <p14:creationId xmlns:p14="http://schemas.microsoft.com/office/powerpoint/2010/main" val="466740058"/>
      </p:ext>
    </p:extLst>
  </p:cSld>
  <p:clrMapOvr>
    <a:masterClrMapping/>
  </p:clrMapOvr>
  <p:transition spd="slow" advTm="6936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Facts and Findings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altLang="ja-JP" sz="2400" dirty="0" smtClean="0"/>
              <a:t>The majority is males with 87 %. The reason for these results is that because our collection was mostly performed at FAST university and the ratio of girls is very few in the Karachi campus of FAST. </a:t>
            </a:r>
            <a:endParaRPr kumimoji="1" lang="ja-JP" altLang="en-US" sz="24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The ratio of males and females in our data collection</a:t>
            </a:r>
          </a:p>
          <a:p>
            <a:endParaRPr kumimoji="1" lang="en-US" altLang="ja-JP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13039" r="24549" b="4908"/>
          <a:stretch/>
        </p:blipFill>
        <p:spPr>
          <a:xfrm>
            <a:off x="7086600" y="2537460"/>
            <a:ext cx="10724198" cy="4320540"/>
          </a:xfrm>
        </p:spPr>
      </p:pic>
    </p:spTree>
    <p:extLst>
      <p:ext uri="{BB962C8B-B14F-4D97-AF65-F5344CB8AC3E}">
        <p14:creationId xmlns:p14="http://schemas.microsoft.com/office/powerpoint/2010/main" val="2604566353"/>
      </p:ext>
    </p:extLst>
  </p:cSld>
  <p:clrMapOvr>
    <a:masterClrMapping/>
  </p:clrMapOvr>
  <p:transition spd="slow" advTm="6936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How many times do you use social networking sites in a day?</a:t>
            </a:r>
            <a:endParaRPr kumimoji="1" lang="ja-JP" altLang="en-US" sz="40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altLang="ja-JP" dirty="0" smtClean="0"/>
              <a:t>-An </a:t>
            </a:r>
            <a:r>
              <a:rPr lang="en-GB" altLang="ja-JP" dirty="0"/>
              <a:t>average student uses social media website about 17 times a day.</a:t>
            </a:r>
          </a:p>
          <a:p>
            <a:endParaRPr lang="en-GB" altLang="ja-JP" dirty="0" smtClean="0"/>
          </a:p>
          <a:p>
            <a:r>
              <a:rPr lang="en-GB" altLang="ja-JP" dirty="0" smtClean="0"/>
              <a:t>-Majority </a:t>
            </a:r>
            <a:r>
              <a:rPr lang="en-GB" altLang="ja-JP" dirty="0"/>
              <a:t>of them </a:t>
            </a:r>
            <a:r>
              <a:rPr lang="en-GB" altLang="ja-JP" dirty="0" smtClean="0"/>
              <a:t>use more than </a:t>
            </a:r>
            <a:r>
              <a:rPr lang="en-GB" altLang="ja-JP" dirty="0"/>
              <a:t>10 times a day</a:t>
            </a:r>
            <a:r>
              <a:rPr lang="en-GB" altLang="ja-JP" dirty="0" smtClean="0"/>
              <a:t>.</a:t>
            </a:r>
          </a:p>
          <a:p>
            <a:endParaRPr lang="en-GB" altLang="ja-JP" dirty="0" smtClean="0"/>
          </a:p>
          <a:p>
            <a:r>
              <a:rPr lang="en-GB" altLang="ja-JP" dirty="0" smtClean="0"/>
              <a:t>-Usage </a:t>
            </a:r>
            <a:r>
              <a:rPr lang="en-GB" altLang="ja-JP" dirty="0"/>
              <a:t>varies </a:t>
            </a:r>
            <a:r>
              <a:rPr lang="en-GB" altLang="ja-JP" dirty="0" smtClean="0"/>
              <a:t>a lot </a:t>
            </a:r>
            <a:r>
              <a:rPr lang="en-GB" altLang="ja-JP" dirty="0"/>
              <a:t>from person to person.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9" b="1421"/>
          <a:stretch/>
        </p:blipFill>
        <p:spPr>
          <a:xfrm>
            <a:off x="677771" y="2393778"/>
            <a:ext cx="10397852" cy="7024542"/>
          </a:xfrm>
        </p:spPr>
      </p:pic>
    </p:spTree>
    <p:extLst>
      <p:ext uri="{BB962C8B-B14F-4D97-AF65-F5344CB8AC3E}">
        <p14:creationId xmlns:p14="http://schemas.microsoft.com/office/powerpoint/2010/main" val="883048208"/>
      </p:ext>
    </p:extLst>
  </p:cSld>
  <p:clrMapOvr>
    <a:masterClrMapping/>
  </p:clrMapOvr>
  <p:transition spd="slow" advTm="5639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How many students are against the usage of social networking sites?</a:t>
            </a:r>
            <a:endParaRPr kumimoji="1" lang="ja-JP" altLang="en-US" sz="40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altLang="ja-JP" dirty="0" smtClean="0"/>
              <a:t>-48</a:t>
            </a:r>
            <a:r>
              <a:rPr lang="en-GB" altLang="ja-JP" dirty="0"/>
              <a:t>% of the population is against social media usage with 7% having an strong opinion.</a:t>
            </a:r>
            <a:endParaRPr lang="en-GB" altLang="ja-JP" dirty="0" smtClean="0"/>
          </a:p>
          <a:p>
            <a:r>
              <a:rPr lang="en-GB" altLang="ja-JP" dirty="0" smtClean="0"/>
              <a:t>-About </a:t>
            </a:r>
            <a:r>
              <a:rPr lang="en-GB" altLang="ja-JP" dirty="0"/>
              <a:t>33% of the population is in </a:t>
            </a:r>
            <a:r>
              <a:rPr lang="en-GB" altLang="ja-JP" dirty="0" err="1"/>
              <a:t>favor</a:t>
            </a:r>
            <a:r>
              <a:rPr lang="en-GB" altLang="ja-JP" dirty="0"/>
              <a:t> of social media usage</a:t>
            </a:r>
            <a:r>
              <a:rPr lang="en-GB" altLang="ja-JP" dirty="0" smtClean="0"/>
              <a:t>.</a:t>
            </a:r>
          </a:p>
          <a:p>
            <a:r>
              <a:rPr lang="en-GB" altLang="ja-JP" dirty="0" smtClean="0"/>
              <a:t>-It </a:t>
            </a:r>
            <a:r>
              <a:rPr lang="en-GB" altLang="ja-JP" dirty="0"/>
              <a:t>can be clearly said the majority is against social media usage.</a:t>
            </a:r>
          </a:p>
          <a:p>
            <a:endParaRPr kumimoji="1" lang="ja-JP" alt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6" b="3174"/>
          <a:stretch/>
        </p:blipFill>
        <p:spPr>
          <a:xfrm>
            <a:off x="677771" y="2393778"/>
            <a:ext cx="10397852" cy="6818802"/>
          </a:xfrm>
        </p:spPr>
      </p:pic>
    </p:spTree>
    <p:extLst>
      <p:ext uri="{BB962C8B-B14F-4D97-AF65-F5344CB8AC3E}">
        <p14:creationId xmlns:p14="http://schemas.microsoft.com/office/powerpoint/2010/main" val="2275752594"/>
      </p:ext>
    </p:extLst>
  </p:cSld>
  <p:clrMapOvr>
    <a:masterClrMapping/>
  </p:clrMapOvr>
  <p:transition spd="slow" advTm="5639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How much help do you get in education through social media?</a:t>
            </a:r>
            <a:endParaRPr kumimoji="1" lang="ja-JP" altLang="en-US" sz="40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 altLang="ja-JP" dirty="0" smtClean="0"/>
          </a:p>
          <a:p>
            <a:r>
              <a:rPr lang="en-GB" altLang="ja-JP" dirty="0" smtClean="0"/>
              <a:t>-Social </a:t>
            </a:r>
            <a:r>
              <a:rPr lang="en-GB" altLang="ja-JP" dirty="0"/>
              <a:t>media plays good role in helping </a:t>
            </a:r>
            <a:r>
              <a:rPr lang="en-GB" altLang="ja-JP" dirty="0" smtClean="0"/>
              <a:t>students as most students believes it helpful them.</a:t>
            </a:r>
            <a:endParaRPr lang="en-GB" altLang="ja-JP" dirty="0"/>
          </a:p>
          <a:p>
            <a:endParaRPr lang="en-GB" altLang="ja-JP" dirty="0" smtClean="0"/>
          </a:p>
          <a:p>
            <a:r>
              <a:rPr lang="en-GB" altLang="ja-JP" dirty="0" smtClean="0"/>
              <a:t>-Average </a:t>
            </a:r>
            <a:r>
              <a:rPr lang="en-GB" altLang="ja-JP" dirty="0"/>
              <a:t>of 2.81 rating out of </a:t>
            </a:r>
            <a:r>
              <a:rPr lang="en-GB" altLang="ja-JP" dirty="0" smtClean="0"/>
              <a:t>5.</a:t>
            </a:r>
          </a:p>
          <a:p>
            <a:endParaRPr lang="en-GB" altLang="ja-JP" dirty="0" smtClean="0"/>
          </a:p>
          <a:p>
            <a:r>
              <a:rPr lang="en-GB" altLang="ja-JP" dirty="0" smtClean="0"/>
              <a:t>-</a:t>
            </a:r>
            <a:r>
              <a:rPr lang="en-GB" altLang="ja-JP" dirty="0"/>
              <a:t>M</a:t>
            </a:r>
            <a:r>
              <a:rPr lang="en-GB" altLang="ja-JP" dirty="0" smtClean="0"/>
              <a:t>aximum </a:t>
            </a:r>
            <a:r>
              <a:rPr lang="en-GB" altLang="ja-JP" dirty="0"/>
              <a:t>frequency being equal for both 2 and 3</a:t>
            </a:r>
            <a:r>
              <a:rPr lang="en-GB" altLang="ja-JP" dirty="0" smtClean="0"/>
              <a:t>.</a:t>
            </a:r>
          </a:p>
          <a:p>
            <a:endParaRPr kumimoji="1" lang="ja-JP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" t="14836" r="544" b="2598"/>
          <a:stretch/>
        </p:blipFill>
        <p:spPr>
          <a:xfrm>
            <a:off x="725459" y="2481670"/>
            <a:ext cx="10200191" cy="6753770"/>
          </a:xfrm>
        </p:spPr>
      </p:pic>
    </p:spTree>
    <p:extLst>
      <p:ext uri="{BB962C8B-B14F-4D97-AF65-F5344CB8AC3E}">
        <p14:creationId xmlns:p14="http://schemas.microsoft.com/office/powerpoint/2010/main" val="2445863071"/>
      </p:ext>
    </p:extLst>
  </p:cSld>
  <p:clrMapOvr>
    <a:masterClrMapping/>
  </p:clrMapOvr>
  <p:transition spd="slow" advTm="5639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Most helpful Social Network?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696335" y="3762899"/>
            <a:ext cx="4017819" cy="6511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  <a:latin typeface="Route 159 Light" pitchFamily="50" charset="0"/>
              </a:rPr>
              <a:t>Twitter</a:t>
            </a:r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696335" y="4743800"/>
            <a:ext cx="4017819" cy="6511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err="1" smtClean="0">
                <a:solidFill>
                  <a:schemeClr val="bg1"/>
                </a:solidFill>
                <a:latin typeface="Route 159 Light" pitchFamily="50" charset="0"/>
              </a:rPr>
              <a:t>Linkedin</a:t>
            </a:r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96335" y="2781998"/>
            <a:ext cx="4017819" cy="6511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  <a:latin typeface="Route 159 Light" pitchFamily="50" charset="0"/>
              </a:rPr>
              <a:t>Others</a:t>
            </a:r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696335" y="6705602"/>
            <a:ext cx="4017819" cy="65116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  <a:latin typeface="Route 159 Light" pitchFamily="50" charset="0"/>
              </a:rPr>
              <a:t>Facebook</a:t>
            </a:r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696335" y="5724701"/>
            <a:ext cx="4017819" cy="65116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err="1" smtClean="0">
                <a:solidFill>
                  <a:schemeClr val="bg1"/>
                </a:solidFill>
                <a:latin typeface="Route 159 Light" pitchFamily="50" charset="0"/>
              </a:rPr>
              <a:t>Whatsapp</a:t>
            </a:r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grpSp>
        <p:nvGrpSpPr>
          <p:cNvPr id="161" name="グループ化 160"/>
          <p:cNvGrpSpPr/>
          <p:nvPr/>
        </p:nvGrpSpPr>
        <p:grpSpPr>
          <a:xfrm>
            <a:off x="7693082" y="3762846"/>
            <a:ext cx="1993275" cy="651218"/>
            <a:chOff x="8707547" y="4084328"/>
            <a:chExt cx="2472907" cy="807917"/>
          </a:xfrm>
        </p:grpSpPr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547" y="4084328"/>
              <a:ext cx="1195531" cy="807917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5" y="4084328"/>
              <a:ext cx="1195531" cy="807917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923" y="4084328"/>
              <a:ext cx="1195531" cy="807917"/>
            </a:xfrm>
            <a:prstGeom prst="rect">
              <a:avLst/>
            </a:prstGeom>
          </p:spPr>
        </p:pic>
      </p:grpSp>
      <p:grpSp>
        <p:nvGrpSpPr>
          <p:cNvPr id="162" name="グループ化 161"/>
          <p:cNvGrpSpPr/>
          <p:nvPr/>
        </p:nvGrpSpPr>
        <p:grpSpPr>
          <a:xfrm>
            <a:off x="7693084" y="4743747"/>
            <a:ext cx="2508086" cy="651218"/>
            <a:chOff x="8707548" y="4986852"/>
            <a:chExt cx="3111594" cy="807917"/>
          </a:xfrm>
        </p:grpSpPr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548" y="4986852"/>
              <a:ext cx="1195530" cy="807917"/>
            </a:xfrm>
            <a:prstGeom prst="rect">
              <a:avLst/>
            </a:prstGeom>
          </p:spPr>
        </p:pic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6" y="4986852"/>
              <a:ext cx="1195530" cy="807917"/>
            </a:xfrm>
            <a:prstGeom prst="rect">
              <a:avLst/>
            </a:prstGeom>
          </p:spPr>
        </p:pic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924" y="4986852"/>
              <a:ext cx="1195530" cy="807917"/>
            </a:xfrm>
            <a:prstGeom prst="rect">
              <a:avLst/>
            </a:prstGeom>
          </p:spPr>
        </p:pic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3612" y="4986852"/>
              <a:ext cx="1195530" cy="807917"/>
            </a:xfrm>
            <a:prstGeom prst="rect">
              <a:avLst/>
            </a:prstGeom>
          </p:spPr>
        </p:pic>
      </p:grpSp>
      <p:grpSp>
        <p:nvGrpSpPr>
          <p:cNvPr id="163" name="グループ化 162"/>
          <p:cNvGrpSpPr/>
          <p:nvPr/>
        </p:nvGrpSpPr>
        <p:grpSpPr>
          <a:xfrm>
            <a:off x="7693084" y="5724701"/>
            <a:ext cx="4567332" cy="651217"/>
            <a:chOff x="8707547" y="5883051"/>
            <a:chExt cx="5666346" cy="807916"/>
          </a:xfrm>
        </p:grpSpPr>
        <p:pic>
          <p:nvPicPr>
            <p:cNvPr id="106" name="図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547" y="5883051"/>
              <a:ext cx="1195530" cy="807916"/>
            </a:xfrm>
            <a:prstGeom prst="rect">
              <a:avLst/>
            </a:prstGeom>
          </p:spPr>
        </p:pic>
        <p:pic>
          <p:nvPicPr>
            <p:cNvPr id="116" name="図 1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5" y="5883051"/>
              <a:ext cx="1195530" cy="807916"/>
            </a:xfrm>
            <a:prstGeom prst="rect">
              <a:avLst/>
            </a:prstGeom>
          </p:spPr>
        </p:pic>
        <p:pic>
          <p:nvPicPr>
            <p:cNvPr id="117" name="図 1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923" y="5883051"/>
              <a:ext cx="1195530" cy="807916"/>
            </a:xfrm>
            <a:prstGeom prst="rect">
              <a:avLst/>
            </a:prstGeom>
          </p:spPr>
        </p:pic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3611" y="5883051"/>
              <a:ext cx="1195530" cy="807916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2299" y="5883051"/>
              <a:ext cx="1195530" cy="80791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0987" y="5883051"/>
              <a:ext cx="1195530" cy="807916"/>
            </a:xfrm>
            <a:prstGeom prst="rect">
              <a:avLst/>
            </a:prstGeom>
          </p:spPr>
        </p:pic>
        <p:pic>
          <p:nvPicPr>
            <p:cNvPr id="121" name="図 1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9675" y="5883051"/>
              <a:ext cx="1195530" cy="80791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8363" y="5883051"/>
              <a:ext cx="1195530" cy="807916"/>
            </a:xfrm>
            <a:prstGeom prst="rect">
              <a:avLst/>
            </a:prstGeom>
          </p:spPr>
        </p:pic>
      </p:grpSp>
      <p:grpSp>
        <p:nvGrpSpPr>
          <p:cNvPr id="164" name="グループ化 163"/>
          <p:cNvGrpSpPr/>
          <p:nvPr/>
        </p:nvGrpSpPr>
        <p:grpSpPr>
          <a:xfrm>
            <a:off x="7693086" y="6705602"/>
            <a:ext cx="5596953" cy="651217"/>
            <a:chOff x="8707551" y="6783002"/>
            <a:chExt cx="6943720" cy="807916"/>
          </a:xfrm>
        </p:grpSpPr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551" y="6783002"/>
              <a:ext cx="1195528" cy="807916"/>
            </a:xfrm>
            <a:prstGeom prst="rect">
              <a:avLst/>
            </a:prstGeom>
          </p:spPr>
        </p:pic>
        <p:pic>
          <p:nvPicPr>
            <p:cNvPr id="126" name="図 1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5743" y="6783002"/>
              <a:ext cx="1195528" cy="807916"/>
            </a:xfrm>
            <a:prstGeom prst="rect">
              <a:avLst/>
            </a:prstGeom>
          </p:spPr>
        </p:pic>
        <p:pic>
          <p:nvPicPr>
            <p:cNvPr id="135" name="図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9" y="6783002"/>
              <a:ext cx="1195528" cy="807916"/>
            </a:xfrm>
            <a:prstGeom prst="rect">
              <a:avLst/>
            </a:prstGeom>
          </p:spPr>
        </p:pic>
        <p:pic>
          <p:nvPicPr>
            <p:cNvPr id="136" name="図 1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927" y="6783002"/>
              <a:ext cx="1195528" cy="807916"/>
            </a:xfrm>
            <a:prstGeom prst="rect">
              <a:avLst/>
            </a:prstGeom>
          </p:spPr>
        </p:pic>
        <p:pic>
          <p:nvPicPr>
            <p:cNvPr id="137" name="図 1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3615" y="6783002"/>
              <a:ext cx="1195528" cy="807916"/>
            </a:xfrm>
            <a:prstGeom prst="rect">
              <a:avLst/>
            </a:prstGeom>
          </p:spPr>
        </p:pic>
        <p:pic>
          <p:nvPicPr>
            <p:cNvPr id="138" name="図 1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2303" y="6783002"/>
              <a:ext cx="1195528" cy="807916"/>
            </a:xfrm>
            <a:prstGeom prst="rect">
              <a:avLst/>
            </a:prstGeom>
          </p:spPr>
        </p:pic>
        <p:pic>
          <p:nvPicPr>
            <p:cNvPr id="139" name="図 1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0991" y="6783002"/>
              <a:ext cx="1195528" cy="807916"/>
            </a:xfrm>
            <a:prstGeom prst="rect">
              <a:avLst/>
            </a:prstGeom>
          </p:spPr>
        </p:pic>
        <p:pic>
          <p:nvPicPr>
            <p:cNvPr id="140" name="図 1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9679" y="6783002"/>
              <a:ext cx="1195528" cy="807916"/>
            </a:xfrm>
            <a:prstGeom prst="rect">
              <a:avLst/>
            </a:prstGeom>
          </p:spPr>
        </p:pic>
        <p:pic>
          <p:nvPicPr>
            <p:cNvPr id="141" name="図 1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8367" y="6783002"/>
              <a:ext cx="1195528" cy="807916"/>
            </a:xfrm>
            <a:prstGeom prst="rect">
              <a:avLst/>
            </a:prstGeom>
          </p:spPr>
        </p:pic>
        <p:pic>
          <p:nvPicPr>
            <p:cNvPr id="142" name="図 1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7055" y="6783002"/>
              <a:ext cx="1195528" cy="807916"/>
            </a:xfrm>
            <a:prstGeom prst="rect">
              <a:avLst/>
            </a:prstGeom>
          </p:spPr>
        </p:pic>
      </p:grpSp>
      <p:sp>
        <p:nvSpPr>
          <p:cNvPr id="210" name="テキスト プレースホルダー 6"/>
          <p:cNvSpPr txBox="1">
            <a:spLocks/>
          </p:cNvSpPr>
          <p:nvPr/>
        </p:nvSpPr>
        <p:spPr>
          <a:xfrm>
            <a:off x="1209300" y="8230480"/>
            <a:ext cx="15083645" cy="125989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2400" dirty="0"/>
              <a:t>Facebook is the most dominant in the student world with 40% </a:t>
            </a:r>
            <a:r>
              <a:rPr lang="en-GB" altLang="ja-JP" sz="2400" dirty="0" smtClean="0"/>
              <a:t>users. </a:t>
            </a:r>
            <a:r>
              <a:rPr lang="en-US" altLang="ja-JP" sz="2400" dirty="0" smtClean="0"/>
              <a:t>And </a:t>
            </a:r>
            <a:r>
              <a:rPr lang="en-US" altLang="ja-JP" sz="2400" dirty="0" err="1" smtClean="0"/>
              <a:t>Whatsapp</a:t>
            </a:r>
            <a:r>
              <a:rPr lang="en-US" altLang="ja-JP" sz="2400" dirty="0" smtClean="0"/>
              <a:t> comes next after Facebook for being the most helpful social network regarding education. Facebook consists of groups and pages while </a:t>
            </a:r>
            <a:r>
              <a:rPr lang="en-US" altLang="ja-JP" sz="2400" dirty="0" err="1" smtClean="0"/>
              <a:t>Whatsapp</a:t>
            </a:r>
            <a:r>
              <a:rPr lang="en-US" altLang="ja-JP" sz="2400" dirty="0" smtClean="0"/>
              <a:t> helps in sharing screenshots and snapshots of notes.</a:t>
            </a:r>
            <a:endParaRPr lang="ja-JP" altLang="en-US" sz="2400" dirty="0" smtClean="0"/>
          </a:p>
        </p:txBody>
      </p:sp>
      <p:sp>
        <p:nvSpPr>
          <p:cNvPr id="211" name="正方形/長方形 210"/>
          <p:cNvSpPr/>
          <p:nvPr/>
        </p:nvSpPr>
        <p:spPr>
          <a:xfrm>
            <a:off x="1209300" y="8112612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Route 159 Light" pitchFamily="50" charset="0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9243310" y="2692081"/>
            <a:ext cx="107433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2%</a:t>
            </a:r>
            <a:endParaRPr kumimoji="1" lang="ja-JP" alt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9756176" y="3672982"/>
            <a:ext cx="107433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4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9%</a:t>
            </a:r>
            <a:endParaRPr kumimoji="1" lang="ja-JP" altLang="en-US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0193991" y="4653883"/>
            <a:ext cx="107433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9%</a:t>
            </a:r>
            <a:endParaRPr kumimoji="1" lang="ja-JP" altLang="en-US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12186890" y="5634810"/>
            <a:ext cx="141737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39%</a:t>
            </a:r>
            <a:endParaRPr kumimoji="1" lang="ja-JP" alt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13290039" y="6615711"/>
            <a:ext cx="141737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4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41%</a:t>
            </a:r>
            <a:endParaRPr kumimoji="1" lang="ja-JP" altLang="en-US" sz="4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21" name="グループ化 220"/>
          <p:cNvGrpSpPr/>
          <p:nvPr/>
        </p:nvGrpSpPr>
        <p:grpSpPr>
          <a:xfrm>
            <a:off x="7693085" y="2781944"/>
            <a:ext cx="1478465" cy="651219"/>
            <a:chOff x="7693085" y="2781944"/>
            <a:chExt cx="1478465" cy="651219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085" y="2781944"/>
              <a:ext cx="963653" cy="651219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897" y="2781944"/>
              <a:ext cx="963653" cy="651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691610"/>
      </p:ext>
    </p:extLst>
  </p:cSld>
  <p:clrMapOvr>
    <a:masterClrMapping/>
  </p:clrMapOvr>
  <p:transition spd="slow" advTm="11926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25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5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9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4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900"/>
                            </p:stCondLst>
                            <p:childTnLst>
                              <p:par>
                                <p:cTn id="5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100"/>
                            </p:stCondLst>
                            <p:childTnLst>
                              <p:par>
                                <p:cTn id="7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4" grpId="0" animBg="1"/>
      <p:bldP spid="210" grpId="0" build="allAtOnce"/>
      <p:bldP spid="211" grpId="0" animBg="1"/>
      <p:bldP spid="213" grpId="0"/>
      <p:bldP spid="214" grpId="0"/>
      <p:bldP spid="215" grpId="0"/>
      <p:bldP spid="216" grpId="0"/>
      <p:bldP spid="2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Discussion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19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5" r="25395"/>
          <a:stretch>
            <a:fillRect/>
          </a:stretch>
        </p:blipFill>
        <p:spPr>
          <a:xfrm>
            <a:off x="0" y="0"/>
            <a:ext cx="8999191" cy="10287000"/>
          </a:xfr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smtClean="0"/>
              <a:t>Facebook and </a:t>
            </a:r>
            <a:r>
              <a:rPr lang="en-US" altLang="ja-JP" dirty="0" err="1" smtClean="0"/>
              <a:t>Whatsapp</a:t>
            </a:r>
            <a:r>
              <a:rPr lang="en-US" altLang="ja-JP" dirty="0" smtClean="0"/>
              <a:t> Win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dirty="0" smtClean="0"/>
              <a:t>Facebook and </a:t>
            </a:r>
            <a:r>
              <a:rPr lang="en-US" altLang="ja-JP" dirty="0" err="1" smtClean="0"/>
              <a:t>Whatsapp</a:t>
            </a:r>
            <a:r>
              <a:rPr lang="en-US" altLang="ja-JP" dirty="0" smtClean="0"/>
              <a:t> are most helpful in education. </a:t>
            </a:r>
            <a:endParaRPr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dirty="0" smtClean="0"/>
              <a:t>Usage has increased 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dirty="0" smtClean="0"/>
              <a:t>People tend to use social networking more compared to the results of the previous researches.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 smtClean="0"/>
              <a:t>Hatred has increased 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dirty="0" smtClean="0"/>
              <a:t>Students are mostly against the use of social media.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ja-JP" dirty="0" smtClean="0"/>
              <a:t>Social Media is productive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GB" altLang="ja-JP" dirty="0" smtClean="0"/>
              <a:t>Majority of students did claim that they get help from social networking.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8370312"/>
      </p:ext>
    </p:extLst>
  </p:cSld>
  <p:clrMapOvr>
    <a:masterClrMapping/>
  </p:clrMapOvr>
  <p:transition spd="slow" advTm="8070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r="5559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5" name="図プレースホルダー 1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49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778">
        <p14:flip dir="r"/>
      </p:transition>
    </mc:Choice>
    <mc:Fallback xmlns="">
      <p:transition spd="slow" advTm="47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GB" altLang="ja-JP" dirty="0" smtClean="0"/>
              <a:t>Usage of Social Network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smtClean="0"/>
              <a:t>In </a:t>
            </a:r>
            <a:r>
              <a:rPr lang="en-US" altLang="ja-JP" dirty="0" err="1" smtClean="0"/>
              <a:t>favour</a:t>
            </a:r>
            <a:r>
              <a:rPr lang="en-US" altLang="ja-JP" dirty="0" smtClean="0"/>
              <a:t> or against?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Compare and Contrast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Helpful </a:t>
            </a:r>
            <a:r>
              <a:rPr kumimoji="1" lang="en-US" altLang="ja-JP" dirty="0" err="1" smtClean="0"/>
              <a:t>Platfoms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GB" altLang="ja-JP" dirty="0"/>
              <a:t>Average usage of 16 times a day.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altLang="ja-JP" dirty="0"/>
              <a:t>Two platforms helping in education: FACEBOOK and WHATSAPP.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altLang="ja-JP" dirty="0"/>
              <a:t>Approx. half the respondents were in the </a:t>
            </a:r>
            <a:r>
              <a:rPr lang="en-GB" altLang="ja-JP" dirty="0" err="1"/>
              <a:t>favor</a:t>
            </a:r>
            <a:r>
              <a:rPr lang="en-GB" altLang="ja-JP" dirty="0"/>
              <a:t> of usage.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altLang="ja-JP" dirty="0" smtClean="0"/>
              <a:t>Facts </a:t>
            </a:r>
            <a:r>
              <a:rPr lang="en-GB" altLang="ja-JP" dirty="0"/>
              <a:t>in parallel with previous studies i.e. WAQAS TARIQ et al.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6387763"/>
      </p:ext>
    </p:extLst>
  </p:cSld>
  <p:clrMapOvr>
    <a:masterClrMapping/>
  </p:clrMapOvr>
  <p:transition spd="slow" advTm="9045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Research Problem, Significance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Recommendation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What would we recommend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smtClean="0"/>
              <a:t>Literature Review	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smtClean="0"/>
              <a:t>Work already done on this filed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smtClean="0"/>
              <a:t>Findings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What data did we collect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Analysis of our data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smtClean="0"/>
              <a:t>What can we conclude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8" b="4388"/>
          <a:stretch>
            <a:fillRect/>
          </a:stretch>
        </p:blipFill>
        <p:spPr/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Recommendation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8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dirty="0"/>
              <a:t>Platforms to be </a:t>
            </a:r>
            <a:r>
              <a:rPr lang="en-US" altLang="ja-JP" dirty="0" smtClean="0"/>
              <a:t>encouraged are Facebook and </a:t>
            </a:r>
            <a:r>
              <a:rPr lang="en-US" altLang="ja-JP" dirty="0" err="1" smtClean="0"/>
              <a:t>Whatsapp</a:t>
            </a:r>
            <a:r>
              <a:rPr lang="en-US" altLang="ja-JP" dirty="0" smtClean="0"/>
              <a:t>.</a:t>
            </a:r>
            <a:endParaRPr lang="en-US" altLang="ja-JP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dirty="0"/>
              <a:t>Help in sharing materials.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ja-JP" dirty="0"/>
              <a:t>Group </a:t>
            </a:r>
            <a:r>
              <a:rPr lang="en-US" altLang="ja-JP" dirty="0" smtClean="0"/>
              <a:t>discussions by making private educational groups on Facebook.</a:t>
            </a:r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altLang="ja-JP" dirty="0"/>
              <a:t>More platforms should be </a:t>
            </a:r>
            <a:r>
              <a:rPr lang="en-GB" altLang="ja-JP" dirty="0" smtClean="0"/>
              <a:t>discouraged that are not useful for education.</a:t>
            </a:r>
            <a:endParaRPr lang="en-US" altLang="ja-JP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ja-JP" dirty="0"/>
              <a:t>H</a:t>
            </a:r>
            <a:r>
              <a:rPr lang="en-US" altLang="ja-JP" dirty="0" smtClean="0"/>
              <a:t>indrance </a:t>
            </a:r>
            <a:r>
              <a:rPr lang="en-US" altLang="ja-JP" dirty="0"/>
              <a:t>in education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Recommendation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66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>
          <a:xfrm>
            <a:off x="1376619" y="1709717"/>
            <a:ext cx="15543451" cy="1585999"/>
          </a:xfrm>
        </p:spPr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GB" altLang="ja-JP" dirty="0" smtClean="0"/>
              <a:t>Any questions? I hope not :D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r="5559"/>
          <a:stretch>
            <a:fillRect/>
          </a:stretch>
        </p:blipFill>
        <p:spPr>
          <a:xfrm>
            <a:off x="0" y="22225"/>
            <a:ext cx="18286413" cy="10287000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INTRODUCTION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4" b="16254"/>
          <a:stretch>
            <a:fillRect/>
          </a:stretch>
        </p:blipFill>
        <p:spPr/>
      </p:pic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Research Problem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ja-JP" dirty="0" smtClean="0"/>
              <a:t>What kind of impact does the social networking sites have on education of students. The impact of social media on education is productive or destructive? 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ja-JP" dirty="0" smtClean="0"/>
              <a:t>Intro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67403"/>
      </p:ext>
    </p:extLst>
  </p:cSld>
  <p:clrMapOvr>
    <a:masterClrMapping/>
  </p:clrMapOvr>
  <p:transition spd="slow" advTm="3418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	 Introduction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Methodology	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smtClean="0"/>
              <a:t>-Quantitative Approach</a:t>
            </a:r>
          </a:p>
          <a:p>
            <a:r>
              <a:rPr lang="en-US" altLang="ja-JP" dirty="0" smtClean="0"/>
              <a:t>-Questionnaire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smtClean="0"/>
              <a:t>Objective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-Finding the factors between education and social media</a:t>
            </a:r>
          </a:p>
          <a:p>
            <a:r>
              <a:rPr lang="en-US" altLang="ja-JP" dirty="0" smtClean="0"/>
              <a:t>-Explore possibilities in which students can be benefited 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smtClean="0"/>
              <a:t>Significance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smtClean="0"/>
              <a:t>-Raise awareness about positive and negative aspects of social media</a:t>
            </a:r>
          </a:p>
          <a:p>
            <a:r>
              <a:rPr lang="en-US" altLang="ja-JP" dirty="0" smtClean="0"/>
              <a:t>-Help in the betterment of academic performances of students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1087142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3" b="12843"/>
          <a:stretch>
            <a:fillRect/>
          </a:stretch>
        </p:blipFill>
        <p:spPr/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23" name="図プレースホルダー 22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Literature Review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58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73">
        <p14:flip dir="r"/>
      </p:transition>
    </mc:Choice>
    <mc:Fallback xmlns="">
      <p:transition spd="slow" advTm="42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Literature Review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>
          <a:xfrm>
            <a:off x="2023050" y="3178605"/>
            <a:ext cx="7258109" cy="790352"/>
          </a:xfrm>
        </p:spPr>
        <p:txBody>
          <a:bodyPr/>
          <a:lstStyle/>
          <a:p>
            <a:r>
              <a:rPr kumimoji="1" lang="en-US" altLang="ja-JP" dirty="0" smtClean="0"/>
              <a:t>Overview of Social Media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kumimoji="1" lang="en-GB" altLang="ja-JP" dirty="0" smtClean="0"/>
          </a:p>
          <a:p>
            <a:r>
              <a:rPr kumimoji="1" lang="en-GB" altLang="ja-JP" dirty="0" smtClean="0"/>
              <a:t>-It is an essential need of our daily lives </a:t>
            </a:r>
          </a:p>
          <a:p>
            <a:r>
              <a:rPr kumimoji="1" lang="en-GB" altLang="ja-JP" dirty="0" smtClean="0"/>
              <a:t>(</a:t>
            </a:r>
            <a:r>
              <a:rPr kumimoji="1" lang="en-GB" altLang="ja-JP" dirty="0" err="1" smtClean="0"/>
              <a:t>Waqas</a:t>
            </a:r>
            <a:r>
              <a:rPr kumimoji="1" lang="en-GB" altLang="ja-JP" dirty="0" smtClean="0"/>
              <a:t>, </a:t>
            </a:r>
            <a:r>
              <a:rPr kumimoji="1" lang="en-GB" altLang="ja-JP" dirty="0" err="1" smtClean="0"/>
              <a:t>Madiha</a:t>
            </a:r>
            <a:r>
              <a:rPr kumimoji="1" lang="en-GB" altLang="ja-JP" dirty="0" smtClean="0"/>
              <a:t>)</a:t>
            </a:r>
          </a:p>
          <a:p>
            <a:endParaRPr lang="en-GB" altLang="ja-JP" dirty="0"/>
          </a:p>
          <a:p>
            <a:r>
              <a:rPr kumimoji="1" lang="en-GB" altLang="ja-JP" dirty="0" smtClean="0"/>
              <a:t>-It is </a:t>
            </a:r>
            <a:r>
              <a:rPr lang="en-GB" altLang="ja-JP" dirty="0" smtClean="0"/>
              <a:t>usually used for communication and data sharing</a:t>
            </a:r>
          </a:p>
          <a:p>
            <a:r>
              <a:rPr lang="en-GB" altLang="ja-JP" dirty="0" smtClean="0"/>
              <a:t>(Wang, </a:t>
            </a:r>
            <a:r>
              <a:rPr lang="en-GB" altLang="ja-JP" dirty="0" err="1" smtClean="0"/>
              <a:t>Waqas</a:t>
            </a:r>
            <a:r>
              <a:rPr lang="en-GB" altLang="ja-JP" dirty="0" smtClean="0"/>
              <a:t> and </a:t>
            </a:r>
            <a:r>
              <a:rPr lang="en-GB" altLang="ja-JP" dirty="0" err="1" smtClean="0"/>
              <a:t>Madiha</a:t>
            </a:r>
            <a:r>
              <a:rPr lang="en-GB" altLang="ja-JP" dirty="0" smtClean="0"/>
              <a:t>)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Usage of Social Media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GB" altLang="ja-JP" dirty="0" smtClean="0"/>
          </a:p>
          <a:p>
            <a:r>
              <a:rPr lang="en-GB" altLang="ja-JP" dirty="0" smtClean="0"/>
              <a:t>-Previous </a:t>
            </a:r>
            <a:r>
              <a:rPr lang="en-GB" altLang="ja-JP" dirty="0"/>
              <a:t>research show around 90% student use social </a:t>
            </a:r>
            <a:r>
              <a:rPr lang="en-GB" altLang="ja-JP" dirty="0" smtClean="0"/>
              <a:t>media</a:t>
            </a:r>
          </a:p>
          <a:p>
            <a:r>
              <a:rPr lang="en-GB" altLang="ja-JP" dirty="0" smtClean="0"/>
              <a:t>(</a:t>
            </a:r>
            <a:r>
              <a:rPr lang="en-GB" altLang="ja-JP" dirty="0" err="1" smtClean="0"/>
              <a:t>Waqas,Madiha</a:t>
            </a:r>
            <a:r>
              <a:rPr lang="en-GB" altLang="ja-JP" dirty="0"/>
              <a:t>)</a:t>
            </a:r>
          </a:p>
          <a:p>
            <a:endParaRPr lang="en-GB" altLang="ja-JP" dirty="0" smtClean="0"/>
          </a:p>
          <a:p>
            <a:r>
              <a:rPr lang="en-GB" altLang="ja-JP" dirty="0"/>
              <a:t>-</a:t>
            </a:r>
            <a:r>
              <a:rPr lang="en-GB" altLang="ja-JP" dirty="0" smtClean="0"/>
              <a:t>Student </a:t>
            </a:r>
            <a:r>
              <a:rPr lang="en-GB" altLang="ja-JP" dirty="0"/>
              <a:t>use social media minimum half hour a day as a part of their daily </a:t>
            </a:r>
            <a:r>
              <a:rPr lang="en-GB" altLang="ja-JP" dirty="0" smtClean="0"/>
              <a:t>routine</a:t>
            </a:r>
          </a:p>
          <a:p>
            <a:r>
              <a:rPr lang="en-GB" altLang="ja-JP" dirty="0" smtClean="0"/>
              <a:t>(</a:t>
            </a:r>
            <a:r>
              <a:rPr lang="en-GB" altLang="ja-JP" dirty="0" err="1" smtClean="0"/>
              <a:t>Shazad</a:t>
            </a:r>
            <a:r>
              <a:rPr lang="en-GB" altLang="ja-JP" dirty="0" smtClean="0"/>
              <a:t> </a:t>
            </a:r>
            <a:r>
              <a:rPr lang="en-GB" altLang="ja-JP" dirty="0"/>
              <a:t>khan)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1615609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Literature Review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>
          <a:xfrm>
            <a:off x="2023050" y="3178605"/>
            <a:ext cx="7258109" cy="790352"/>
          </a:xfrm>
        </p:spPr>
        <p:txBody>
          <a:bodyPr/>
          <a:lstStyle/>
          <a:p>
            <a:r>
              <a:rPr lang="en-US" altLang="ja-JP" dirty="0" smtClean="0"/>
              <a:t>Students on Social media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GB" altLang="ja-JP" dirty="0" smtClean="0"/>
          </a:p>
          <a:p>
            <a:r>
              <a:rPr lang="en-GB" altLang="ja-JP" dirty="0" smtClean="0"/>
              <a:t>-Some students use </a:t>
            </a:r>
            <a:r>
              <a:rPr lang="en-GB" altLang="ja-JP" dirty="0"/>
              <a:t>social network for productive </a:t>
            </a:r>
            <a:r>
              <a:rPr lang="en-GB" altLang="ja-JP" dirty="0" smtClean="0"/>
              <a:t>purpose and other </a:t>
            </a:r>
            <a:r>
              <a:rPr lang="en-GB" altLang="ja-JP" dirty="0"/>
              <a:t>use social media for harmful and useless </a:t>
            </a:r>
            <a:r>
              <a:rPr lang="en-GB" altLang="ja-JP" dirty="0" smtClean="0"/>
              <a:t>purpose. </a:t>
            </a:r>
          </a:p>
          <a:p>
            <a:r>
              <a:rPr lang="en-GB" altLang="ja-JP" dirty="0" smtClean="0"/>
              <a:t>(Wang)</a:t>
            </a:r>
          </a:p>
          <a:p>
            <a:endParaRPr lang="en-GB" altLang="ja-JP" dirty="0"/>
          </a:p>
          <a:p>
            <a:r>
              <a:rPr lang="en-GB" altLang="ja-JP" dirty="0" smtClean="0"/>
              <a:t>-Social </a:t>
            </a:r>
            <a:r>
              <a:rPr lang="en-GB" altLang="ja-JP" dirty="0"/>
              <a:t>media </a:t>
            </a:r>
            <a:r>
              <a:rPr lang="en-GB" altLang="ja-JP" dirty="0" smtClean="0"/>
              <a:t>grabs the </a:t>
            </a:r>
            <a:r>
              <a:rPr lang="en-GB" altLang="ja-JP" dirty="0"/>
              <a:t>attention of </a:t>
            </a:r>
            <a:r>
              <a:rPr lang="en-GB" altLang="ja-JP" dirty="0" smtClean="0"/>
              <a:t>students</a:t>
            </a:r>
          </a:p>
          <a:p>
            <a:r>
              <a:rPr lang="en-GB" altLang="ja-JP" dirty="0" smtClean="0"/>
              <a:t>(</a:t>
            </a:r>
            <a:r>
              <a:rPr lang="en-GB" altLang="ja-JP" dirty="0" err="1" smtClean="0"/>
              <a:t>Shazad</a:t>
            </a:r>
            <a:r>
              <a:rPr lang="en-GB" altLang="ja-JP" dirty="0" smtClean="0"/>
              <a:t>, </a:t>
            </a:r>
            <a:r>
              <a:rPr lang="en-GB" altLang="ja-JP" dirty="0" err="1" smtClean="0"/>
              <a:t>Waqas</a:t>
            </a:r>
            <a:r>
              <a:rPr lang="en-GB" altLang="ja-JP" dirty="0" smtClean="0"/>
              <a:t> and </a:t>
            </a:r>
            <a:r>
              <a:rPr lang="en-GB" altLang="ja-JP" dirty="0" err="1" smtClean="0"/>
              <a:t>Madiha</a:t>
            </a:r>
            <a:r>
              <a:rPr lang="en-GB" altLang="ja-JP" dirty="0"/>
              <a:t>)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It’s impact on education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GB" altLang="ja-JP" dirty="0" smtClean="0"/>
          </a:p>
          <a:p>
            <a:r>
              <a:rPr lang="en-GB" altLang="ja-JP" dirty="0"/>
              <a:t>-It effect student life and </a:t>
            </a:r>
            <a:r>
              <a:rPr lang="en-GB" altLang="ja-JP" dirty="0" smtClean="0"/>
              <a:t>grades</a:t>
            </a:r>
          </a:p>
          <a:p>
            <a:r>
              <a:rPr lang="en-GB" altLang="ja-JP" dirty="0" smtClean="0"/>
              <a:t>(</a:t>
            </a:r>
            <a:r>
              <a:rPr lang="en-GB" altLang="ja-JP" dirty="0" err="1" smtClean="0"/>
              <a:t>Shahzad</a:t>
            </a:r>
            <a:r>
              <a:rPr lang="en-GB" altLang="ja-JP" dirty="0" smtClean="0"/>
              <a:t> </a:t>
            </a:r>
            <a:r>
              <a:rPr lang="en-GB" altLang="ja-JP" dirty="0"/>
              <a:t>and </a:t>
            </a:r>
            <a:r>
              <a:rPr lang="en-GB" altLang="ja-JP" dirty="0" err="1" smtClean="0"/>
              <a:t>Gingay</a:t>
            </a:r>
            <a:r>
              <a:rPr lang="en-GB" altLang="ja-JP" dirty="0" smtClean="0"/>
              <a:t>)</a:t>
            </a:r>
          </a:p>
          <a:p>
            <a:endParaRPr lang="en-GB" altLang="ja-JP" dirty="0"/>
          </a:p>
          <a:p>
            <a:r>
              <a:rPr lang="en-GB" altLang="ja-JP" dirty="0" smtClean="0"/>
              <a:t>-63.4</a:t>
            </a:r>
            <a:r>
              <a:rPr lang="en-GB" altLang="ja-JP" dirty="0"/>
              <a:t>% of the student prefer chatting on social media than using for academic </a:t>
            </a:r>
            <a:r>
              <a:rPr lang="en-GB" altLang="ja-JP" dirty="0" smtClean="0"/>
              <a:t>purpose</a:t>
            </a:r>
          </a:p>
          <a:p>
            <a:r>
              <a:rPr lang="en-GB" altLang="ja-JP" dirty="0" smtClean="0"/>
              <a:t>(Student </a:t>
            </a:r>
            <a:r>
              <a:rPr lang="en-GB" altLang="ja-JP" dirty="0"/>
              <a:t>of </a:t>
            </a:r>
            <a:r>
              <a:rPr lang="en-GB" altLang="ja-JP" dirty="0" smtClean="0"/>
              <a:t>Koforidua</a:t>
            </a:r>
            <a:r>
              <a:rPr lang="en-GB" altLang="ja-JP" dirty="0"/>
              <a:t>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527516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r="8766"/>
          <a:stretch>
            <a:fillRect/>
          </a:stretch>
        </p:blipFill>
        <p:spPr/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Facts and Findings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7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15819</TotalTime>
  <Words>825</Words>
  <Application>Microsoft Office PowerPoint</Application>
  <PresentationFormat>Custom</PresentationFormat>
  <Paragraphs>156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ＭＳ Ｐゴシック</vt:lpstr>
      <vt:lpstr>Arabic Typesetting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Impact of Social Media on Education</vt:lpstr>
      <vt:lpstr>Table of Contents</vt:lpstr>
      <vt:lpstr>PowerPoint Presentation</vt:lpstr>
      <vt:lpstr>Research Problem</vt:lpstr>
      <vt:lpstr>  Introduction</vt:lpstr>
      <vt:lpstr>PowerPoint Presentation</vt:lpstr>
      <vt:lpstr>    Literature Review</vt:lpstr>
      <vt:lpstr>    Literature Review</vt:lpstr>
      <vt:lpstr>PowerPoint Presentation</vt:lpstr>
      <vt:lpstr>Facts and Findings</vt:lpstr>
      <vt:lpstr>Facts and Findings</vt:lpstr>
      <vt:lpstr>How many times do you use social networking sites in a day?</vt:lpstr>
      <vt:lpstr>How many students are against the usage of social networking sites?</vt:lpstr>
      <vt:lpstr>How much help do you get in education through social media?</vt:lpstr>
      <vt:lpstr>Most helpful Social Network?</vt:lpstr>
      <vt:lpstr>PowerPoint Presentation</vt:lpstr>
      <vt:lpstr>Discussion</vt:lpstr>
      <vt:lpstr>PowerPoint Presentation</vt:lpstr>
      <vt:lpstr>Conclusion</vt:lpstr>
      <vt:lpstr>PowerPoint Presentation</vt:lpstr>
      <vt:lpstr>Recommendation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Microsoft account</cp:lastModifiedBy>
  <cp:revision>393</cp:revision>
  <dcterms:created xsi:type="dcterms:W3CDTF">2015-09-05T11:42:45Z</dcterms:created>
  <dcterms:modified xsi:type="dcterms:W3CDTF">2021-05-18T09:22:57Z</dcterms:modified>
</cp:coreProperties>
</file>