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71" r:id="rId6"/>
    <p:sldId id="260" r:id="rId7"/>
    <p:sldId id="270" r:id="rId8"/>
    <p:sldId id="259" r:id="rId9"/>
    <p:sldId id="261" r:id="rId10"/>
    <p:sldId id="262" r:id="rId11"/>
    <p:sldId id="263" r:id="rId12"/>
    <p:sldId id="264" r:id="rId13"/>
    <p:sldId id="265" r:id="rId14"/>
    <p:sldId id="266" r:id="rId15"/>
    <p:sldId id="27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5/18/2021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80" y="1936347"/>
            <a:ext cx="10515600" cy="1325563"/>
          </a:xfrm>
        </p:spPr>
        <p:txBody>
          <a:bodyPr>
            <a:normAutofit fontScale="90000"/>
          </a:bodyPr>
          <a:lstStyle/>
          <a:p>
            <a:pPr algn="ctr"/>
            <a:r>
              <a:rPr lang="en-US" sz="8000" dirty="0" smtClean="0">
                <a:latin typeface="Arial" panose="020B0604020202020204" pitchFamily="34" charset="0"/>
                <a:cs typeface="Arial" panose="020B0604020202020204" pitchFamily="34" charset="0"/>
              </a:rPr>
              <a:t>FUTURE OF MIGRAINE THERAPY</a:t>
            </a:r>
            <a:endParaRPr lang="en-US" sz="80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193183" y="4462530"/>
            <a:ext cx="7392473" cy="2292439"/>
          </a:xfrm>
        </p:spPr>
        <p:txBody>
          <a:bodyPr>
            <a:normAutofit fontScale="92500" lnSpcReduction="10000"/>
          </a:bodyPr>
          <a:lstStyle/>
          <a:p>
            <a:pPr marL="0" indent="0">
              <a:buNone/>
            </a:pPr>
            <a:r>
              <a:rPr lang="en-US" sz="3200" b="1" dirty="0" smtClean="0">
                <a:latin typeface="Arial" panose="020B0604020202020204" pitchFamily="34" charset="0"/>
                <a:cs typeface="Arial" panose="020B0604020202020204" pitchFamily="34" charset="0"/>
              </a:rPr>
              <a:t>Group Members:</a:t>
            </a:r>
          </a:p>
          <a:p>
            <a:pPr marL="0" indent="0">
              <a:buNone/>
            </a:pPr>
            <a:r>
              <a:rPr lang="en-US" dirty="0" smtClean="0">
                <a:latin typeface="Arial" panose="020B0604020202020204" pitchFamily="34" charset="0"/>
                <a:cs typeface="Arial" panose="020B0604020202020204" pitchFamily="34" charset="0"/>
              </a:rPr>
              <a:t>ABC</a:t>
            </a:r>
            <a:r>
              <a:rPr lang="en-US" dirty="0" smtClean="0">
                <a:latin typeface="Arial" panose="020B0604020202020204" pitchFamily="34" charset="0"/>
                <a:cs typeface="Arial" panose="020B0604020202020204" pitchFamily="34" charset="0"/>
              </a:rPr>
              <a:t>	</a:t>
            </a:r>
            <a:r>
              <a:rPr lang="en-US" dirty="0" smtClean="0"/>
              <a:t>(</a:t>
            </a:r>
            <a:r>
              <a:rPr lang="en-US" dirty="0" smtClean="0">
                <a:latin typeface="Arial" panose="020B0604020202020204" pitchFamily="34" charset="0"/>
                <a:cs typeface="Arial" panose="020B0604020202020204" pitchFamily="34" charset="0"/>
              </a:rPr>
              <a:t>k20222)</a:t>
            </a:r>
            <a:endParaRPr lang="en-US" dirty="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HIJ</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k22222)</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XYZ</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k2000)</a:t>
            </a:r>
            <a:r>
              <a:rPr lang="en-US" dirty="0" smtClean="0"/>
              <a:t>	</a:t>
            </a:r>
          </a:p>
          <a:p>
            <a:pPr marL="0" indent="0">
              <a:buNone/>
            </a:pPr>
            <a:r>
              <a:rPr lang="en-US" dirty="0" smtClean="0"/>
              <a:t>EFG</a:t>
            </a:r>
            <a:r>
              <a:rPr lang="en-US" dirty="0" smtClean="0"/>
              <a:t>	(</a:t>
            </a:r>
            <a:r>
              <a:rPr lang="en-US" dirty="0" smtClean="0">
                <a:latin typeface="Arial" panose="020B0604020202020204" pitchFamily="34" charset="0"/>
                <a:cs typeface="Arial" panose="020B0604020202020204" pitchFamily="34" charset="0"/>
              </a:rPr>
              <a:t>k10006</a:t>
            </a:r>
            <a:r>
              <a:rPr lang="en-US" dirty="0" smtClean="0">
                <a:latin typeface="Arial" panose="020B0604020202020204" pitchFamily="34" charset="0"/>
                <a:cs typeface="Arial" panose="020B0604020202020204" pitchFamily="34" charset="0"/>
              </a:rPr>
              <a:t>)</a:t>
            </a:r>
            <a:r>
              <a:rPr lang="en-US" dirty="0" smtClean="0"/>
              <a:t>		</a:t>
            </a:r>
            <a:endParaRPr lang="en-US" dirty="0"/>
          </a:p>
        </p:txBody>
      </p:sp>
    </p:spTree>
    <p:extLst>
      <p:ext uri="{BB962C8B-B14F-4D97-AF65-F5344CB8AC3E}">
        <p14:creationId xmlns:p14="http://schemas.microsoft.com/office/powerpoint/2010/main" val="1025524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a:t>
            </a:r>
            <a:endParaRPr lang="en-US" dirty="0"/>
          </a:p>
        </p:txBody>
      </p:sp>
      <p:sp>
        <p:nvSpPr>
          <p:cNvPr id="3" name="Content Placeholder 2"/>
          <p:cNvSpPr>
            <a:spLocks noGrp="1"/>
          </p:cNvSpPr>
          <p:nvPr>
            <p:ph idx="1"/>
          </p:nvPr>
        </p:nvSpPr>
        <p:spPr>
          <a:xfrm>
            <a:off x="979100" y="1690688"/>
            <a:ext cx="10233800" cy="4890415"/>
          </a:xfrm>
        </p:spPr>
        <p:txBody>
          <a:bodyPr>
            <a:normAutofit/>
          </a:bodyPr>
          <a:lstStyle/>
          <a:p>
            <a:pPr marL="0" indent="0">
              <a:buNone/>
            </a:pPr>
            <a:r>
              <a:rPr lang="en-US" sz="4000" dirty="0" smtClean="0"/>
              <a:t>Session 1:</a:t>
            </a:r>
          </a:p>
          <a:p>
            <a:r>
              <a:rPr lang="en-US" sz="2400" b="1" dirty="0" smtClean="0"/>
              <a:t>Patient 1 : Reported 7</a:t>
            </a:r>
            <a:r>
              <a:rPr lang="en-US" sz="2400" b="1" baseline="30000" dirty="0" smtClean="0"/>
              <a:t>th</a:t>
            </a:r>
            <a:r>
              <a:rPr lang="en-US" sz="2400" b="1" dirty="0" smtClean="0"/>
              <a:t> pain rank in about 30 minutes.</a:t>
            </a:r>
          </a:p>
          <a:p>
            <a:r>
              <a:rPr lang="en-US" sz="2400" b="1" dirty="0" smtClean="0"/>
              <a:t>Patient 2 : Reported 8</a:t>
            </a:r>
            <a:r>
              <a:rPr lang="en-US" sz="2400" b="1" baseline="30000" dirty="0" smtClean="0"/>
              <a:t>th</a:t>
            </a:r>
            <a:r>
              <a:rPr lang="en-US" sz="2400" b="1" dirty="0" smtClean="0"/>
              <a:t> pain rank in about 15 minutes.</a:t>
            </a:r>
          </a:p>
          <a:p>
            <a:r>
              <a:rPr lang="en-US" sz="2400" b="1" dirty="0" smtClean="0"/>
              <a:t>Patient 3 : Reported 0</a:t>
            </a:r>
            <a:r>
              <a:rPr lang="en-US" sz="2400" b="1" baseline="30000" dirty="0" smtClean="0"/>
              <a:t>th</a:t>
            </a:r>
            <a:r>
              <a:rPr lang="en-US" sz="2400" b="1" dirty="0" smtClean="0"/>
              <a:t> pain rank in about 20 minutes.</a:t>
            </a:r>
          </a:p>
          <a:p>
            <a:r>
              <a:rPr lang="en-US" sz="2400" b="1" dirty="0" smtClean="0"/>
              <a:t>Patient 4 : Reported 0</a:t>
            </a:r>
            <a:r>
              <a:rPr lang="en-US" sz="2400" b="1" baseline="30000" dirty="0" smtClean="0"/>
              <a:t>th</a:t>
            </a:r>
            <a:r>
              <a:rPr lang="en-US" sz="2400" b="1" dirty="0" smtClean="0"/>
              <a:t> pain rank after 20 minutes.</a:t>
            </a:r>
          </a:p>
          <a:p>
            <a:pPr marL="0" indent="0">
              <a:buNone/>
            </a:pPr>
            <a:endParaRPr lang="en-US" sz="4000" dirty="0" smtClean="0"/>
          </a:p>
          <a:p>
            <a:pPr marL="0" indent="0">
              <a:buNone/>
            </a:pPr>
            <a:r>
              <a:rPr lang="en-US" sz="4000" dirty="0" smtClean="0"/>
              <a:t>Session 2:</a:t>
            </a:r>
          </a:p>
          <a:p>
            <a:r>
              <a:rPr lang="en-US" sz="2400" b="1" dirty="0" smtClean="0"/>
              <a:t>Patient 1 : No cluster headache, reported end of symptoms within 2 </a:t>
            </a:r>
            <a:r>
              <a:rPr lang="en-US" sz="2400" b="1" dirty="0" err="1" smtClean="0"/>
              <a:t>mins</a:t>
            </a:r>
            <a:r>
              <a:rPr lang="en-US" sz="2400" b="1" dirty="0" smtClean="0"/>
              <a:t>.</a:t>
            </a:r>
          </a:p>
          <a:p>
            <a:r>
              <a:rPr lang="en-US" sz="2400" b="1" dirty="0" smtClean="0"/>
              <a:t>Patient 2 :  After 5 minutes, the patient reported no sign of headache.</a:t>
            </a:r>
            <a:endParaRPr lang="en-US" sz="2400" b="1" dirty="0"/>
          </a:p>
          <a:p>
            <a:pPr marL="0" indent="0">
              <a:buNone/>
            </a:pPr>
            <a:endParaRPr lang="en-US" sz="4000" dirty="0"/>
          </a:p>
        </p:txBody>
      </p:sp>
    </p:spTree>
    <p:extLst>
      <p:ext uri="{BB962C8B-B14F-4D97-AF65-F5344CB8AC3E}">
        <p14:creationId xmlns:p14="http://schemas.microsoft.com/office/powerpoint/2010/main" val="1101702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204" y="321972"/>
            <a:ext cx="9144000" cy="919342"/>
          </a:xfrm>
        </p:spPr>
        <p:txBody>
          <a:bodyPr>
            <a:normAutofit/>
          </a:bodyPr>
          <a:lstStyle/>
          <a:p>
            <a:pPr algn="ctr"/>
            <a:r>
              <a:rPr lang="en-US" sz="5400" dirty="0" smtClean="0"/>
              <a:t>RESULTS</a:t>
            </a:r>
            <a:endParaRPr lang="en-US" sz="5400" dirty="0"/>
          </a:p>
        </p:txBody>
      </p:sp>
      <p:sp>
        <p:nvSpPr>
          <p:cNvPr id="5" name="Subtitle 4"/>
          <p:cNvSpPr>
            <a:spLocks noGrp="1"/>
          </p:cNvSpPr>
          <p:nvPr>
            <p:ph type="subTitle" idx="1"/>
          </p:nvPr>
        </p:nvSpPr>
        <p:spPr>
          <a:xfrm>
            <a:off x="599940" y="919343"/>
            <a:ext cx="10849378" cy="1875372"/>
          </a:xfrm>
        </p:spPr>
        <p:txBody>
          <a:bodyPr>
            <a:normAutofit fontScale="70000" lnSpcReduction="20000"/>
          </a:bodyPr>
          <a:lstStyle/>
          <a:p>
            <a:pPr algn="l"/>
            <a:r>
              <a:rPr lang="en-US" sz="2400" b="1" dirty="0" smtClean="0">
                <a:solidFill>
                  <a:schemeClr val="tx1"/>
                </a:solidFill>
                <a:latin typeface="+mn-lt"/>
              </a:rPr>
              <a:t>It was noted that acute SPG simulation did not alter:</a:t>
            </a:r>
          </a:p>
          <a:p>
            <a:pPr marL="342900" indent="-342900" algn="l">
              <a:buFont typeface="Arial" panose="020B0604020202020204" pitchFamily="34" charset="0"/>
              <a:buChar char="•"/>
            </a:pPr>
            <a:r>
              <a:rPr lang="en-US" sz="2400" b="1" dirty="0" smtClean="0">
                <a:solidFill>
                  <a:schemeClr val="tx1"/>
                </a:solidFill>
                <a:latin typeface="+mn-lt"/>
              </a:rPr>
              <a:t>BP</a:t>
            </a:r>
          </a:p>
          <a:p>
            <a:pPr marL="342900" indent="-342900" algn="l">
              <a:buFont typeface="Arial" panose="020B0604020202020204" pitchFamily="34" charset="0"/>
              <a:buChar char="•"/>
            </a:pPr>
            <a:r>
              <a:rPr lang="en-US" sz="2400" b="1" dirty="0" smtClean="0">
                <a:solidFill>
                  <a:schemeClr val="tx1"/>
                </a:solidFill>
                <a:latin typeface="+mn-lt"/>
              </a:rPr>
              <a:t>Heart Rate</a:t>
            </a:r>
          </a:p>
          <a:p>
            <a:pPr marL="342900" indent="-342900" algn="l">
              <a:buFont typeface="Arial" panose="020B0604020202020204" pitchFamily="34" charset="0"/>
              <a:buChar char="•"/>
            </a:pPr>
            <a:r>
              <a:rPr lang="en-US" sz="2400" b="1" dirty="0" smtClean="0">
                <a:solidFill>
                  <a:schemeClr val="tx1"/>
                </a:solidFill>
                <a:latin typeface="+mn-lt"/>
              </a:rPr>
              <a:t>Breathing Rate</a:t>
            </a:r>
          </a:p>
          <a:p>
            <a:pPr marL="342900" indent="-342900" algn="l">
              <a:buFont typeface="Arial" panose="020B0604020202020204" pitchFamily="34" charset="0"/>
              <a:buChar char="•"/>
            </a:pPr>
            <a:r>
              <a:rPr lang="en-US" sz="2400" b="1" dirty="0" smtClean="0">
                <a:solidFill>
                  <a:schemeClr val="tx1"/>
                </a:solidFill>
                <a:latin typeface="+mn-lt"/>
              </a:rPr>
              <a:t>Oxygen Saturation</a:t>
            </a:r>
          </a:p>
          <a:p>
            <a:pPr marL="342900" indent="-342900" algn="l">
              <a:buFont typeface="Arial" panose="020B0604020202020204" pitchFamily="34" charset="0"/>
              <a:buChar char="•"/>
            </a:pPr>
            <a:r>
              <a:rPr lang="en-US" sz="2400" b="1" dirty="0" smtClean="0">
                <a:solidFill>
                  <a:schemeClr val="tx1"/>
                </a:solidFill>
                <a:latin typeface="+mn-lt"/>
              </a:rPr>
              <a:t>Neurological Status</a:t>
            </a:r>
            <a:endParaRPr lang="en-US" sz="2400" b="1" dirty="0">
              <a:solidFill>
                <a:schemeClr val="tx1"/>
              </a:solidFill>
              <a:latin typeface="+mn-l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39903434"/>
              </p:ext>
            </p:extLst>
          </p:nvPr>
        </p:nvGraphicFramePr>
        <p:xfrm>
          <a:off x="574186" y="2936714"/>
          <a:ext cx="10985675" cy="3657600"/>
        </p:xfrm>
        <a:graphic>
          <a:graphicData uri="http://schemas.openxmlformats.org/drawingml/2006/table">
            <a:tbl>
              <a:tblPr firstRow="1" bandRow="1">
                <a:tableStyleId>{69012ECD-51FC-41F1-AA8D-1B2483CD663E}</a:tableStyleId>
              </a:tblPr>
              <a:tblGrid>
                <a:gridCol w="2197135"/>
                <a:gridCol w="2197135"/>
                <a:gridCol w="2197135"/>
                <a:gridCol w="2197135"/>
                <a:gridCol w="2197135"/>
              </a:tblGrid>
              <a:tr h="302687">
                <a:tc>
                  <a:txBody>
                    <a:bodyPr/>
                    <a:lstStyle/>
                    <a:p>
                      <a:r>
                        <a:rPr lang="en-US" b="1" dirty="0" smtClean="0">
                          <a:solidFill>
                            <a:schemeClr val="tx1"/>
                          </a:solidFill>
                        </a:rPr>
                        <a:t>Patient</a:t>
                      </a:r>
                      <a:r>
                        <a:rPr lang="en-US" b="1" baseline="0" dirty="0" smtClean="0">
                          <a:solidFill>
                            <a:schemeClr val="tx1"/>
                          </a:solidFill>
                        </a:rPr>
                        <a:t> No.</a:t>
                      </a:r>
                      <a:endParaRPr lang="en-US" b="1" dirty="0">
                        <a:solidFill>
                          <a:schemeClr val="tx1"/>
                        </a:solidFill>
                      </a:endParaRPr>
                    </a:p>
                  </a:txBody>
                  <a:tcPr/>
                </a:tc>
                <a:tc>
                  <a:txBody>
                    <a:bodyPr/>
                    <a:lstStyle/>
                    <a:p>
                      <a:r>
                        <a:rPr lang="en-US" dirty="0" smtClean="0">
                          <a:solidFill>
                            <a:schemeClr val="tx1"/>
                          </a:solidFill>
                        </a:rPr>
                        <a:t>Patient</a:t>
                      </a:r>
                      <a:r>
                        <a:rPr lang="en-US" baseline="0" dirty="0" smtClean="0">
                          <a:solidFill>
                            <a:schemeClr val="tx1"/>
                          </a:solidFill>
                        </a:rPr>
                        <a:t> 1</a:t>
                      </a:r>
                      <a:endParaRPr lang="en-US" dirty="0">
                        <a:solidFill>
                          <a:schemeClr val="tx1"/>
                        </a:solidFill>
                      </a:endParaRPr>
                    </a:p>
                  </a:txBody>
                  <a:tcPr/>
                </a:tc>
                <a:tc>
                  <a:txBody>
                    <a:bodyPr/>
                    <a:lstStyle/>
                    <a:p>
                      <a:r>
                        <a:rPr lang="en-US" dirty="0" smtClean="0">
                          <a:solidFill>
                            <a:schemeClr val="tx1"/>
                          </a:solidFill>
                        </a:rPr>
                        <a:t>Patient</a:t>
                      </a:r>
                      <a:r>
                        <a:rPr lang="en-US" baseline="0" dirty="0" smtClean="0">
                          <a:solidFill>
                            <a:schemeClr val="tx1"/>
                          </a:solidFill>
                        </a:rPr>
                        <a:t> 2</a:t>
                      </a:r>
                      <a:endParaRPr lang="en-US" dirty="0"/>
                    </a:p>
                  </a:txBody>
                  <a:tcPr/>
                </a:tc>
                <a:tc>
                  <a:txBody>
                    <a:bodyPr/>
                    <a:lstStyle/>
                    <a:p>
                      <a:r>
                        <a:rPr lang="en-US" dirty="0" smtClean="0">
                          <a:solidFill>
                            <a:schemeClr val="tx1"/>
                          </a:solidFill>
                        </a:rPr>
                        <a:t>Patient</a:t>
                      </a:r>
                      <a:r>
                        <a:rPr lang="en-US" baseline="0" dirty="0" smtClean="0">
                          <a:solidFill>
                            <a:schemeClr val="tx1"/>
                          </a:solidFill>
                        </a:rPr>
                        <a:t> 3</a:t>
                      </a:r>
                      <a:endParaRPr lang="en-US" dirty="0"/>
                    </a:p>
                  </a:txBody>
                  <a:tcPr/>
                </a:tc>
                <a:tc>
                  <a:txBody>
                    <a:bodyPr/>
                    <a:lstStyle/>
                    <a:p>
                      <a:r>
                        <a:rPr lang="en-US" dirty="0" smtClean="0">
                          <a:solidFill>
                            <a:schemeClr val="tx1"/>
                          </a:solidFill>
                        </a:rPr>
                        <a:t>Patient</a:t>
                      </a:r>
                      <a:r>
                        <a:rPr lang="en-US" baseline="0" dirty="0" smtClean="0">
                          <a:solidFill>
                            <a:schemeClr val="tx1"/>
                          </a:solidFill>
                        </a:rPr>
                        <a:t> 4</a:t>
                      </a:r>
                      <a:endParaRPr lang="en-US" dirty="0"/>
                    </a:p>
                  </a:txBody>
                  <a:tcPr/>
                </a:tc>
              </a:tr>
              <a:tr h="302687">
                <a:tc>
                  <a:txBody>
                    <a:bodyPr/>
                    <a:lstStyle/>
                    <a:p>
                      <a:r>
                        <a:rPr lang="en-US" b="0" dirty="0" smtClean="0"/>
                        <a:t>Age</a:t>
                      </a:r>
                      <a:endParaRPr lang="en-US" b="0" dirty="0"/>
                    </a:p>
                  </a:txBody>
                  <a:tcPr/>
                </a:tc>
                <a:tc>
                  <a:txBody>
                    <a:bodyPr/>
                    <a:lstStyle/>
                    <a:p>
                      <a:r>
                        <a:rPr lang="en-US" b="0" dirty="0" smtClean="0"/>
                        <a:t>30</a:t>
                      </a:r>
                      <a:endParaRPr lang="en-US" b="0" dirty="0"/>
                    </a:p>
                  </a:txBody>
                  <a:tcPr/>
                </a:tc>
                <a:tc>
                  <a:txBody>
                    <a:bodyPr/>
                    <a:lstStyle/>
                    <a:p>
                      <a:r>
                        <a:rPr lang="en-US" b="0" dirty="0" smtClean="0"/>
                        <a:t>24</a:t>
                      </a:r>
                      <a:endParaRPr lang="en-US" b="0" dirty="0"/>
                    </a:p>
                  </a:txBody>
                  <a:tcPr/>
                </a:tc>
                <a:tc>
                  <a:txBody>
                    <a:bodyPr/>
                    <a:lstStyle/>
                    <a:p>
                      <a:r>
                        <a:rPr lang="en-US" b="0" dirty="0" smtClean="0"/>
                        <a:t>29 </a:t>
                      </a:r>
                      <a:endParaRPr lang="en-US" b="0" dirty="0"/>
                    </a:p>
                  </a:txBody>
                  <a:tcPr/>
                </a:tc>
                <a:tc>
                  <a:txBody>
                    <a:bodyPr/>
                    <a:lstStyle/>
                    <a:p>
                      <a:r>
                        <a:rPr lang="en-US" b="0" dirty="0" smtClean="0"/>
                        <a:t>33</a:t>
                      </a:r>
                      <a:endParaRPr lang="en-US" b="0" dirty="0"/>
                    </a:p>
                  </a:txBody>
                  <a:tcPr/>
                </a:tc>
              </a:tr>
              <a:tr h="302687">
                <a:tc>
                  <a:txBody>
                    <a:bodyPr/>
                    <a:lstStyle/>
                    <a:p>
                      <a:r>
                        <a:rPr lang="en-US" b="0" dirty="0" smtClean="0"/>
                        <a:t>Gender</a:t>
                      </a:r>
                      <a:endParaRPr lang="en-US" b="0" dirty="0"/>
                    </a:p>
                  </a:txBody>
                  <a:tcPr/>
                </a:tc>
                <a:tc>
                  <a:txBody>
                    <a:bodyPr/>
                    <a:lstStyle/>
                    <a:p>
                      <a:r>
                        <a:rPr lang="en-US" b="0" dirty="0" smtClean="0"/>
                        <a:t>Male</a:t>
                      </a:r>
                      <a:endParaRPr lang="en-US" b="0" dirty="0"/>
                    </a:p>
                  </a:txBody>
                  <a:tcPr/>
                </a:tc>
                <a:tc>
                  <a:txBody>
                    <a:bodyPr/>
                    <a:lstStyle/>
                    <a:p>
                      <a:r>
                        <a:rPr lang="en-US" b="0" dirty="0" smtClean="0"/>
                        <a:t>Female</a:t>
                      </a:r>
                      <a:endParaRPr lang="en-US" b="0" dirty="0"/>
                    </a:p>
                  </a:txBody>
                  <a:tcPr/>
                </a:tc>
                <a:tc>
                  <a:txBody>
                    <a:bodyPr/>
                    <a:lstStyle/>
                    <a:p>
                      <a:r>
                        <a:rPr lang="en-US" b="0" dirty="0" smtClean="0"/>
                        <a:t>Male</a:t>
                      </a:r>
                      <a:endParaRPr lang="en-US" b="0" dirty="0"/>
                    </a:p>
                  </a:txBody>
                  <a:tcPr/>
                </a:tc>
                <a:tc>
                  <a:txBody>
                    <a:bodyPr/>
                    <a:lstStyle/>
                    <a:p>
                      <a:r>
                        <a:rPr lang="en-US" b="0" dirty="0" smtClean="0"/>
                        <a:t>Male</a:t>
                      </a:r>
                      <a:endParaRPr lang="en-US" b="0" dirty="0"/>
                    </a:p>
                  </a:txBody>
                  <a:tcPr/>
                </a:tc>
              </a:tr>
              <a:tr h="302687">
                <a:tc>
                  <a:txBody>
                    <a:bodyPr/>
                    <a:lstStyle/>
                    <a:p>
                      <a:r>
                        <a:rPr lang="en-US" b="0" dirty="0" smtClean="0"/>
                        <a:t>Duration of</a:t>
                      </a:r>
                      <a:r>
                        <a:rPr lang="en-US" b="0" baseline="0" dirty="0" smtClean="0"/>
                        <a:t> Migraine</a:t>
                      </a:r>
                      <a:endParaRPr lang="en-US" b="0" dirty="0"/>
                    </a:p>
                  </a:txBody>
                  <a:tcPr/>
                </a:tc>
                <a:tc>
                  <a:txBody>
                    <a:bodyPr/>
                    <a:lstStyle/>
                    <a:p>
                      <a:r>
                        <a:rPr lang="en-US" b="0" dirty="0" smtClean="0"/>
                        <a:t>Occasionally</a:t>
                      </a:r>
                      <a:endParaRPr lang="en-US" b="0" dirty="0"/>
                    </a:p>
                  </a:txBody>
                  <a:tcPr/>
                </a:tc>
                <a:tc>
                  <a:txBody>
                    <a:bodyPr/>
                    <a:lstStyle/>
                    <a:p>
                      <a:r>
                        <a:rPr lang="en-US" b="0" dirty="0" smtClean="0"/>
                        <a:t>Few Months</a:t>
                      </a:r>
                      <a:endParaRPr lang="en-US" b="0" dirty="0"/>
                    </a:p>
                  </a:txBody>
                  <a:tcPr/>
                </a:tc>
                <a:tc>
                  <a:txBody>
                    <a:bodyPr/>
                    <a:lstStyle/>
                    <a:p>
                      <a:r>
                        <a:rPr lang="en-US" b="0" dirty="0" smtClean="0"/>
                        <a:t>5 Years</a:t>
                      </a:r>
                      <a:endParaRPr lang="en-US" b="0" dirty="0"/>
                    </a:p>
                  </a:txBody>
                  <a:tcPr/>
                </a:tc>
                <a:tc>
                  <a:txBody>
                    <a:bodyPr/>
                    <a:lstStyle/>
                    <a:p>
                      <a:r>
                        <a:rPr lang="en-US" b="0" dirty="0" smtClean="0"/>
                        <a:t>1 Years</a:t>
                      </a:r>
                      <a:endParaRPr lang="en-US" b="0" dirty="0"/>
                    </a:p>
                  </a:txBody>
                  <a:tcPr/>
                </a:tc>
              </a:tr>
              <a:tr h="302687">
                <a:tc>
                  <a:txBody>
                    <a:bodyPr/>
                    <a:lstStyle/>
                    <a:p>
                      <a:r>
                        <a:rPr lang="en-US" b="0" dirty="0" smtClean="0"/>
                        <a:t>Precipitating Factors</a:t>
                      </a:r>
                      <a:endParaRPr lang="en-US" b="0" dirty="0"/>
                    </a:p>
                  </a:txBody>
                  <a:tcPr/>
                </a:tc>
                <a:tc>
                  <a:txBody>
                    <a:bodyPr/>
                    <a:lstStyle/>
                    <a:p>
                      <a:r>
                        <a:rPr lang="en-US" b="0" dirty="0" smtClean="0"/>
                        <a:t>Stress</a:t>
                      </a:r>
                      <a:endParaRPr lang="en-US" b="0" dirty="0"/>
                    </a:p>
                  </a:txBody>
                  <a:tcPr/>
                </a:tc>
                <a:tc>
                  <a:txBody>
                    <a:bodyPr/>
                    <a:lstStyle/>
                    <a:p>
                      <a:r>
                        <a:rPr lang="en-US" b="0" dirty="0" smtClean="0"/>
                        <a:t>None</a:t>
                      </a:r>
                      <a:endParaRPr lang="en-US" b="0" dirty="0"/>
                    </a:p>
                  </a:txBody>
                  <a:tcPr/>
                </a:tc>
                <a:tc>
                  <a:txBody>
                    <a:bodyPr/>
                    <a:lstStyle/>
                    <a:p>
                      <a:r>
                        <a:rPr lang="en-US" b="0" dirty="0" smtClean="0"/>
                        <a:t>Visual</a:t>
                      </a:r>
                      <a:r>
                        <a:rPr lang="en-US" b="0" baseline="0" dirty="0" smtClean="0"/>
                        <a:t> Issues</a:t>
                      </a:r>
                      <a:endParaRPr lang="en-US" b="0" dirty="0"/>
                    </a:p>
                  </a:txBody>
                  <a:tcPr/>
                </a:tc>
                <a:tc>
                  <a:txBody>
                    <a:bodyPr/>
                    <a:lstStyle/>
                    <a:p>
                      <a:r>
                        <a:rPr lang="en-US" b="0" dirty="0" smtClean="0"/>
                        <a:t>Hypertension</a:t>
                      </a:r>
                      <a:endParaRPr lang="en-US" b="0" dirty="0"/>
                    </a:p>
                  </a:txBody>
                  <a:tcPr/>
                </a:tc>
              </a:tr>
              <a:tr h="302687">
                <a:tc>
                  <a:txBody>
                    <a:bodyPr/>
                    <a:lstStyle/>
                    <a:p>
                      <a:r>
                        <a:rPr lang="en-US" b="0" dirty="0" smtClean="0"/>
                        <a:t>Precautions</a:t>
                      </a:r>
                      <a:endParaRPr lang="en-US" b="0" dirty="0"/>
                    </a:p>
                  </a:txBody>
                  <a:tcPr/>
                </a:tc>
                <a:tc>
                  <a:txBody>
                    <a:bodyPr/>
                    <a:lstStyle/>
                    <a:p>
                      <a:r>
                        <a:rPr lang="en-US" b="0" dirty="0" smtClean="0"/>
                        <a:t>No</a:t>
                      </a:r>
                      <a:endParaRPr lang="en-US" b="0" dirty="0"/>
                    </a:p>
                  </a:txBody>
                  <a:tcPr/>
                </a:tc>
                <a:tc>
                  <a:txBody>
                    <a:bodyPr/>
                    <a:lstStyle/>
                    <a:p>
                      <a:r>
                        <a:rPr lang="en-US" b="0" dirty="0" smtClean="0"/>
                        <a:t>No</a:t>
                      </a:r>
                      <a:endParaRPr lang="en-US" b="0" dirty="0"/>
                    </a:p>
                  </a:txBody>
                  <a:tcPr/>
                </a:tc>
                <a:tc>
                  <a:txBody>
                    <a:bodyPr/>
                    <a:lstStyle/>
                    <a:p>
                      <a:r>
                        <a:rPr lang="en-US" b="0" dirty="0" smtClean="0"/>
                        <a:t>Yes</a:t>
                      </a:r>
                      <a:endParaRPr lang="en-US" b="0" dirty="0"/>
                    </a:p>
                  </a:txBody>
                  <a:tcPr/>
                </a:tc>
                <a:tc>
                  <a:txBody>
                    <a:bodyPr/>
                    <a:lstStyle/>
                    <a:p>
                      <a:r>
                        <a:rPr lang="en-US" b="0" dirty="0" smtClean="0"/>
                        <a:t>Yes</a:t>
                      </a:r>
                      <a:endParaRPr lang="en-US" b="0" dirty="0"/>
                    </a:p>
                  </a:txBody>
                  <a:tcPr/>
                </a:tc>
              </a:tr>
              <a:tr h="302687">
                <a:tc>
                  <a:txBody>
                    <a:bodyPr/>
                    <a:lstStyle/>
                    <a:p>
                      <a:r>
                        <a:rPr lang="en-US" b="0" dirty="0" smtClean="0"/>
                        <a:t>Test</a:t>
                      </a:r>
                      <a:r>
                        <a:rPr lang="en-US" b="0" baseline="0" dirty="0" smtClean="0"/>
                        <a:t> Applied</a:t>
                      </a:r>
                      <a:endParaRPr lang="en-US" b="0" dirty="0"/>
                    </a:p>
                  </a:txBody>
                  <a:tcPr/>
                </a:tc>
                <a:tc>
                  <a:txBody>
                    <a:bodyPr/>
                    <a:lstStyle/>
                    <a:p>
                      <a:r>
                        <a:rPr lang="en-US" b="0" dirty="0" smtClean="0"/>
                        <a:t>1</a:t>
                      </a:r>
                      <a:endParaRPr lang="en-US" b="0" dirty="0"/>
                    </a:p>
                  </a:txBody>
                  <a:tcPr/>
                </a:tc>
                <a:tc>
                  <a:txBody>
                    <a:bodyPr/>
                    <a:lstStyle/>
                    <a:p>
                      <a:r>
                        <a:rPr lang="en-US" b="0" dirty="0" smtClean="0"/>
                        <a:t>1</a:t>
                      </a:r>
                      <a:endParaRPr lang="en-US" b="0" dirty="0"/>
                    </a:p>
                  </a:txBody>
                  <a:tcPr/>
                </a:tc>
                <a:tc>
                  <a:txBody>
                    <a:bodyPr/>
                    <a:lstStyle/>
                    <a:p>
                      <a:r>
                        <a:rPr lang="en-US" b="0" dirty="0" smtClean="0"/>
                        <a:t>2</a:t>
                      </a:r>
                      <a:endParaRPr lang="en-US" b="0" dirty="0"/>
                    </a:p>
                  </a:txBody>
                  <a:tcPr/>
                </a:tc>
                <a:tc>
                  <a:txBody>
                    <a:bodyPr/>
                    <a:lstStyle/>
                    <a:p>
                      <a:r>
                        <a:rPr lang="en-US" b="0" dirty="0" smtClean="0"/>
                        <a:t>2</a:t>
                      </a:r>
                      <a:endParaRPr lang="en-US" b="0" dirty="0"/>
                    </a:p>
                  </a:txBody>
                  <a:tcPr/>
                </a:tc>
              </a:tr>
              <a:tr h="302687">
                <a:tc>
                  <a:txBody>
                    <a:bodyPr/>
                    <a:lstStyle/>
                    <a:p>
                      <a:r>
                        <a:rPr lang="en-US" b="0" dirty="0" smtClean="0"/>
                        <a:t>Session 1</a:t>
                      </a:r>
                      <a:endParaRPr lang="en-US" b="0" dirty="0"/>
                    </a:p>
                  </a:txBody>
                  <a:tcPr/>
                </a:tc>
                <a:tc>
                  <a:txBody>
                    <a:bodyPr/>
                    <a:lstStyle/>
                    <a:p>
                      <a:r>
                        <a:rPr lang="en-US" b="0" dirty="0" smtClean="0"/>
                        <a:t>Positive</a:t>
                      </a:r>
                      <a:endParaRPr lang="en-US" b="0" dirty="0"/>
                    </a:p>
                  </a:txBody>
                  <a:tcPr/>
                </a:tc>
                <a:tc>
                  <a:txBody>
                    <a:bodyPr/>
                    <a:lstStyle/>
                    <a:p>
                      <a:r>
                        <a:rPr lang="en-US" b="0" dirty="0" smtClean="0"/>
                        <a:t>Positive</a:t>
                      </a:r>
                      <a:endParaRPr lang="en-US" b="0" dirty="0"/>
                    </a:p>
                  </a:txBody>
                  <a:tcPr/>
                </a:tc>
                <a:tc>
                  <a:txBody>
                    <a:bodyPr/>
                    <a:lstStyle/>
                    <a:p>
                      <a:r>
                        <a:rPr lang="en-US" b="0" dirty="0" smtClean="0"/>
                        <a:t>Positive</a:t>
                      </a:r>
                      <a:endParaRPr lang="en-US" b="0" dirty="0"/>
                    </a:p>
                  </a:txBody>
                  <a:tcPr/>
                </a:tc>
                <a:tc>
                  <a:txBody>
                    <a:bodyPr/>
                    <a:lstStyle/>
                    <a:p>
                      <a:r>
                        <a:rPr lang="en-US" b="0" dirty="0" smtClean="0"/>
                        <a:t>Positive</a:t>
                      </a:r>
                      <a:endParaRPr lang="en-US" b="0" dirty="0"/>
                    </a:p>
                  </a:txBody>
                  <a:tcPr/>
                </a:tc>
              </a:tr>
              <a:tr h="302687">
                <a:tc>
                  <a:txBody>
                    <a:bodyPr/>
                    <a:lstStyle/>
                    <a:p>
                      <a:r>
                        <a:rPr lang="en-US" b="0" dirty="0" smtClean="0"/>
                        <a:t>Session</a:t>
                      </a:r>
                      <a:r>
                        <a:rPr lang="en-US" b="0" baseline="0" dirty="0" smtClean="0"/>
                        <a:t> 2</a:t>
                      </a:r>
                      <a:endParaRPr lang="en-US" b="0" dirty="0"/>
                    </a:p>
                  </a:txBody>
                  <a:tcPr/>
                </a:tc>
                <a:tc>
                  <a:txBody>
                    <a:bodyPr/>
                    <a:lstStyle/>
                    <a:p>
                      <a:r>
                        <a:rPr lang="en-US" b="0" dirty="0" smtClean="0"/>
                        <a:t>Not Attended</a:t>
                      </a:r>
                      <a:endParaRPr lang="en-US" b="0" dirty="0"/>
                    </a:p>
                  </a:txBody>
                  <a:tcPr/>
                </a:tc>
                <a:tc>
                  <a:txBody>
                    <a:bodyPr/>
                    <a:lstStyle/>
                    <a:p>
                      <a:r>
                        <a:rPr lang="en-US" b="0" dirty="0" smtClean="0"/>
                        <a:t>Not Attended</a:t>
                      </a:r>
                      <a:endParaRPr lang="en-US" b="0" dirty="0"/>
                    </a:p>
                  </a:txBody>
                  <a:tcPr/>
                </a:tc>
                <a:tc>
                  <a:txBody>
                    <a:bodyPr/>
                    <a:lstStyle/>
                    <a:p>
                      <a:r>
                        <a:rPr lang="en-US" b="0" dirty="0" smtClean="0"/>
                        <a:t>Positive</a:t>
                      </a:r>
                      <a:endParaRPr lang="en-US" b="0" dirty="0"/>
                    </a:p>
                  </a:txBody>
                  <a:tcPr/>
                </a:tc>
                <a:tc>
                  <a:txBody>
                    <a:bodyPr/>
                    <a:lstStyle/>
                    <a:p>
                      <a:r>
                        <a:rPr lang="en-US" b="0" dirty="0" smtClean="0"/>
                        <a:t>Positive</a:t>
                      </a:r>
                      <a:endParaRPr lang="en-US" b="0" dirty="0"/>
                    </a:p>
                  </a:txBody>
                  <a:tcPr/>
                </a:tc>
              </a:tr>
              <a:tr h="302687">
                <a:tc>
                  <a:txBody>
                    <a:bodyPr/>
                    <a:lstStyle/>
                    <a:p>
                      <a:r>
                        <a:rPr lang="en-US" b="0" dirty="0" smtClean="0"/>
                        <a:t>Response</a:t>
                      </a:r>
                      <a:endParaRPr lang="en-US" b="0" dirty="0"/>
                    </a:p>
                  </a:txBody>
                  <a:tcPr/>
                </a:tc>
                <a:tc>
                  <a:txBody>
                    <a:bodyPr/>
                    <a:lstStyle/>
                    <a:p>
                      <a:r>
                        <a:rPr lang="en-US" b="0" dirty="0" smtClean="0"/>
                        <a:t>Moderate</a:t>
                      </a:r>
                      <a:endParaRPr lang="en-US" b="0" dirty="0"/>
                    </a:p>
                  </a:txBody>
                  <a:tcPr/>
                </a:tc>
                <a:tc>
                  <a:txBody>
                    <a:bodyPr/>
                    <a:lstStyle/>
                    <a:p>
                      <a:r>
                        <a:rPr lang="en-US" b="0" dirty="0" smtClean="0"/>
                        <a:t>Moderate</a:t>
                      </a:r>
                      <a:endParaRPr lang="en-US" b="0" dirty="0"/>
                    </a:p>
                  </a:txBody>
                  <a:tcPr/>
                </a:tc>
                <a:tc>
                  <a:txBody>
                    <a:bodyPr/>
                    <a:lstStyle/>
                    <a:p>
                      <a:r>
                        <a:rPr lang="en-US" b="0" dirty="0" smtClean="0"/>
                        <a:t>Excellent</a:t>
                      </a:r>
                      <a:endParaRPr lang="en-US" b="0" dirty="0"/>
                    </a:p>
                  </a:txBody>
                  <a:tcPr/>
                </a:tc>
                <a:tc>
                  <a:txBody>
                    <a:bodyPr/>
                    <a:lstStyle/>
                    <a:p>
                      <a:r>
                        <a:rPr lang="en-US" b="0" dirty="0" smtClean="0"/>
                        <a:t>Excellent</a:t>
                      </a:r>
                      <a:endParaRPr lang="en-US" b="0" dirty="0"/>
                    </a:p>
                  </a:txBody>
                  <a:tcPr/>
                </a:tc>
              </a:tr>
            </a:tbl>
          </a:graphicData>
        </a:graphic>
      </p:graphicFrame>
    </p:spTree>
    <p:extLst>
      <p:ext uri="{BB962C8B-B14F-4D97-AF65-F5344CB8AC3E}">
        <p14:creationId xmlns:p14="http://schemas.microsoft.com/office/powerpoint/2010/main" val="855181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a:t>
            </a:r>
            <a:endParaRPr lang="en-US" dirty="0"/>
          </a:p>
        </p:txBody>
      </p:sp>
      <p:sp>
        <p:nvSpPr>
          <p:cNvPr id="3" name="Content Placeholder 2"/>
          <p:cNvSpPr>
            <a:spLocks noGrp="1"/>
          </p:cNvSpPr>
          <p:nvPr>
            <p:ph idx="1"/>
          </p:nvPr>
        </p:nvSpPr>
        <p:spPr/>
        <p:txBody>
          <a:bodyPr>
            <a:normAutofit lnSpcReduction="10000"/>
          </a:bodyPr>
          <a:lstStyle/>
          <a:p>
            <a:r>
              <a:rPr lang="en-US" sz="2400" b="1" dirty="0"/>
              <a:t>The part of SPG in CH and an insignificantly obtrusive interventional way to deal with the SPG make it an </a:t>
            </a:r>
            <a:r>
              <a:rPr lang="en-US" sz="2400" b="1" dirty="0" smtClean="0"/>
              <a:t>appealing </a:t>
            </a:r>
            <a:r>
              <a:rPr lang="en-US" sz="2400" b="1" dirty="0"/>
              <a:t>focus for neuromodulation</a:t>
            </a:r>
            <a:r>
              <a:rPr lang="en-US" sz="2400" b="1" dirty="0" smtClean="0"/>
              <a:t>.</a:t>
            </a:r>
          </a:p>
          <a:p>
            <a:endParaRPr lang="en-US" sz="2400" b="1" dirty="0" smtClean="0"/>
          </a:p>
          <a:p>
            <a:r>
              <a:rPr lang="en-US" sz="2400" b="1" dirty="0"/>
              <a:t>D</a:t>
            </a:r>
            <a:r>
              <a:rPr lang="en-US" sz="2400" b="1" dirty="0" smtClean="0"/>
              <a:t>octors </a:t>
            </a:r>
            <a:r>
              <a:rPr lang="en-US" sz="2400" b="1" dirty="0"/>
              <a:t>need to spend time educating test case about positive, effective study of SPG stimulation </a:t>
            </a:r>
            <a:r>
              <a:rPr lang="en-US" sz="2400" b="1" dirty="0" smtClean="0"/>
              <a:t>.</a:t>
            </a:r>
            <a:endParaRPr lang="en-US" sz="2400" b="1" dirty="0"/>
          </a:p>
          <a:p>
            <a:endParaRPr lang="en-US" sz="2400" b="1" dirty="0" smtClean="0"/>
          </a:p>
          <a:p>
            <a:r>
              <a:rPr lang="en-US" sz="2400" b="1" dirty="0" smtClean="0"/>
              <a:t>High consensus and high distinctiveness information creates external attributes.</a:t>
            </a:r>
          </a:p>
          <a:p>
            <a:endParaRPr lang="en-US" sz="2400" b="1" dirty="0" smtClean="0"/>
          </a:p>
          <a:p>
            <a:r>
              <a:rPr lang="en-US" sz="2400" b="1" dirty="0" smtClean="0"/>
              <a:t>Low </a:t>
            </a:r>
            <a:r>
              <a:rPr lang="en-US" sz="2400" b="1" dirty="0"/>
              <a:t>consensus and </a:t>
            </a:r>
            <a:r>
              <a:rPr lang="en-US" sz="2400" b="1" dirty="0" smtClean="0"/>
              <a:t>low </a:t>
            </a:r>
            <a:r>
              <a:rPr lang="en-US" sz="2400" b="1" dirty="0"/>
              <a:t>distinctiveness information creates </a:t>
            </a:r>
            <a:r>
              <a:rPr lang="en-US" sz="2400" b="1" dirty="0" smtClean="0"/>
              <a:t>an internal </a:t>
            </a:r>
            <a:r>
              <a:rPr lang="en-US" sz="2400" b="1" dirty="0"/>
              <a:t>attributes.</a:t>
            </a:r>
          </a:p>
          <a:p>
            <a:endParaRPr lang="en-US" sz="2400" dirty="0"/>
          </a:p>
        </p:txBody>
      </p:sp>
    </p:spTree>
    <p:extLst>
      <p:ext uri="{BB962C8B-B14F-4D97-AF65-F5344CB8AC3E}">
        <p14:creationId xmlns:p14="http://schemas.microsoft.com/office/powerpoint/2010/main" val="1582851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b="1" dirty="0"/>
              <a:t>SPG stimulation works best for the prevention of migraine rather than its treatment. </a:t>
            </a:r>
            <a:endParaRPr lang="en-US" b="1" dirty="0" smtClean="0"/>
          </a:p>
          <a:p>
            <a:endParaRPr lang="en-US" sz="2400" b="1" dirty="0" smtClean="0"/>
          </a:p>
          <a:p>
            <a:r>
              <a:rPr lang="en-US" sz="2400" b="1" dirty="0"/>
              <a:t>SPG stimulation can stop and decrease intense CH assaults and related autonomic </a:t>
            </a:r>
            <a:r>
              <a:rPr lang="en-US" sz="2400" b="1" dirty="0" smtClean="0"/>
              <a:t>appearances.</a:t>
            </a:r>
          </a:p>
          <a:p>
            <a:endParaRPr lang="en-US" sz="2400" b="1" dirty="0"/>
          </a:p>
          <a:p>
            <a:r>
              <a:rPr lang="en-US" sz="2400" b="1" dirty="0"/>
              <a:t>SPG stimulation likely balances the system included in CH. </a:t>
            </a:r>
          </a:p>
        </p:txBody>
      </p:sp>
    </p:spTree>
    <p:extLst>
      <p:ext uri="{BB962C8B-B14F-4D97-AF65-F5344CB8AC3E}">
        <p14:creationId xmlns:p14="http://schemas.microsoft.com/office/powerpoint/2010/main" val="2917172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a:t>
            </a:r>
            <a:endParaRPr lang="en-US" dirty="0"/>
          </a:p>
        </p:txBody>
      </p:sp>
      <p:sp>
        <p:nvSpPr>
          <p:cNvPr id="3" name="Content Placeholder 2"/>
          <p:cNvSpPr>
            <a:spLocks noGrp="1"/>
          </p:cNvSpPr>
          <p:nvPr>
            <p:ph idx="1"/>
          </p:nvPr>
        </p:nvSpPr>
        <p:spPr/>
        <p:txBody>
          <a:bodyPr/>
          <a:lstStyle/>
          <a:p>
            <a:r>
              <a:rPr lang="en-US" b="1" dirty="0"/>
              <a:t>R</a:t>
            </a:r>
            <a:r>
              <a:rPr lang="en-US" b="1" dirty="0" smtClean="0"/>
              <a:t>esearchers </a:t>
            </a:r>
            <a:r>
              <a:rPr lang="en-US" b="1" dirty="0"/>
              <a:t>should identify </a:t>
            </a:r>
            <a:r>
              <a:rPr lang="en-US" b="1" dirty="0" smtClean="0"/>
              <a:t>the most frequent types </a:t>
            </a:r>
            <a:r>
              <a:rPr lang="en-US" b="1" dirty="0"/>
              <a:t>of </a:t>
            </a:r>
            <a:r>
              <a:rPr lang="en-US" b="1" dirty="0" smtClean="0"/>
              <a:t>malpractices.</a:t>
            </a:r>
          </a:p>
          <a:p>
            <a:endParaRPr lang="en-US" b="1" dirty="0" smtClean="0"/>
          </a:p>
          <a:p>
            <a:r>
              <a:rPr lang="en-US" b="1" dirty="0"/>
              <a:t>R</a:t>
            </a:r>
            <a:r>
              <a:rPr lang="en-US" b="1" dirty="0" smtClean="0"/>
              <a:t>esearchers </a:t>
            </a:r>
            <a:r>
              <a:rPr lang="en-US" b="1" dirty="0"/>
              <a:t>should determine what types of factors influence migraine from person to </a:t>
            </a:r>
            <a:r>
              <a:rPr lang="en-US" b="1" dirty="0" smtClean="0"/>
              <a:t>person.</a:t>
            </a:r>
          </a:p>
          <a:p>
            <a:endParaRPr lang="en-US" b="1" dirty="0" smtClean="0"/>
          </a:p>
          <a:p>
            <a:r>
              <a:rPr lang="en-US" b="1" dirty="0"/>
              <a:t>E</a:t>
            </a:r>
            <a:r>
              <a:rPr lang="en-US" b="1" dirty="0" smtClean="0"/>
              <a:t>xperimental </a:t>
            </a:r>
            <a:r>
              <a:rPr lang="en-US" b="1" dirty="0"/>
              <a:t>research should be conducted to test various strategies for preventing migraine </a:t>
            </a:r>
            <a:r>
              <a:rPr lang="en-US" b="1" dirty="0" smtClean="0"/>
              <a:t>to determine the most effective one.  </a:t>
            </a:r>
            <a:endParaRPr lang="en-US" b="1" dirty="0"/>
          </a:p>
        </p:txBody>
      </p:sp>
    </p:spTree>
    <p:extLst>
      <p:ext uri="{BB962C8B-B14F-4D97-AF65-F5344CB8AC3E}">
        <p14:creationId xmlns:p14="http://schemas.microsoft.com/office/powerpoint/2010/main" val="3416079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References</a:t>
            </a:r>
            <a:endParaRPr lang="en-US" dirty="0"/>
          </a:p>
        </p:txBody>
      </p:sp>
      <p:sp>
        <p:nvSpPr>
          <p:cNvPr id="3" name="Content Placeholder 2"/>
          <p:cNvSpPr>
            <a:spLocks noGrp="1"/>
          </p:cNvSpPr>
          <p:nvPr>
            <p:ph idx="1"/>
          </p:nvPr>
        </p:nvSpPr>
        <p:spPr>
          <a:xfrm>
            <a:off x="1120000" y="1825625"/>
            <a:ext cx="10233800" cy="4742600"/>
          </a:xfrm>
        </p:spPr>
        <p:txBody>
          <a:bodyPr>
            <a:normAutofit fontScale="77500" lnSpcReduction="20000"/>
          </a:bodyPr>
          <a:lstStyle/>
          <a:p>
            <a:endParaRPr lang="en-US" dirty="0" smtClean="0"/>
          </a:p>
          <a:p>
            <a:r>
              <a:rPr lang="en-US" dirty="0" smtClean="0"/>
              <a:t>X</a:t>
            </a:r>
            <a:r>
              <a:rPr lang="en-US" dirty="0"/>
              <a:t>. H. Hu, L. E. </a:t>
            </a:r>
            <a:r>
              <a:rPr lang="en-US" dirty="0" err="1"/>
              <a:t>Markson</a:t>
            </a:r>
            <a:r>
              <a:rPr lang="en-US" dirty="0"/>
              <a:t>, R. B. Lipton, W. F. Stewart and M. L. Berger, "Burden of migraine in the United States: disability and economic costs," Arch. Intern. Med., vol. 159, pp. 813-818, Apr 26. 1999. </a:t>
            </a:r>
          </a:p>
          <a:p>
            <a:r>
              <a:rPr lang="en-US" dirty="0" smtClean="0"/>
              <a:t>K</a:t>
            </a:r>
            <a:r>
              <a:rPr lang="en-US" dirty="0"/>
              <a:t>. Hawkins, S. Wang and M. F. </a:t>
            </a:r>
            <a:r>
              <a:rPr lang="en-US" dirty="0" err="1"/>
              <a:t>Rupnow</a:t>
            </a:r>
            <a:r>
              <a:rPr lang="en-US" dirty="0"/>
              <a:t>, "Indirect cost burden of migraine in the United States," J. </a:t>
            </a:r>
            <a:r>
              <a:rPr lang="en-US" dirty="0" err="1"/>
              <a:t>Occup</a:t>
            </a:r>
            <a:r>
              <a:rPr lang="en-US" dirty="0"/>
              <a:t>. Environ. Med., vol. 49, pp. 368-374, Apr. 2007. </a:t>
            </a:r>
          </a:p>
          <a:p>
            <a:r>
              <a:rPr lang="en-US" dirty="0" smtClean="0"/>
              <a:t>E</a:t>
            </a:r>
            <a:r>
              <a:rPr lang="en-US" dirty="0"/>
              <a:t>. Hazard, J. </a:t>
            </a:r>
            <a:r>
              <a:rPr lang="en-US" dirty="0" err="1"/>
              <a:t>Munakata</a:t>
            </a:r>
            <a:r>
              <a:rPr lang="en-US" dirty="0"/>
              <a:t>, M. E. </a:t>
            </a:r>
            <a:r>
              <a:rPr lang="en-US" dirty="0" err="1"/>
              <a:t>Bigal</a:t>
            </a:r>
            <a:r>
              <a:rPr lang="en-US" dirty="0"/>
              <a:t>, M. F. </a:t>
            </a:r>
            <a:r>
              <a:rPr lang="en-US" dirty="0" err="1"/>
              <a:t>Rupnow</a:t>
            </a:r>
            <a:r>
              <a:rPr lang="en-US" dirty="0"/>
              <a:t> and R. B. Lipton, "The burden of migraine in the United States: current and emerging perspectives on disease management and economic analysis," Value Health., vol. 12, pp. 55-64, Jan. 2009.</a:t>
            </a:r>
          </a:p>
          <a:p>
            <a:r>
              <a:rPr lang="en-US" dirty="0" smtClean="0"/>
              <a:t>http</a:t>
            </a:r>
            <a:r>
              <a:rPr lang="en-US" dirty="0"/>
              <a:t>://attunelive.com/blog/electronic-aspirin-striking-invention-to-get-rid-of-migraines-2/</a:t>
            </a:r>
          </a:p>
          <a:p>
            <a:r>
              <a:rPr lang="en-US" dirty="0" smtClean="0"/>
              <a:t>http</a:t>
            </a:r>
            <a:r>
              <a:rPr lang="en-US" dirty="0"/>
              <a:t>://www.ele.uri.edu/courses/bme281/F14/2_SarahB.pdf</a:t>
            </a:r>
          </a:p>
          <a:p>
            <a:r>
              <a:rPr lang="en-US" dirty="0" smtClean="0"/>
              <a:t>http</a:t>
            </a:r>
            <a:r>
              <a:rPr lang="en-US" dirty="0"/>
              <a:t>://www.mhni.com/research/chronic-cluster-headache</a:t>
            </a:r>
          </a:p>
          <a:p>
            <a:r>
              <a:rPr lang="en-US" dirty="0" smtClean="0"/>
              <a:t>Andrea </a:t>
            </a:r>
            <a:r>
              <a:rPr lang="en-US" dirty="0" err="1"/>
              <a:t>Antal</a:t>
            </a:r>
            <a:r>
              <a:rPr lang="en-US" dirty="0"/>
              <a:t>, PhD and Walter Paulus, “Alternating Current Stimulation for the Acute Treatment of Migraine” MD, University Medical Center, </a:t>
            </a:r>
            <a:r>
              <a:rPr lang="en-US" dirty="0" err="1"/>
              <a:t>Göttingen</a:t>
            </a:r>
            <a:r>
              <a:rPr lang="en-US" dirty="0"/>
              <a:t>, Germany</a:t>
            </a:r>
          </a:p>
          <a:p>
            <a:endParaRPr lang="en-US" dirty="0"/>
          </a:p>
        </p:txBody>
      </p:sp>
    </p:spTree>
    <p:extLst>
      <p:ext uri="{BB962C8B-B14F-4D97-AF65-F5344CB8AC3E}">
        <p14:creationId xmlns:p14="http://schemas.microsoft.com/office/powerpoint/2010/main" val="277516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3" y="2747717"/>
            <a:ext cx="10515600" cy="1325563"/>
          </a:xfrm>
        </p:spPr>
        <p:txBody>
          <a:bodyPr>
            <a:noAutofit/>
          </a:bodyPr>
          <a:lstStyle/>
          <a:p>
            <a:pPr algn="ctr"/>
            <a:r>
              <a:rPr lang="en-US" sz="9600" dirty="0" smtClean="0"/>
              <a:t>THANK YOU</a:t>
            </a:r>
            <a:endParaRPr lang="en-US" sz="9600" dirty="0"/>
          </a:p>
        </p:txBody>
      </p:sp>
    </p:spTree>
    <p:extLst>
      <p:ext uri="{BB962C8B-B14F-4D97-AF65-F5344CB8AC3E}">
        <p14:creationId xmlns:p14="http://schemas.microsoft.com/office/powerpoint/2010/main" val="343460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MIGRAINE DIFFERENT?</a:t>
            </a:r>
            <a:endParaRPr lang="en-US" dirty="0"/>
          </a:p>
        </p:txBody>
      </p:sp>
      <p:sp>
        <p:nvSpPr>
          <p:cNvPr id="3" name="Content Placeholder 2"/>
          <p:cNvSpPr>
            <a:spLocks noGrp="1"/>
          </p:cNvSpPr>
          <p:nvPr>
            <p:ph idx="1"/>
          </p:nvPr>
        </p:nvSpPr>
        <p:spPr/>
        <p:txBody>
          <a:bodyPr/>
          <a:lstStyle/>
          <a:p>
            <a:r>
              <a:rPr lang="en-US" dirty="0"/>
              <a:t>Your </a:t>
            </a:r>
            <a:r>
              <a:rPr lang="en-US" b="1" dirty="0"/>
              <a:t>headache</a:t>
            </a:r>
            <a:r>
              <a:rPr lang="en-US" dirty="0"/>
              <a:t> may be a </a:t>
            </a:r>
            <a:r>
              <a:rPr lang="en-US" b="1" dirty="0"/>
              <a:t>migraine</a:t>
            </a:r>
            <a:r>
              <a:rPr lang="en-US" dirty="0"/>
              <a:t> if you have any combination of these symptoms: Moderate to severe pain (often described as pounding, throbbing pain) that can affect the whole head, or can shift from one side of the head to the other. Sensitivity to light, noise or odors. Blurred vision.</a:t>
            </a:r>
          </a:p>
        </p:txBody>
      </p:sp>
    </p:spTree>
    <p:extLst>
      <p:ext uri="{BB962C8B-B14F-4D97-AF65-F5344CB8AC3E}">
        <p14:creationId xmlns:p14="http://schemas.microsoft.com/office/powerpoint/2010/main" val="197062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906" y="322934"/>
            <a:ext cx="10515600" cy="1325563"/>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399244" y="2099256"/>
            <a:ext cx="11384925" cy="4365938"/>
          </a:xfrm>
        </p:spPr>
        <p:txBody>
          <a:bodyPr>
            <a:normAutofit/>
          </a:bodyPr>
          <a:lstStyle/>
          <a:p>
            <a:r>
              <a:rPr lang="en-US" sz="3600" dirty="0" smtClean="0"/>
              <a:t>Research Question:</a:t>
            </a:r>
          </a:p>
          <a:p>
            <a:pPr marL="0" indent="0">
              <a:buNone/>
            </a:pPr>
            <a:r>
              <a:rPr lang="en-US" sz="2400" b="1" i="1" dirty="0"/>
              <a:t> </a:t>
            </a:r>
            <a:r>
              <a:rPr lang="en-US" sz="2400" b="1" i="1" dirty="0" smtClean="0"/>
              <a:t>        Can </a:t>
            </a:r>
            <a:r>
              <a:rPr lang="en-US" sz="2400" b="1" i="1" dirty="0"/>
              <a:t>next generation technology become a breakthrough in identifying </a:t>
            </a:r>
            <a:r>
              <a:rPr lang="en-US" sz="2400" b="1" i="1" dirty="0" smtClean="0"/>
              <a:t>Migraine</a:t>
            </a:r>
          </a:p>
          <a:p>
            <a:pPr marL="0" indent="0">
              <a:buNone/>
            </a:pPr>
            <a:r>
              <a:rPr lang="en-US" sz="2400" b="1" i="1" dirty="0" smtClean="0"/>
              <a:t>         and </a:t>
            </a:r>
            <a:r>
              <a:rPr lang="en-US" sz="2400" b="1" i="1" dirty="0"/>
              <a:t>Migraine Related Mutations? </a:t>
            </a:r>
            <a:endParaRPr lang="en-US" sz="2400" b="1" i="1" dirty="0" smtClean="0"/>
          </a:p>
          <a:p>
            <a:pPr marL="0" indent="0">
              <a:buNone/>
            </a:pPr>
            <a:r>
              <a:rPr lang="en-US" sz="2400" b="1" i="1" dirty="0" smtClean="0"/>
              <a:t>         Can </a:t>
            </a:r>
            <a:r>
              <a:rPr lang="en-US" sz="2400" b="1" i="1" dirty="0"/>
              <a:t>we consider electronic aspirins to be the applied technology</a:t>
            </a:r>
            <a:r>
              <a:rPr lang="en-US" sz="2400" b="1" i="1" dirty="0" smtClean="0"/>
              <a:t>?</a:t>
            </a:r>
          </a:p>
          <a:p>
            <a:pPr marL="0" indent="0">
              <a:buNone/>
            </a:pPr>
            <a:endParaRPr lang="en-US" sz="3600" b="1" dirty="0" smtClean="0"/>
          </a:p>
          <a:p>
            <a:r>
              <a:rPr lang="en-US" sz="3600" dirty="0" smtClean="0"/>
              <a:t>Purpose Statement:</a:t>
            </a:r>
          </a:p>
          <a:p>
            <a:pPr marL="0" indent="0" algn="ctr">
              <a:buNone/>
            </a:pPr>
            <a:r>
              <a:rPr lang="en-US" sz="2400" dirty="0"/>
              <a:t>T</a:t>
            </a:r>
            <a:r>
              <a:rPr lang="en-US" sz="2400" dirty="0" smtClean="0"/>
              <a:t>o </a:t>
            </a:r>
            <a:r>
              <a:rPr lang="en-US" sz="2400" dirty="0"/>
              <a:t>eliminate the misunderstanding of cause of migraine </a:t>
            </a:r>
            <a:r>
              <a:rPr lang="en-US" sz="2400" dirty="0" smtClean="0"/>
              <a:t>headaches by </a:t>
            </a:r>
            <a:r>
              <a:rPr lang="en-US" sz="2400" dirty="0"/>
              <a:t>exploring more targeted causes for it and introducing technical remedies for this pain.</a:t>
            </a:r>
            <a:endParaRPr lang="en-US" sz="2400" dirty="0" smtClean="0"/>
          </a:p>
        </p:txBody>
      </p:sp>
    </p:spTree>
    <p:extLst>
      <p:ext uri="{BB962C8B-B14F-4D97-AF65-F5344CB8AC3E}">
        <p14:creationId xmlns:p14="http://schemas.microsoft.com/office/powerpoint/2010/main" val="3142938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906" y="322934"/>
            <a:ext cx="10515600" cy="1325563"/>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399244" y="2125014"/>
            <a:ext cx="11384925" cy="4340180"/>
          </a:xfrm>
        </p:spPr>
        <p:txBody>
          <a:bodyPr>
            <a:normAutofit fontScale="92500"/>
          </a:bodyPr>
          <a:lstStyle/>
          <a:p>
            <a:r>
              <a:rPr lang="en-US" sz="3600" dirty="0" smtClean="0"/>
              <a:t>Objective of the Study:</a:t>
            </a:r>
          </a:p>
          <a:p>
            <a:pPr marL="0" indent="0">
              <a:buNone/>
            </a:pPr>
            <a:r>
              <a:rPr lang="en-US" sz="2400" b="1" dirty="0" smtClean="0"/>
              <a:t>To explore new therapeutic options that may work in patients who do not respond </a:t>
            </a:r>
            <a:r>
              <a:rPr lang="en-US" sz="2400" dirty="0"/>
              <a:t>or cannot take currently available treatment substantial pain, disability and sociality burden</a:t>
            </a:r>
            <a:r>
              <a:rPr lang="en-US" sz="2400" b="1" dirty="0" smtClean="0"/>
              <a:t>.</a:t>
            </a:r>
            <a:r>
              <a:rPr lang="en-US" sz="2400" b="1" i="1" dirty="0" smtClean="0"/>
              <a:t> </a:t>
            </a:r>
          </a:p>
          <a:p>
            <a:pPr marL="0" indent="0">
              <a:buNone/>
            </a:pPr>
            <a:endParaRPr lang="en-US" sz="3600" b="1" dirty="0" smtClean="0"/>
          </a:p>
          <a:p>
            <a:r>
              <a:rPr lang="en-US" sz="3600" dirty="0" smtClean="0"/>
              <a:t>Significance:</a:t>
            </a:r>
          </a:p>
          <a:p>
            <a:pPr lvl="1"/>
            <a:r>
              <a:rPr lang="en-US" b="1" dirty="0" smtClean="0"/>
              <a:t>Change </a:t>
            </a:r>
            <a:r>
              <a:rPr lang="en-US" b="1" dirty="0"/>
              <a:t>future of migraine therapy by introducing very efficient remedies</a:t>
            </a:r>
            <a:r>
              <a:rPr lang="en-US" b="1" dirty="0" smtClean="0"/>
              <a:t>.</a:t>
            </a:r>
          </a:p>
          <a:p>
            <a:pPr lvl="1"/>
            <a:r>
              <a:rPr lang="en-US" b="1" dirty="0" smtClean="0"/>
              <a:t>Discuss modern causes of migraine headache.</a:t>
            </a:r>
          </a:p>
          <a:p>
            <a:pPr lvl="1"/>
            <a:r>
              <a:rPr lang="en-US" b="1" dirty="0" smtClean="0"/>
              <a:t>Use of </a:t>
            </a:r>
            <a:r>
              <a:rPr lang="en-US" b="1" dirty="0">
                <a:solidFill>
                  <a:schemeClr val="accent3">
                    <a:lumMod val="75000"/>
                  </a:schemeClr>
                </a:solidFill>
              </a:rPr>
              <a:t>E</a:t>
            </a:r>
            <a:r>
              <a:rPr lang="en-US" b="1" dirty="0" smtClean="0">
                <a:solidFill>
                  <a:schemeClr val="accent3">
                    <a:lumMod val="75000"/>
                  </a:schemeClr>
                </a:solidFill>
              </a:rPr>
              <a:t>lectronic Aspirin </a:t>
            </a:r>
            <a:r>
              <a:rPr lang="en-US" b="1" dirty="0" smtClean="0"/>
              <a:t>for those people who suffer with prolonged headache. </a:t>
            </a:r>
          </a:p>
          <a:p>
            <a:pPr lvl="1"/>
            <a:r>
              <a:rPr lang="en-US" b="1" dirty="0" smtClean="0"/>
              <a:t>Prevents migraine on the very first sign of migraine headache so it never gets worse.</a:t>
            </a:r>
          </a:p>
          <a:p>
            <a:pPr marL="457200" lvl="1" indent="0">
              <a:buNone/>
            </a:pPr>
            <a:r>
              <a:rPr lang="en-US" b="1" dirty="0" smtClean="0"/>
              <a:t> </a:t>
            </a:r>
          </a:p>
          <a:p>
            <a:pPr marL="0" indent="0">
              <a:buNone/>
            </a:pPr>
            <a:endParaRPr lang="en-US" sz="3600" dirty="0" smtClean="0"/>
          </a:p>
        </p:txBody>
      </p:sp>
    </p:spTree>
    <p:extLst>
      <p:ext uri="{BB962C8B-B14F-4D97-AF65-F5344CB8AC3E}">
        <p14:creationId xmlns:p14="http://schemas.microsoft.com/office/powerpoint/2010/main" val="3757546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Limitations</a:t>
            </a:r>
            <a:endParaRPr lang="en-US" dirty="0"/>
          </a:p>
        </p:txBody>
      </p:sp>
      <p:sp>
        <p:nvSpPr>
          <p:cNvPr id="3" name="Content Placeholder 2"/>
          <p:cNvSpPr>
            <a:spLocks noGrp="1"/>
          </p:cNvSpPr>
          <p:nvPr>
            <p:ph idx="1"/>
          </p:nvPr>
        </p:nvSpPr>
        <p:spPr/>
        <p:txBody>
          <a:bodyPr/>
          <a:lstStyle/>
          <a:p>
            <a:r>
              <a:rPr lang="en-US" dirty="0"/>
              <a:t>I</a:t>
            </a:r>
            <a:r>
              <a:rPr lang="en-US" dirty="0" smtClean="0"/>
              <a:t>t </a:t>
            </a:r>
            <a:r>
              <a:rPr lang="en-US" dirty="0"/>
              <a:t>can be treated, it can be healed, it can be prevented but it will never lead to end of migraine mutations in a patients</a:t>
            </a:r>
            <a:r>
              <a:rPr lang="en-US" dirty="0" smtClean="0"/>
              <a:t>.</a:t>
            </a:r>
          </a:p>
          <a:p>
            <a:r>
              <a:rPr lang="en-US" dirty="0"/>
              <a:t>I</a:t>
            </a:r>
            <a:r>
              <a:rPr lang="en-US" dirty="0" smtClean="0"/>
              <a:t>t </a:t>
            </a:r>
            <a:r>
              <a:rPr lang="en-US" dirty="0"/>
              <a:t>did not include Sham stimulation as we conducted the study at a small scale</a:t>
            </a:r>
            <a:r>
              <a:rPr lang="en-US" dirty="0" smtClean="0"/>
              <a:t>.</a:t>
            </a:r>
          </a:p>
          <a:p>
            <a:r>
              <a:rPr lang="en-US" dirty="0" smtClean="0"/>
              <a:t>Sample </a:t>
            </a:r>
            <a:r>
              <a:rPr lang="en-US" dirty="0"/>
              <a:t>size was reduced to 4 </a:t>
            </a:r>
            <a:r>
              <a:rPr lang="en-US" dirty="0" smtClean="0"/>
              <a:t>patients</a:t>
            </a:r>
          </a:p>
          <a:p>
            <a:r>
              <a:rPr lang="en-US" dirty="0" smtClean="0"/>
              <a:t>For session 2, it was reduced to 2 patients.</a:t>
            </a:r>
            <a:endParaRPr lang="en-US" dirty="0"/>
          </a:p>
        </p:txBody>
      </p:sp>
    </p:spTree>
    <p:extLst>
      <p:ext uri="{BB962C8B-B14F-4D97-AF65-F5344CB8AC3E}">
        <p14:creationId xmlns:p14="http://schemas.microsoft.com/office/powerpoint/2010/main" val="221086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397" y="2121839"/>
            <a:ext cx="11204620" cy="4351338"/>
          </a:xfrm>
        </p:spPr>
        <p:txBody>
          <a:bodyPr>
            <a:normAutofit/>
          </a:bodyPr>
          <a:lstStyle/>
          <a:p>
            <a:pPr marL="0" indent="0">
              <a:buNone/>
            </a:pPr>
            <a:r>
              <a:rPr lang="en-US" sz="4400" dirty="0" smtClean="0"/>
              <a:t>Data Collection:</a:t>
            </a:r>
          </a:p>
          <a:p>
            <a:pPr marL="0" indent="0">
              <a:buNone/>
            </a:pPr>
            <a:endParaRPr lang="en-US" dirty="0"/>
          </a:p>
          <a:p>
            <a:r>
              <a:rPr lang="en-US" sz="2400" b="1" dirty="0" smtClean="0"/>
              <a:t>The study was conducted in King Fahad Hospital, Jeddah, Saudi Arabia.</a:t>
            </a:r>
          </a:p>
          <a:p>
            <a:r>
              <a:rPr lang="en-US" sz="2400" b="1" dirty="0" smtClean="0"/>
              <a:t>One Room from internal medical department was reserved to conduct the study for one week. </a:t>
            </a:r>
          </a:p>
          <a:p>
            <a:r>
              <a:rPr lang="en-US" sz="2400" b="1" dirty="0"/>
              <a:t>Two </a:t>
            </a:r>
            <a:r>
              <a:rPr lang="en-US" sz="2400" b="1" dirty="0" smtClean="0"/>
              <a:t>physicians </a:t>
            </a:r>
            <a:r>
              <a:rPr lang="en-US" sz="2400" b="1" dirty="0"/>
              <a:t>and three anesthesiologists were also scheduled to remain in the study room</a:t>
            </a:r>
            <a:endParaRPr lang="en-US" sz="2400" b="1" dirty="0" smtClean="0"/>
          </a:p>
          <a:p>
            <a:pPr marL="0" indent="0">
              <a:buNone/>
            </a:pPr>
            <a:endParaRPr lang="en-US" dirty="0" smtClean="0"/>
          </a:p>
          <a:p>
            <a:pPr marL="0" indent="0">
              <a:buNone/>
            </a:pPr>
            <a:endParaRPr lang="en-US" dirty="0"/>
          </a:p>
        </p:txBody>
      </p:sp>
      <p:sp>
        <p:nvSpPr>
          <p:cNvPr id="4" name="Title 1"/>
          <p:cNvSpPr txBox="1">
            <a:spLocks/>
          </p:cNvSpPr>
          <p:nvPr/>
        </p:nvSpPr>
        <p:spPr>
          <a:xfrm>
            <a:off x="1488583" y="304152"/>
            <a:ext cx="9144000" cy="1641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dirty="0" smtClean="0"/>
              <a:t>METHOD</a:t>
            </a:r>
            <a:endParaRPr lang="en-US" dirty="0"/>
          </a:p>
        </p:txBody>
      </p:sp>
    </p:spTree>
    <p:extLst>
      <p:ext uri="{BB962C8B-B14F-4D97-AF65-F5344CB8AC3E}">
        <p14:creationId xmlns:p14="http://schemas.microsoft.com/office/powerpoint/2010/main" val="2440445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155" y="336908"/>
            <a:ext cx="9579220" cy="1323303"/>
          </a:xfrm>
        </p:spPr>
        <p:txBody>
          <a:bodyPr>
            <a:normAutofit/>
          </a:bodyPr>
          <a:lstStyle/>
          <a:p>
            <a:pPr algn="ctr"/>
            <a:r>
              <a:rPr lang="en-US" sz="4800" b="1" dirty="0"/>
              <a:t>METHOD</a:t>
            </a:r>
          </a:p>
        </p:txBody>
      </p:sp>
      <p:sp>
        <p:nvSpPr>
          <p:cNvPr id="3" name="Content Placeholder 2"/>
          <p:cNvSpPr>
            <a:spLocks noGrp="1"/>
          </p:cNvSpPr>
          <p:nvPr>
            <p:ph idx="1"/>
          </p:nvPr>
        </p:nvSpPr>
        <p:spPr>
          <a:xfrm>
            <a:off x="6928833" y="1866273"/>
            <a:ext cx="4967467" cy="4289827"/>
          </a:xfrm>
        </p:spPr>
        <p:txBody>
          <a:bodyPr/>
          <a:lstStyle/>
          <a:p>
            <a:pPr marL="0" indent="0">
              <a:buNone/>
            </a:pPr>
            <a:r>
              <a:rPr lang="en-US" b="1" dirty="0"/>
              <a:t>	</a:t>
            </a:r>
            <a:r>
              <a:rPr lang="en-US" sz="2400" b="1" u="sng" dirty="0" smtClean="0"/>
              <a:t>Verbatim Transcription</a:t>
            </a:r>
          </a:p>
          <a:p>
            <a:pPr marL="0" indent="0">
              <a:buNone/>
            </a:pPr>
            <a:endParaRPr lang="en-US" sz="2400" dirty="0"/>
          </a:p>
          <a:p>
            <a:r>
              <a:rPr lang="en-US" sz="2400" b="1" dirty="0"/>
              <a:t>Date:</a:t>
            </a:r>
            <a:r>
              <a:rPr lang="en-US" sz="2400" dirty="0"/>
              <a:t> April 5,2016.</a:t>
            </a:r>
          </a:p>
          <a:p>
            <a:r>
              <a:rPr lang="en-US" sz="2400" b="1" dirty="0"/>
              <a:t>Time:</a:t>
            </a:r>
            <a:r>
              <a:rPr lang="en-US" sz="2400" dirty="0"/>
              <a:t> 8:30 PM</a:t>
            </a:r>
          </a:p>
          <a:p>
            <a:r>
              <a:rPr lang="en-US" sz="2400" b="1" dirty="0"/>
              <a:t>Location: </a:t>
            </a:r>
            <a:r>
              <a:rPr lang="en-US" sz="2400" dirty="0"/>
              <a:t>interviewer’s workplace</a:t>
            </a:r>
          </a:p>
          <a:p>
            <a:r>
              <a:rPr lang="en-US" sz="2400" b="1" dirty="0"/>
              <a:t>Respondent: </a:t>
            </a:r>
            <a:r>
              <a:rPr lang="en-US" sz="2400" dirty="0" err="1"/>
              <a:t>Dr</a:t>
            </a:r>
            <a:r>
              <a:rPr lang="en-US" sz="2400" dirty="0"/>
              <a:t> </a:t>
            </a:r>
            <a:r>
              <a:rPr lang="en-US" sz="2400" dirty="0" err="1"/>
              <a:t>Omaimah</a:t>
            </a:r>
            <a:r>
              <a:rPr lang="en-US" sz="2400" dirty="0"/>
              <a:t> Tauqir</a:t>
            </a:r>
          </a:p>
          <a:p>
            <a:r>
              <a:rPr lang="en-US" sz="2400" b="1" dirty="0"/>
              <a:t>Interviewer</a:t>
            </a:r>
            <a:r>
              <a:rPr lang="en-US" sz="2400" dirty="0"/>
              <a:t>: Mahrukh Tauqir</a:t>
            </a:r>
          </a:p>
          <a:p>
            <a:r>
              <a:rPr lang="en-US" sz="2400" b="1" dirty="0"/>
              <a:t>Device Recorder: </a:t>
            </a:r>
            <a:r>
              <a:rPr lang="en-US" sz="2400" dirty="0"/>
              <a:t>Skype call recorder</a:t>
            </a:r>
          </a:p>
          <a:p>
            <a:endParaRPr lang="en-US" dirty="0"/>
          </a:p>
        </p:txBody>
      </p:sp>
      <p:sp>
        <p:nvSpPr>
          <p:cNvPr id="4" name="Text Placeholder 3"/>
          <p:cNvSpPr>
            <a:spLocks noGrp="1"/>
          </p:cNvSpPr>
          <p:nvPr>
            <p:ph type="body" sz="half" idx="2"/>
          </p:nvPr>
        </p:nvSpPr>
        <p:spPr>
          <a:xfrm>
            <a:off x="1119999" y="2057399"/>
            <a:ext cx="5203527" cy="4098701"/>
          </a:xfrm>
        </p:spPr>
        <p:txBody>
          <a:bodyPr>
            <a:normAutofit lnSpcReduction="10000"/>
          </a:bodyPr>
          <a:lstStyle/>
          <a:p>
            <a:r>
              <a:rPr lang="en-US" sz="3200" dirty="0">
                <a:solidFill>
                  <a:schemeClr val="tx1"/>
                </a:solidFill>
              </a:rPr>
              <a:t>Data Collection:</a:t>
            </a:r>
          </a:p>
          <a:p>
            <a:endParaRPr lang="en-US" sz="2400" b="1" dirty="0">
              <a:solidFill>
                <a:schemeClr val="tx1"/>
              </a:solidFill>
            </a:endParaRPr>
          </a:p>
          <a:p>
            <a:r>
              <a:rPr lang="en-US" sz="2400" b="1" dirty="0">
                <a:solidFill>
                  <a:schemeClr val="tx1"/>
                </a:solidFill>
              </a:rPr>
              <a:t>Qualitative:</a:t>
            </a:r>
          </a:p>
          <a:p>
            <a:pPr marL="457200" lvl="0" indent="-457200">
              <a:buFont typeface="Arial" panose="020B0604020202020204" pitchFamily="34" charset="0"/>
              <a:buChar char="•"/>
            </a:pPr>
            <a:r>
              <a:rPr lang="en-US" sz="2400" b="1" dirty="0"/>
              <a:t>It is basically a substitute for the pills you take. It is designed for migraines, cluster headaches and facial pains.</a:t>
            </a:r>
          </a:p>
          <a:p>
            <a:pPr marL="457200" lvl="0" indent="-457200">
              <a:buFont typeface="Arial" panose="020B0604020202020204" pitchFamily="34" charset="0"/>
              <a:buChar char="•"/>
            </a:pPr>
            <a:r>
              <a:rPr lang="en-US" sz="2400" b="1" dirty="0"/>
              <a:t>yes ill advise patients electronic aspirin.</a:t>
            </a:r>
          </a:p>
          <a:p>
            <a:pPr marL="457200" indent="-457200">
              <a:buFont typeface="Arial" panose="020B0604020202020204" pitchFamily="34" charset="0"/>
              <a:buChar char="•"/>
            </a:pPr>
            <a:r>
              <a:rPr lang="en-US" sz="2400" b="1" dirty="0"/>
              <a:t>Yes I do prefer them over medicines.</a:t>
            </a:r>
            <a:endParaRPr lang="en-US" sz="2400" b="1" dirty="0">
              <a:solidFill>
                <a:schemeClr val="tx1"/>
              </a:solidFill>
            </a:endParaRPr>
          </a:p>
          <a:p>
            <a:endParaRPr lang="en-US" dirty="0"/>
          </a:p>
        </p:txBody>
      </p:sp>
    </p:spTree>
    <p:extLst>
      <p:ext uri="{BB962C8B-B14F-4D97-AF65-F5344CB8AC3E}">
        <p14:creationId xmlns:p14="http://schemas.microsoft.com/office/powerpoint/2010/main" val="171180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583" y="626124"/>
            <a:ext cx="9144000" cy="1099645"/>
          </a:xfrm>
        </p:spPr>
        <p:txBody>
          <a:bodyPr>
            <a:normAutofit/>
          </a:bodyPr>
          <a:lstStyle/>
          <a:p>
            <a:pPr algn="ctr"/>
            <a:r>
              <a:rPr lang="en-US" sz="5400" dirty="0" smtClean="0"/>
              <a:t>METHOD</a:t>
            </a:r>
            <a:endParaRPr lang="en-US" sz="5400" dirty="0"/>
          </a:p>
        </p:txBody>
      </p:sp>
      <p:sp>
        <p:nvSpPr>
          <p:cNvPr id="7" name="Subtitle 6"/>
          <p:cNvSpPr>
            <a:spLocks noGrp="1"/>
          </p:cNvSpPr>
          <p:nvPr>
            <p:ph type="subTitle" idx="1"/>
          </p:nvPr>
        </p:nvSpPr>
        <p:spPr>
          <a:xfrm>
            <a:off x="458272" y="1945642"/>
            <a:ext cx="9144000" cy="1700011"/>
          </a:xfrm>
        </p:spPr>
        <p:txBody>
          <a:bodyPr>
            <a:normAutofit lnSpcReduction="10000"/>
          </a:bodyPr>
          <a:lstStyle/>
          <a:p>
            <a:pPr algn="l"/>
            <a:r>
              <a:rPr lang="en-US" sz="4400" dirty="0" smtClean="0">
                <a:solidFill>
                  <a:schemeClr val="tx1"/>
                </a:solidFill>
              </a:rPr>
              <a:t>Data Collection:</a:t>
            </a:r>
          </a:p>
          <a:p>
            <a:pPr algn="l"/>
            <a:endParaRPr lang="en-US" dirty="0" smtClean="0">
              <a:solidFill>
                <a:schemeClr val="tx1"/>
              </a:solidFill>
            </a:endParaRPr>
          </a:p>
          <a:p>
            <a:pPr algn="l"/>
            <a:r>
              <a:rPr lang="en-US" dirty="0" smtClean="0">
                <a:solidFill>
                  <a:schemeClr val="tx1"/>
                </a:solidFill>
                <a:latin typeface="+mn-lt"/>
              </a:rPr>
              <a:t>Quantitative</a:t>
            </a:r>
            <a:endParaRPr lang="en-US" dirty="0">
              <a:solidFill>
                <a:schemeClr val="tx1"/>
              </a:solidFill>
              <a:latin typeface="+mn-l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616972799"/>
              </p:ext>
            </p:extLst>
          </p:nvPr>
        </p:nvGraphicFramePr>
        <p:xfrm>
          <a:off x="484031" y="3834549"/>
          <a:ext cx="11248624" cy="2704563"/>
        </p:xfrm>
        <a:graphic>
          <a:graphicData uri="http://schemas.openxmlformats.org/drawingml/2006/table">
            <a:tbl>
              <a:tblPr firstRow="1" bandRow="1">
                <a:tableStyleId>{3B4B98B0-60AC-42C2-AFA5-B58CD77FA1E5}</a:tableStyleId>
              </a:tblPr>
              <a:tblGrid>
                <a:gridCol w="1606947"/>
                <a:gridCol w="1361547"/>
                <a:gridCol w="1343699"/>
                <a:gridCol w="1586846"/>
                <a:gridCol w="2135691"/>
                <a:gridCol w="1606947"/>
                <a:gridCol w="1606947"/>
              </a:tblGrid>
              <a:tr h="815251">
                <a:tc>
                  <a:txBody>
                    <a:bodyPr/>
                    <a:lstStyle/>
                    <a:p>
                      <a:r>
                        <a:rPr lang="en-US" dirty="0" smtClean="0"/>
                        <a:t>S No.</a:t>
                      </a:r>
                      <a:endParaRPr lang="en-US" dirty="0"/>
                    </a:p>
                  </a:txBody>
                  <a:tcPr marL="82656" marR="82656"/>
                </a:tc>
                <a:tc>
                  <a:txBody>
                    <a:bodyPr/>
                    <a:lstStyle/>
                    <a:p>
                      <a:r>
                        <a:rPr lang="en-US" dirty="0" smtClean="0"/>
                        <a:t>Age</a:t>
                      </a:r>
                      <a:endParaRPr lang="en-US" dirty="0"/>
                    </a:p>
                  </a:txBody>
                  <a:tcPr marL="82656" marR="82656"/>
                </a:tc>
                <a:tc>
                  <a:txBody>
                    <a:bodyPr/>
                    <a:lstStyle/>
                    <a:p>
                      <a:r>
                        <a:rPr lang="en-US" dirty="0" smtClean="0"/>
                        <a:t>Gender</a:t>
                      </a:r>
                      <a:endParaRPr lang="en-US" dirty="0"/>
                    </a:p>
                  </a:txBody>
                  <a:tcPr marL="82656" marR="82656"/>
                </a:tc>
                <a:tc>
                  <a:txBody>
                    <a:bodyPr/>
                    <a:lstStyle/>
                    <a:p>
                      <a:r>
                        <a:rPr lang="en-US" dirty="0" smtClean="0"/>
                        <a:t>Migraine Frequency</a:t>
                      </a:r>
                      <a:endParaRPr lang="en-US" dirty="0"/>
                    </a:p>
                  </a:txBody>
                  <a:tcPr marL="82656" marR="82656"/>
                </a:tc>
                <a:tc>
                  <a:txBody>
                    <a:bodyPr/>
                    <a:lstStyle/>
                    <a:p>
                      <a:r>
                        <a:rPr lang="en-US" dirty="0" smtClean="0"/>
                        <a:t>Precipitating Factors</a:t>
                      </a:r>
                      <a:endParaRPr lang="en-US" dirty="0"/>
                    </a:p>
                  </a:txBody>
                  <a:tcPr marL="82656" marR="82656"/>
                </a:tc>
                <a:tc>
                  <a:txBody>
                    <a:bodyPr/>
                    <a:lstStyle/>
                    <a:p>
                      <a:r>
                        <a:rPr lang="en-US" dirty="0" smtClean="0"/>
                        <a:t>Precautions</a:t>
                      </a:r>
                      <a:endParaRPr lang="en-US" dirty="0"/>
                    </a:p>
                  </a:txBody>
                  <a:tcPr marL="82656" marR="82656"/>
                </a:tc>
                <a:tc>
                  <a:txBody>
                    <a:bodyPr/>
                    <a:lstStyle/>
                    <a:p>
                      <a:r>
                        <a:rPr lang="en-US" dirty="0" smtClean="0"/>
                        <a:t>Tests Applied</a:t>
                      </a:r>
                      <a:endParaRPr lang="en-US" dirty="0"/>
                    </a:p>
                  </a:txBody>
                  <a:tcPr marL="82656" marR="82656"/>
                </a:tc>
              </a:tr>
              <a:tr h="472328">
                <a:tc>
                  <a:txBody>
                    <a:bodyPr/>
                    <a:lstStyle/>
                    <a:p>
                      <a:r>
                        <a:rPr lang="en-US" dirty="0" smtClean="0"/>
                        <a:t>1.</a:t>
                      </a:r>
                      <a:endParaRPr lang="en-US" dirty="0"/>
                    </a:p>
                  </a:txBody>
                  <a:tcPr marL="82656" marR="82656"/>
                </a:tc>
                <a:tc>
                  <a:txBody>
                    <a:bodyPr/>
                    <a:lstStyle/>
                    <a:p>
                      <a:r>
                        <a:rPr lang="en-US" dirty="0" smtClean="0"/>
                        <a:t>30</a:t>
                      </a:r>
                      <a:endParaRPr lang="en-US" dirty="0"/>
                    </a:p>
                  </a:txBody>
                  <a:tcPr marL="82656" marR="82656"/>
                </a:tc>
                <a:tc>
                  <a:txBody>
                    <a:bodyPr/>
                    <a:lstStyle/>
                    <a:p>
                      <a:r>
                        <a:rPr lang="en-US" dirty="0" smtClean="0"/>
                        <a:t>Male</a:t>
                      </a:r>
                      <a:endParaRPr lang="en-US" dirty="0"/>
                    </a:p>
                  </a:txBody>
                  <a:tcPr marL="82656" marR="82656"/>
                </a:tc>
                <a:tc>
                  <a:txBody>
                    <a:bodyPr/>
                    <a:lstStyle/>
                    <a:p>
                      <a:r>
                        <a:rPr lang="en-US" dirty="0" smtClean="0"/>
                        <a:t>Occasionally</a:t>
                      </a:r>
                      <a:endParaRPr lang="en-US" dirty="0"/>
                    </a:p>
                  </a:txBody>
                  <a:tcPr marL="82656" marR="82656"/>
                </a:tc>
                <a:tc>
                  <a:txBody>
                    <a:bodyPr/>
                    <a:lstStyle/>
                    <a:p>
                      <a:r>
                        <a:rPr lang="en-US" dirty="0" smtClean="0"/>
                        <a:t>Stress</a:t>
                      </a:r>
                      <a:endParaRPr lang="en-US" dirty="0"/>
                    </a:p>
                  </a:txBody>
                  <a:tcPr marL="82656" marR="82656"/>
                </a:tc>
                <a:tc>
                  <a:txBody>
                    <a:bodyPr/>
                    <a:lstStyle/>
                    <a:p>
                      <a:r>
                        <a:rPr lang="en-US" dirty="0" smtClean="0"/>
                        <a:t>No</a:t>
                      </a:r>
                      <a:endParaRPr lang="en-US" dirty="0"/>
                    </a:p>
                  </a:txBody>
                  <a:tcPr marL="82656" marR="82656"/>
                </a:tc>
                <a:tc>
                  <a:txBody>
                    <a:bodyPr/>
                    <a:lstStyle/>
                    <a:p>
                      <a:r>
                        <a:rPr lang="en-US" dirty="0" smtClean="0"/>
                        <a:t>1</a:t>
                      </a:r>
                      <a:endParaRPr lang="en-US" dirty="0"/>
                    </a:p>
                  </a:txBody>
                  <a:tcPr marL="82656" marR="82656"/>
                </a:tc>
              </a:tr>
              <a:tr h="472328">
                <a:tc>
                  <a:txBody>
                    <a:bodyPr/>
                    <a:lstStyle/>
                    <a:p>
                      <a:r>
                        <a:rPr lang="en-US" dirty="0" smtClean="0"/>
                        <a:t>2.</a:t>
                      </a:r>
                      <a:endParaRPr lang="en-US" dirty="0"/>
                    </a:p>
                  </a:txBody>
                  <a:tcPr marL="82656" marR="82656"/>
                </a:tc>
                <a:tc>
                  <a:txBody>
                    <a:bodyPr/>
                    <a:lstStyle/>
                    <a:p>
                      <a:r>
                        <a:rPr lang="en-US" dirty="0" smtClean="0"/>
                        <a:t>24</a:t>
                      </a:r>
                      <a:endParaRPr lang="en-US" dirty="0"/>
                    </a:p>
                  </a:txBody>
                  <a:tcPr marL="82656" marR="82656"/>
                </a:tc>
                <a:tc>
                  <a:txBody>
                    <a:bodyPr/>
                    <a:lstStyle/>
                    <a:p>
                      <a:r>
                        <a:rPr lang="en-US" dirty="0" smtClean="0"/>
                        <a:t>Female</a:t>
                      </a:r>
                      <a:endParaRPr lang="en-US" dirty="0"/>
                    </a:p>
                  </a:txBody>
                  <a:tcPr marL="82656" marR="82656"/>
                </a:tc>
                <a:tc>
                  <a:txBody>
                    <a:bodyPr/>
                    <a:lstStyle/>
                    <a:p>
                      <a:r>
                        <a:rPr lang="en-US" dirty="0" smtClean="0"/>
                        <a:t>Few Months</a:t>
                      </a:r>
                      <a:endParaRPr lang="en-US" dirty="0"/>
                    </a:p>
                  </a:txBody>
                  <a:tcPr marL="82656" marR="82656"/>
                </a:tc>
                <a:tc>
                  <a:txBody>
                    <a:bodyPr/>
                    <a:lstStyle/>
                    <a:p>
                      <a:r>
                        <a:rPr lang="en-US" dirty="0" smtClean="0"/>
                        <a:t>None</a:t>
                      </a:r>
                      <a:endParaRPr lang="en-US" dirty="0"/>
                    </a:p>
                  </a:txBody>
                  <a:tcPr marL="82656" marR="82656"/>
                </a:tc>
                <a:tc>
                  <a:txBody>
                    <a:bodyPr/>
                    <a:lstStyle/>
                    <a:p>
                      <a:r>
                        <a:rPr lang="en-US" dirty="0" smtClean="0"/>
                        <a:t>No</a:t>
                      </a:r>
                      <a:endParaRPr lang="en-US" dirty="0"/>
                    </a:p>
                  </a:txBody>
                  <a:tcPr marL="82656" marR="82656"/>
                </a:tc>
                <a:tc>
                  <a:txBody>
                    <a:bodyPr/>
                    <a:lstStyle/>
                    <a:p>
                      <a:r>
                        <a:rPr lang="en-US" dirty="0" smtClean="0"/>
                        <a:t>1</a:t>
                      </a:r>
                      <a:endParaRPr lang="en-US" dirty="0"/>
                    </a:p>
                  </a:txBody>
                  <a:tcPr marL="82656" marR="82656"/>
                </a:tc>
              </a:tr>
              <a:tr h="472328">
                <a:tc>
                  <a:txBody>
                    <a:bodyPr/>
                    <a:lstStyle/>
                    <a:p>
                      <a:r>
                        <a:rPr lang="en-US" dirty="0" smtClean="0"/>
                        <a:t>3.</a:t>
                      </a:r>
                      <a:endParaRPr lang="en-US" dirty="0"/>
                    </a:p>
                  </a:txBody>
                  <a:tcPr marL="82656" marR="82656"/>
                </a:tc>
                <a:tc>
                  <a:txBody>
                    <a:bodyPr/>
                    <a:lstStyle/>
                    <a:p>
                      <a:r>
                        <a:rPr lang="en-US" dirty="0" smtClean="0"/>
                        <a:t>29</a:t>
                      </a:r>
                      <a:endParaRPr lang="en-US" dirty="0"/>
                    </a:p>
                  </a:txBody>
                  <a:tcPr marL="82656" marR="82656"/>
                </a:tc>
                <a:tc>
                  <a:txBody>
                    <a:bodyPr/>
                    <a:lstStyle/>
                    <a:p>
                      <a:r>
                        <a:rPr lang="en-US" dirty="0" smtClean="0"/>
                        <a:t>Male</a:t>
                      </a:r>
                      <a:endParaRPr lang="en-US" dirty="0"/>
                    </a:p>
                  </a:txBody>
                  <a:tcPr marL="82656" marR="82656"/>
                </a:tc>
                <a:tc>
                  <a:txBody>
                    <a:bodyPr/>
                    <a:lstStyle/>
                    <a:p>
                      <a:pPr marL="0" indent="0">
                        <a:buNone/>
                      </a:pPr>
                      <a:r>
                        <a:rPr lang="en-US" smtClean="0"/>
                        <a:t>5 Years</a:t>
                      </a:r>
                      <a:endParaRPr lang="en-US" dirty="0"/>
                    </a:p>
                  </a:txBody>
                  <a:tcPr marL="82656" marR="82656"/>
                </a:tc>
                <a:tc>
                  <a:txBody>
                    <a:bodyPr/>
                    <a:lstStyle/>
                    <a:p>
                      <a:r>
                        <a:rPr lang="en-US" dirty="0" smtClean="0"/>
                        <a:t>Eight Sight</a:t>
                      </a:r>
                      <a:r>
                        <a:rPr lang="en-US" baseline="0" dirty="0" smtClean="0"/>
                        <a:t> Problem</a:t>
                      </a:r>
                      <a:endParaRPr lang="en-US" dirty="0"/>
                    </a:p>
                  </a:txBody>
                  <a:tcPr marL="82656" marR="82656"/>
                </a:tc>
                <a:tc>
                  <a:txBody>
                    <a:bodyPr/>
                    <a:lstStyle/>
                    <a:p>
                      <a:r>
                        <a:rPr lang="en-US" dirty="0" smtClean="0"/>
                        <a:t>Yes</a:t>
                      </a:r>
                      <a:endParaRPr lang="en-US" dirty="0"/>
                    </a:p>
                  </a:txBody>
                  <a:tcPr marL="82656" marR="82656"/>
                </a:tc>
                <a:tc>
                  <a:txBody>
                    <a:bodyPr/>
                    <a:lstStyle/>
                    <a:p>
                      <a:r>
                        <a:rPr lang="en-US" dirty="0" smtClean="0"/>
                        <a:t>2</a:t>
                      </a:r>
                      <a:endParaRPr lang="en-US" dirty="0"/>
                    </a:p>
                  </a:txBody>
                  <a:tcPr marL="82656" marR="82656"/>
                </a:tc>
              </a:tr>
              <a:tr h="472328">
                <a:tc>
                  <a:txBody>
                    <a:bodyPr/>
                    <a:lstStyle/>
                    <a:p>
                      <a:r>
                        <a:rPr lang="en-US" dirty="0" smtClean="0"/>
                        <a:t>4.</a:t>
                      </a:r>
                      <a:endParaRPr lang="en-US" dirty="0"/>
                    </a:p>
                  </a:txBody>
                  <a:tcPr marL="82656" marR="82656"/>
                </a:tc>
                <a:tc>
                  <a:txBody>
                    <a:bodyPr/>
                    <a:lstStyle/>
                    <a:p>
                      <a:r>
                        <a:rPr lang="en-US" dirty="0" smtClean="0"/>
                        <a:t>33</a:t>
                      </a:r>
                      <a:endParaRPr lang="en-US" dirty="0"/>
                    </a:p>
                  </a:txBody>
                  <a:tcPr marL="82656" marR="82656"/>
                </a:tc>
                <a:tc>
                  <a:txBody>
                    <a:bodyPr/>
                    <a:lstStyle/>
                    <a:p>
                      <a:r>
                        <a:rPr lang="en-US" dirty="0" smtClean="0"/>
                        <a:t>Male</a:t>
                      </a:r>
                      <a:endParaRPr lang="en-US" dirty="0"/>
                    </a:p>
                  </a:txBody>
                  <a:tcPr marL="82656" marR="82656"/>
                </a:tc>
                <a:tc>
                  <a:txBody>
                    <a:bodyPr/>
                    <a:lstStyle/>
                    <a:p>
                      <a:r>
                        <a:rPr lang="en-US" dirty="0" smtClean="0"/>
                        <a:t>1 Year</a:t>
                      </a:r>
                      <a:endParaRPr lang="en-US" dirty="0"/>
                    </a:p>
                  </a:txBody>
                  <a:tcPr marL="82656" marR="82656"/>
                </a:tc>
                <a:tc>
                  <a:txBody>
                    <a:bodyPr/>
                    <a:lstStyle/>
                    <a:p>
                      <a:r>
                        <a:rPr lang="en-US" dirty="0" smtClean="0"/>
                        <a:t>Hypertension</a:t>
                      </a:r>
                      <a:endParaRPr lang="en-US" dirty="0"/>
                    </a:p>
                  </a:txBody>
                  <a:tcPr marL="82656" marR="82656"/>
                </a:tc>
                <a:tc>
                  <a:txBody>
                    <a:bodyPr/>
                    <a:lstStyle/>
                    <a:p>
                      <a:r>
                        <a:rPr lang="en-US" dirty="0" smtClean="0"/>
                        <a:t>Yes</a:t>
                      </a:r>
                      <a:endParaRPr lang="en-US" dirty="0"/>
                    </a:p>
                  </a:txBody>
                  <a:tcPr marL="82656" marR="82656"/>
                </a:tc>
                <a:tc>
                  <a:txBody>
                    <a:bodyPr/>
                    <a:lstStyle/>
                    <a:p>
                      <a:r>
                        <a:rPr lang="en-US" dirty="0" smtClean="0"/>
                        <a:t>2</a:t>
                      </a:r>
                      <a:endParaRPr lang="en-US" dirty="0"/>
                    </a:p>
                  </a:txBody>
                  <a:tcPr marL="82656" marR="82656"/>
                </a:tc>
              </a:tr>
            </a:tbl>
          </a:graphicData>
        </a:graphic>
      </p:graphicFrame>
    </p:spTree>
    <p:extLst>
      <p:ext uri="{BB962C8B-B14F-4D97-AF65-F5344CB8AC3E}">
        <p14:creationId xmlns:p14="http://schemas.microsoft.com/office/powerpoint/2010/main" val="3326776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PROCEDURE</a:t>
            </a:r>
            <a:endParaRPr lang="en-US" dirty="0"/>
          </a:p>
        </p:txBody>
      </p:sp>
      <p:sp>
        <p:nvSpPr>
          <p:cNvPr id="3" name="Content Placeholder 2"/>
          <p:cNvSpPr>
            <a:spLocks noGrp="1"/>
          </p:cNvSpPr>
          <p:nvPr>
            <p:ph idx="1"/>
          </p:nvPr>
        </p:nvSpPr>
        <p:spPr>
          <a:xfrm>
            <a:off x="682579" y="1825624"/>
            <a:ext cx="10831133" cy="4600933"/>
          </a:xfrm>
        </p:spPr>
        <p:txBody>
          <a:bodyPr>
            <a:normAutofit/>
          </a:bodyPr>
          <a:lstStyle/>
          <a:p>
            <a:pPr marL="0" indent="0">
              <a:buNone/>
            </a:pPr>
            <a:r>
              <a:rPr lang="en-US" sz="4000" dirty="0"/>
              <a:t>SPG </a:t>
            </a:r>
            <a:r>
              <a:rPr lang="en-US" sz="4000" dirty="0" smtClean="0"/>
              <a:t>Activation:</a:t>
            </a:r>
          </a:p>
          <a:p>
            <a:r>
              <a:rPr lang="en-US" sz="2400" b="1" dirty="0" smtClean="0"/>
              <a:t>Patients </a:t>
            </a:r>
            <a:r>
              <a:rPr lang="en-US" sz="2400" b="1" dirty="0"/>
              <a:t>were exposed to alcohol ingestion, pungent scents or bright </a:t>
            </a:r>
            <a:r>
              <a:rPr lang="en-US" sz="2400" b="1" dirty="0" smtClean="0"/>
              <a:t>lights</a:t>
            </a:r>
            <a:r>
              <a:rPr lang="en-US" sz="2400" dirty="0" smtClean="0"/>
              <a:t>.</a:t>
            </a:r>
          </a:p>
          <a:p>
            <a:r>
              <a:rPr lang="en-US" sz="2400" b="1" dirty="0" smtClean="0"/>
              <a:t>Place the needle in the upper.</a:t>
            </a:r>
          </a:p>
          <a:p>
            <a:r>
              <a:rPr lang="en-US" sz="2400" b="1" dirty="0" smtClean="0"/>
              <a:t>Patients were asked to rate their pain.</a:t>
            </a:r>
          </a:p>
          <a:p>
            <a:r>
              <a:rPr lang="en-US" sz="2400" b="1" dirty="0" smtClean="0"/>
              <a:t>Electrical stimulation was initiated by holding a remote control to their cheek.</a:t>
            </a:r>
            <a:endParaRPr lang="en-US" sz="2400" b="1" dirty="0"/>
          </a:p>
        </p:txBody>
      </p:sp>
    </p:spTree>
    <p:extLst>
      <p:ext uri="{BB962C8B-B14F-4D97-AF65-F5344CB8AC3E}">
        <p14:creationId xmlns:p14="http://schemas.microsoft.com/office/powerpoint/2010/main" val="2127982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187</TotalTime>
  <Words>943</Words>
  <Application>Microsoft Office PowerPoint</Application>
  <PresentationFormat>Widescreen</PresentationFormat>
  <Paragraphs>194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Depth</vt:lpstr>
      <vt:lpstr>FUTURE OF MIGRAINE THERAPY</vt:lpstr>
      <vt:lpstr>WHAT MAKES MIGRAINE DIFFERENT?</vt:lpstr>
      <vt:lpstr>INTRODUCTION</vt:lpstr>
      <vt:lpstr>INTRODUCTION</vt:lpstr>
      <vt:lpstr>Limitations</vt:lpstr>
      <vt:lpstr>PowerPoint Presentation</vt:lpstr>
      <vt:lpstr>METHOD</vt:lpstr>
      <vt:lpstr>METHOD</vt:lpstr>
      <vt:lpstr>PROCEDURE</vt:lpstr>
      <vt:lpstr>ANALYSIS</vt:lpstr>
      <vt:lpstr>RESULTS</vt:lpstr>
      <vt:lpstr>DISCUSSION</vt:lpstr>
      <vt:lpstr>CONCLUSION</vt:lpstr>
      <vt:lpstr>RECOMMENDATION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REPORT</dc:title>
  <dc:creator>Murtaza</dc:creator>
  <cp:lastModifiedBy>Microsoft account</cp:lastModifiedBy>
  <cp:revision>61</cp:revision>
  <dcterms:created xsi:type="dcterms:W3CDTF">2016-04-28T18:53:32Z</dcterms:created>
  <dcterms:modified xsi:type="dcterms:W3CDTF">2021-05-18T09:24:53Z</dcterms:modified>
</cp:coreProperties>
</file>